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3"/>
  </p:notesMasterIdLst>
  <p:sldIdLst>
    <p:sldId id="256" r:id="rId2"/>
    <p:sldId id="777" r:id="rId3"/>
    <p:sldId id="937" r:id="rId4"/>
    <p:sldId id="847" r:id="rId5"/>
    <p:sldId id="848" r:id="rId6"/>
    <p:sldId id="849" r:id="rId7"/>
    <p:sldId id="850" r:id="rId8"/>
    <p:sldId id="257" r:id="rId9"/>
    <p:sldId id="851" r:id="rId10"/>
    <p:sldId id="852" r:id="rId11"/>
    <p:sldId id="853" r:id="rId12"/>
    <p:sldId id="854" r:id="rId13"/>
    <p:sldId id="855" r:id="rId14"/>
    <p:sldId id="856" r:id="rId15"/>
    <p:sldId id="860" r:id="rId16"/>
    <p:sldId id="857" r:id="rId17"/>
    <p:sldId id="859" r:id="rId18"/>
    <p:sldId id="861" r:id="rId19"/>
    <p:sldId id="863" r:id="rId20"/>
    <p:sldId id="862" r:id="rId21"/>
    <p:sldId id="864" r:id="rId22"/>
    <p:sldId id="865" r:id="rId23"/>
    <p:sldId id="867" r:id="rId24"/>
    <p:sldId id="868" r:id="rId25"/>
    <p:sldId id="783" r:id="rId26"/>
    <p:sldId id="869" r:id="rId27"/>
    <p:sldId id="870" r:id="rId28"/>
    <p:sldId id="871" r:id="rId29"/>
    <p:sldId id="872" r:id="rId30"/>
    <p:sldId id="873" r:id="rId31"/>
    <p:sldId id="874" r:id="rId32"/>
    <p:sldId id="875" r:id="rId33"/>
    <p:sldId id="876" r:id="rId34"/>
    <p:sldId id="878" r:id="rId35"/>
    <p:sldId id="879" r:id="rId36"/>
    <p:sldId id="880" r:id="rId37"/>
    <p:sldId id="881" r:id="rId38"/>
    <p:sldId id="884" r:id="rId39"/>
    <p:sldId id="885" r:id="rId40"/>
    <p:sldId id="886" r:id="rId41"/>
    <p:sldId id="887" r:id="rId42"/>
    <p:sldId id="888" r:id="rId43"/>
    <p:sldId id="889" r:id="rId44"/>
    <p:sldId id="877" r:id="rId45"/>
    <p:sldId id="890" r:id="rId46"/>
    <p:sldId id="891" r:id="rId47"/>
    <p:sldId id="892" r:id="rId48"/>
    <p:sldId id="893" r:id="rId49"/>
    <p:sldId id="894" r:id="rId50"/>
    <p:sldId id="895" r:id="rId51"/>
    <p:sldId id="896" r:id="rId52"/>
    <p:sldId id="897" r:id="rId53"/>
    <p:sldId id="900" r:id="rId54"/>
    <p:sldId id="898" r:id="rId55"/>
    <p:sldId id="899" r:id="rId56"/>
    <p:sldId id="901" r:id="rId57"/>
    <p:sldId id="902" r:id="rId58"/>
    <p:sldId id="903" r:id="rId59"/>
    <p:sldId id="904" r:id="rId60"/>
    <p:sldId id="905" r:id="rId61"/>
    <p:sldId id="906" r:id="rId62"/>
    <p:sldId id="907" r:id="rId63"/>
    <p:sldId id="908" r:id="rId64"/>
    <p:sldId id="909" r:id="rId65"/>
    <p:sldId id="910" r:id="rId66"/>
    <p:sldId id="911" r:id="rId67"/>
    <p:sldId id="912" r:id="rId68"/>
    <p:sldId id="914" r:id="rId69"/>
    <p:sldId id="913" r:id="rId70"/>
    <p:sldId id="915" r:id="rId71"/>
    <p:sldId id="916" r:id="rId72"/>
    <p:sldId id="917" r:id="rId73"/>
    <p:sldId id="918" r:id="rId74"/>
    <p:sldId id="919" r:id="rId75"/>
    <p:sldId id="920" r:id="rId76"/>
    <p:sldId id="921" r:id="rId77"/>
    <p:sldId id="922" r:id="rId78"/>
    <p:sldId id="923" r:id="rId79"/>
    <p:sldId id="924" r:id="rId80"/>
    <p:sldId id="925" r:id="rId81"/>
    <p:sldId id="926" r:id="rId82"/>
    <p:sldId id="927" r:id="rId83"/>
    <p:sldId id="928" r:id="rId84"/>
    <p:sldId id="929" r:id="rId85"/>
    <p:sldId id="930" r:id="rId86"/>
    <p:sldId id="933" r:id="rId87"/>
    <p:sldId id="931" r:id="rId88"/>
    <p:sldId id="932" r:id="rId89"/>
    <p:sldId id="934" r:id="rId90"/>
    <p:sldId id="935" r:id="rId91"/>
    <p:sldId id="936" r:id="rId9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C0F1A96-5047-4A3B-A39E-9E6675A2914A}">
          <p14:sldIdLst>
            <p14:sldId id="256"/>
            <p14:sldId id="777"/>
            <p14:sldId id="937"/>
            <p14:sldId id="847"/>
            <p14:sldId id="848"/>
            <p14:sldId id="849"/>
            <p14:sldId id="850"/>
            <p14:sldId id="257"/>
            <p14:sldId id="851"/>
            <p14:sldId id="852"/>
            <p14:sldId id="853"/>
            <p14:sldId id="854"/>
            <p14:sldId id="855"/>
            <p14:sldId id="856"/>
            <p14:sldId id="860"/>
            <p14:sldId id="857"/>
            <p14:sldId id="859"/>
            <p14:sldId id="861"/>
            <p14:sldId id="863"/>
            <p14:sldId id="862"/>
            <p14:sldId id="864"/>
            <p14:sldId id="865"/>
            <p14:sldId id="867"/>
            <p14:sldId id="868"/>
            <p14:sldId id="783"/>
            <p14:sldId id="869"/>
            <p14:sldId id="870"/>
            <p14:sldId id="871"/>
            <p14:sldId id="872"/>
            <p14:sldId id="873"/>
            <p14:sldId id="874"/>
            <p14:sldId id="875"/>
            <p14:sldId id="876"/>
            <p14:sldId id="878"/>
            <p14:sldId id="879"/>
            <p14:sldId id="880"/>
            <p14:sldId id="881"/>
            <p14:sldId id="884"/>
            <p14:sldId id="885"/>
            <p14:sldId id="886"/>
            <p14:sldId id="887"/>
            <p14:sldId id="888"/>
            <p14:sldId id="889"/>
            <p14:sldId id="877"/>
            <p14:sldId id="890"/>
            <p14:sldId id="891"/>
            <p14:sldId id="892"/>
          </p14:sldIdLst>
        </p14:section>
        <p14:section name="Intro" id="{8303F7AB-1526-424E-AC2C-AF8A2B32908F}">
          <p14:sldIdLst>
            <p14:sldId id="893"/>
            <p14:sldId id="894"/>
            <p14:sldId id="895"/>
            <p14:sldId id="896"/>
            <p14:sldId id="897"/>
            <p14:sldId id="900"/>
            <p14:sldId id="898"/>
            <p14:sldId id="899"/>
            <p14:sldId id="901"/>
            <p14:sldId id="902"/>
            <p14:sldId id="903"/>
            <p14:sldId id="904"/>
            <p14:sldId id="905"/>
            <p14:sldId id="906"/>
            <p14:sldId id="907"/>
            <p14:sldId id="908"/>
            <p14:sldId id="909"/>
            <p14:sldId id="910"/>
            <p14:sldId id="911"/>
            <p14:sldId id="912"/>
            <p14:sldId id="914"/>
            <p14:sldId id="913"/>
            <p14:sldId id="915"/>
            <p14:sldId id="916"/>
            <p14:sldId id="917"/>
            <p14:sldId id="918"/>
            <p14:sldId id="919"/>
            <p14:sldId id="920"/>
            <p14:sldId id="921"/>
            <p14:sldId id="922"/>
            <p14:sldId id="923"/>
            <p14:sldId id="924"/>
            <p14:sldId id="925"/>
            <p14:sldId id="926"/>
            <p14:sldId id="927"/>
            <p14:sldId id="928"/>
            <p14:sldId id="929"/>
            <p14:sldId id="930"/>
            <p14:sldId id="933"/>
            <p14:sldId id="931"/>
            <p14:sldId id="932"/>
            <p14:sldId id="934"/>
            <p14:sldId id="935"/>
            <p14:sldId id="93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6531165-10DF-40D1-0F9B-68BEB71B51BE}" name="Vasiliki Gogolou" initials="VG" userId="d6a3272bdf97ba99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0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6" autoAdjust="0"/>
    <p:restoredTop sz="89831" autoAdjust="0"/>
  </p:normalViewPr>
  <p:slideViewPr>
    <p:cSldViewPr snapToGrid="0">
      <p:cViewPr varScale="1">
        <p:scale>
          <a:sx n="74" d="100"/>
          <a:sy n="74" d="100"/>
        </p:scale>
        <p:origin x="120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notesMaster" Target="notesMasters/notesMaster1.xml"/><Relationship Id="rId98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D9D872-01C4-5FDD-8FFE-7683AB6C6538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A33A1D-7A35-5DC1-2B9D-CCE575C797DF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D510C6F0-C34D-464E-98B1-5C36EBBC21CF}" type="datetime1">
              <a:rPr lang="en-US"/>
              <a:pPr lvl="0"/>
              <a:t>10/2/2025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43D0808-E863-7483-F442-09B8011CCD0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64E9F92-1D8B-CFFD-E869-5D876F518C73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74BCC4-60EC-C46A-99D2-E9A605DE6566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82B36D-0015-8580-4D0B-FB3610FE7AC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7B97F8BC-BE0B-47A3-A186-8E67B239FF6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77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70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71F013-3D41-4F8A-8A28-36648891A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6E6137-9D2B-F223-B688-5DCF4AD470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DB31E8-CCAE-6BFC-891A-7D22E21E93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41567-C2F4-4753-8A7E-FDA9002703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828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E23DE-AE9E-98A7-47A0-8527408D4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8E9DA7-04CE-8BB9-0CBB-4381D8DD34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E5C0F9-EF76-AE97-DFCB-06FE3DC407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B7057-D18B-78F9-059E-77AB0B12A5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24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780C7-E1DF-6C4A-6257-D9C19C312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36BC05-2949-01C1-EEA9-816ED8ACFC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DAB0D4-711E-1638-98FF-0C3CD1DCCF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D1C39A-703C-6367-0CB1-666BE0466E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938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E8445-BDD6-8384-6F9D-024524538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E834D8-AC42-37A7-8C80-F79EBAA0A2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0FA6A1-95C8-B926-5AF6-B7303C52E5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4FB807-A161-2A7C-EAB5-06445CB2AC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52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A7DA1-3FDD-42A4-48DE-46C427F74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803DD9-834B-5D98-5562-7D3BC5E716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0FD2E1-3909-3E67-7B8B-9F419E1068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C0FD46-C9B1-099F-5A88-0887263DBB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8173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6CDF6-407C-65D7-EEA8-3EFA85D28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8FD050-038B-1BAA-4729-5CE48FB33A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D4FA39-5DBA-3FA3-93BB-842C2DFA54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5855D-91FE-EE6F-AC2E-F84995320A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865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BE5E6-AFC5-29C5-B29D-D10DD9275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35D639-CA54-43CF-3F65-4090592F06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2EE3AB-5522-84D1-7E2A-7A63DD1ADB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AA856-3A6E-8AB0-0DF5-4759FCB06B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071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EAACE-E8AB-8687-B680-181881B93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1F8C0B-86B3-329D-7266-A0D2961FA5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7F52BC-C02C-3D13-4309-39D700FEDB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6194E6-D479-5C4B-CBD1-531318DE99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762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975E9-EBA7-06F4-28CF-2C3C9EA50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FFEEA8-0C11-6A03-7222-4262C2FDC9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155647-A8AE-A3AD-63B9-D629A8637E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1CB9A-8C91-AEDD-B6D1-C6D95AB946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2084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EA651-847E-29E4-722F-08EFE4BD0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639B40-3047-AC49-46BC-0D183A78B0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1B00E0-E7DE-0859-271B-09E3B28288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B0783-72C7-9807-29DB-46E148C8D7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13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564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31CF8-CA1D-EE83-317E-8AAC90FBF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C66B6B-3924-EFC2-6BB6-A604DC3AAF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5698A7-E843-8AF8-8714-90F0D69144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FFEF95-7495-55A7-E2E6-46CA61BDDA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902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F906A-EDF2-4DFE-5349-22F95AF06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8438C5-6A1E-F56C-3DEA-2E8208E83F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6511A1-D1C3-802F-841A-4B5A0F4277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AFD0C9-01C1-8D77-E919-9EE295B935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991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F7E05-ABC1-AF2F-7CF6-FB1ADFBED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EC24E4-A89B-FB7B-5161-9430837FE9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32F13E-374A-3879-6A02-A3C103A5C2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55058-78F9-8194-BD9F-E7C6A76E03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853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6BC2C-6BBE-7481-5460-A9C35F60C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A7B247-B6DB-021D-C5DB-52780B5A52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97B786-BAB4-5E64-3994-9F2CE15C20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828A9-1F77-335A-210B-F232FEC65C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184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D533EC-1822-12C8-1B16-820C8A307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1E9905-BB1C-531C-2954-392BD9F08A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E64E94-DD7E-09E3-A6A1-B6C618F369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A03E2E-C461-DADB-5153-3FF396991D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703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DFD9A-FFDE-927D-976E-035DCB764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4A9882-CFE1-B16A-88DE-DD9F104532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C43F0E-E406-E340-09C5-78514D56F9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DE862-4DF3-92A3-05FC-BF63C4F8FE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870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4E575-BD32-A5C0-B951-DB275F952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0737B3-CAD3-154C-30B1-FA1685C1B9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358BCC-4648-7B9C-FCC0-2DF003E738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C579C-D9A3-9A72-AA02-FD1A542D5E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517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18205-7FD7-B62D-4B81-9C3A69A13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1E4FF0-1C73-A1D4-1695-BA9529DD19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34F1CD-17E1-E1D9-5F9A-1B28EA3B65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6CE67-9A1E-BAD5-E174-0C5457D1B1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955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DFE3A-403E-795C-189B-DC880BFDE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55ECF2-DB93-7C5F-AFFF-77B745D090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ED1DED-719D-EB36-EAE7-3EF2574175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655760-7C08-BBB3-0CDA-59A830CC50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768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9ECA95-58B6-DDD2-DDFF-9713E72E5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109698-F677-999A-B5C3-A45723048C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EAF7CE-48ED-17CE-D44B-D0564C8F4B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A06C80-F571-18F5-3F91-C8BD74A82F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38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94E20-9F68-E62E-A23B-75949215D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97BF85-0817-58DA-E2E5-549B46253D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6F007B-46C0-24C9-99D7-8F8BAD9919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0E64E-51B7-3EA0-2AA1-E3EDC290EF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1808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E7720-6BE2-F312-767E-C00A399E8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A8A6CD-126A-ABF2-4544-B264C02252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FECC5B-9925-D6E0-400F-53BC9DDABC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A9812B-8274-687C-C7B0-018258438C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186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97BEA-6EB9-8084-A609-7330C6CE9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3182F0-C929-096F-377D-37C064D33A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B5057B-4EFA-7367-0EE1-6410131799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FB1EDB-A2B4-6771-C9D6-B08D8D04C9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2416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8141AA-DC9B-6A63-6606-8AB00390E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F30909-ACD1-FF8D-5890-4F4BB86B1F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121440-42F2-563E-BAE5-EC2E1EEE48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DEBFB1-DC13-D8CD-4536-AC96492E0A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733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95C93D-444E-7B16-5086-CCF703CE7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8F28DA-9EBB-78E0-0C4A-5C50AC62E8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0F222F-658E-E147-0363-17B8163BA2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A36FEF-A260-68EE-D236-E22597B861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190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7F658-4BB1-329C-2508-818D6482D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D8827E-9921-E06B-C5E0-25D1D0BE4F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F8252E-2AC3-3E2B-FE62-9A039ACDA5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F976F6-E8F0-997A-99E2-B77BA2FBFD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428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3872C-8C52-24EB-ED13-3E7AED1F9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C43DE7-BF41-7E6C-A66B-73BEFDD465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A37D9E-DD46-B643-586A-E3074214EC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DF089-33FD-F674-149A-38E092D088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357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BF6D17-A473-15B6-CF4E-AC9487775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B3C6A9-4C0A-C6F6-6696-4479884006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CA4A64-17CA-183C-3F9C-2DE6B27CA1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097B83-AE65-90E8-5D5B-ED20FD1E19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111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1013B-B58D-43BB-B3FB-82BA3881F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F07EFB-71D3-C32F-EFCB-F81858DFD2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A6BFC0-CB36-C47C-F2E5-AC9A45AF2B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B1A031-682A-4235-5C65-4205510D32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804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618DD4-6439-62D3-8F79-606BC9466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963D1B-B635-C201-D5D8-CB21853135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726B6C-2316-891A-A93A-F2EC5E5F79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9E7EC5-AE91-B46D-BE97-230E838A23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115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C25B7-0F8C-58A2-6593-F225BA033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E7882E-B9B3-707B-278D-F15E330540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5F5224-73B5-352E-8C60-6CE8D4485D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9C4CD4-3E15-3775-9E31-D00F9C3C9A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25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DC976F-D877-F3DF-536D-10A1E90D1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9051A7-9D33-8870-BD5B-19FFDE96D9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3DCC3D-1007-06AA-10B7-2664B2A4CB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0F922-B7D3-76EF-6818-14EBE1E080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827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A1868-BB08-C33F-FC8C-7FFC237C0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B063DE-8865-1C71-759B-7AB9DBA244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AB73FD-E894-C3A4-C86A-EC4A1B60EE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E4FC1-F6CE-6647-117C-9A3A852537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5574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98334-ACAD-92E7-296F-EE814FD6D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92E3F4-0573-02E2-F7AB-3A80A15195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722DAE-601E-A8AC-231A-4555991CF5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B7BB0-6F0B-93FF-E9BE-4D4102CFD7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522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12DBB-C3AA-EAF9-B1F1-92FF6E266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D735C1-8590-05C6-537C-6353EAA209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2FAAB5-C208-0FBE-DF10-EE3D489D1F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A4FD85-8F2D-592D-9025-27B95C9ED6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3718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41323-C2A1-5935-5CA2-F745DD3E3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BBF478-F7B5-217E-0FA8-477406A9AC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3A7EC3-078D-B2B6-347C-D14C90C470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49A87E-B3CC-D1CC-4261-F2066695D2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5222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8B9E1-95EF-9E78-3833-D333C2FEA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88D2E7-8F74-3633-96B1-3312812E4A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D42053-30CD-2203-AD90-489223DAC1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075B0-7C00-55FE-A19B-E62F0A58BA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4652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E6E3C-2BC3-22D2-6E33-A743B818F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B3D2BE-3094-CA5B-954F-47DA29807D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417A12-65C5-E230-663D-92D0AB2DFF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131DCD-06F7-73C3-F20D-62A766C0A9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57584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9B625-8A85-3677-B7D7-871FAA96F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567C7A-4C67-CA10-19BF-08143304F6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D074DA-764A-11D5-0210-7581F15DD7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DF6BC-9623-1DC5-DB62-1EF6840EB4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4488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4C392C-0E91-E77F-B1E9-3415193D8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105525-9CC6-CCB0-777A-D14985B6DD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920218-FF62-5B68-C8DB-973570AAF5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FEE908-EEF1-739D-0623-BAFCC3E801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2329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D8437-A825-619D-281B-F5A2876CE9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23FD2B-6EE2-3DB9-65C7-D7EB0946DE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2C6816-BBC5-E8AA-5486-805D684B24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2BE018-2E70-6D51-9935-407EA0DA15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0622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A84F9-A67B-DE44-1F2C-476710B2C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270711-12A1-8103-52A7-9C2C1E1EA1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9EB8D6-3B31-5F3B-D6BE-FB9AD6DDA9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AA3E94-ED8A-49B2-CF6F-8A787C250B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61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4D3F3-7952-AE5E-CF3E-7E014A9C5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73F082-F3AE-160D-CAC3-9BC5355901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21E93E-EEBA-CF1F-37DB-737B8DB204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DB212-9854-0FD7-1972-DB14FC09BD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3338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61575-FFFC-6139-71B6-4D4DD5A54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9EFEC1-864A-4C7B-EAE8-F4FEF525AC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4DBBDA-934A-C9D6-5F3E-2294726993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F4FFC5-F42E-3FBB-3935-C91E183B0F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0615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D27ED6-7CF7-6615-73B2-184091768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CBE05A-12A0-2507-56D0-28D5D7F43B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BA76E4-61C7-EC69-0BB2-CBECD338A5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00DE2-F39E-2F04-9348-219D57B670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1036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D21D9-1BE3-FFE7-8426-0F757FE64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E6455C-EB48-CED3-4075-5559571B6F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1FFD81-5411-6AE1-3F8C-7DDD949AF1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C8A3B9-74B1-918C-91EF-C44061611F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4379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AA7CC2-6438-83A4-5B25-3582183B6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EE1CC7-5522-ED76-B058-281D2818EA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5E3764-CB1F-FA94-0594-871EBE2DD3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3E324-7218-D316-D54D-008F9DE9BF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6467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9638B-14CA-8185-1948-AB42480EF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716F51-7319-97E1-EBD3-F03C61B890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EE7F30-F2AF-4707-8785-950C9D23A9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66CFF-44DE-F15D-1948-574DF84FAB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49078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7F003-1B8C-6F83-F91E-0D774AB8F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633339-49F1-96B7-B145-B8A2EC8BF9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678A33-B3EC-3E9A-7568-EA60536E0E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2A0800-6084-F9AC-367F-F6796AF097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7800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D3DCD6-7B00-483E-9FAB-CF695B0E9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A8320B-2B20-52A8-83E8-6118942504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688D91-B947-C697-EB66-CDD8E37E1D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B4770A-1511-0070-5E2F-719424F835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4047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CBEED9-B7A5-837E-0EFE-AA5BE9431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946343-3B2D-7BBE-B582-2575481ACA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553E23-863A-FEB4-7831-E96BEE4362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B71BAC-2519-CCD5-E077-04CD2096FE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06697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7C441-C67E-8BDC-9450-7142FE7B5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7981C5-BDDE-D97D-A2C5-8C70730EAC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8867BA-3843-D26C-6DC6-96114E85C5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C9357-8AB4-2969-02E3-BBF1FA1673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2322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458A0F-F3B0-62D8-E779-C25596F847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1453F6-B465-07A9-2383-02979299EA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EFE5F2-FDB7-E8A5-8DA1-51A975BDA7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ECB6F-E6BA-7BDF-A7A8-41009191AC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89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72DF5-1B4F-23F5-66F8-84A1F459A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D10CED-3B98-A073-8A4E-1CFC11023F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96E851-F7ED-31F2-6E8F-373CE9D078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86F5B7-7C63-4D36-34F3-7AF9EE4770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6261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6DE1FF-28CB-1220-5C30-74148CE0C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FD6AA2-4B09-B3C3-9D0E-EB73CC63BF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D608E9-3FBF-B793-74C9-E0C0F83094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3D996C-2440-A668-447D-B38BB48F70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8473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6F9172-B554-9FDF-A061-D13C941A3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118358-91E7-3989-8F52-054986A0C9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322733-637E-AADF-ACC2-3992B48D2B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7B2794-39EE-3495-0427-FEDDBA0456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0010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96F43-A8CA-8CC9-E2E7-85B94CB78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FA129A-48A3-BB2B-28F4-C48E79F4B0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48D37D-4BB1-24FA-4964-745EF05D0D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6DAB36-DDE6-B44C-65EB-0F89638624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1596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8C1CBE-A12F-6E37-A54F-9CA09F6B0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96B881-2958-5600-1A6F-D1685A50BD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A58737-38F7-437B-41AE-204ACD1530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D66322-69FB-554B-0D3A-4BB7BC5260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8735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4B62F2-5FEC-3F49-820A-09858681C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FD1631-63CB-8039-FBE5-1185B71CFC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75A83B-45EA-04C9-C7C9-8D89301E8A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FFD7B-7090-DD59-DE1E-43EABE5C50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8541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8A92BB-F013-DDD2-9623-217D7D952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BB87F2-7EF0-3914-6E0A-E7229E85EC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DFC375-A029-FCF0-AAC2-214DDF0721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B6BD2F-344B-0E25-E8ED-ACC4B01B69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5836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27958-A98C-0633-020A-B5E0F8A85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59BA68-814B-00A8-9746-8F2B27FE74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531F09-715A-0616-D246-FCB268D81F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4E1C5-6C8A-2BA5-DBB6-DBB9793197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3313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298E1-59B4-56DA-917C-6735C8E7E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81AC04-7DB8-E82B-53AB-28396E40F8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D210F8-19AE-A192-0944-E9B3DEF0DD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368547-B479-8E37-89B3-21D4855EF1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3326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878491-7210-04C7-FE7E-4E2AE16C8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A5DCCB-6BBA-77A2-9C8E-279FE2574A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0A0FD4-0F3B-A8D2-E14A-8F7309E31E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E5FA4C-B7F5-DC7B-F628-9BC6175C99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1665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E9C15-B309-3201-8C04-45D3D6447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970184-5CE9-AACF-C4E9-09ED6C7AD5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9EF903-5E65-3FDE-1069-847BC5C5D0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618BC7-58B5-E859-2A0F-3F063A659C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84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3C22D-1AA3-DE71-FFE0-7004A73BC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66F804-CEED-FF63-B0F1-CCB8AA782A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ABD2E9-E490-43A1-CB1D-852C07C7E8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3BED34-6096-988F-3424-8EECDCCEBA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9300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CE1082-18A3-AC80-01FD-C692A9D1D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160A0B-B9B0-B53C-2CFB-14AADD1353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1110E3-4D0F-1790-286A-D906C8BE6B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EACE1B-C61F-0D36-F08A-E7E1B962F0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2136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CE0A7-B668-5428-F3E0-5DC5CFCEC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EC4066-D0AD-5EC6-0CA3-7E95440D7F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D63E21-33F0-382D-5FCB-94795B1FF8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F7CC49-8107-8BF6-81AB-01FC58CB00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4382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0CB78-96DA-FABB-B056-471D2F4E2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0D4BF6-3A8C-99F7-C830-7CFBA51CDF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0CEB62-98E6-AA77-F8A3-5C4E111C6E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9F10CF-59D2-AC9E-9E39-DC3711E938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2588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CA5DFB-DF22-6C19-CCE7-EF33EA0D9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47747E-62DD-990E-93A5-FFFFF1B7C2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BBC403-5F36-99D1-74E9-526F18DF86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3054F-4116-7373-476A-E36E3461AA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9816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9BF8B4-2813-4AA3-142B-AC72137EF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54DFFF-B5E3-6C7E-FF13-09EB39E516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F93938-6495-6CC6-6D32-CD9BA9E9A7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372253-2AB4-BF9C-742A-4FF203802F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2783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C3275-E6AF-7E86-2065-0AE7D2FDD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0761A7-4A74-731A-BA6A-4446350A78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7D4EC2-7BA8-32E0-8E06-A7B6FD649E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5CCE43-1675-5F06-46BD-A4DE9889B9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9197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DD57B0-0ED5-B51D-F78F-1DB7101A6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3053CF-DD2B-6175-3B09-0359F66B32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B1A058-CE46-ABFC-361B-C4B697FF7E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C4958D-F439-0B4E-A075-A15ADB23BF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7568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DE1A8-655C-49DB-AB72-CDE5554C7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B41143-5021-A053-AE95-B283373563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8A1750-1576-C04A-021C-0F78A6E9DD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95F06-71C4-E820-5041-0F6E819D19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86018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92442-C84E-9E80-9328-F5E57ED85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66BB20-43A8-D86B-9372-88DB12964D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BE0BBF-D3DA-EC1C-F7DC-9C3D71D806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52D42C-28FC-63C1-32F8-50E5735EF6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0938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1886E-06B4-1FEB-7174-601818D62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C08E78-5E24-D33E-90F4-8F215ECF6A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16A3BF-4EC7-D1DF-C58D-9CCD024A20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9A3A51-35BE-5703-5A96-F50D8FFC88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057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5647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E7B63-27A3-DF28-7187-B252E125A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AC5CB3-AD81-B28E-81E1-325331E7A8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DB9573-F896-F08F-DCB9-1C2BDC57C6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F7A068-9D8A-3E56-7B17-4C829AE762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3726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953FB2-AF32-2765-020E-83F68FD62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3ABD56-A1C8-1BF8-2580-2EEB99618E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FC4302-C3E4-83DF-DF1E-441D3F2287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605616-145E-CBB0-5B8B-BE71D2E48F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6501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3F7273-06F2-70A0-1C63-68153AE21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27E781-BB79-1063-9EA7-B98645D93B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B93734-8B29-5979-DAFF-FB20A6B182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6488E0-71D5-BB46-62B8-4203D81853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93616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8A110-BA00-3FA9-CDF4-B0874F13C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6A0369-A21F-C003-0F28-594E6DBD2D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B5E116-A59C-24EB-08F7-31F6BC0C60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953844-970E-2A84-1E83-DDD2114C54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67095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1E4056-39D6-A136-E962-636B8D373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84B877-670B-EB34-6B4A-DA18AFB3FD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EF29DA-341B-927E-4EBB-A0C4E3FEC4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E5632-666A-4166-72D6-997AA6AD73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297086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631F84-DA5F-12FF-10DC-181B7C685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7FE6AD-41D3-824F-BCA6-E6A73BCEF1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FC6CAD-CA1C-8863-D923-AC88A94C1B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66DD56-6737-7A33-271C-E20F2C68FB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49542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6D981-377D-ADDB-E64A-ECC5D3FD0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7B86EB-66E6-7663-37A1-6BB61D9FE1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5B86ED-61C3-0A1B-8F96-C514C1F23C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0B7750-F5AA-CBAB-E647-4D672CB7FA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56488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DC2B5-FA1B-A5A2-0865-9340AFE36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4933AB-BE1E-AA42-0D8B-CB7D5A87B7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E9ABFB-3B1A-FE7D-60E3-24772A5266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0D22DD-0A84-1584-A6AA-3072779D14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50335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2C109B-9FBE-A413-34CC-77FE89FAC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81E81F-E775-5A1B-2F90-C5333ED7DC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90DD12-15E9-C80E-96DB-60200C24D3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DF7EDC-7385-6735-FDD4-E4C4795C34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15017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387DC6-40B7-CB0D-3EB4-B1C94F65F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189D27-1B4B-1F66-2CA7-D687ECAAB1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83F0CE-F9CA-2296-9CA7-17A5C8773B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AFDCC3-6105-6EB2-7E0C-C19F7FFA50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4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46112-D986-B2EB-B333-8F6C8B8E3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91E9A2-C19C-5059-DFA8-E5389B4257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2235A8-D1C3-F24E-5406-188CC72F63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FBEFA-9681-36EB-F9D4-4B7F5A3475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95314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A604F-94A4-DBED-900B-5B6090897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65F78F-23C8-0ABA-F9BA-3FD580C8B0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70BEB5-8D52-6A2F-FBAE-D80B526812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B08FF0-1A76-8A2A-9741-30B95FE005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20727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F3BC89-C841-BCB8-8B06-0DFD3E9C9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753EF8-C275-F420-747D-7E5FD43389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BBBB18-AE75-4A63-629D-4E65B3FB04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518EE4-0AA7-FA33-2A36-6356F948F1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B97F8BC-BE0B-47A3-A186-8E67B239FF6A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98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95454-740A-0B4B-E99F-58E5BB37C02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/>
          <a:lstStyle>
            <a:lvl1pPr>
              <a:defRPr sz="8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EAB616-BF36-AB4C-6A56-5CF3EEE4653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191C8-3EC3-E1A5-0BF5-9532D248CCA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576072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F04A40A1-DD8E-42B0-BDF6-E817ED6B22DF}" type="datetime1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D630F-E7F0-B8AF-B71F-72AD8C3EA4C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MOCAST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5332F-98A8-6FBD-6647-867B3B9AA88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576072" y="633778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8B19F4AC-C57C-4D48-8A3A-50CDAC2321C1}" type="slidenum">
              <a:t>‹#›</a:t>
            </a:fld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3EBD9C8E-FE23-68D9-93C7-14CB6A59C229}"/>
              </a:ext>
            </a:extLst>
          </p:cNvPr>
          <p:cNvSpPr/>
          <p:nvPr/>
        </p:nvSpPr>
        <p:spPr>
          <a:xfrm rot="5400013">
            <a:off x="857542" y="346795"/>
            <a:ext cx="146304" cy="704088"/>
          </a:xfrm>
          <a:prstGeom prst="rect">
            <a:avLst/>
          </a:prstGeom>
          <a:solidFill>
            <a:srgbClr val="4A66A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F928EC57-D80F-3561-9763-0D2D2AD69E7B}"/>
              </a:ext>
            </a:extLst>
          </p:cNvPr>
          <p:cNvSpPr/>
          <p:nvPr/>
        </p:nvSpPr>
        <p:spPr>
          <a:xfrm flipV="1">
            <a:off x="578650" y="4501198"/>
            <a:ext cx="11034695" cy="18288"/>
          </a:xfrm>
          <a:prstGeom prst="rect">
            <a:avLst/>
          </a:prstGeom>
          <a:solidFill>
            <a:srgbClr val="BBBEE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11" name="Picture 10" descr="A colorful knot with different colors&#10;&#10;AI-generated content may be incorrect.">
            <a:extLst>
              <a:ext uri="{FF2B5EF4-FFF2-40B4-BE49-F238E27FC236}">
                <a16:creationId xmlns:a16="http://schemas.microsoft.com/office/drawing/2014/main" id="{B19D3389-E1E4-BF28-DFF3-AD5D42657E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2880" y="6337781"/>
            <a:ext cx="501401" cy="50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910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EEAA5-6D3A-3466-7A77-E8EE0D0AC00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7EAD9A-4995-2F15-95B7-9AD7C003BD04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3BDC4-EDC4-FD28-82A2-B51E7DB477B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BCB583-46A0-4D04-8E72-324373347CF1}" type="datetime1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C161B-EE34-3BFB-2AC7-AA14F0C9603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MOCAST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43B51-51D6-EF30-DC80-0FBF86A4CFA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28E381-62C2-4448-827D-0022E2A700C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44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74F377-8B5C-BEBC-CE39-FD22B0D5D95E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8D2A5B-1E8E-CCA2-98D4-2A247641A737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276F3-7DC3-5A1F-0A92-920C1838740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525B610-B001-45CA-B2D3-F9647285DBD3}" type="datetime1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1B3D4-9599-E978-9D92-EC51C1FAF89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MOCAST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2A7BA-AF36-A931-12B4-855356107D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09997D-4FDE-4A9D-8867-CC797657DD0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92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56E074DE-99CF-8B18-97A4-B75DB3232B0A}"/>
              </a:ext>
            </a:extLst>
          </p:cNvPr>
          <p:cNvSpPr/>
          <p:nvPr/>
        </p:nvSpPr>
        <p:spPr>
          <a:xfrm>
            <a:off x="558204" y="0"/>
            <a:ext cx="11167448" cy="2018803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E4E5F3"/>
            </a:solidFill>
            <a:prstDash val="solid"/>
            <a:miter/>
          </a:ln>
          <a:effectLst>
            <a:outerShdw dist="38096" dir="2700000" algn="tl">
              <a:srgbClr val="D9D9D9">
                <a:alpha val="3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82ACA8B7-C59C-B9D2-3C57-08CFFB9885B9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593CE4F5-2EE6-0C4E-C081-E55A83D85273}"/>
              </a:ext>
            </a:extLst>
          </p:cNvPr>
          <p:cNvSpPr/>
          <p:nvPr/>
        </p:nvSpPr>
        <p:spPr>
          <a:xfrm>
            <a:off x="498832" y="787353"/>
            <a:ext cx="128016" cy="704088"/>
          </a:xfrm>
          <a:prstGeom prst="rect">
            <a:avLst/>
          </a:prstGeom>
          <a:solidFill>
            <a:srgbClr val="4A66A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4D1C75B-C348-9F23-17BF-76B354BC05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D7E594C-0F28-4045-0730-2DB5298B0DC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5310E4E-A8C1-40E0-5857-A77D3E551C6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1115568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8BDE4BDB-FA9D-4BA2-9006-686E92CAE7D9}" type="datetime1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AB31F23-1AE9-C201-BA02-167A099CFF2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MOCAST 2022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0961796-61AE-B9DA-DE8C-B1E2C3C6CB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540496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042599A8-828E-4D05-A7E8-72DAB8A016A8}" type="slidenum">
              <a:t>‹#›</a:t>
            </a:fld>
            <a:endParaRPr lang="en-US"/>
          </a:p>
        </p:txBody>
      </p:sp>
      <p:pic>
        <p:nvPicPr>
          <p:cNvPr id="12" name="Picture 11" descr="A colorful knot with different colors&#10;&#10;AI-generated content may be incorrect.">
            <a:extLst>
              <a:ext uri="{FF2B5EF4-FFF2-40B4-BE49-F238E27FC236}">
                <a16:creationId xmlns:a16="http://schemas.microsoft.com/office/drawing/2014/main" id="{7B921128-058D-BC2F-C00D-61521CD059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8563" y="6279070"/>
            <a:ext cx="519689" cy="51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91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4C35526F-EB05-E5C0-47C3-BF10D34C722D}"/>
              </a:ext>
            </a:extLst>
          </p:cNvPr>
          <p:cNvSpPr/>
          <p:nvPr/>
        </p:nvSpPr>
        <p:spPr>
          <a:xfrm>
            <a:off x="558213" y="4981422"/>
            <a:ext cx="11134959" cy="822960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E4E5F3"/>
            </a:solidFill>
            <a:prstDash val="solid"/>
            <a:miter/>
          </a:ln>
          <a:effectLst>
            <a:outerShdw dist="38096" dir="2700000" algn="tl">
              <a:srgbClr val="D9D9D9">
                <a:alpha val="3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BAE053E9-FBF4-CBA3-903F-D2D51DF69935}"/>
              </a:ext>
            </a:extLst>
          </p:cNvPr>
          <p:cNvSpPr/>
          <p:nvPr/>
        </p:nvSpPr>
        <p:spPr>
          <a:xfrm>
            <a:off x="498832" y="5118582"/>
            <a:ext cx="146304" cy="548640"/>
          </a:xfrm>
          <a:prstGeom prst="rect">
            <a:avLst/>
          </a:prstGeom>
          <a:solidFill>
            <a:srgbClr val="4A66A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4F1F69F-491F-E359-2873-1FEF1FD442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/>
          <a:lstStyle>
            <a:lvl1pPr>
              <a:defRPr sz="6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7521DCA-5782-DAE5-ECFC-002677EB42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9DFD456-7FED-C770-4AAB-059F7E502BB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75633D6-00B0-48CE-B8BB-575F5DFB3E8A}" type="datetime1">
              <a:rPr lang="en-US" smtClean="0"/>
              <a:t>10/2/2025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8485792-3CDC-F67F-7FDF-498159B2F0C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MOCAST 2022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9E6331A-BD62-1FF9-B3C2-91FB121969D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65F55C-40AA-4DC3-995C-5CAE4082D93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21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6D307800-504C-E6C8-AB97-27A22C8CA0CC}"/>
              </a:ext>
            </a:extLst>
          </p:cNvPr>
          <p:cNvSpPr/>
          <p:nvPr/>
        </p:nvSpPr>
        <p:spPr>
          <a:xfrm>
            <a:off x="558204" y="0"/>
            <a:ext cx="11167448" cy="2018803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E4E5F3"/>
            </a:solidFill>
            <a:prstDash val="solid"/>
            <a:miter/>
          </a:ln>
          <a:effectLst>
            <a:outerShdw dist="38096" dir="2700000" algn="tl">
              <a:srgbClr val="D9D9D9">
                <a:alpha val="3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34E1CDAF-5696-1B68-AFF5-14E1AA167A7A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C8D0FCC3-046A-20E4-F0AB-35754A2900C0}"/>
              </a:ext>
            </a:extLst>
          </p:cNvPr>
          <p:cNvSpPr/>
          <p:nvPr/>
        </p:nvSpPr>
        <p:spPr>
          <a:xfrm>
            <a:off x="498832" y="787353"/>
            <a:ext cx="128016" cy="704088"/>
          </a:xfrm>
          <a:prstGeom prst="rect">
            <a:avLst/>
          </a:prstGeom>
          <a:solidFill>
            <a:srgbClr val="4A66A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50ECCEA-3444-4711-2CBC-718C62960B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F20E359-9329-CB95-A538-5A99C5C31F7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15568" y="2478024"/>
            <a:ext cx="4937760" cy="36941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6B2049B-C4D9-8091-1E55-3D74A6C75F21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345936" y="2478024"/>
            <a:ext cx="4937760" cy="36941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26F14062-7614-55D3-7404-CBBB4AFC411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1115568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B451A7D2-6D19-43FF-A1C1-E3FC0D65A2C5}" type="datetime1">
              <a:rPr lang="en-US" smtClean="0"/>
              <a:t>10/2/2025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17D8C23B-9771-1E32-A311-EA8206D13B8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MOCAST 2022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4D3C0309-27FC-ECCA-3BF4-B11DB20AD96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540496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428342B8-6363-4D91-9724-0DF11AC94F0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91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5B68712C-73BA-4C99-F797-CF41D7E944A6}"/>
              </a:ext>
            </a:extLst>
          </p:cNvPr>
          <p:cNvSpPr/>
          <p:nvPr/>
        </p:nvSpPr>
        <p:spPr>
          <a:xfrm>
            <a:off x="558204" y="0"/>
            <a:ext cx="11167448" cy="2018803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E4E5F3"/>
            </a:solidFill>
            <a:prstDash val="solid"/>
            <a:miter/>
          </a:ln>
          <a:effectLst>
            <a:outerShdw dist="38096" dir="2700000" algn="tl">
              <a:srgbClr val="D9D9D9">
                <a:alpha val="3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2C7E453B-0446-657D-5AAF-08B30D23284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D918A9DF-0C27-1493-30BB-DF6266360ADF}"/>
              </a:ext>
            </a:extLst>
          </p:cNvPr>
          <p:cNvSpPr/>
          <p:nvPr/>
        </p:nvSpPr>
        <p:spPr>
          <a:xfrm>
            <a:off x="498832" y="787353"/>
            <a:ext cx="128016" cy="704088"/>
          </a:xfrm>
          <a:prstGeom prst="rect">
            <a:avLst/>
          </a:prstGeom>
          <a:solidFill>
            <a:srgbClr val="4A66A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5B5F128-B5D3-919A-A195-663F420E86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436985F-89E2-8566-A1C5-659FFD720CE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15568" y="2372648"/>
            <a:ext cx="4937760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CED3B08-8E0F-5541-3E11-1201B582524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1115568" y="3203691"/>
            <a:ext cx="4937760" cy="29685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4B9DA70-3DAE-1C29-9EFF-30DD1A868BDA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345936" y="2372648"/>
            <a:ext cx="4937760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A5040413-B57A-4F90-B0E1-C4D40E59FD04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345936" y="3203682"/>
            <a:ext cx="4937760" cy="29685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61457B1C-E35E-9140-48B3-9E227A99E10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1115568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DB5CD9FC-C3E0-4CCC-B85D-EB401008A2F5}" type="datetime1">
              <a:rPr lang="en-US" smtClean="0"/>
              <a:t>10/2/2025</a:t>
            </a:fld>
            <a:endParaRPr lang="en-US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5251EE44-481B-A0F7-C2AD-09DADC59085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MOCAST 2022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FC502956-F5D2-B598-6E3A-702BC6F6B00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540496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5E8905B1-24F0-4CB4-9F21-CFEEF5B526C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49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5E2D870E-EF4B-86F0-77AB-36D581ED27C3}"/>
              </a:ext>
            </a:extLst>
          </p:cNvPr>
          <p:cNvSpPr/>
          <p:nvPr/>
        </p:nvSpPr>
        <p:spPr>
          <a:xfrm>
            <a:off x="665856" y="1533521"/>
            <a:ext cx="10917067" cy="3790946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E4E5F3"/>
            </a:solidFill>
            <a:prstDash val="solid"/>
            <a:miter/>
          </a:ln>
          <a:effectLst>
            <a:outerShdw dist="38096" dir="2700000" algn="tl">
              <a:srgbClr val="71A6F5">
                <a:alpha val="3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17379EB3-D910-53C8-4363-BCE437B3C04F}"/>
              </a:ext>
            </a:extLst>
          </p:cNvPr>
          <p:cNvSpPr/>
          <p:nvPr/>
        </p:nvSpPr>
        <p:spPr>
          <a:xfrm>
            <a:off x="609081" y="2971800"/>
            <a:ext cx="128016" cy="914400"/>
          </a:xfrm>
          <a:prstGeom prst="rect">
            <a:avLst/>
          </a:prstGeom>
          <a:solidFill>
            <a:srgbClr val="4A66A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0760764-F6D5-0183-CFA8-AD51752F37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304CA21B-A904-2303-E8B7-204368828D0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461A30-3A5F-4957-8201-8227A20FF186}" type="datetime1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15895AD-6283-22E7-54AE-BA5E4036884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MOCAST 2022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D4BCC32D-2A88-48F5-552A-C35C5FC4E9A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4D5C596-286A-49DD-AE62-F7CA39D45B8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26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A271E8-88AC-350B-0AEC-E7B0AB0010A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44127B7-0316-41F1-B8D3-684E58D4605E}" type="datetime1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6FABEA-7F5F-CBFE-9B27-1EE63786E40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MOCAST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86C2C9-DDA6-6F34-269D-3EF53EDD500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246E78-0687-4284-9504-B27FA8DD192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78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E9B5E84D-09D1-0D33-8A57-437EFA92365F}"/>
              </a:ext>
            </a:extLst>
          </p:cNvPr>
          <p:cNvSpPr/>
          <p:nvPr/>
        </p:nvSpPr>
        <p:spPr>
          <a:xfrm>
            <a:off x="558213" y="1162028"/>
            <a:ext cx="3740737" cy="4643341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E4E5F3"/>
            </a:solidFill>
            <a:prstDash val="solid"/>
            <a:miter/>
          </a:ln>
          <a:effectLst>
            <a:outerShdw dist="38096" dir="2700000" algn="tl">
              <a:srgbClr val="D9D9D9">
                <a:alpha val="3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6312EABD-71B9-C8DC-832E-0C98BB2637A3}"/>
              </a:ext>
            </a:extLst>
          </p:cNvPr>
          <p:cNvSpPr/>
          <p:nvPr/>
        </p:nvSpPr>
        <p:spPr>
          <a:xfrm>
            <a:off x="498832" y="1618378"/>
            <a:ext cx="146304" cy="822960"/>
          </a:xfrm>
          <a:prstGeom prst="rect">
            <a:avLst/>
          </a:prstGeom>
          <a:solidFill>
            <a:srgbClr val="4A66A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352C9A6-7205-7B11-B1F4-38E7DCFFD7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8680" y="1709928"/>
            <a:ext cx="3099815" cy="1709928"/>
          </a:xfrm>
        </p:spPr>
        <p:txBody>
          <a:bodyPr anchor="t"/>
          <a:lstStyle>
            <a:lvl1pPr>
              <a:lnSpc>
                <a:spcPct val="100000"/>
              </a:lnSpc>
              <a:defRPr sz="3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59D0BD6-841F-0949-20BE-76702D89214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965192" y="1709928"/>
            <a:ext cx="6729983" cy="409651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7E9642F-978C-2483-7CA8-C657D6BC392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68680" y="3429000"/>
            <a:ext cx="3099815" cy="2066544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C1268D21-1EAC-A549-16ED-FB028EA884D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68680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40452DFD-8287-4665-BA5A-1E8007F84489}" type="datetime1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61DEA50C-138B-D1AB-A149-C1EFE87B6CE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MOCAST 2022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9B52CB39-DC06-1319-C71F-C0FFE8190EC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B54C15-7023-42EB-A1FA-1EE6BF8BCDB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01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8CFDC4AC-FDD3-BDE2-CE9C-56C5902762A9}"/>
              </a:ext>
            </a:extLst>
          </p:cNvPr>
          <p:cNvSpPr/>
          <p:nvPr/>
        </p:nvSpPr>
        <p:spPr>
          <a:xfrm>
            <a:off x="558213" y="1162028"/>
            <a:ext cx="3740737" cy="4643341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E4E5F3"/>
            </a:solidFill>
            <a:prstDash val="solid"/>
            <a:miter/>
          </a:ln>
          <a:effectLst>
            <a:outerShdw dist="38096" dir="2700000" algn="tl">
              <a:srgbClr val="D9D9D9">
                <a:alpha val="3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83F93A9A-283E-C60B-922C-39E185F785EE}"/>
              </a:ext>
            </a:extLst>
          </p:cNvPr>
          <p:cNvSpPr/>
          <p:nvPr/>
        </p:nvSpPr>
        <p:spPr>
          <a:xfrm>
            <a:off x="498832" y="1618378"/>
            <a:ext cx="146304" cy="822960"/>
          </a:xfrm>
          <a:prstGeom prst="rect">
            <a:avLst/>
          </a:prstGeom>
          <a:solidFill>
            <a:srgbClr val="4A66A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715FD07-436C-8F50-D85D-FE2F1E3652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8680" y="1709928"/>
            <a:ext cx="3099815" cy="1709928"/>
          </a:xfrm>
        </p:spPr>
        <p:txBody>
          <a:bodyPr anchor="t"/>
          <a:lstStyle>
            <a:lvl1pPr>
              <a:lnSpc>
                <a:spcPct val="100000"/>
              </a:lnSpc>
              <a:defRPr sz="3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253DCAA-13C7-6D98-3009-2CF4602732B1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965192" y="1161288"/>
            <a:ext cx="6729983" cy="46451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BAC3BD3-587C-952C-7943-F1DD06E3C5B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68680" y="3438144"/>
            <a:ext cx="3099815" cy="205740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A1E0BC07-4C9D-0EA6-6E92-03303B9BB79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68680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E0DB4AC0-3697-4839-A4B4-B7909F019F7F}" type="datetime1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9D0C5333-6517-F058-26D1-59EE2F79561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MOCAST 2022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4027DC1D-6CFB-0076-354E-C97B3F6CB0A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500528-09B1-4C5A-B5F7-A99D5506597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5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28271C-3EA9-1C25-F915-271F10C7A9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533019-B20D-39F8-DA5A-57D87D5C0AA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A2200-9BEA-24D1-1AAA-C6D11D5F2B41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Avenir Next LT Pro"/>
              </a:defRPr>
            </a:lvl1pPr>
          </a:lstStyle>
          <a:p>
            <a:pPr lvl="0"/>
            <a:fld id="{AF0CF75A-DA92-46AA-967B-58FF73C93E7D}" type="datetime1">
              <a:rPr lang="en-US" smtClean="0"/>
              <a:t>10/2/2025</a:t>
            </a:fld>
            <a:r>
              <a:rPr lang="en-US"/>
              <a:t> Bremen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E37E5-CFD3-BED4-9620-591917B3DD52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Avenir Next LT Pro"/>
              </a:defRPr>
            </a:lvl1pPr>
          </a:lstStyle>
          <a:p>
            <a:pPr lvl="0"/>
            <a:r>
              <a:rPr lang="en-US"/>
              <a:t>MOCAST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3C458-7E07-3809-F914-4842101A676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Avenir Next LT Pro"/>
              </a:defRPr>
            </a:lvl1pPr>
          </a:lstStyle>
          <a:p>
            <a:pPr lvl="0"/>
            <a:fld id="{502FA967-5724-45FF-9DCE-6D9303B5567E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Avenir Next LT Pro"/>
        </a:defRPr>
      </a:lvl1pPr>
    </p:titleStyle>
    <p:bodyStyle>
      <a:lvl1pPr marL="228600" marR="0" lvl="0" indent="-228600" algn="l" defTabSz="914400" rtl="0" fontAlgn="auto" hangingPunct="1">
        <a:lnSpc>
          <a:spcPct val="11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Avenir Next LT Pro"/>
        </a:defRPr>
      </a:lvl1pPr>
      <a:lvl2pPr marL="685800" marR="0" lvl="1" indent="-228600" algn="l" defTabSz="914400" rtl="0" fontAlgn="auto" hangingPunct="1">
        <a:lnSpc>
          <a:spcPct val="11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Avenir Next LT Pro"/>
        </a:defRPr>
      </a:lvl2pPr>
      <a:lvl3pPr marL="1143000" marR="0" lvl="2" indent="-228600" algn="l" defTabSz="914400" rtl="0" fontAlgn="auto" hangingPunct="1">
        <a:lnSpc>
          <a:spcPct val="11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Avenir Next LT Pro"/>
        </a:defRPr>
      </a:lvl3pPr>
      <a:lvl4pPr marL="1600200" marR="0" lvl="3" indent="-228600" algn="l" defTabSz="914400" rtl="0" fontAlgn="auto" hangingPunct="1">
        <a:lnSpc>
          <a:spcPct val="11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Avenir Next LT Pro"/>
        </a:defRPr>
      </a:lvl4pPr>
      <a:lvl5pPr marL="2057400" marR="0" lvl="4" indent="-228600" algn="l" defTabSz="914400" rtl="0" fontAlgn="auto" hangingPunct="1">
        <a:lnSpc>
          <a:spcPct val="11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Avenir Next LT Pro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D23A2-0EB1-4C75-C909-53C9BF300FA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04806" y="792858"/>
            <a:ext cx="11143344" cy="1171024"/>
          </a:xfrm>
        </p:spPr>
        <p:txBody>
          <a:bodyPr>
            <a:normAutofit fontScale="90000"/>
          </a:bodyPr>
          <a:lstStyle/>
          <a:p>
            <a:pPr lvl="0"/>
            <a:r>
              <a:rPr lang="el-G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Τεχνολογίες Διαδικτύου &amp; Κινητός υπολογισμός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FCDEF0-576C-A6EB-7968-9F1CFB03383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04806" y="2098713"/>
            <a:ext cx="11036808" cy="5071015"/>
          </a:xfrm>
        </p:spPr>
        <p:txBody>
          <a:bodyPr>
            <a:no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Τμήμα Πληροφορικής</a:t>
            </a:r>
          </a:p>
          <a:p>
            <a:pPr lvl="0">
              <a:lnSpc>
                <a:spcPct val="90000"/>
              </a:lnSpc>
              <a:spcBef>
                <a:spcPts val="0"/>
              </a:spcBef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  <a:spcBef>
                <a:spcPts val="0"/>
              </a:spcBef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Σχολή Θετικών Επιστημών</a:t>
            </a:r>
          </a:p>
          <a:p>
            <a:pPr lvl="0">
              <a:lnSpc>
                <a:spcPct val="90000"/>
              </a:lnSpc>
              <a:spcBef>
                <a:spcPts val="0"/>
              </a:spcBef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  <a:spcBef>
                <a:spcPts val="0"/>
              </a:spcBef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Πανεπιστήμιο Δυτικής Μακεδονίας</a:t>
            </a:r>
          </a:p>
          <a:p>
            <a:pPr lvl="0">
              <a:lnSpc>
                <a:spcPct val="90000"/>
              </a:lnSpc>
              <a:spcBef>
                <a:spcPts val="0"/>
              </a:spcBef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  <a:spcBef>
                <a:spcPts val="0"/>
              </a:spcBef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Καστοριά </a:t>
            </a:r>
          </a:p>
          <a:p>
            <a:pPr lvl="0">
              <a:lnSpc>
                <a:spcPct val="90000"/>
              </a:lnSpc>
              <a:spcBef>
                <a:spcPts val="0"/>
              </a:spcBef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  <a:spcBef>
                <a:spcPts val="0"/>
              </a:spcBef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Ρέκκας Βασίλειος-Παναγιώτης</a:t>
            </a:r>
          </a:p>
          <a:p>
            <a:pPr lvl="0">
              <a:lnSpc>
                <a:spcPct val="90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vrekkas@physics.auth.gr</a:t>
            </a:r>
          </a:p>
          <a:p>
            <a:pPr lvl="0">
              <a:lnSpc>
                <a:spcPct val="90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lnSpc>
                <a:spcPct val="90000"/>
              </a:lnSpc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E44E4E-EA7F-B271-CF01-B527B5708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08051-873E-AF18-95D8-DDCF2E1E28C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Σύνδεση στο Διαδίκτυο μέσω </a:t>
            </a:r>
            <a:r>
              <a:rPr lang="el-GR" sz="4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Παρόχου</a:t>
            </a:r>
            <a:r>
              <a:rPr lang="el-GR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(ISP)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34062143-AF32-22ED-AFA3-F43E6AD0AC85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10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FDB485-481C-FCB1-8724-152394EF38C4}"/>
              </a:ext>
            </a:extLst>
          </p:cNvPr>
          <p:cNvSpPr txBox="1"/>
          <p:nvPr/>
        </p:nvSpPr>
        <p:spPr>
          <a:xfrm>
            <a:off x="472710" y="1620895"/>
            <a:ext cx="10168128" cy="483209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ISP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εταιρεία που παρέχει συνδέσεις και παρέχει πρόσβαση στο Διαδίκτυο</a:t>
            </a:r>
          </a:p>
          <a:p>
            <a:pPr lvl="1"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 υπηρεσίες όπως ηλεκτρονικό ταχυδρομείο &amp; φιλοξενία ιστοσελίδων</a:t>
            </a: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ISPs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στην Ελλάδα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Cosmote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Vodafone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,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Wind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κλπ</a:t>
            </a: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Υπολογιστής/δίκτυο υπολογιστή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Συνδέεται στο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ISP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που δίνει την πρόσβαση στο Ίντερνετ μέσω ενός σημείου παρουσίας (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Point of Presence-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Ανάλογα το μέγεθος και την περιοχή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Παραπάνω από ένα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PoP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DF5DE2-60C2-F62E-5974-8AD314357969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820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B3D1D5-6573-E007-5582-4C84C8DE0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ED7AB-1A48-56C0-720D-8C5BA1BC93C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Παράδειγμα διασύνδεσης στο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992242A3-FDBD-D782-662F-11841C45A2EE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11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E2F7D4-346F-C18F-99B3-8213BC59821E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FFF2EB-43DB-5FDA-7CAF-A8B2F90F8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8813" y="2158109"/>
            <a:ext cx="6314719" cy="456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128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7DB83-BEF7-96D3-D2F5-C509FD5BB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7A89A-3D98-6B91-BB65-19C8D7D6799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Σύνδεση στο Διαδίκτυο μέσω </a:t>
            </a:r>
            <a:r>
              <a:rPr lang="el-GR" sz="4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Παρόχου</a:t>
            </a:r>
            <a:r>
              <a:rPr lang="el-GR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(ISP)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DE0FB743-A9C6-2A04-527D-249E555E541F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12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87B6B0-3658-2F2A-96FF-929810254587}"/>
              </a:ext>
            </a:extLst>
          </p:cNvPr>
          <p:cNvSpPr txBox="1"/>
          <p:nvPr/>
        </p:nvSpPr>
        <p:spPr>
          <a:xfrm>
            <a:off x="472710" y="1620895"/>
            <a:ext cx="10168128" cy="41549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σύνδεση στο διαδίκτυο περιλαμβάνει δύο σκέλη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 διαφορετικές συσκευές:</a:t>
            </a:r>
          </a:p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Τελικός χρήστης συνδέεται στο τοπικό του δίκτυο (σπιτιού/εταιρείας), χρησιμοποιώντας συσκευές όπως: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υπολογιστές, laptop,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tablets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E-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readers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Xbox, κινητά τηλέφωνα κα.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έξυπνες συσκευές, όπως τηλεόραση, ψυγείο, ρολόγια κα. 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Το μέσο σύνδεσης μπορεί να είναι ενσύρματο ή ασύρματο. </a:t>
            </a: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6C8E3C-15EC-B892-70DB-D20F83FEED7A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575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93F7BF-DC14-BB55-FD70-0360F7B86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25A97-375C-FD25-7CF1-09E6819BACB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Σύνδεση στο Διαδίκτυο μέσω </a:t>
            </a:r>
            <a:r>
              <a:rPr lang="el-GR" sz="4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Παρόχου</a:t>
            </a:r>
            <a:r>
              <a:rPr lang="el-GR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(ISP)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5D361E20-DA95-3AF7-D763-1BDCC8CB3A0F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13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EFFE5C-39FA-02F0-5B7A-B59BA20A99A6}"/>
              </a:ext>
            </a:extLst>
          </p:cNvPr>
          <p:cNvSpPr txBox="1"/>
          <p:nvPr/>
        </p:nvSpPr>
        <p:spPr>
          <a:xfrm>
            <a:off x="514274" y="1257301"/>
            <a:ext cx="10168128" cy="48936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 startAt="2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Σύνδεση 	ανάμεσα στο τοπικό δίκτυο και τον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πάροχο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(ISP)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και στη συνέχεια στο διαδίκτυο με:</a:t>
            </a:r>
          </a:p>
          <a:p>
            <a:pPr marL="1371600" lvl="2" indent="-4572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Modem</a:t>
            </a: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routers</a:t>
            </a: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bridge</a:t>
            </a: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μέσο μπορεί να είναι:</a:t>
            </a:r>
          </a:p>
          <a:p>
            <a:pPr marL="800100" lvl="1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καλώδια</a:t>
            </a:r>
          </a:p>
          <a:p>
            <a:pPr marL="800100" lvl="1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Ραδιοκύματα</a:t>
            </a:r>
          </a:p>
          <a:p>
            <a:pPr marL="800100" lvl="1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Μικροκύματα</a:t>
            </a:r>
          </a:p>
          <a:p>
            <a:pPr lvl="1"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Τρόποι σύνδεσης στο διαδίκτυο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Ενσύρματη ή ασύρματη</a:t>
            </a: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EE6A9D-5146-BB49-08C5-57109FDA652F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073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527CB-1968-9744-251A-96A46AE79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59B52-F626-9803-B722-DB8B90C3A14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Ενσύρματη εγκατάσταση σύνδεσης στο Internet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CCDD8CFB-B94B-69EB-A6E5-5DC0550900E8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14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5CCEEF-47E0-7243-B90C-746D62CC0ECD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5072CB-365D-80A7-21CB-F75650119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914" y="2382345"/>
            <a:ext cx="6697010" cy="292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6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B28D8-4175-7CF8-5DC1-A533BAE14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C26D3-3B7E-1914-59CB-19A18D97926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Σύνδεση στο Διαδίκτυο μέσω </a:t>
            </a:r>
            <a:r>
              <a:rPr lang="el-GR" sz="4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Παρόχου</a:t>
            </a:r>
            <a:r>
              <a:rPr lang="el-GR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(ISP)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B11B19D0-8D13-84C6-EC06-1439E214BF02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15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5EEDFE-485C-4F37-E67F-7C3F26B1A763}"/>
              </a:ext>
            </a:extLst>
          </p:cNvPr>
          <p:cNvSpPr txBox="1"/>
          <p:nvPr/>
        </p:nvSpPr>
        <p:spPr>
          <a:xfrm>
            <a:off x="420755" y="2334123"/>
            <a:ext cx="10168128" cy="41549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Στην ενσύρματη σύνδεση βάση της γεωγραφικής περιοχής:</a:t>
            </a:r>
          </a:p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Τηλεφωνική </a:t>
            </a:r>
            <a:r>
              <a:rPr lang="el-GR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διεπιλογική</a:t>
            </a: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Dial-up) </a:t>
            </a: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σύνδεση</a:t>
            </a: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Τηλεφωνική σύνδεση 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ISDN (Integrated Services Digital Network)</a:t>
            </a: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Μισθωμένη γραμμή (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Leased line)</a:t>
            </a: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Καλωδιακή σύνδεση (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Cable Internet access)</a:t>
            </a: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Τηλεφωνική 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DSL </a:t>
            </a: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σύνδεση (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xDSL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 Digital subscriber line)</a:t>
            </a: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Σύνδεση Οπτικής ίνας  (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Fiber to the home)</a:t>
            </a: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Σύνδεση μέσω δικτύων (π.χ., μέσω 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ATM </a:t>
            </a: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ή 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Frame Relay)</a:t>
            </a: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F689DA-9BCE-C056-5C05-E40076835079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79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A6FAC-3E26-FE09-0651-444D39224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DD675-1CE3-5CEC-81DE-A437A937CA1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Σύνδεση στο Διαδίκτυο μέσω </a:t>
            </a:r>
            <a:r>
              <a:rPr lang="el-GR" sz="4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Παρόχου</a:t>
            </a:r>
            <a:r>
              <a:rPr lang="el-GR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(ISP)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C451EBC3-92EB-8960-0DA3-DEA158400082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16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6AFF71-BAA2-B418-4EA5-C4690844A8CA}"/>
              </a:ext>
            </a:extLst>
          </p:cNvPr>
          <p:cNvSpPr txBox="1"/>
          <p:nvPr/>
        </p:nvSpPr>
        <p:spPr>
          <a:xfrm>
            <a:off x="420755" y="2334123"/>
            <a:ext cx="10168128" cy="41549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2"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Στην ασύρματη σύνδεση μπορεί να χρησιμοποιηθούν τεχνολογίες όπως:</a:t>
            </a:r>
          </a:p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Δορυφορική σύνδεση (</a:t>
            </a:r>
            <a:r>
              <a:rPr lang="el-GR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Satellite</a:t>
            </a: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broadband</a:t>
            </a: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Κινητή σύνδεση (</a:t>
            </a:r>
            <a:r>
              <a:rPr lang="el-GR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Mobile</a:t>
            </a: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internet</a:t>
            </a: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Τεχνολογία </a:t>
            </a:r>
            <a:r>
              <a:rPr lang="el-GR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WiMAX,Wifi</a:t>
            </a: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Ευρυζωνική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σύνδεση (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Mobile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broadband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F4D7A1-D3A5-4B56-DF00-ABC24EA06EDF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188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ADED5-C316-E5AF-7CEB-46BA7C99D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47A48-50AF-1367-89FE-AA54AD75879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Σύνδεση στο Διαδίκτυο μέσω </a:t>
            </a:r>
            <a:r>
              <a:rPr lang="el-GR" sz="4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Παρόχου</a:t>
            </a:r>
            <a:r>
              <a:rPr lang="el-GR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(ISP)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52208581-2A95-3915-2815-C4B0101D8EEB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17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35ECD2-23D6-14E5-C784-37677AFA038B}"/>
              </a:ext>
            </a:extLst>
          </p:cNvPr>
          <p:cNvSpPr txBox="1"/>
          <p:nvPr/>
        </p:nvSpPr>
        <p:spPr>
          <a:xfrm>
            <a:off x="420755" y="2334123"/>
            <a:ext cx="10168128" cy="378565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Εντός του 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ISP</a:t>
            </a: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Router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switches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μετακινούν τα δεδομένα μεταξύ διαφορετικών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επιλέγοντας την καταλληλότερη διαδρομή (σύντομη, διαθέσιμη).</a:t>
            </a:r>
          </a:p>
          <a:p>
            <a:pPr lvl="1"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modem: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τηλεφωνική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γραμμή από την πλευρά του πελάτη, ο ISP αναλαμβάνει να συνδέσει το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άλλο άκρο της γραμμής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DSLAM (Digital Subscriber Line Access Multiplexer)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χρησιμοποιεί φυσικές διευθύνσεις (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 address)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δεν απέχει μακριά από τον πελάτη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FE8A7E-1533-B81E-09AE-4C8D99C6EFFE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21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3795A-A062-649A-6088-81FEF87E0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AABAE-9EEE-C6DB-2742-41EC0F8145F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l-GR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Σύνδεση στο Διαδίκτυο μέσω τηλεφωνικού δικ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τύου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A15DFA22-8120-9207-1786-14CC573E6D5E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18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E98F38-F924-5AE8-6496-416CB11D269A}"/>
              </a:ext>
            </a:extLst>
          </p:cNvPr>
          <p:cNvSpPr txBox="1"/>
          <p:nvPr/>
        </p:nvSpPr>
        <p:spPr>
          <a:xfrm>
            <a:off x="420755" y="1964353"/>
            <a:ext cx="10168128" cy="52629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Απλές </a:t>
            </a:r>
            <a:r>
              <a:rPr lang="el-GR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διεπιλογικές</a:t>
            </a: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γραμμές 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Dial-Up </a:t>
            </a: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(56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Kbps)</a:t>
            </a: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Γραμμές 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ISDN (Integrated Services Digital Network) </a:t>
            </a: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παρείχαν συνδέσεις υψηλότερης ταχύτητας στο 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Internet</a:t>
            </a: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(64 έως 128 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Kbps</a:t>
            </a: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Ειδικό καλωδιακό </a:t>
            </a:r>
            <a:r>
              <a:rPr lang="el-GR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modem</a:t>
            </a: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χρησιμοποιείται το ομοαξονικό τηλεοπτικό καλώδιο για να υπάρχει πρόσβαση στο Internet (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Nova)</a:t>
            </a: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(100 φορές πάνω)</a:t>
            </a: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DSL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μετατρέπει το απλό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τηλεφωνικό καλώδιο σε έναν δίαυλο ψηφιακής επικοινωνίας μεγάλου εύρους ζώνης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ADSL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αποτελεί μια νεότερη τεχνολογία η οποία υποστηρίζει συνδέσεις πολύ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υψηλής ταχύτητας στις υπάρχουσες τηλεφωνικές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0EB5F6-5F86-314C-BBC9-9F57BCF7B069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652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759901-15DB-4005-21D7-A2B059D6A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7DC82-D341-F406-933B-57573219889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Σύνδεση στο Διαδίκτυο με άλλα δίκτυα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9CC45586-ECBE-B36A-586E-871F9BAE0463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19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82E914-4FEC-7711-4D0B-86C6119699E8}"/>
              </a:ext>
            </a:extLst>
          </p:cNvPr>
          <p:cNvSpPr txBox="1"/>
          <p:nvPr/>
        </p:nvSpPr>
        <p:spPr>
          <a:xfrm>
            <a:off x="420755" y="1964353"/>
            <a:ext cx="10168128" cy="26776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Μεταφορά δεδομένων μαζί με το τηλεοπτικό σήμα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Ειδικό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modem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(ΗΠΑ)  ταχύτητες έως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250MBps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Μεταφορά δεδομένων πάνω σε καλώδια ηλεκτρικού ρεύματος παροχής ενέργειας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Broadband over Powerline</a:t>
            </a: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Οπτική ίνα 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GBps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8F77ED-BEDA-3374-04E2-AD50A0C57771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640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371EE-6B81-E8AE-92A9-1CD1B6A8C7C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l-GR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Ενότητ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1: Εισαγωγή στις Τεχνολογίες Διαδικτύου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8137FC9F-137F-5261-6DAB-821793161202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2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BF18DF-0AE8-971A-CCE7-CECF34D35BA7}"/>
              </a:ext>
            </a:extLst>
          </p:cNvPr>
          <p:cNvSpPr txBox="1"/>
          <p:nvPr/>
        </p:nvSpPr>
        <p:spPr>
          <a:xfrm>
            <a:off x="463084" y="1861526"/>
            <a:ext cx="11077605" cy="52629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Γενικές Έννοιες</a:t>
            </a:r>
          </a:p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Σύντομη Ιστορία</a:t>
            </a: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Διαδίκτυο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ISP/ Wi-Fi</a:t>
            </a:r>
            <a:endParaRPr lang="el-GR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Μοντέλα Επικοινωνίας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Πρωτόκολλα</a:t>
            </a: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TCP/IP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E9BA3C-73DB-34FE-5A89-F2EF5966145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06A1E-79A1-F703-E0BF-674B4A327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42CAE-397F-BA97-189E-93F23D189EB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Συνδέσεις με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Wi-fi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2D4C771A-290B-3CBF-B3D7-E3CE401FC3F4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20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C25D68-0285-3C97-D801-717E2A8D0024}"/>
              </a:ext>
            </a:extLst>
          </p:cNvPr>
          <p:cNvSpPr txBox="1"/>
          <p:nvPr/>
        </p:nvSpPr>
        <p:spPr>
          <a:xfrm>
            <a:off x="420755" y="2334123"/>
            <a:ext cx="10168128" cy="378565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ρόδρομος του </a:t>
            </a:r>
            <a:r>
              <a:rPr lang="el-GR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Wi-Fi</a:t>
            </a: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εφευρέθηκε στην Ολλανδία το 1991 </a:t>
            </a: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WaveLAN</a:t>
            </a: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(1-2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MBps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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Προβλήματα συμβατότητας </a:t>
            </a:r>
          </a:p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Wi-Fi Alliance</a:t>
            </a: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πρότυπο 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Wi-Fi certified</a:t>
            </a: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αποτελεσματική λειτουργικότητα</a:t>
            </a:r>
          </a:p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Απαραίτητος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DSL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δρομολογητής και με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Wi-fi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τεχνολογίας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Προτιμάται όταν είναι δύσκολη η εγκατάσταση υποδομής δικτύωσης (πχ. Λόγω εδαφικών δυσμορφιών)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5D4802-797A-EF8B-AD41-BADF73EED82A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107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90B20-C573-3799-654A-BD9BFE312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96B32-18AF-7D56-638C-92587FE31A1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Συνδέσεις με χρήση κινητής τηλεφωνίας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C597CB22-C4CC-9F94-E04D-DCB10DC24D48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21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FB2E82-3DCA-6EF8-9EAB-D5640E94EE3D}"/>
              </a:ext>
            </a:extLst>
          </p:cNvPr>
          <p:cNvSpPr txBox="1"/>
          <p:nvPr/>
        </p:nvSpPr>
        <p:spPr>
          <a:xfrm>
            <a:off x="420755" y="2334123"/>
            <a:ext cx="10168128" cy="34163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Συνδέεται με το ίδιο σήμα που αξιοποιεί για την τηλεφωνική κλήση</a:t>
            </a:r>
          </a:p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Συνδέεται αρχικά με τον πιο κοντινό πύργο κυψέλης</a:t>
            </a: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1G- 5G 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1G (1980)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Αναλογικά σήματα  Υπηρεσίες φωνής  Ασυμβατότητα μεταξύ προτύπων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2D91C6-793D-B748-4860-9B6D7856997C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94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102967-DFAF-C2AB-7779-7FC8F0EC4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D3906-6585-C30C-E06F-BB0FC319650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Συνδέσεις με χρήση κινητής τηλεφωνίας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ABA77B80-5946-1BAD-2F49-924567336563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22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4E0C68-6508-8ADA-4E8E-D98AEEC36BA2}"/>
              </a:ext>
            </a:extLst>
          </p:cNvPr>
          <p:cNvSpPr txBox="1"/>
          <p:nvPr/>
        </p:nvSpPr>
        <p:spPr>
          <a:xfrm>
            <a:off x="420755" y="2334123"/>
            <a:ext cx="10168128" cy="34163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2G (1991) 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πρότυπο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GSM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Διαφορές με 1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G:</a:t>
            </a: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Ψηφιακά  Αποδοτικότερη χρήση φάσματος</a:t>
            </a: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Δεδομένα (χαμηλής ταχύτητας  9.6-19.2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kbps)</a:t>
            </a: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SMS</a:t>
            </a: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2.5G (GPRS</a:t>
            </a: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Επέκταση της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2G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τεχνολογίας</a:t>
            </a: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Μεταγωγή πακέτων για αποστολή/λήψη δεδομένων</a:t>
            </a: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Προστίθεται η υπηρεσία διαδικτύου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AD13E6-25F6-D5EE-1233-53445CC80614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479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391E5-2913-DACE-C4BC-5140A427E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AB241-BF0A-F8E8-7C0D-ED1ACCF4456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Συνδέσεις με χρήση κινητής τηλεφωνίας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9F50D1DE-7534-177C-5B16-290380B16D06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23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58BE97-DA22-60BC-0389-525C2C12BBCB}"/>
              </a:ext>
            </a:extLst>
          </p:cNvPr>
          <p:cNvSpPr txBox="1"/>
          <p:nvPr/>
        </p:nvSpPr>
        <p:spPr>
          <a:xfrm>
            <a:off x="420755" y="2334123"/>
            <a:ext cx="10168128" cy="34163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 (1991) 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πρότυπο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IMT-200 (ITU)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Λύνει τα προβλήματα 2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G/2.5G</a:t>
            </a: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Ρυθμοί μετάδοσης φτάνουν 128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kbps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για κινητά</a:t>
            </a: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Ρυθμοί μετάδοσης φτάνουν 2 Μ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bps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σταθερές</a:t>
            </a: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Βιντεοκλήση</a:t>
            </a: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.5 G:</a:t>
            </a: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Επέκταση της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3G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τεχνολογίας</a:t>
            </a: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Χρήση υπηρεσιών δεδομένων υψηλής ταχύτητας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BD17D9-4F48-515C-FBF6-6FE29A7ED09D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591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A108E-D7B9-CAEF-1B50-F1A607F33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DDFE4-2D35-2363-EC74-7AC622E4921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Συνδέσεις με χρήση κινητής τηλεφωνίας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348605DE-C05F-B9BB-88D8-5BC748C13E97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24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B1513A-32C7-B8E9-57B5-7FB912300112}"/>
              </a:ext>
            </a:extLst>
          </p:cNvPr>
          <p:cNvSpPr txBox="1"/>
          <p:nvPr/>
        </p:nvSpPr>
        <p:spPr>
          <a:xfrm>
            <a:off x="420755" y="2334123"/>
            <a:ext cx="10168128" cy="378565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 (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2010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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πρότυπο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IMT-advanced (ITU)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Όχι μόνο υπηρεσίες φωνής</a:t>
            </a: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Υπηρεσίες Διαδικτύου</a:t>
            </a: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Ποικίλες τεχνολογίες </a:t>
            </a: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Υπερ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-υψηλές ταχύτητες (20-150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Mbps)</a:t>
            </a: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5G:</a:t>
            </a: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Επέκταση της 4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τεχνολογίας</a:t>
            </a: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Χρήση υπηρεσιών δεδομένων πολύ υψηλής ταχύτητας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(10Gbps)</a:t>
            </a:r>
          </a:p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7A0E0D-E99B-656E-9831-A5D1FA0050CD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5528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D95DD-040E-147D-C2CF-6E3DEC0EC8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C6E97-1C48-477E-D37C-C1CC5A1D23A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Μοντέλα επικοινωνίας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1DDD1002-F343-9606-7EDE-40A036BF44F3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25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8C5142-E457-F2D1-858A-AE11F6F64879}"/>
              </a:ext>
            </a:extLst>
          </p:cNvPr>
          <p:cNvSpPr txBox="1"/>
          <p:nvPr/>
        </p:nvSpPr>
        <p:spPr>
          <a:xfrm>
            <a:off x="472710" y="1620895"/>
            <a:ext cx="10168128" cy="44627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Τρόποι επικοινωνίας &gt;2 υπολογιστές/εφαρμογές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Μοντέλα επικοινωνίας:</a:t>
            </a: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Μοντέλο πελάτη-εξυπηρετητή (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client-server)</a:t>
            </a: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Μοντέλο ομότιμων συνδέσεων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(P2P, peer-to-peer)</a:t>
            </a: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Υπολογιστικό νέφος (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cloud)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Διαφορετική τεχνική σύνδεσης και μετάδοσης δεδομένων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Διαφορετικές εφαρμογές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E2EA9B-1C6C-10CE-6C24-758B871A522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0005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D701B-6618-9E8F-3881-86549932F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459C2-3AB7-2971-E96D-7D3E89EF945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Μοντέλο Πελάτη - Εξυπηρετητή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Client-Server)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1EA386E5-D30A-CD2A-C212-53C3A4C49A81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26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40D2D6-2471-B6A7-58A3-071555414A2C}"/>
              </a:ext>
            </a:extLst>
          </p:cNvPr>
          <p:cNvSpPr txBox="1"/>
          <p:nvPr/>
        </p:nvSpPr>
        <p:spPr>
          <a:xfrm>
            <a:off x="472710" y="1620895"/>
            <a:ext cx="10168128" cy="37240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Περιγράφει τον τρόπο που εκτελούνται οι υπηρεσίες + καθορίζει τον τρόπο λειτουργίας στο Διαδίκτυο (π.χ.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FTP, HTTP,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SMTP, TELNET)</a:t>
            </a: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Υπολογιστές συνδεμένοι στο διαδίκτυο που ζητούν υπηρεσίες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clients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Υπολογιστές συνδεμένοι στο διαδίκτυο που προσφέρουν υπηρεσίες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servers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Πελάτης ↔ Εξυπηρετητής για άλλους υπολογιστές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A1F256-F857-AA64-C91C-045047B7CEDE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0128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CF5F59-46EC-4B06-FE6E-BAEB90051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930AE-907A-00B1-8DA1-62ED1A524AC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Μοντέλο Πελάτη - Εξυπηρετητή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Client-Server)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A30F352D-78B4-CDB8-7372-A51E35ACCE26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27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4B05DA-FE13-952B-C7C1-9DFE7397F957}"/>
              </a:ext>
            </a:extLst>
          </p:cNvPr>
          <p:cNvSpPr txBox="1"/>
          <p:nvPr/>
        </p:nvSpPr>
        <p:spPr>
          <a:xfrm>
            <a:off x="472710" y="1620895"/>
            <a:ext cx="11173858" cy="37240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Χρήστες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Πελάτες,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Software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Browser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Επιτρέπει να διαβάσουν πληροφορίες</a:t>
            </a: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Προσφερόμενες υπηρεσίες παρέχονται μέσω ενός ή περισσοτέρων κεντρικών συστημάτων 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servers (web servers) 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Αντίστοιχο λογισμικό </a:t>
            </a:r>
          </a:p>
          <a:p>
            <a:pPr lvl="0"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Χρήστες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Μικρές σε υπολογιστική ισχύ συσκευές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Εξυπηρετητές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Μεγάλες σε υπολογιστική ισχύ συσκευές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A23347-B8D1-E30C-1196-B315F85E92CB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433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C528C-93A2-2443-64D3-7437D67B53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4535B-7CC5-3A61-2845-ABCD3EE0F28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Μοντέλο Πελάτη - Εξυπηρετητή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Client-Server)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9884267F-FFB1-AE13-7535-EC6F06327E20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28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28B6AA-EED5-2438-7FA1-F4A10ECE8EBE}"/>
              </a:ext>
            </a:extLst>
          </p:cNvPr>
          <p:cNvSpPr txBox="1"/>
          <p:nvPr/>
        </p:nvSpPr>
        <p:spPr>
          <a:xfrm>
            <a:off x="472710" y="1620895"/>
            <a:ext cx="11173858" cy="76944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F91803-9738-78F5-48CD-4C046D250746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7B2F0F-7E86-1A6C-91BB-B7AEFF83D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913" y="2390336"/>
            <a:ext cx="6934550" cy="371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886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29B86-A002-F4A7-CE15-36872993E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4C3E5-A0D7-61FE-7CF8-C3E689B322D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Μοντέλο Πελάτη - Εξυπηρετητή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Client-Server)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FEE67260-ACBD-BDB4-7095-045A92A0B4F9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29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7044BB-B02F-45B9-F0DA-E01B4DED8F82}"/>
              </a:ext>
            </a:extLst>
          </p:cNvPr>
          <p:cNvSpPr txBox="1"/>
          <p:nvPr/>
        </p:nvSpPr>
        <p:spPr>
          <a:xfrm>
            <a:off x="472710" y="1620895"/>
            <a:ext cx="11173858" cy="52629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επικοινωνία βασίζεται σε μηνύματα αίτησης (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request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από τον πελάτη προς τον εξυπηρετητή</a:t>
            </a:r>
          </a:p>
          <a:p>
            <a:pPr lvl="0"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 εξυπηρετητής εκτελεί την εργασία και απαντά με μήνυμα ανταπόκρισης (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 μηχανισμός αυτός είναι ο κυρίαρχος τρόπος επικοινωνίας στις σύγχρονες δικτυακές εφαρμογές</a:t>
            </a:r>
          </a:p>
          <a:p>
            <a:pPr lvl="0"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Στη βάση του μοντέλου αυτού αναπτύχθηκαν το Διαδίκτυο και ο Παγκόσμιος Ιστός</a:t>
            </a: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Πριν την ανταλλαγή δεδομένων:</a:t>
            </a: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 πελάτης στέλνει αίτηση για σύνδεση</a:t>
            </a: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 εξυπηρετητής απαντά με μήνυμα διαθεσιμότητας</a:t>
            </a:r>
            <a:endParaRPr lang="en-US" sz="20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B4C3F3-B3F3-9FDF-BE04-094C4831151E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94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56B332-B999-D1FD-11A2-F95DA2750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FBADA-61EE-9D27-224D-7189C5BBF54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Συνιστώμενη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Βιβλιογραφία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2DC21B3D-D8BE-FB8D-5533-8C19F7EE672F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3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FD5191-5322-2B29-09B5-7B99CBF30A29}"/>
              </a:ext>
            </a:extLst>
          </p:cNvPr>
          <p:cNvSpPr txBox="1"/>
          <p:nvPr/>
        </p:nvSpPr>
        <p:spPr>
          <a:xfrm>
            <a:off x="452693" y="2225208"/>
            <a:ext cx="11077605" cy="378565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457200" marR="0" lvl="0" indent="-4572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Δουληγέρης</a:t>
            </a:r>
            <a:r>
              <a:rPr lang="el-G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Χρήστος, </a:t>
            </a:r>
            <a:r>
              <a:rPr lang="el-GR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Μαυροπόδη</a:t>
            </a:r>
            <a:r>
              <a:rPr lang="el-G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Ρόζα</a:t>
            </a:r>
            <a:r>
              <a:rPr lang="el-G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Κοπανάκη</a:t>
            </a:r>
            <a:r>
              <a:rPr lang="el-G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Εύη &amp; </a:t>
            </a:r>
            <a:r>
              <a:rPr lang="el-GR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Καραλής</a:t>
            </a:r>
            <a:r>
              <a:rPr lang="el-G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Απόστολος. (2021). Τεχνολογίες και Προγραμματισμός στον Παγκόσμιο Ιστό (2η </a:t>
            </a:r>
            <a:r>
              <a:rPr lang="el-GR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έκδ</a:t>
            </a:r>
            <a:r>
              <a:rPr lang="el-G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457200" marR="0" lvl="0" indent="-4572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Deitel, Paul J. &amp; Deitel, Harvey J. (2011).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Προγρ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αμματισμός Internet &amp; World Wide Web (4η έκδ.)</a:t>
            </a: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Deitel, Paul J. &amp; Deitel, Harvey J. (2015). Java: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Προγραμματισμός (10η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έκδ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457200" marR="0" lvl="0" indent="-4572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C5B934-EBCE-2B3C-FA8F-1AAE5098AD1D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2E68C0-77D9-1EFC-4032-026A62DDB949}"/>
              </a:ext>
            </a:extLst>
          </p:cNvPr>
          <p:cNvSpPr txBox="1"/>
          <p:nvPr/>
        </p:nvSpPr>
        <p:spPr>
          <a:xfrm>
            <a:off x="257353" y="5768107"/>
            <a:ext cx="11481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aseline="30000" dirty="0"/>
              <a:t>+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 διαφάνειες των παραδόσεων βασίζονται στο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Τεχνολογίες και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Προγραμματισμός στον Παγκόσμιο Ιστό (2η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έκδ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3280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0761AE-EC8B-841C-B93A-459741DEC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DB940-27DA-99FB-7D21-C70D097691F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Μοντέλο Πελάτη - Εξυπηρετητή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Client-Server)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354B8294-C331-80DF-D021-ACAE483AF899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30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14B42C-7F3F-C1F5-48F2-E792F3A8922D}"/>
              </a:ext>
            </a:extLst>
          </p:cNvPr>
          <p:cNvSpPr txBox="1"/>
          <p:nvPr/>
        </p:nvSpPr>
        <p:spPr>
          <a:xfrm>
            <a:off x="472710" y="1620895"/>
            <a:ext cx="11173858" cy="55707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b="1" dirty="0"/>
              <a:t>Πελάτης (</a:t>
            </a:r>
            <a:r>
              <a:rPr lang="el-GR" sz="2400" b="1" dirty="0" err="1"/>
              <a:t>Client</a:t>
            </a:r>
            <a:r>
              <a:rPr lang="el-GR" sz="2400" b="1" dirty="0"/>
              <a:t>):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l-GR" sz="2400" dirty="0"/>
              <a:t>Πρόγραμμα εφαρμογής (π.χ. </a:t>
            </a:r>
            <a:r>
              <a:rPr lang="el-GR" sz="2400" dirty="0" err="1"/>
              <a:t>browser</a:t>
            </a:r>
            <a:r>
              <a:rPr lang="el-GR" sz="2400" dirty="0"/>
              <a:t>), τρέχει τοπικά και ενεργοποιείται από τον χρήστη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l-GR" sz="2400" dirty="0"/>
              <a:t>Χρησιμοποιείται περιστασιακά για απομακρυσμένη πρόσβαση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l-GR" sz="2400" dirty="0"/>
              <a:t>Επικοινωνεί με </a:t>
            </a:r>
            <a:r>
              <a:rPr lang="el-GR" sz="2400" b="1" dirty="0"/>
              <a:t>έναν εξυπηρετητή κάθε φορά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l-GR" sz="2400" dirty="0"/>
              <a:t>Δεν απαιτεί εξειδικευμένο υλικό ή περίπλοκο λειτουργικό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endParaRPr lang="el-G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/>
              <a:t> </a:t>
            </a:r>
            <a:r>
              <a:rPr lang="el-GR" sz="2400" b="1" dirty="0"/>
              <a:t>Εξυπηρετητής (Server):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l-GR" sz="2400" dirty="0"/>
              <a:t>Πρόγραμμα ειδικού σκοπού που παρέχει υπηρεσίες σε πολλούς πελάτες ταυτόχρονα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l-GR" sz="2400" dirty="0"/>
              <a:t>Τρέχει σε ισχυρό, διαμοιραζόμενο υπολογιστή και λειτουργεί </a:t>
            </a:r>
            <a:r>
              <a:rPr lang="el-GR" sz="2400" b="1" dirty="0"/>
              <a:t>συνεχώς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l-GR" sz="2400" dirty="0"/>
              <a:t>Δέχεται αιτήσεις από τυχαίους απομακρυσμένους πελάτες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l-GR" sz="2400" dirty="0"/>
              <a:t>Συνδέεται συχνά με ισχυρό υλικό &amp; αξιόπιστη λειτουργία</a:t>
            </a: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8B5207-F3E4-B96A-118F-37EBD693C0DD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477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7F078-DF7F-4212-B66E-6BC017C49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D82CE-CFD8-2D46-338D-EC33944BC1B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Θύρες επικοινωνίας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3C023832-8963-8D1D-6700-EBD61E202574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31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A04B77-F18E-5F41-7B9F-1F8E4D28CC6A}"/>
              </a:ext>
            </a:extLst>
          </p:cNvPr>
          <p:cNvSpPr txBox="1"/>
          <p:nvPr/>
        </p:nvSpPr>
        <p:spPr>
          <a:xfrm>
            <a:off x="472710" y="1620895"/>
            <a:ext cx="11173858" cy="48936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/>
              <a:t>Κάθε υπηρεσία/εφαρμογή σε έναν εξυπηρετητή αναγνωρίζεται από μοναδικό αριθμό θύρας (π.χ. HTTP στη θύρα 8080</a:t>
            </a:r>
            <a:r>
              <a:rPr lang="en-US" sz="2400" dirty="0"/>
              <a:t>, RDP </a:t>
            </a:r>
            <a:r>
              <a:rPr lang="el-GR" sz="2400" dirty="0"/>
              <a:t>θύρα 3389)</a:t>
            </a:r>
          </a:p>
          <a:p>
            <a:endParaRPr lang="el-G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/>
              <a:t>Αντίστοιχα, σε έναν πελάτη κάθε αίτημα δημιουργεί διαφορετική θύρα, ώστε να εξυπηρετούνται πολλές εφαρμογές ταυτόχρονα</a:t>
            </a:r>
          </a:p>
          <a:p>
            <a:endParaRPr lang="el-G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/>
              <a:t>Η επικοινωνία γίνεται πάντα μεταξύ θύρας πελάτη ↔ θύρας εξυπηρετητή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/>
              <a:t>Η χρήση θυρών επιτρέπει την αναφορά σε όρους όπως: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sz="2400" dirty="0"/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l-GR" sz="2400" dirty="0"/>
              <a:t>Πελάτης/Εξυπηρετητής FTP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l-GR" sz="2400" dirty="0"/>
              <a:t>Πελάτης/Εξυπηρετητής HTTP</a:t>
            </a:r>
            <a:endParaRPr lang="en-US" sz="200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BABE86-0E28-16AE-8892-D14A47B04543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917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B9E51-2CF5-BD39-00EE-FEAD8DE12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E9DEB-5222-8432-934C-D68916657DF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Βασικοί Τύποι Εξυπηρετητών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49896409-BF33-1FDA-CE40-BC1D59EEB5F6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32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046A46-11DF-CE17-A401-B63B8DA39B86}"/>
              </a:ext>
            </a:extLst>
          </p:cNvPr>
          <p:cNvSpPr txBox="1"/>
          <p:nvPr/>
        </p:nvSpPr>
        <p:spPr>
          <a:xfrm>
            <a:off x="472710" y="1620895"/>
            <a:ext cx="11173858" cy="41549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 err="1"/>
              <a:t>Application</a:t>
            </a:r>
            <a:r>
              <a:rPr lang="el-GR" sz="2400" dirty="0"/>
              <a:t> </a:t>
            </a:r>
            <a:r>
              <a:rPr lang="el-GR" sz="2400" dirty="0" err="1"/>
              <a:t>Servers</a:t>
            </a:r>
            <a:r>
              <a:rPr lang="el-GR" sz="2400" dirty="0"/>
              <a:t>: Μεσολαβούν ανάμεσα σε βάσεις δεδομένων και χρήστες, κυρίως σε επιχειρήσεις</a:t>
            </a:r>
          </a:p>
          <a:p>
            <a:endParaRPr lang="el-G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/>
              <a:t>DNS </a:t>
            </a:r>
            <a:r>
              <a:rPr lang="el-GR" sz="2400" dirty="0" err="1"/>
              <a:t>Servers</a:t>
            </a:r>
            <a:r>
              <a:rPr lang="el-GR" sz="2400" dirty="0"/>
              <a:t>: Μετατρέπουν τα ονόματα ιστοσελίδων σε διευθύνσεις IP</a:t>
            </a:r>
          </a:p>
          <a:p>
            <a:endParaRPr lang="el-G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/>
              <a:t>FTP </a:t>
            </a:r>
            <a:r>
              <a:rPr lang="el-GR" sz="2400" dirty="0" err="1"/>
              <a:t>Servers</a:t>
            </a:r>
            <a:r>
              <a:rPr lang="el-GR" sz="2400" dirty="0"/>
              <a:t>: Μεταφορά αρχείων με ασφάλεια, οργάνωση &amp; έλεγχο</a:t>
            </a:r>
          </a:p>
          <a:p>
            <a:endParaRPr lang="el-G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/>
              <a:t>IRC </a:t>
            </a:r>
            <a:r>
              <a:rPr lang="el-GR" sz="2400" dirty="0" err="1"/>
              <a:t>Servers</a:t>
            </a:r>
            <a:r>
              <a:rPr lang="el-GR" sz="2400" dirty="0"/>
              <a:t>: Δυνατότητα συνομιλίας σε πραγματικό χρόνο (</a:t>
            </a:r>
            <a:r>
              <a:rPr lang="el-GR" sz="2400" dirty="0" err="1"/>
              <a:t>chat</a:t>
            </a:r>
            <a:r>
              <a:rPr lang="el-GR" sz="2400" dirty="0"/>
              <a:t>)</a:t>
            </a:r>
          </a:p>
          <a:p>
            <a:endParaRPr lang="el-G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/>
              <a:t>E </a:t>
            </a:r>
            <a:r>
              <a:rPr lang="el-GR" sz="2400" dirty="0" err="1"/>
              <a:t>mail</a:t>
            </a:r>
            <a:r>
              <a:rPr lang="el-GR" sz="2400" dirty="0"/>
              <a:t> </a:t>
            </a:r>
            <a:r>
              <a:rPr lang="el-GR" sz="2400" dirty="0" err="1"/>
              <a:t>Servers</a:t>
            </a:r>
            <a:r>
              <a:rPr lang="el-GR" sz="2400" dirty="0"/>
              <a:t>: Διαχείριση &amp; αποθήκευση ηλεκτρονικής αλληλογραφίας</a:t>
            </a:r>
            <a:endParaRPr lang="en-US" sz="200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99FF56-9EE2-D844-DA58-C209F9BD8024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461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6EBC8-E595-046D-A6FD-BDBFE8F56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55D6B-4711-A1BE-EFC5-5F0A752B90C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Βασικοί Τύποι Εξυπηρετητών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873BBD34-B1FB-6D62-A3A8-E4C1781E45C0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33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89ADA3-2C08-6D59-529E-6F845BDE78BB}"/>
              </a:ext>
            </a:extLst>
          </p:cNvPr>
          <p:cNvSpPr txBox="1"/>
          <p:nvPr/>
        </p:nvSpPr>
        <p:spPr>
          <a:xfrm>
            <a:off x="472710" y="1620895"/>
            <a:ext cx="11173858" cy="378565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Telnet Servers: </a:t>
            </a:r>
            <a:r>
              <a:rPr lang="el-GR" sz="2400" dirty="0"/>
              <a:t>Απομακρυσμένη σύνδεση και εργασία σε άλλον υπολογιστή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Proxy Servers: </a:t>
            </a:r>
            <a:r>
              <a:rPr lang="el-GR" sz="2400" dirty="0"/>
              <a:t>Φιλτράρισμα αιτήσεων, προσωρινή αποθήκευση σελίδων, βελτίωση απόδοσης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Web Servers: </a:t>
            </a:r>
            <a:r>
              <a:rPr lang="el-GR" sz="2400" dirty="0"/>
              <a:t>Παράδοση στατικού περιεχομένου σε </a:t>
            </a:r>
            <a:r>
              <a:rPr lang="en-US" sz="2400" dirty="0"/>
              <a:t>browser </a:t>
            </a:r>
            <a:r>
              <a:rPr lang="el-GR" sz="2400" dirty="0"/>
              <a:t>μέσω </a:t>
            </a:r>
            <a:r>
              <a:rPr lang="en-US" sz="2400" dirty="0"/>
              <a:t>HTTP/HTTPS</a:t>
            </a:r>
            <a:endParaRPr lang="el-G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DHCP Servers: </a:t>
            </a:r>
            <a:r>
              <a:rPr lang="el-GR" sz="2400" dirty="0"/>
              <a:t>Αυτόματη ανάθεση δικτυακών ρυθμίσεων (</a:t>
            </a:r>
            <a:r>
              <a:rPr lang="en-US" sz="2400" dirty="0"/>
              <a:t>IP, </a:t>
            </a:r>
            <a:r>
              <a:rPr lang="el-GR" sz="2400" dirty="0"/>
              <a:t>μάσκα, </a:t>
            </a:r>
            <a:r>
              <a:rPr lang="en-US" sz="2400" dirty="0"/>
              <a:t>gateway) </a:t>
            </a:r>
            <a:r>
              <a:rPr lang="el-GR" sz="2400" dirty="0"/>
              <a:t>σε πελάτες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CB1320-58C6-EC84-383D-412EBD9EE686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544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7B8960-5759-841A-3FD8-6CB4F6FAD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2D5D0-4420-91C4-D790-2FF98FF9CFF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Παράδειγμα επικοινωνίας πελάτη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εξυπηρετητή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950F5113-FB94-22E7-6EE0-F98F3A6A0AB1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34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3DB3A9-B7A2-18CD-B3FC-86B4262A96EB}"/>
              </a:ext>
            </a:extLst>
          </p:cNvPr>
          <p:cNvSpPr txBox="1"/>
          <p:nvPr/>
        </p:nvSpPr>
        <p:spPr>
          <a:xfrm>
            <a:off x="472710" y="1620895"/>
            <a:ext cx="11173858" cy="76944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457405-7B12-2E84-FAE5-D86B4BA65433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34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8A0122-1232-612C-19AC-73A0D6CF2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738" y="2479370"/>
            <a:ext cx="6367795" cy="382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1563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9E44CA-2A90-521A-58DC-49A824934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67A5B-B0E1-31F7-1F46-A83EF900704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Παραδείγματα επικοινωνίας πελάτη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εξυπηρετητή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F8190715-921F-33F6-F976-E81DC8E81D82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35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E840B9-1D88-280A-B7E3-D99302616EA1}"/>
              </a:ext>
            </a:extLst>
          </p:cNvPr>
          <p:cNvSpPr txBox="1"/>
          <p:nvPr/>
        </p:nvSpPr>
        <p:spPr>
          <a:xfrm>
            <a:off x="280204" y="1595021"/>
            <a:ext cx="11173858" cy="52629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/>
              <a:t>Η επικοινωνία γίνεται με αίτηση (</a:t>
            </a:r>
            <a:r>
              <a:rPr lang="el-GR" sz="2400" dirty="0" err="1"/>
              <a:t>request</a:t>
            </a:r>
            <a:r>
              <a:rPr lang="el-GR" sz="2400" dirty="0"/>
              <a:t>) από τον πελάτη και απάντηση (</a:t>
            </a:r>
            <a:r>
              <a:rPr lang="el-GR" sz="2400" dirty="0" err="1"/>
              <a:t>response</a:t>
            </a:r>
            <a:r>
              <a:rPr lang="el-GR" sz="2400" dirty="0"/>
              <a:t>) από τον εξυπηρετητή</a:t>
            </a:r>
          </a:p>
          <a:p>
            <a:endParaRPr lang="el-G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/>
              <a:t>Μπορεί να υπάρξουν πολλαπλές αιτήσεις ή απαντήσεις χωρίς αίτηση λόγω καθυστερήσεων/προβλημάτων επικοινωνίας</a:t>
            </a:r>
          </a:p>
          <a:p>
            <a:endParaRPr lang="el-G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/>
              <a:t>Σύνδεση με ιστοσελίδα:</a:t>
            </a:r>
          </a:p>
          <a:p>
            <a:endParaRPr lang="el-GR" sz="2400" dirty="0"/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l-GR" sz="2400" dirty="0"/>
              <a:t>Το αίτημα ταξιδεύει στον εξυπηρετητή</a:t>
            </a:r>
          </a:p>
          <a:p>
            <a:pPr lvl="2"/>
            <a:endParaRPr lang="el-GR" sz="2400" dirty="0"/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l-GR" sz="2400" dirty="0"/>
              <a:t>Ο εξυπηρετητής στέλνει το περιεχόμενο της ιστοσελίδας</a:t>
            </a:r>
          </a:p>
          <a:p>
            <a:pPr lvl="2"/>
            <a:endParaRPr lang="el-GR" sz="2400" dirty="0"/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l-GR" sz="2400" dirty="0"/>
              <a:t>Ο </a:t>
            </a:r>
            <a:r>
              <a:rPr lang="el-GR" sz="2400" dirty="0" err="1"/>
              <a:t>φυλλομετρητής</a:t>
            </a:r>
            <a:r>
              <a:rPr lang="el-GR" sz="2400" dirty="0"/>
              <a:t> (</a:t>
            </a:r>
            <a:r>
              <a:rPr lang="el-GR" sz="2400" dirty="0" err="1"/>
              <a:t>browser</a:t>
            </a:r>
            <a:r>
              <a:rPr lang="el-GR" sz="2400" dirty="0"/>
              <a:t>) </a:t>
            </a:r>
            <a:r>
              <a:rPr lang="el-GR" sz="2400" dirty="0" err="1"/>
              <a:t>οπτικοποιεί</a:t>
            </a:r>
            <a:r>
              <a:rPr lang="el-GR" sz="2400" dirty="0"/>
              <a:t> τη σελίδα για τον χρήστη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00FCEE-C1B3-56EE-C677-9A726F66144C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65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9DD29-02CA-A314-DFD2-A3788D713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8776E-8C12-8FFD-2315-1F3C1C1302B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Παραδείγματα επικοινωνίας πελάτη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εξυπηρετητή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15B430AE-0DE3-42F2-3698-10B98DFB84FC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36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61EC13-58CE-DE37-E5B4-9D18AE0A5E67}"/>
              </a:ext>
            </a:extLst>
          </p:cNvPr>
          <p:cNvSpPr txBox="1"/>
          <p:nvPr/>
        </p:nvSpPr>
        <p:spPr>
          <a:xfrm>
            <a:off x="352394" y="1226128"/>
            <a:ext cx="11173858" cy="56323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/>
              <a:t>Εκτός από αιτήσεις/απαντήσεις υπάρχουν και άλλα μηνύματα: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l-GR" sz="2400" dirty="0"/>
              <a:t>Επιβεβαιώσεις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l-GR" sz="2400" dirty="0"/>
              <a:t>Αιτήσεις ύπαρξης εξυπηρετητή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l-GR" sz="2400" dirty="0"/>
              <a:t>Απαντήσεις μη ορθής αίτηση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/>
              <a:t>Η επικοινωνία πελάτη–εξυπηρετητή γίνεται με πρωτόκολλα μεταφοράς (TCP κ.ά.)</a:t>
            </a:r>
          </a:p>
          <a:p>
            <a:endParaRPr lang="el-G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/>
              <a:t>Απαιτείται στοίβα πρωτοκόλλων για σύνδεση εφαρμογών πελάτη–εξυπηρετητή</a:t>
            </a:r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/>
              <a:t>Ένας υπολογιστής μπορεί να είναι ταυτόχρονα πελάτης και εξυπηρετητής ή να διαθέτει πολλούς εξυπηρετητές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/>
              <a:t>Η ταυτότητα μιας υπηρεσίας ορίζεται από το ζεύγος:(IP </a:t>
            </a:r>
            <a:r>
              <a:rPr lang="el-GR" sz="2400" dirty="0" err="1"/>
              <a:t>address</a:t>
            </a:r>
            <a:r>
              <a:rPr lang="el-GR" sz="2400" dirty="0"/>
              <a:t>, TCP </a:t>
            </a:r>
            <a:r>
              <a:rPr lang="el-GR" sz="2400" dirty="0" err="1"/>
              <a:t>port</a:t>
            </a:r>
            <a:r>
              <a:rPr lang="el-GR" sz="2400" dirty="0"/>
              <a:t>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776249-CD80-018D-6E2C-8AF980BEF324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301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C8E14F-BC9A-877A-48A4-34859F99F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FF3EF-F2E9-71A8-1D59-746C22B0D1F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Παραδείγματα επικοινωνίας πελάτη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εξυπηρετητή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12988399-AE28-8722-D639-258A8327B199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37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98D17D-0ECF-EEA2-35E1-F45FE7D616D9}"/>
              </a:ext>
            </a:extLst>
          </p:cNvPr>
          <p:cNvSpPr txBox="1"/>
          <p:nvPr/>
        </p:nvSpPr>
        <p:spPr>
          <a:xfrm>
            <a:off x="352394" y="1226128"/>
            <a:ext cx="11173858" cy="56323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/>
              <a:t>Οι εξυπηρετητές υποστηρίζουν πολλαπλές αιτήσεις ταυτόχρονα (</a:t>
            </a:r>
            <a:r>
              <a:rPr lang="el-GR" sz="2400" dirty="0" err="1"/>
              <a:t>concurrency</a:t>
            </a:r>
            <a:r>
              <a:rPr lang="el-GR" sz="2400" dirty="0"/>
              <a:t>):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l-GR" sz="2400" dirty="0"/>
              <a:t>Δημιουργούν νήματα (</a:t>
            </a:r>
            <a:r>
              <a:rPr lang="el-GR" sz="2400" dirty="0" err="1"/>
              <a:t>threads</a:t>
            </a:r>
            <a:r>
              <a:rPr lang="el-GR" sz="2400" dirty="0"/>
              <a:t>) για κάθε αίτηση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l-GR" sz="2400" dirty="0"/>
              <a:t>Παραμένουν διαθέσιμοι για νέες συνδέσεις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/>
              <a:t>Ο δυναμικός αυτός τρόπος λειτουργίας εξασφαλίζει: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l-GR" sz="2400" dirty="0"/>
              <a:t>Αποδοτικότητα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l-GR" sz="2400" dirty="0"/>
              <a:t>Συνέχεια υπηρεσίας</a:t>
            </a:r>
          </a:p>
          <a:p>
            <a:endParaRPr lang="el-G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/>
              <a:t>Οι υπηρεσίες μπορεί να παρέχονται: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l-GR" sz="2400" dirty="0"/>
              <a:t>Με σύνδεση (</a:t>
            </a:r>
            <a:r>
              <a:rPr lang="el-GR" sz="2400" dirty="0" err="1"/>
              <a:t>connection-oriented</a:t>
            </a:r>
            <a:r>
              <a:rPr lang="el-GR" sz="2400" dirty="0"/>
              <a:t>) → απαιτείται εγκατάσταση/τερματισμός σύνδεσης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l-GR" sz="2400" dirty="0"/>
              <a:t>Χωρίς σύνδεση (</a:t>
            </a:r>
            <a:r>
              <a:rPr lang="el-GR" sz="2400" dirty="0" err="1"/>
              <a:t>connectionless</a:t>
            </a:r>
            <a:r>
              <a:rPr lang="el-GR" sz="2400" dirty="0"/>
              <a:t>) → μεταφορά δεδομένων χωρίς προηγούμενη σύνδεση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EBC530-E140-6994-8A0E-D5EE4D64F865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488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0CA6FC-7B63-DC29-A988-D9C07B377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7614E-BE33-5DA6-2358-AF0DD16AEAF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Μοντέλο Ομότιμων συνδέσεων (</a:t>
            </a:r>
            <a:r>
              <a:rPr lang="en-US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P2P)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017861E0-97F8-80F3-99C0-1267B611CAAB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38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445E16-057C-8B95-3264-5CF05C103DF5}"/>
              </a:ext>
            </a:extLst>
          </p:cNvPr>
          <p:cNvSpPr txBox="1"/>
          <p:nvPr/>
        </p:nvSpPr>
        <p:spPr>
          <a:xfrm>
            <a:off x="472710" y="1620895"/>
            <a:ext cx="10168128" cy="63094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Εμφανίστηκαν το 1999 ως εναλλακτική στο μοντέλο πελάτη–εξυπηρετητή</a:t>
            </a:r>
          </a:p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Χωρίς κεντρικό εξυπηρετητή – κάθε υπολογιστής λειτουργεί ταυτόχρονα ως πελάτης &amp; εξυπηρετητής</a:t>
            </a:r>
          </a:p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Υποστηρίζουν κοινή χρήση πόρων (π.χ. αρχεία, εκτυπωτές)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BAFBE0-1E13-14D8-9193-571D6E7093D5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379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E6EFA0-8DEE-CA95-6785-371DCBA67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50488-E532-53CC-BED7-76779D29A43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Πλεονεκτήματα </a:t>
            </a:r>
            <a:r>
              <a:rPr lang="en-US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P2P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8665BF5E-3AAC-A449-9EB1-4E6E25AC9301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39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DD739C-F5C2-EFE1-9D22-011A81366160}"/>
              </a:ext>
            </a:extLst>
          </p:cNvPr>
          <p:cNvSpPr txBox="1"/>
          <p:nvPr/>
        </p:nvSpPr>
        <p:spPr>
          <a:xfrm>
            <a:off x="472710" y="1620895"/>
            <a:ext cx="10168128" cy="520142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Εύκολη εγκατάσταση &amp; απλή δομή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Χαμηλό κόστος (χωρίς ειδικές δικτυακές συσκευές)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Ιδανικά για μικρά δίκτυα (π.χ. 2 υπολογιστές για κοινή χρήση αρχείων/εκτυπωτών)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AA5E8E-0AC0-685C-457F-C12AD569D8B2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37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C70F0A-00FB-E1E3-5074-01745827F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750A0-EDBC-25EF-7368-1C952ECCF08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Ανάγκη δικτύωσης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0C14EA68-79E1-C2DE-06F6-3F85C88A1738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4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9EEFC3-CBD7-DBF8-01BB-EF60010CA2BB}"/>
              </a:ext>
            </a:extLst>
          </p:cNvPr>
          <p:cNvSpPr txBox="1"/>
          <p:nvPr/>
        </p:nvSpPr>
        <p:spPr>
          <a:xfrm>
            <a:off x="472710" y="1620895"/>
            <a:ext cx="10168128" cy="74174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Επιτακτική ανάγκη για δικτύωση:</a:t>
            </a:r>
          </a:p>
          <a:p>
            <a:pPr marL="800100" lvl="1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μεταξύ συσκευών στο ίδιο δίκτυο</a:t>
            </a:r>
          </a:p>
          <a:p>
            <a:pPr marL="800100" lvl="1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μεταξύ διαφορετικών δικτύων,</a:t>
            </a:r>
          </a:p>
          <a:p>
            <a:pPr marL="800100" lvl="1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Στόχος </a:t>
            </a:r>
            <a:r>
              <a:rPr lang="el-GR" sz="24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l-GR" sz="24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Δημιουργία ενός διαδικτύου (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internetwork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ή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l-GR" sz="2400" b="1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Δημιουργούνται συσκευές διασύνδεσης: </a:t>
            </a:r>
          </a:p>
          <a:p>
            <a:pPr lvl="0"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Επιτρέπουν την απλή μεταφορά δεδομένων</a:t>
            </a:r>
          </a:p>
          <a:p>
            <a:pPr marL="800100" lvl="1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Επιτελούν μετατροπή δεδομένων από το ένα πρωτόκολλο σε άλλο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1251D1-F387-D9C3-2DB7-76EC293F555C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668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88875-E55D-5C55-798E-59A672520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2D0B4-4E5B-8B05-2C46-45363DFA0DD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Μειονεκτήματα </a:t>
            </a:r>
            <a:r>
              <a:rPr lang="en-US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P2P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EA07CED6-8FE4-BB91-629B-E07B3FC8103F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40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52E90-CDFC-2FBD-2104-308AF71D32CD}"/>
              </a:ext>
            </a:extLst>
          </p:cNvPr>
          <p:cNvSpPr txBox="1"/>
          <p:nvPr/>
        </p:nvSpPr>
        <p:spPr>
          <a:xfrm>
            <a:off x="472710" y="1620895"/>
            <a:ext cx="10168128" cy="59400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Έλλειψη κεντρικής διαχείρισης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Χαμηλή ασφάλεια στη μεταφορά δεδομένων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Περιορισμένη ευελιξία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Όλες οι συσκευές λειτουργούν ως πελάτες &amp; εξυπηρετητές → μειωμένη απόδοση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0D34B9-BCC3-EC3D-EFF0-C0E70035BB5C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950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7E68B-8D85-F50E-4255-A6BEF6D8E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BBF7F-DE84-584F-C56E-6C8A9B4858C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Εφαρμογές </a:t>
            </a:r>
            <a:r>
              <a:rPr lang="en-US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P2P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062F502F-B0BE-4C57-7764-81FD41112539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41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D4FDF7-BA47-54B7-7C92-BC60833E592E}"/>
              </a:ext>
            </a:extLst>
          </p:cNvPr>
          <p:cNvSpPr txBox="1"/>
          <p:nvPr/>
        </p:nvSpPr>
        <p:spPr>
          <a:xfrm>
            <a:off x="472710" y="1620895"/>
            <a:ext cx="10168128" cy="74174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Napster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(1999): πρώτη μεγάλη εφαρμογή P2P – τερματίστηκε λόγω παραβίασης πνευματικών δικαιωμάτων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BitTorrent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πιο γνωστό πρωτόκολλο P2P σήμερα, μεγάλο ποσοστό της συνολικής κίνησης στο Διαδίκτυο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Βασική ιδέα: πολλοί υπολογιστές συνενώνουν πόρους για διανομή περιεχομένου</a:t>
            </a: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Οι  (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peers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λειτουργούν ταυτόχρονα ως πελάτες &amp; εξυπηρετητές</a:t>
            </a: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Χωρίς κεντρική υποδομή – υψηλή χωρητικότητα &amp; ανταγωνιστικότητα απέναντι σε μεγάλες πλατφόρμες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5293B8-882D-D483-6116-422A856080E1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575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227CD-2573-B3B4-1186-85BC5A5E5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56FBF-9711-C871-C025-0E960492D87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Ανάπτυξη </a:t>
            </a:r>
            <a:r>
              <a:rPr lang="en-US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P2P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3E40B58A-1D9F-C5E2-210F-B50B9C77E403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42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C54323-B132-8379-17FB-682907CA4CD5}"/>
              </a:ext>
            </a:extLst>
          </p:cNvPr>
          <p:cNvSpPr txBox="1"/>
          <p:nvPr/>
        </p:nvSpPr>
        <p:spPr>
          <a:xfrm>
            <a:off x="472710" y="1620895"/>
            <a:ext cx="10168128" cy="45243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τεχνολογία P2P εξελίχθηκε σε: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Πρακτική χρήση →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BitTorrent (2001, Brahm Cohen)</a:t>
            </a: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Ακαδημαϊκή έρευνα →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DHT (Distributed Hash Tables)</a:t>
            </a: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BitTorrent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επιτρέπει σε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peers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να μοιράζονται εύκολα &amp; γρήγορα αρχεία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πρωτόκολλο είναι ανοιχτό πρότυπο (www.bittorrent.org)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Περιεχόμενο: λογισμικό, μουσική, βίντεο, φωτογραφίες κ.ά.</a:t>
            </a: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A1044C-B0BC-DFF5-C8D4-B7C5AB7F3479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136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53A9A5-339A-4724-478A-C310E9548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9432A-9AA6-61AA-D5C7-D1578C8CF3E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Ανάπτυξη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P2P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28589C2E-169F-BC28-F025-7779F2F56E5C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43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32857E-8D93-7DA7-F8D9-F28C370D8CA6}"/>
              </a:ext>
            </a:extLst>
          </p:cNvPr>
          <p:cNvSpPr txBox="1"/>
          <p:nvPr/>
        </p:nvSpPr>
        <p:spPr>
          <a:xfrm>
            <a:off x="484741" y="1574965"/>
            <a:ext cx="10168128" cy="674030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torrent file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περιέχει:</a:t>
            </a: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Όνομα «ιχνηλάτη» (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tracker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→ διακομιστής που κατευθύνει τους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peers</a:t>
            </a: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Λίστα με κομμάτια του περιεχομένου (μικρά τμήματα αρχείων)</a:t>
            </a:r>
          </a:p>
          <a:p>
            <a:pPr lvl="2"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Βασικά χαρακτηριστικά:</a:t>
            </a: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Εύρεση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peers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με το επιθυμητό περιεχόμενο</a:t>
            </a: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Υψηλές ταχύτητες λόγω διαμοιρασμού σε πολλούς</a:t>
            </a: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Αμοιβαία ενθάρρυνση → κατέβασμα &amp; ανέβασμα περιεχομένου</a:t>
            </a: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torrent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εξασφαλίζει μικρό μέγεθος &amp; έλεγχο ακεραιότητας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D28C0B-0892-EE9B-681D-4E71A2BC6997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092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6450CA-6B89-0271-6AF1-E64B56864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8DE9D-81FA-807C-E199-7BE62B0B00F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Cloud Computing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422C4EBF-D4A7-4C44-A331-47A0FECCCEFE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44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BD8B67-D719-2A6E-1296-E38A1F8F2242}"/>
              </a:ext>
            </a:extLst>
          </p:cNvPr>
          <p:cNvSpPr txBox="1"/>
          <p:nvPr/>
        </p:nvSpPr>
        <p:spPr>
          <a:xfrm>
            <a:off x="472710" y="1620895"/>
            <a:ext cx="11173858" cy="55707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/>
              <a:t>Βασική ιδέα (1950) </a:t>
            </a:r>
            <a:r>
              <a:rPr lang="el-GR" sz="2400" dirty="0">
                <a:sym typeface="Wingdings" panose="05000000000000000000" pitchFamily="2" charset="2"/>
              </a:rPr>
              <a:t> κεντρικοί υπολογιστές έγιναν </a:t>
            </a:r>
            <a:r>
              <a:rPr lang="el-GR" sz="2400" dirty="0" err="1">
                <a:sym typeface="Wingdings" panose="05000000000000000000" pitchFamily="2" charset="2"/>
              </a:rPr>
              <a:t>προσβάσιμοι</a:t>
            </a:r>
            <a:r>
              <a:rPr lang="el-GR" sz="2400" dirty="0">
                <a:sym typeface="Wingdings" panose="05000000000000000000" pitchFamily="2" charset="2"/>
              </a:rPr>
              <a:t> μέσω πελατών και τερματικών (πανεπιστήμια-επιχειρήσεις, στατικά τερματικά)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sz="24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/>
              <a:t>Εικονικά ιδιωτικά δίκτυα </a:t>
            </a:r>
            <a:r>
              <a:rPr lang="en-US" sz="2400" dirty="0"/>
              <a:t>(Virtual Private Networks – VPN</a:t>
            </a:r>
            <a:r>
              <a:rPr lang="el-GR" sz="2400" dirty="0"/>
              <a:t>) (1990):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l-GR" sz="2400" dirty="0"/>
              <a:t>Άρτιες παροχές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l-GR" sz="2400" dirty="0"/>
              <a:t>Χαμηλό κόστος</a:t>
            </a:r>
          </a:p>
          <a:p>
            <a:endParaRPr lang="el-GR" sz="24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/>
              <a:t>Εξισορροπείται ο εξυπηρετητής </a:t>
            </a:r>
            <a:r>
              <a:rPr lang="el-GR" sz="2400" dirty="0">
                <a:sym typeface="Wingdings" panose="05000000000000000000" pitchFamily="2" charset="2"/>
              </a:rPr>
              <a:t> αξιοποίηση του συνολικού εύρους δικτύου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sz="24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/>
              <a:t>Σημείο οριοθέτησης μεταξύ </a:t>
            </a:r>
            <a:r>
              <a:rPr lang="el-GR" sz="2400" dirty="0" err="1"/>
              <a:t>παρόχου</a:t>
            </a:r>
            <a:r>
              <a:rPr lang="el-GR" sz="2400" dirty="0"/>
              <a:t> και χρήστη </a:t>
            </a:r>
            <a:r>
              <a:rPr lang="el-GR" sz="2400" dirty="0">
                <a:sym typeface="Wingdings" panose="05000000000000000000" pitchFamily="2" charset="2"/>
              </a:rPr>
              <a:t> Το </a:t>
            </a:r>
            <a:r>
              <a:rPr lang="en-US" sz="2400" dirty="0">
                <a:sym typeface="Wingdings" panose="05000000000000000000" pitchFamily="2" charset="2"/>
              </a:rPr>
              <a:t>cloud </a:t>
            </a:r>
            <a:r>
              <a:rPr lang="el-GR" sz="2400" dirty="0">
                <a:sym typeface="Wingdings" panose="05000000000000000000" pitchFamily="2" charset="2"/>
              </a:rPr>
              <a:t>επεκτείνει το όριο αυτό  ανάγκη για μεγαλύτερη υπολογιστική ισχύ</a:t>
            </a:r>
            <a:endParaRPr lang="el-G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sz="2400" dirty="0"/>
          </a:p>
          <a:p>
            <a:pPr marL="1257300" lvl="2" indent="-342900">
              <a:buFont typeface="Wingdings" panose="05000000000000000000" pitchFamily="2" charset="2"/>
              <a:buChar char="ü"/>
            </a:pPr>
            <a:endParaRPr lang="el-GR" sz="2400" dirty="0"/>
          </a:p>
          <a:p>
            <a:pPr marL="1257300" lvl="2" indent="-342900">
              <a:buFont typeface="Wingdings" panose="05000000000000000000" pitchFamily="2" charset="2"/>
              <a:buChar char="ü"/>
            </a:pPr>
            <a:endParaRPr lang="en-US" sz="20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27B2D-CCA0-F831-D766-DC5BDB836104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763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5BE04-6ED1-7A7A-0597-BB0B23F6F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5133C-3AC5-C30C-B0AF-B16D601F845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Cloud Computing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2879659F-3D67-BE9F-6C18-9426FED9CCF3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45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C68575-31A3-6EBB-8E8F-7FA47C3711E4}"/>
              </a:ext>
            </a:extLst>
          </p:cNvPr>
          <p:cNvSpPr txBox="1"/>
          <p:nvPr/>
        </p:nvSpPr>
        <p:spPr>
          <a:xfrm>
            <a:off x="472710" y="1620895"/>
            <a:ext cx="11173858" cy="483209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/>
              <a:t>Το 2006 η </a:t>
            </a:r>
            <a:r>
              <a:rPr lang="el-GR" sz="2400" dirty="0" err="1"/>
              <a:t>Amazon</a:t>
            </a:r>
            <a:r>
              <a:rPr lang="el-GR" sz="2400" dirty="0"/>
              <a:t> παρέχει υπολογιστικά νέφη σε εξωτερικούς πελάτες</a:t>
            </a:r>
          </a:p>
          <a:p>
            <a:endParaRPr lang="el-GR" sz="24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/>
              <a:t>Το 2008 δημιουργείται η πλατφόρμα (</a:t>
            </a:r>
            <a:r>
              <a:rPr lang="el-GR" sz="2400" dirty="0" err="1"/>
              <a:t>Eucalyptus</a:t>
            </a:r>
            <a:r>
              <a:rPr lang="el-GR" sz="2400" dirty="0"/>
              <a:t>) για την αξιοποίηση και ανάπτυξη των ιδιωτικών νεφών</a:t>
            </a:r>
          </a:p>
          <a:p>
            <a:endParaRPr lang="el-GR" sz="24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/>
              <a:t>Το πρώτο λογισμικό ανοικτού κώδικα (</a:t>
            </a:r>
            <a:r>
              <a:rPr lang="el-GR" sz="2400" dirty="0" err="1"/>
              <a:t>OpenNebula</a:t>
            </a:r>
            <a:r>
              <a:rPr lang="el-GR" sz="2400" dirty="0"/>
              <a:t>) όπου αναπτύσσει τα ιδιωτικά και υβριδικά νέφη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sz="24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ym typeface="Wingdings" panose="05000000000000000000" pitchFamily="2" charset="2"/>
              </a:rPr>
              <a:t>IBM, Google, Yahoo </a:t>
            </a:r>
            <a:r>
              <a:rPr lang="el-GR" sz="2400" dirty="0">
                <a:sym typeface="Wingdings" panose="05000000000000000000" pitchFamily="2" charset="2"/>
              </a:rPr>
              <a:t>εστιάζουν όλο και περισσότερο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l-GR" sz="2400" dirty="0">
                <a:sym typeface="Wingdings" panose="05000000000000000000" pitchFamily="2" charset="2"/>
              </a:rPr>
              <a:t>στο </a:t>
            </a:r>
            <a:r>
              <a:rPr lang="en-US" sz="2400" dirty="0">
                <a:sym typeface="Wingdings" panose="05000000000000000000" pitchFamily="2" charset="2"/>
              </a:rPr>
              <a:t>cloud</a:t>
            </a:r>
            <a:endParaRPr lang="el-GR" sz="24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sz="2400" dirty="0"/>
          </a:p>
          <a:p>
            <a:pPr marL="1257300" lvl="2" indent="-342900">
              <a:buFont typeface="Wingdings" panose="05000000000000000000" pitchFamily="2" charset="2"/>
              <a:buChar char="ü"/>
            </a:pPr>
            <a:endParaRPr lang="el-GR" sz="2400" dirty="0"/>
          </a:p>
          <a:p>
            <a:pPr marL="1257300" lvl="2" indent="-342900">
              <a:buFont typeface="Wingdings" panose="05000000000000000000" pitchFamily="2" charset="2"/>
              <a:buChar char="ü"/>
            </a:pPr>
            <a:endParaRPr lang="en-US" sz="20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41DF27-FC3E-06A2-0E61-BF0E80D649B2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027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A8BF0-5AB4-A02C-76F9-1633C8E6F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CA4FF-79AA-4EC6-800C-373BB9970C8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Cloud Computing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1C2D250E-E13C-F63B-A0CF-CEBBDA160B2A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46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9E5ADC-F00B-7EC0-E902-480566471FE0}"/>
              </a:ext>
            </a:extLst>
          </p:cNvPr>
          <p:cNvSpPr txBox="1"/>
          <p:nvPr/>
        </p:nvSpPr>
        <p:spPr>
          <a:xfrm>
            <a:off x="509071" y="1909653"/>
            <a:ext cx="11173858" cy="520142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/>
              <a:t>Βασικός πυλώνας της σύγχρονης κοινωνίας – χρησιμοποιείται από οργανισμούς &amp; ιδιώτες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/>
              <a:t>Παρέχει υπηρεσίες μέσω υπολογιστών, κινητών &amp; συσκευών με πρόσβαση στο Διαδίκτυο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/>
              <a:t>Προσφέρει ασφαλή αποθήκευση δεδομένων στο διαδίκτυο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/>
              <a:t>Ο αποθηκευτικός χώρος είναι περιορισμένος &amp; εξαρτάται από τον </a:t>
            </a:r>
            <a:r>
              <a:rPr lang="el-GR" sz="2400" dirty="0" err="1"/>
              <a:t>πάροχο</a:t>
            </a:r>
            <a:endParaRPr lang="el-G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/>
              <a:t>Συνήθως υπάρχει δωρεάν χώρος + επιπλέον χώρος με συνδρομή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endParaRPr lang="el-GR" sz="2400" dirty="0"/>
          </a:p>
          <a:p>
            <a:pPr marL="1257300" lvl="2" indent="-342900">
              <a:buFont typeface="Wingdings" panose="05000000000000000000" pitchFamily="2" charset="2"/>
              <a:buChar char="ü"/>
            </a:pPr>
            <a:endParaRPr lang="en-US" sz="20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C5782F-03A3-FFAC-D67D-517F56860049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7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5BA6BD-37DF-8B41-D040-1810A9F99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67DCC-67B8-3E1F-A75A-20EDC298DCF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Cloud Computing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89FDECF2-2B02-6E6E-CC0A-9EB381507509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47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E3A66B-F4A6-0174-26DD-069492EFC25E}"/>
              </a:ext>
            </a:extLst>
          </p:cNvPr>
          <p:cNvSpPr txBox="1"/>
          <p:nvPr/>
        </p:nvSpPr>
        <p:spPr>
          <a:xfrm>
            <a:off x="472710" y="1620895"/>
            <a:ext cx="11173858" cy="76944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D7D2B4-D130-46EB-2DD2-80331306AF33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47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FEA6F5-DF3A-7058-D0CC-08ECD79B9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438" y="2075035"/>
            <a:ext cx="6876404" cy="478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977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EF841-4C21-B5DB-DA26-75BA6D8E3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58295-4695-D79D-46DE-767795388CD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Λογισμικό &amp; Υπηρεσίες μέσω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Cloud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05519243-1DC3-86AA-B91F-42FBB38D6665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48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FF84C6-1A7C-5323-19F0-CF9D3459C1FC}"/>
              </a:ext>
            </a:extLst>
          </p:cNvPr>
          <p:cNvSpPr txBox="1"/>
          <p:nvPr/>
        </p:nvSpPr>
        <p:spPr>
          <a:xfrm>
            <a:off x="484741" y="1574965"/>
            <a:ext cx="10168128" cy="674030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Software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SaaS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πρόσβαση από διαφορετικές συσκευές, χωρίς τοπική επεξεργασία → χαμηλή κατανάλωση πόρων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Γνωστά παραδείγματα: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Dropbox →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δωρεάν χώρος,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referral bonus,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συνδρομές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iCloud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Apple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→ χώρος + επεξεργασία κειμένων, υπολογιστικών φύλλων, παρουσιάσεων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Skydrive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/OneDrive (Microsoft) → Office 365 online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εργαλεία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 Drive →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δωρεάν χώρος +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 Docs</a:t>
            </a: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Pithos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(ΕΔΕΤ, Ελλάδα) → υπηρεσία για την ακαδημαϊκή κοινότητα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7E5CF1-52C8-6931-0FD0-27A7578CCB2B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861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37075-E4CC-39C7-915A-446508462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C4377-7D6F-96B0-F4A6-439B616BBC0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Ανάγκες για το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Cloud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B98A2E26-08BF-041B-C9D7-934AFE7CABDD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49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9EBC15-D185-0431-4A7D-6CCC3278A5A7}"/>
              </a:ext>
            </a:extLst>
          </p:cNvPr>
          <p:cNvSpPr txBox="1"/>
          <p:nvPr/>
        </p:nvSpPr>
        <p:spPr>
          <a:xfrm>
            <a:off x="484741" y="1574965"/>
            <a:ext cx="10168128" cy="674030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Δυσκολία διάθεσης όλων των απαιτούμενων μηχανημάτων για μεγάλες εφαρμογές</a:t>
            </a: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Πρόβλημα συντονισμού &amp; αξιοπιστίας σε κατανεμημένες εργασίες</a:t>
            </a: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Μικρή αρχική επένδυση → χωρίς σταθερό κόστος υποδομής</a:t>
            </a:r>
          </a:p>
          <a:p>
            <a:pPr lvl="0"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νέφος λύνει αυτά τα προβλήματα με:</a:t>
            </a: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Κεντρική αρχιτεκτονική &amp;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APIs</a:t>
            </a: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Βέλτιστη χρήση πόρων → καλύτερη επίδοση &amp; αξιοπιστία</a:t>
            </a: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6D9180-5358-3278-CD26-7877C4A5A775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8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12E307-766D-D034-114B-4EB077EFB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30DDF-4C0D-E4E5-228D-429B90709CE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Διαδίκτυο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40016E25-613D-4D25-06A1-8D3B29D89CB4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5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AADE00-8492-2E33-DFE4-5697E7B71336}"/>
              </a:ext>
            </a:extLst>
          </p:cNvPr>
          <p:cNvSpPr txBox="1"/>
          <p:nvPr/>
        </p:nvSpPr>
        <p:spPr>
          <a:xfrm>
            <a:off x="410363" y="1582656"/>
            <a:ext cx="10168128" cy="63094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Πρόσβαση σε τεράστιο όγκο πληροφορίας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αναζήτηση δεδομένων, χρήση βάσεων, ηλεκτρονικές βιβλιοθήκες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Επικοινωνία σε πραγματικό χρόνο: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ανταλλαγή μηνυμάτων, ζωντανές συνομιλίες, συμμετοχή σε συζητήσεις &amp; κοινότητες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Οικονομικές συναλλαγές &amp; υπηρεσίες: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αγορές, τραπεζικές συναλλαγές, πληρωμές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Διασύνδεση με όλο τον κόσμο: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χωρίς γεωγραφικούς περιορισμούς, από οποιαδήποτε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χώρα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516679-CC17-D60B-9E6D-9E14C7C9522F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57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1236F-75C9-CE53-5ADA-A53D2953A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982B6-F3AA-0F5E-8180-DD375EC2288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Πλεονεκτήματα &amp; Λειτουργία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0DA24465-0B3A-002E-AE45-612087FD056B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50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D8C487-343B-A362-E8F9-9861AFEF35FB}"/>
              </a:ext>
            </a:extLst>
          </p:cNvPr>
          <p:cNvSpPr txBox="1"/>
          <p:nvPr/>
        </p:nvSpPr>
        <p:spPr>
          <a:xfrm>
            <a:off x="484741" y="1574965"/>
            <a:ext cx="10168128" cy="78483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Διαρκής διαθεσιμότητα με δυναμική διαχείριση πόρων</a:t>
            </a:r>
          </a:p>
          <a:p>
            <a:pPr lvl="0"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Χρεώνεσαι μόνο για ό,τι χρησιμοποιείς (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pay-as-you-go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Οι διαχειριστές επικεντρώνονται στη βελτιστοποίηση χρήσης αντί στην αγορά εξοπλισμού</a:t>
            </a: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Παράδειγμα: διαδικασία 500 ωρών → με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παραλληλοποίηση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στο νέφος ολοκληρώνεται σε 1 ώρα</a:t>
            </a: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ελαστική υποδομή επιτρέπει γρήγορη &amp; οικονομικά αποδοτική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παραλληλοποίηση</a:t>
            </a: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FFFBAE-3B1F-48A3-7131-080E02A9FCFF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144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2BEB5-0A84-5DB9-4F43-38762EC61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CC63F-9357-CE71-C283-4C5FE4CE385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Είδη Υπηρεσιών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Cloud Computing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A7535B6D-2FAB-4032-FBD1-3E0C495195DE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51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8B22E2-A0A6-D544-A3B6-D107B3DCF535}"/>
              </a:ext>
            </a:extLst>
          </p:cNvPr>
          <p:cNvSpPr txBox="1"/>
          <p:nvPr/>
        </p:nvSpPr>
        <p:spPr>
          <a:xfrm>
            <a:off x="484741" y="1574965"/>
            <a:ext cx="10168128" cy="52629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SaaS (Software as a Service):</a:t>
            </a: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«Ενοικίαση» λογισμικού μέσω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</a:t>
            </a: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Ευκολία, ευελιξία, ελάχιστη συντήρηση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Παρα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δείγμ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ατα: Online mail, SharePoint, Office Live Meeting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PaaS (Platform as a Service):</a:t>
            </a: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Ανάπτυξη εφαρμογών πάνω σε πλατφόρμες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παρόχου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 χρήστης ελέγχει εφαρμογές, όχι υποδομή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Μειονέκτημα: εξάρτηση από συγκεκριμένο πλαίσιο (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framework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DaaS (Database as a Service):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Παροχή διαδικτυακής βάσης δεδομένων για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εφαρμογές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5E6607-7525-F44B-53F5-C4B57B18F0B6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6999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5C96A2-9409-0C59-959F-1836DF9E8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66FC3-61ED-FC9F-9805-9F5A5462C92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Είδη Υπηρεσιών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Cloud Computing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E46C8397-D0D6-9BBA-B2B4-6EA79CE24A24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52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524CE8-F853-6243-8F17-10263D44B6D0}"/>
              </a:ext>
            </a:extLst>
          </p:cNvPr>
          <p:cNvSpPr txBox="1"/>
          <p:nvPr/>
        </p:nvSpPr>
        <p:spPr>
          <a:xfrm>
            <a:off x="484741" y="1574965"/>
            <a:ext cx="10168128" cy="48936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IaaS (Infrastructure as a Service):</a:t>
            </a: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«Πρόσβαση σε υπολογιστικούς πόρους: CPU, δίκτυα, αποθήκευση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Έλεγχος σε λειτουργικά &amp; εφαρμογές, όχι στην υποδομή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StaaS (Storage as a Service):</a:t>
            </a: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Αποθήκευση δεδομένων στο νέφος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Μικρός δωρεάν χώρος + δυνατότητα επέκτασης (π.χ.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Dropbox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HaaS (Hardware as a Service):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Παροχή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hardware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μέσω ενοικίου (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CPU, RAM, web servers, storage)</a:t>
            </a: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Χρέωση ανάλογα με τη χρήση, όπως στις υπόλοιπες υπηρεσίες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D4ED49-8F40-531E-8445-6390DAB83F1F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002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DB569-255C-5D02-448E-12B2CFD96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A3D0D-9BA9-6343-B78F-E8FF77CAB50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Βασικές Αρχές Επικοινωνιών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07511FBA-802F-9331-0BD7-58784A4D9B94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53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316080-03EC-E324-6F91-27F2E556226C}"/>
              </a:ext>
            </a:extLst>
          </p:cNvPr>
          <p:cNvSpPr txBox="1"/>
          <p:nvPr/>
        </p:nvSpPr>
        <p:spPr>
          <a:xfrm>
            <a:off x="509071" y="1909653"/>
            <a:ext cx="11173858" cy="37240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στους υπολογιστές απαιτούνται κανόνες/πρωτόκολλα για να είναι δυνατή η ανταλλαγή πληροφοριών.</a:t>
            </a:r>
          </a:p>
          <a:p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Αποστολέας (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Sender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άνθρωπος ή συσκευή που στέλνει το μήνυμα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ποδέκτης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Receiver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ο προορισμός του μηνύματος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 typeface="Wingdings" panose="05000000000000000000" pitchFamily="2" charset="2"/>
              <a:buChar char="ü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Κανάλι (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Channel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το μέσο/μονοπάτι μετάδοσης του μηνύματος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endParaRPr lang="en-US" sz="20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A3EF50-6130-B33B-EA33-B653D3810ACF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851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3E964-1760-A78F-13D8-57FF18061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C3F1-4CDD-F546-CD52-5702533F96C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Βασικές Αρχές Επικοινωνιών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80493BDE-CAD4-3455-C6B8-B5D87A8937C8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54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AB5B76-8465-CBE5-8A2D-D92E4DCCC9FB}"/>
              </a:ext>
            </a:extLst>
          </p:cNvPr>
          <p:cNvSpPr txBox="1"/>
          <p:nvPr/>
        </p:nvSpPr>
        <p:spPr>
          <a:xfrm>
            <a:off x="509071" y="1909653"/>
            <a:ext cx="11173858" cy="41549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 κανόνες ορίζουν: 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Ποιος επικοινωνεί (αποστολέας–αποδέκτης)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Μέσο επικοινωνίας (π.χ. προσωπικά, τηλέφωνο, email)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Τρόπο (ομιλία, γραπτό, εικόνες)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Γλώσσα &amp; γραμματική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Ρυθμό &amp; χρόνο ανταπόκρισης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Κανόνες ↔ Πρωτόκολλα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Καθορίζουν  με λεπτομέρειες πώς το μήνυμα μεταδίδεται &amp; παραδίδεται σωστά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03CEA5-D45B-81D1-52FC-D4E9C7C2B0AD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950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CEDA2-0612-2DC5-9F53-BD33748CE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E100D-6C4C-F896-63B1-EF0B22CD53D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Βασικές Αρχές Επικοινωνιών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675B6A0F-A510-B67B-CA3F-BBEA126D326A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55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9FA0FB-5261-F1AD-8B0E-70D0D7BFC99C}"/>
              </a:ext>
            </a:extLst>
          </p:cNvPr>
          <p:cNvSpPr txBox="1"/>
          <p:nvPr/>
        </p:nvSpPr>
        <p:spPr>
          <a:xfrm>
            <a:off x="509071" y="1728216"/>
            <a:ext cx="11173858" cy="49552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Λεπτομέρειες: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Δομή του μηνύματος (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message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format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bytes)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1257300" lvl="2" indent="-342900">
              <a:buFont typeface="Wingdings" panose="05000000000000000000" pitchFamily="2" charset="2"/>
              <a:buChar char="ü"/>
            </a:pP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Μέγεθος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message size)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 typeface="Wingdings" panose="05000000000000000000" pitchFamily="2" charset="2"/>
              <a:buChar char="ü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l-GR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Χρόνος παράδοσης (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message timing)</a:t>
            </a: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 typeface="Wingdings" panose="05000000000000000000" pitchFamily="2" charset="2"/>
              <a:buChar char="ü"/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Ενθυλάκωση (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message encapsulation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Κωδικοποίηση μηνύματος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message encoding)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 typeface="Wingdings" panose="05000000000000000000" pitchFamily="2" charset="2"/>
              <a:buChar char="ü"/>
            </a:pP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Πρότυπο μηνύματος (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message pattern) (unicast, multicast, broadcast)</a:t>
            </a: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FEE2E0-4D49-B288-D943-2531878EF0A2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440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AE020-84B2-3668-A212-59712ABFC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15063-B574-2244-1BEF-ABA03013BA5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Δομή μηνύματος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676E2343-D7A7-C0CB-6934-7544708C6DF6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56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710955-C8AB-D42D-A68C-023694C42D3B}"/>
              </a:ext>
            </a:extLst>
          </p:cNvPr>
          <p:cNvSpPr txBox="1"/>
          <p:nvPr/>
        </p:nvSpPr>
        <p:spPr>
          <a:xfrm>
            <a:off x="472710" y="1620895"/>
            <a:ext cx="11173858" cy="76944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E3510B-BF34-12F8-1826-5D906CEA1837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56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79004A-DF6A-EDA8-D2A2-B179EA0DD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974" y="2220057"/>
            <a:ext cx="8978391" cy="149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9066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0C053F-C902-F753-5A99-F1C8AB4B6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E9225-A707-D857-1A51-D637996F56C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Πρότυπο μηνύματος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445FD02B-EFA7-DB01-4E3E-2C4531C61775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57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F3B008-E077-8034-9F70-490656C3653D}"/>
              </a:ext>
            </a:extLst>
          </p:cNvPr>
          <p:cNvSpPr txBox="1"/>
          <p:nvPr/>
        </p:nvSpPr>
        <p:spPr>
          <a:xfrm>
            <a:off x="472710" y="1620895"/>
            <a:ext cx="11173858" cy="76944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677AE6-96E1-E2DE-62BA-3E8FC97B15DB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57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CC6361-84A8-87E4-ED45-0342DEF62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221" y="2390335"/>
            <a:ext cx="2477729" cy="16245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2CD28F-A491-428B-D36F-9200A68613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180" y="2390336"/>
            <a:ext cx="2477729" cy="16245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213C8F-9C3F-CAA3-4F06-DE36DC20D9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9960" y="2390334"/>
            <a:ext cx="2477729" cy="16245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15A8876-7921-AB96-7B96-58F9491FED83}"/>
              </a:ext>
            </a:extLst>
          </p:cNvPr>
          <p:cNvSpPr txBox="1"/>
          <p:nvPr/>
        </p:nvSpPr>
        <p:spPr>
          <a:xfrm>
            <a:off x="767180" y="4182717"/>
            <a:ext cx="2366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Unicast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BC3E2B-AFA5-1791-1073-27BC1A7DB1F2}"/>
              </a:ext>
            </a:extLst>
          </p:cNvPr>
          <p:cNvSpPr txBox="1"/>
          <p:nvPr/>
        </p:nvSpPr>
        <p:spPr>
          <a:xfrm>
            <a:off x="4471346" y="4170605"/>
            <a:ext cx="2366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Multicast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91A4F0-4FEF-DCD5-B44B-E85CF157BD4A}"/>
              </a:ext>
            </a:extLst>
          </p:cNvPr>
          <p:cNvSpPr txBox="1"/>
          <p:nvPr/>
        </p:nvSpPr>
        <p:spPr>
          <a:xfrm>
            <a:off x="8728794" y="4182717"/>
            <a:ext cx="2366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Broadcast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52C1CF-59D2-C1D8-9E8B-E4E60101D826}"/>
              </a:ext>
            </a:extLst>
          </p:cNvPr>
          <p:cNvSpPr txBox="1"/>
          <p:nvPr/>
        </p:nvSpPr>
        <p:spPr>
          <a:xfrm>
            <a:off x="472710" y="4919008"/>
            <a:ext cx="96762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Ένας προορισμός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Unicast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Περισσότεροι προορισμοί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Multicast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buFont typeface="+mj-lt"/>
              <a:buAutoNum type="arabicPeriod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Για όλους τους χρήστες 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Broadcast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3721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4A57E-114B-3733-1109-B8309B400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8D3EE-BCCA-7821-8F14-19B59613353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Ενθυλάκωση μηνύματος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843873F0-986F-09AA-4CB0-A6735398FEF0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58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0ADF4B-C445-5A21-AE9A-ABC4C2420D81}"/>
              </a:ext>
            </a:extLst>
          </p:cNvPr>
          <p:cNvSpPr txBox="1"/>
          <p:nvPr/>
        </p:nvSpPr>
        <p:spPr>
          <a:xfrm>
            <a:off x="532868" y="1984038"/>
            <a:ext cx="10168128" cy="52629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Ενθυλάκωση = προσθήκη πληροφοριών επικοινωνίας στα δεδομένα</a:t>
            </a:r>
          </a:p>
          <a:p>
            <a:pPr lvl="0"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Τα δεδομένα «ταξιδεύουν» μέσα από τη στοίβα </a:t>
            </a:r>
            <a:r>
              <a:rPr lang="el-G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TCP/IP</a:t>
            </a: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Διαδικασία: από ανώτερα επίπεδα προς τα κατώτερα, πριν τη μετάδοση</a:t>
            </a:r>
          </a:p>
          <a:p>
            <a:pPr lvl="0"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Κρίσιμη για τη σωστή δρομολόγηση &amp; μεταφορά πακέτων</a:t>
            </a:r>
          </a:p>
          <a:p>
            <a:pPr lvl="2"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34B16F-B0BC-95CA-574B-31C9747751DD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0522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EEE108-2CB8-FFEC-60DC-A95B8A1AB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38C30-AF9F-1809-B576-5BB9CBE49C0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Πρωτόκολλα επικοινωνίας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1431E599-E0E0-A5D1-930D-2281AEB1C176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59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DACBFB-CC74-F2B1-E2FC-93EC07ADE0FC}"/>
              </a:ext>
            </a:extLst>
          </p:cNvPr>
          <p:cNvSpPr txBox="1"/>
          <p:nvPr/>
        </p:nvSpPr>
        <p:spPr>
          <a:xfrm>
            <a:off x="532868" y="1984038"/>
            <a:ext cx="10168128" cy="60016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Πρωτόκολλο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από κοινού συμφωνημένους κανόνες, για το πώς ακριβώς θα μεταφέρεται η πληροφορία από υπολογιστή σε υπολογιστή στο τοπικό δίκτυο ή ακόμα και σε όλο το διαδίκτυο.</a:t>
            </a: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Σε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οι υπολογιστές να χρησιμοποιούν κοινά πρωτόκολλα</a:t>
            </a:r>
            <a:endParaRPr lang="el-GR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πιο γνωστό πρωτόκολλο επικοινωνίας σε ένα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είναι το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Ethernet</a:t>
            </a: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Θέτει κάποιους κοινούς κανόνες επικοινωνίας, βάζοντας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κάποιοα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αποδεκτά κριτήρια που σέβονται τις Αρχές Επικοινωνίας</a:t>
            </a:r>
          </a:p>
          <a:p>
            <a:pPr lvl="2"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1DEC85-D277-B8B5-FE94-1D4C94329DC3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65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D4538-1237-A825-17C2-893070572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2C969-A726-90C2-E29B-8010EC83483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Ιστορικοί Πρόδρομοι του Διαδικτύου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71BA0F1C-A9D4-6E99-3A8C-8815D23CE5D1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6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3CBB3D-85EF-169D-2318-1504BD65B0B4}"/>
              </a:ext>
            </a:extLst>
          </p:cNvPr>
          <p:cNvSpPr txBox="1"/>
          <p:nvPr/>
        </p:nvSpPr>
        <p:spPr>
          <a:xfrm>
            <a:off x="410363" y="1582656"/>
            <a:ext cx="10168128" cy="59400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ARPANET (1969): </a:t>
            </a:r>
          </a:p>
          <a:p>
            <a:pPr marL="800100" lvl="1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Βάση του Internet με την ανάπτυξη των πρωτοκόλλων TCP/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</a:t>
            </a: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USENET/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EUNET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:Δίκτυο πανεπιστημιακής επικοινωνίας βασισμένο σε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UNIX</a:t>
            </a: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Υπηρεσία ειδήσεων σε ένα παγκόσμιας κλίμακας δίκτυο</a:t>
            </a: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BITNET/EARN: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Ακαδημαϊκό δίκτυο ανταλλαγής γνώσης και αρχείων, κυρίως για μη-πληροφορικούς κλάδους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CSNET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Συμπλήρωμα για πανεπιστήμια χωρίς πρόσβαση στο ARPANET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FFEEEF-1B63-713C-7D8D-B9AF2C1EF313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1678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5C199-D989-B0EF-AB17-2EB8277E2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46664-933C-55EE-185F-F35F6437426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Εκδόσεις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Ethernet 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3EAFB4BF-DA2B-D0B3-B0AF-7EA5FB2B52E1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60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1F9DD2-21C3-82C4-3170-2098BE380A8D}"/>
              </a:ext>
            </a:extLst>
          </p:cNvPr>
          <p:cNvSpPr txBox="1"/>
          <p:nvPr/>
        </p:nvSpPr>
        <p:spPr>
          <a:xfrm>
            <a:off x="593026" y="1627469"/>
            <a:ext cx="10168128" cy="674030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Ethernet (10MBps)</a:t>
            </a:r>
          </a:p>
          <a:p>
            <a:pPr lvl="0"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 Ethernet (100 Mbps)</a:t>
            </a: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Πρότυπο: 100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BASE-TX</a:t>
            </a: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Καλώδια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UTP CAT-5e, 2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ζεύγη (μέχρι 100μ)</a:t>
            </a: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Συνήθως 4 ζεύγη → δυνατότητα αναβάθμισης σε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Gigabit</a:t>
            </a: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Gigabit Ethernet (1 Gbps)</a:t>
            </a: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Πρότυπο: 1000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BASE-T</a:t>
            </a: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Καλώδια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UTP CAT-5e, 4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ζεύγη</a:t>
            </a: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Δεδομένα και στις 2 κατευθύνσεις ταυτόχρονα</a:t>
            </a:r>
          </a:p>
          <a:p>
            <a:pPr lvl="0"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Gigabit Ethernet (10 Gbps)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A0A175-B9FD-319D-CEF9-A0E2940B72A4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2626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4BC303-9CC9-2F2A-3F31-FD6BE18CA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EAD2E-5563-663B-142D-9F08E72975F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Στοίβα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TCP/IP 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AAAABB49-EC82-C276-78E7-045DDB6CC530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61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520761-4B9D-9C8C-121F-7BC8E910B988}"/>
              </a:ext>
            </a:extLst>
          </p:cNvPr>
          <p:cNvSpPr txBox="1"/>
          <p:nvPr/>
        </p:nvSpPr>
        <p:spPr>
          <a:xfrm>
            <a:off x="532868" y="1984038"/>
            <a:ext cx="10168128" cy="378565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TCP/IP είναι οργανωμένο σε </a:t>
            </a:r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στρώματα (</a:t>
            </a:r>
            <a:r>
              <a:rPr lang="el-G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layers</a:t>
            </a:r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Κάθε στρώμα: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Αντιμετωπίζει συγκεκριμένα προβλήματα μεταφοράς δεδομένων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Παρέχει υπηρεσίες στα ανώτερα στρώματα</a:t>
            </a:r>
          </a:p>
          <a:p>
            <a:pPr lvl="1"/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 4 στρώματα (από κάτω προς τα πάνω):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Πρόσβασης Δικτύου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Δικτύου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Μεταφοράς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Εφαρμογής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19943F-277D-6679-C896-EB842B093FC3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61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10349A-36DE-0FCB-E2C6-DAB75B8A8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568" y="4434615"/>
            <a:ext cx="5039428" cy="159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76233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74A2F-16CC-5A90-51E8-0E0E1F940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29578-4175-B5EF-57A5-51A0E4180B5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Μοντέλο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OSI vs TCP/IP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9126DDF6-8AE0-0500-3CAA-BC6D4298283D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62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A45555-5E0F-C74D-D118-5DE3EFD7010F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62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9BEDA9-53F9-51B3-E3F9-0DEAE69527D0}"/>
              </a:ext>
            </a:extLst>
          </p:cNvPr>
          <p:cNvSpPr txBox="1"/>
          <p:nvPr/>
        </p:nvSpPr>
        <p:spPr>
          <a:xfrm>
            <a:off x="484742" y="1728216"/>
            <a:ext cx="10168128" cy="48936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OSI (Open Systems Interconnection): 7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στρώμ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ατα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4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στρώματα</a:t>
            </a:r>
          </a:p>
          <a:p>
            <a:pPr lvl="0"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OSI αποτέλεσε τη βάση για το TCP/IP</a:t>
            </a:r>
          </a:p>
          <a:p>
            <a:pPr lvl="0"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Κύρια διαφορά: βαθμός ανάλυσης &amp; κατάταξης πρωτοκόλλων</a:t>
            </a:r>
          </a:p>
          <a:p>
            <a:pPr lvl="0"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21E9E9-D1E7-CB7C-4E36-59100D889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42" y="4069567"/>
            <a:ext cx="4799081" cy="26519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03EDC9A-CD15-9D60-48E7-223CDC92D2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8806" y="4489190"/>
            <a:ext cx="5763993" cy="165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36034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5D87AB-E52A-4524-49D2-F5FC20F27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56131-F18D-A2E1-E022-5CC69378AC4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Επίπεδο πρόσβασης δικτύου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7972A2C5-078D-362E-54A9-D41F5C633072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63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241B80-9477-84FA-277F-F93FE3468B89}"/>
              </a:ext>
            </a:extLst>
          </p:cNvPr>
          <p:cNvSpPr txBox="1"/>
          <p:nvPr/>
        </p:nvSpPr>
        <p:spPr>
          <a:xfrm>
            <a:off x="532868" y="1984038"/>
            <a:ext cx="10168128" cy="378565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Διακίνηση πλαισίων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frames)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πακέτων μεταξύ 2 υπολογιστών</a:t>
            </a:r>
          </a:p>
          <a:p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Όχι ακριβώς μέρος της σουίτας, αλλά υποστηρίζει το IP</a:t>
            </a:r>
          </a:p>
          <a:p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Υλοποίηση από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drivers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firmware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ή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chipsets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Λειτουργίες σύνδεσης δεδομένων (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link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Προσθήκη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headers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πριν την αποστολή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B2B043-0191-8ACE-3035-5FF3232AB15B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2184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B11FDC-9F82-FAE1-6C5A-B9106CEC8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2177A-3FD2-9987-210C-E907FFBF1F5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Επίπεδο δικτύου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A662CB04-0A2A-2489-BF76-201021386787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64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236DA0-6691-629E-7308-AC62E903F7DA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64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42B0AE-CE58-D802-05B1-828E1858726C}"/>
              </a:ext>
            </a:extLst>
          </p:cNvPr>
          <p:cNvSpPr txBox="1"/>
          <p:nvPr/>
        </p:nvSpPr>
        <p:spPr>
          <a:xfrm>
            <a:off x="532868" y="1984038"/>
            <a:ext cx="10168128" cy="45243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Αρχικός στόχος: μεταφορά πακέτων σε ενιαίο δίκτυο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Σήμερα: μεταφορά από δίκτυο πηγής σε δίκτυο προορισμού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Κρίσιμο για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internetworking (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διαδίκτυο)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Βασικό πρωτόκολλο: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Άλλα πρωτόκολλα: ICMP (διαγνωστικά, πχ.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ping</a:t>
            </a:r>
            <a:r>
              <a:rPr lang="el-GR" sz="24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Υποστήριξη ανώτερων επιπέδων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69519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72119-A0CF-360A-9438-E1BA693B4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BA737-0EDE-1022-DEC3-FE1E01347E9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Επίπεδο μεταφοράς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D6EC6A06-9BBD-7266-2F0C-937459FFB5CA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65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D8AABD-58FD-4C88-F374-C0C1E467E6E4}"/>
              </a:ext>
            </a:extLst>
          </p:cNvPr>
          <p:cNvSpPr txBox="1"/>
          <p:nvPr/>
        </p:nvSpPr>
        <p:spPr>
          <a:xfrm>
            <a:off x="532868" y="1984038"/>
            <a:ext cx="10168128" cy="52629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Εξασφαλίζει μεταφορά μηνυμάτων ανεξάρτητα από το δίκτυο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Παρέχει: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 control, segmentation, flow control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Πρωτόκολλα: </a:t>
            </a:r>
          </a:p>
          <a:p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TCP (connection-oriented):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αξιόπιστο, διατήρηση σειράς,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επανεκπομπή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congestion control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UDP (connectionless):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ταχύτητα, αλλά «αναξιόπιστο» →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streaming, DNS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Χρήση θυρών (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ports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για επικοινωνία εφαρμογών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 (80), SMTP (25)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A55DE8-8AE1-9E82-AA2D-95470A57A1B5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389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775601-56AE-63FD-DA18-2C6E39623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C969C-F0EF-EDFB-FB35-3183173CBE5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Επίπεδο εφαρμογής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055A7740-4137-EDFF-EECB-F508FAB34B57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66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4FA7C6-4933-BB64-7536-91CFB63FC208}"/>
              </a:ext>
            </a:extLst>
          </p:cNvPr>
          <p:cNvSpPr txBox="1"/>
          <p:nvPr/>
        </p:nvSpPr>
        <p:spPr>
          <a:xfrm>
            <a:off x="532868" y="1984038"/>
            <a:ext cx="10168128" cy="56323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Επίπεδο πιο κοντά στον χρήστη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Δημιουργεί τα πραγματικά δεδομένα (π.χ. email,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page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Περιλαμβάνει λειτουργίες παρουσίασης &amp; συνεδρίας (από OSI)</a:t>
            </a:r>
          </a:p>
          <a:p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Εφαρμογές: </a:t>
            </a:r>
          </a:p>
          <a:p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 clients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 browsers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Instant messaging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F44328-F2AA-2696-C501-881C70777F89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2810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5BF58-6B9E-66E5-284F-DF8BF1707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0ACA7-B996-BAC4-ECDF-C1B4F4EDC99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Ενθυλάκωση -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Αποθυλάκωση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9BBA895D-35C3-53F7-28EA-07F7508CFAFB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67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3DBDCE-5E38-879D-16A5-2465B22881DE}"/>
              </a:ext>
            </a:extLst>
          </p:cNvPr>
          <p:cNvSpPr txBox="1"/>
          <p:nvPr/>
        </p:nvSpPr>
        <p:spPr>
          <a:xfrm>
            <a:off x="532868" y="1984038"/>
            <a:ext cx="10168128" cy="41549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Ενθυλάκωση (</a:t>
            </a:r>
            <a:r>
              <a:rPr lang="el-G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Encapsulation</a:t>
            </a:r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Προσθήκη πληροφοριών επικοινωνίας σε κάθε στρώμα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Πρωτόκολλα υψηλού στρώματος (π.χ. HTTP) → χρησιμοποιούν χαμηλότερα (π.χ. TCP, IP)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Στόχος: επιτυχής μετάδοση &amp; αναγνώριση στον προορισμό</a:t>
            </a:r>
          </a:p>
          <a:p>
            <a:pPr lvl="2"/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Αποθυλάκωση</a:t>
            </a:r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Decapsulation</a:t>
            </a:r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Αντίστροφη πορεία ενθυλάκωσης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παραλήπτης αφαιρεί τα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headers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των κατώτερων στρωμάτων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μήνυμα παραδίδεται στην εφαρμογή του χρήστη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Συμπέρασμα: υψηλά πρωτόκολλα εξαρτώνται από τα χαμηλότερα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796C3D-464A-F18E-07A8-2D09D2033534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1067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3D77A-E1CB-7045-F386-AD7DCF12A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2BCC9-36C3-CE21-8B3D-204F791F852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Στάδια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πακετοποίησης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δεδομένων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25FCBE58-FBDC-B5A0-809D-4F96E3BD2ED5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68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439207-ADC4-E010-8303-14C83E1532CB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68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2E7E9E-DDDC-23CB-AF50-46F2F927E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486" y="2147277"/>
            <a:ext cx="6697010" cy="43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5341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DD4BED-4F1E-F527-2D47-EC197BDB7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2755-13D7-E065-1BB8-AD93F062636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Παράδειγμα ενθυλάκωσης -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αποθυλάκωσης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1894078D-7FB6-8F36-8CA3-16E2F531E7CB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69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9588D2-E128-7924-A837-F1E51CBD673A}"/>
              </a:ext>
            </a:extLst>
          </p:cNvPr>
          <p:cNvSpPr txBox="1"/>
          <p:nvPr/>
        </p:nvSpPr>
        <p:spPr>
          <a:xfrm>
            <a:off x="532868" y="1984038"/>
            <a:ext cx="10168128" cy="48936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Ενθυλάκωση 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Sender – Web Server):</a:t>
            </a:r>
            <a:endParaRPr lang="el-G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χρήστης ζητά ιστοσελίδα (πόρτα 80)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Κάθε επίπεδο προσθέτει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headers</a:t>
            </a:r>
          </a:p>
          <a:p>
            <a:pPr marL="1714500" lvl="3" indent="-342900">
              <a:buFont typeface="Courier New" panose="02070309020205020404" pitchFamily="49" charset="0"/>
              <a:buChar char="o"/>
            </a:pPr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Μεταφορά 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TCP):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Πόρτες πηγής &amp; προορισμού →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TCP Segment</a:t>
            </a:r>
          </a:p>
          <a:p>
            <a:pPr marL="1714500" lvl="3" indent="-342900">
              <a:buFont typeface="Courier New" panose="02070309020205020404" pitchFamily="49" charset="0"/>
              <a:buChar char="o"/>
            </a:pPr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Δίκτυο 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IP):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Διευθύνσεις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 → IP Packet</a:t>
            </a:r>
          </a:p>
          <a:p>
            <a:pPr marL="1714500" lvl="3" indent="-342900">
              <a:buFont typeface="Courier New" panose="02070309020205020404" pitchFamily="49" charset="0"/>
              <a:buChar char="o"/>
            </a:pPr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Διασύνδεση 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Ethernet):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MAC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διευθύνσεις +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 Checking → Frame</a:t>
            </a:r>
          </a:p>
          <a:p>
            <a:pPr marL="1714500" lvl="3" indent="-342900">
              <a:buFont typeface="Courier New" panose="02070309020205020404" pitchFamily="49" charset="0"/>
              <a:buChar char="o"/>
            </a:pPr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Φυσικό: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Μετατροπή σε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bits/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σήματα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Αποθυλάκωση</a:t>
            </a:r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Receiver – Browser)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Αντίστροφη διαδικασία (από φυσικό → εφαρμογής)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Σταδιακή αφαίρεση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headers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Τελικό αποτέλεσμα: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Η ιστοσελίδα εμφανίζεται στον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φυλλομετρητή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F1103A-232A-7F82-1FA5-5366BF3BBFAB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745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56259-2E7E-5FB3-9ACE-3754BB9DF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F91D8-3EA4-92CE-6F01-231790E1B20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Ορισμ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ός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A79B18E1-1BCF-DC36-77C6-1E3D3EE44C46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7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3FF9EC-C8A0-38C1-FBC5-23A2EDB939A2}"/>
              </a:ext>
            </a:extLst>
          </p:cNvPr>
          <p:cNvSpPr txBox="1"/>
          <p:nvPr/>
        </p:nvSpPr>
        <p:spPr>
          <a:xfrm>
            <a:off x="472710" y="1620895"/>
            <a:ext cx="10168128" cy="63094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Διαδίκτυο είναι ένα παγκόσμιο πληροφοριακό σύστημα που:</a:t>
            </a:r>
          </a:p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Αποτελείται από λογικά διασυνδεδεμένα δίκτυα, μέσω ενός μοναδικού χώρου διευθύνσεων βασισμένου στο πρωτόκολλο IP</a:t>
            </a:r>
          </a:p>
          <a:p>
            <a:pPr lvl="2"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Υποστηρίζει επικοινωνίες μέσω της σουίτας πρωτοκόλλων TCP/IP ή συμβατών διαδόχων</a:t>
            </a:r>
          </a:p>
          <a:p>
            <a:pPr lvl="2"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Παρέχει υπηρεσίες υψηλού επιπέδου (δημόσιες ή ιδιωτικές), βασισμένες στην επικοινωνία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60E042-7842-B0B2-61D7-BE8B4AC8EFA7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32625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8448A-6582-96BD-23E7-E7F333A1D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92A87-AB34-79C9-C0F6-3A44A92FAB5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Επίπεδο δικτύου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89C83BC4-D776-F459-A992-242424E741CA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70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F1BFAF-C0A3-E98B-2F04-73CBC4287EF4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70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DFE78B-B96D-E949-422D-27D40F8B16E3}"/>
              </a:ext>
            </a:extLst>
          </p:cNvPr>
          <p:cNvSpPr txBox="1"/>
          <p:nvPr/>
        </p:nvSpPr>
        <p:spPr>
          <a:xfrm>
            <a:off x="532868" y="1984038"/>
            <a:ext cx="10168128" cy="45243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Ρόλος: Διακίνηση πλαισίων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frames)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μεταξύ υπολογιστών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Μέσα μετάδοσης: Καλώδια, ασύρματες τεχνολογίες,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modem, Ethernet, Wi-Fi, ADSL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κ.ά.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Κύρια στοιχεία: Κάρτα δικτύου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NIC), firmware, chipsets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Πρωτόκολλα: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PPP,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PPPoE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Ethernet (802.3), Wi-Fi (802.11), Frame Relay, ATM, POS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Χρήση: Υποστήριξη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VPN (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διπλή διέλευση στη στοίβα)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Φυσικό επίπεδο: καλώδια, οπτικές ίνες,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hubs, repeaters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Υπηρεσίες: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 (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κανόνες πρόσβασης στο μέσο)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Έλεγχος ροής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flow control)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Ανίχνευση &amp; Διόρθωση λαθών</a:t>
            </a:r>
          </a:p>
        </p:txBody>
      </p:sp>
    </p:spTree>
    <p:extLst>
      <p:ext uri="{BB962C8B-B14F-4D97-AF65-F5344CB8AC3E}">
        <p14:creationId xmlns:p14="http://schemas.microsoft.com/office/powerpoint/2010/main" val="224012779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BD0554-7CD5-8FBF-9337-6EECABDFC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7E800-448A-8689-C007-01906A3D655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Επίπεδο διαδικτύου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B40293BB-FBD7-2FD1-9CEB-669013E391CE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71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65C6D1-C9E0-389E-28F7-A477B189CD14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71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9B5ECD-B856-DA36-09E3-F7B3703B37CC}"/>
              </a:ext>
            </a:extLst>
          </p:cNvPr>
          <p:cNvSpPr txBox="1"/>
          <p:nvPr/>
        </p:nvSpPr>
        <p:spPr>
          <a:xfrm>
            <a:off x="496773" y="1984038"/>
            <a:ext cx="10168128" cy="34163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Παρέχει υπηρεσία χωρίς σύνδεση (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connectionless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Δρομολογεί πακέτα με βάση το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best-effort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καμία εγγύηση για ασφάλεια, ροή ή αποφυγή συμφόρησης</a:t>
            </a:r>
          </a:p>
          <a:p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Κάθε πακέτο είναι ανεξάρτητο (αυτοδύναμο) από τα υπόλοιπα</a:t>
            </a:r>
          </a:p>
          <a:p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Τρέχουσα έκδοση: IPv4, αλλά οι αυξημένες ανάγκες οδηγούν στη μετάβαση στο IPv6</a:t>
            </a:r>
          </a:p>
        </p:txBody>
      </p:sp>
    </p:spTree>
    <p:extLst>
      <p:ext uri="{BB962C8B-B14F-4D97-AF65-F5344CB8AC3E}">
        <p14:creationId xmlns:p14="http://schemas.microsoft.com/office/powerpoint/2010/main" val="126748858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8518C8-2156-7ABA-5355-3576AACAB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5D6E7-F29A-FE0D-2D29-4306CD1E71C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Αυτοδύναμο πακέτο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IPv4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537EA204-CC42-3460-CD0E-AE14904ADE0D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72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70FAE8-9180-1609-558B-3FDDDAA9EAA7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72</a:t>
            </a:fld>
            <a:endParaRPr lang="en-US"/>
          </a:p>
        </p:txBody>
      </p:sp>
      <p:pic>
        <p:nvPicPr>
          <p:cNvPr id="6" name="Picture 3" descr="S2_9">
            <a:extLst>
              <a:ext uri="{FF2B5EF4-FFF2-40B4-BE49-F238E27FC236}">
                <a16:creationId xmlns:a16="http://schemas.microsoft.com/office/drawing/2014/main" id="{21005CD5-15B1-F5A7-6F7E-470FA4A990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41703" y="2068851"/>
            <a:ext cx="6098793" cy="4470064"/>
          </a:xfrm>
        </p:spPr>
      </p:pic>
    </p:spTree>
    <p:extLst>
      <p:ext uri="{BB962C8B-B14F-4D97-AF65-F5344CB8AC3E}">
        <p14:creationId xmlns:p14="http://schemas.microsoft.com/office/powerpoint/2010/main" val="312358939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684BB-9505-7D3F-7415-7E35CB607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E6099-CD9C-26C8-D416-1C436767564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Διευθύνσεις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72E548CE-4218-3C66-4BF0-BAB0F46B9432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73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FF2AEC-3A71-94DD-2505-0DE64A8684A3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73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244429-31D2-BAF0-5B0B-52324B94BE4E}"/>
              </a:ext>
            </a:extLst>
          </p:cNvPr>
          <p:cNvSpPr txBox="1"/>
          <p:nvPr/>
        </p:nvSpPr>
        <p:spPr>
          <a:xfrm>
            <a:off x="496773" y="1984038"/>
            <a:ext cx="10168128" cy="41549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Κάθε συσκευή στο Διαδίκτυο χρειάζεται μοναδική ΙΡ διεύθυνση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ΙΡ πρέπει να είναι σωστά ρυθμισμένη για σωστή επικοινωνία με άλλες συσκευές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Κάθε πακέτο στο Internet περιέχει: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 πηγής (ποιος στέλνει)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 προορισμού (σε ποιον στέλνεται)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Αυτές οι διευθύνσεις εξασφαλίζουν την παράδοση στον σωστό προορισμό και τη λήψη από τον κατάλληλο αποδέκτη</a:t>
            </a:r>
          </a:p>
        </p:txBody>
      </p:sp>
    </p:spTree>
    <p:extLst>
      <p:ext uri="{BB962C8B-B14F-4D97-AF65-F5344CB8AC3E}">
        <p14:creationId xmlns:p14="http://schemas.microsoft.com/office/powerpoint/2010/main" val="97778086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D7693-6CDB-6143-625D-CC2E14B7B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FA198-7C30-B03A-EC41-25E4DF73F1B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Αναπαράσταση ΙΡ Διεύθυνσης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IPv4)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4F70232C-804C-181A-A52C-5247792F1412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74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6AA82A-5B14-F3FC-97B4-63F5852F2D44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74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20B78F-68C6-4BE4-ECB3-D82BBB4F5D5A}"/>
              </a:ext>
            </a:extLst>
          </p:cNvPr>
          <p:cNvSpPr txBox="1"/>
          <p:nvPr/>
        </p:nvSpPr>
        <p:spPr>
          <a:xfrm>
            <a:off x="496773" y="1984038"/>
            <a:ext cx="10168128" cy="41549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 υπολογιστές «καταλαβαίνουν» μόνο 0 και 1 (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bits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Μια ΙΡ διεύθυνση αποτελείται από 32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bits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 οκτάδες (8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bits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η καθεμία)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Για ευκολία στον άνθρωπο, κάθε οκτάδα μετατρέπεται σε δεκαδικό αριθμό και χωρίζεται με τελείες (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dotted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decimal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notation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Παράδειγμα: 192.168.1.5 → η πιο φιλική αναπαράσταση της πραγματικής δυαδικής ΙΡ.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ατώτατη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διεύθυνση είναι η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0.0.0.0 και η ανώτατη είναι η 255.255.255.255</a:t>
            </a:r>
          </a:p>
        </p:txBody>
      </p:sp>
    </p:spTree>
    <p:extLst>
      <p:ext uri="{BB962C8B-B14F-4D97-AF65-F5344CB8AC3E}">
        <p14:creationId xmlns:p14="http://schemas.microsoft.com/office/powerpoint/2010/main" val="228826873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D8006-0042-D8D4-3E0F-CBB7AA9DA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9B7D9-1231-92A6-20E7-C597DB57F6D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Κλάσεις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56A08534-508D-A6DB-6DD7-38E78282DD01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75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6C8DF1-6E31-BC7D-A75E-5E5A80B8E4E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75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6A79F4-8F73-6F64-76A7-246E5EE60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3763" y="2386513"/>
            <a:ext cx="6884961" cy="417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31891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CBAA08-3CC9-207D-9A0A-CC10148D6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11ED7-783D-6475-C081-202A14ABBE3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Κλάσεις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11EDFE2F-E930-6048-424C-000E0A7C3304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76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1DD4D0-EE4E-2E99-61DC-CE1E04B46B84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76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7940D0-54A0-E51C-4A9E-8E2A4881D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701" y="2161580"/>
            <a:ext cx="5285798" cy="430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23581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AD29C6-1A78-CE64-A492-AE37637EC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138D5-01B9-F163-9280-1448C819DA7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Κλάσεις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3C48453E-3ECA-8B69-93EB-DFC88B355FFC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77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50BDF4-092C-C0D4-AD57-A83FDFC2D460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77</a:t>
            </a:fld>
            <a:endParaRPr lang="en-US"/>
          </a:p>
        </p:txBody>
      </p:sp>
      <p:pic>
        <p:nvPicPr>
          <p:cNvPr id="6" name="Picture 5" descr="A white rectangular table with black text&#10;&#10;AI-generated content may be incorrect.">
            <a:extLst>
              <a:ext uri="{FF2B5EF4-FFF2-40B4-BE49-F238E27FC236}">
                <a16:creationId xmlns:a16="http://schemas.microsoft.com/office/drawing/2014/main" id="{81C02073-3FFF-47F5-2DC0-4F76FC615C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502" y="2893235"/>
            <a:ext cx="10107194" cy="232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01844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6C708-DDFD-C465-9D77-C187E9AF8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EB376-8A92-2D38-9F3C-EA7E89E9135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Εύρος κλάσης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57EFC00B-14DA-F9BA-3F94-9E8A89EA45FB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78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1D56E2-1DA4-9C8B-7D76-953A7A5716CD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78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D75B94-5241-DD6B-511C-505FC08E2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0393" y="2138429"/>
            <a:ext cx="6820852" cy="15718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74D5AF-DF85-C718-CC61-A371CE7786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3513" y="4630625"/>
            <a:ext cx="6907732" cy="117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21791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AA6663-E604-98C8-CC82-125947370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96002-2E59-9EB4-E386-BC448B694F5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IPv4 και μετάβαση σε IPv6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DA0583CF-DBF7-C388-438A-219AED4A523E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79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AD50F2-C364-E036-07D4-2999328F049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79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DD63AA-792D-0F2D-019D-FD55954CC28C}"/>
              </a:ext>
            </a:extLst>
          </p:cNvPr>
          <p:cNvSpPr txBox="1"/>
          <p:nvPr/>
        </p:nvSpPr>
        <p:spPr>
          <a:xfrm>
            <a:off x="496773" y="1984038"/>
            <a:ext cx="10168128" cy="45243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IPv4: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Διεύθυνση 32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bits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~4,3 δισ. Διευθύνσεις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Περιορισμένος αριθμός → κίνδυνος εξάντλησης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Προβλήματα: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Περιορισμένος χώρος διευθύνσεων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Δυσκολία δρομολόγησης σε συνεχώς αυξανόμενα δίκτυα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IPv6 (128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bits)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δεκαεξαδικούς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αριθμούς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Διευθύνσεις 128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bits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3,4 × 10^38 διαθέσιμες διευθύνσεις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Στόχος: λύση στο πρόβλημα επάρκειας &amp; καλύτερη δρομολόγηση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Βρίσκεται σε φάση προσαρμογής, αλλά θεωρείται το μέλλον του Internet</a:t>
            </a:r>
          </a:p>
        </p:txBody>
      </p:sp>
    </p:spTree>
    <p:extLst>
      <p:ext uri="{BB962C8B-B14F-4D97-AF65-F5344CB8AC3E}">
        <p14:creationId xmlns:p14="http://schemas.microsoft.com/office/powerpoint/2010/main" val="88083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371EE-6B81-E8AE-92A9-1CD1B6A8C7C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Ορισμ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ός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8137FC9F-137F-5261-6DAB-821793161202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8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BF18DF-0AE8-971A-CCE7-CECF34D35BA7}"/>
              </a:ext>
            </a:extLst>
          </p:cNvPr>
          <p:cNvSpPr txBox="1"/>
          <p:nvPr/>
        </p:nvSpPr>
        <p:spPr>
          <a:xfrm>
            <a:off x="472710" y="1620895"/>
            <a:ext cx="10168128" cy="704808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Αξιοποιεί τεχνική μεταγωγής πακέτων για την επικοινωνία μεταξύ των διαφόρων τερματικών συστημάτων. 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τοπολογία του είναι δεντρικά ιεραρχημένη σε διάφορα επίπεδα:  </a:t>
            </a:r>
          </a:p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Τερματικά και οι τοπικοί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πάροχοι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υπηρεσιών Διαδικτύου (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ISPs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2"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Οι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ISPs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συνδέονται με τον περιφερειακό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πάροχο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οι οποίοι βρίσκονται σε ανώτερο επίπεδο της δεντρικής τοπολογίας </a:t>
            </a:r>
          </a:p>
          <a:p>
            <a:pPr lvl="2"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Περιφερειακοί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ISPs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συνδέονται με εθνικούς ή τους διεθνείς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ISPs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που βρίσκονται στο ανώτατο επίπεδο της ιεραρχίας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 dirty="0">
              <a:solidFill>
                <a:srgbClr val="0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E9BA3C-73DB-34FE-5A89-F2EF5966145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C884E-5B5A-7A7D-90AC-AABCA193E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F904E-F6B1-09F3-E537-EE6B27A4C79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Μάσκα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υποδικτύου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59400BFF-3599-FF5B-3A6A-C4ADF0534783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80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F20CFA-1D63-99D5-FFCB-78BE1396202E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80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0E901-F09F-2281-704C-69E15D5EC79C}"/>
              </a:ext>
            </a:extLst>
          </p:cNvPr>
          <p:cNvSpPr txBox="1"/>
          <p:nvPr/>
        </p:nvSpPr>
        <p:spPr>
          <a:xfrm>
            <a:off x="496773" y="1984038"/>
            <a:ext cx="10168128" cy="378565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μάσκα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υποδικτύου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είναι 32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bits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όπως και η IP διεύθυνση</a:t>
            </a:r>
          </a:p>
          <a:p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Χωρίζεται σε 4 οκτάδες και γράφεται σε δεκαδική μορφή (π.χ. 255.255.255.0)</a:t>
            </a:r>
          </a:p>
          <a:p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Χρησιμοποιείται για να δείξει ποιο μέρος της IP αναφέρεται στο δίκτυο και ποιο στον υπολογιστή (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host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Παράδειγμα: Μάσκα: 255.255.255.0 → τα 24 πρώτα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bits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δίκτυο, τα 8 τελευταία =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host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617882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121A9B-605F-1EAB-CEDD-05148EC6F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D9F58-95DE-810A-6A16-852AE5C7964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Χρήση μάσκας 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υποδικτύου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C06A7551-3AE5-8666-CC95-CC710D770E7F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81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34646B-A0D7-C46F-4F48-2E7B2A0B1616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81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8231C3-0D3E-A75E-76AC-07F2CFD57C2D}"/>
              </a:ext>
            </a:extLst>
          </p:cNvPr>
          <p:cNvSpPr txBox="1"/>
          <p:nvPr/>
        </p:nvSpPr>
        <p:spPr>
          <a:xfrm>
            <a:off x="496773" y="1984038"/>
            <a:ext cx="10168128" cy="45243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Κάθε IP ανήκει σε κάποιο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υποδίκτυο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καθορισμός του γίνεται με λογική πράξη AND ανάμεσα σε IP &amp; Μάσκα</a:t>
            </a:r>
          </a:p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Παράδειγμα</a:t>
            </a:r>
          </a:p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Έτσι, εάν ένας υπολογιστής έχει μια IP διεύθυνση 192.168.10.32 με μάσκα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υποδικτύου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255.255.255.0, μπορεί να βρεθεί σε ποιο IP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υποδίκτυο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ανήκει :</a:t>
            </a:r>
          </a:p>
          <a:p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διεύθυνση του υπολογιστή αναλύεται σε:</a:t>
            </a:r>
            <a:b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11000000 10101000 00001010 00100000, με μάσκα σε δυαδική μορφή </a:t>
            </a:r>
            <a:b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11111111 11111111 11111111 00000000, μετά από λογικό AND γίνεται</a:t>
            </a:r>
          </a:p>
          <a:p>
            <a:b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11000000 10101000 00001010 00000000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192.168.10.0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6855064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0C503-7755-2E25-48C7-55CB9AE54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BF28F-A478-5F01-8017-06BE17E9293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Μάσκες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υποδικτύου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κλάσεων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5BD2F02D-2FBF-E77A-747E-FCFC70B1FE3D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82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E4690F-E2CC-0EC2-2012-03639B8A0F79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82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EDAE39-5E92-EBC1-C182-C573099CB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701" y="2161580"/>
            <a:ext cx="5285798" cy="430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88277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F49DD-0BB0-0F63-39E9-EB1666A50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E3585-26AE-584E-8FB6-4BE4476F575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Αταξική Δρομολόγηση Δικτυακών Περιοχών (CIDR).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DC438400-4CD2-F44F-FDFA-7CAC590CE7BA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83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F90A75-8331-0A95-4316-EE36FA2BB957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83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DA7AB1-5300-0728-2732-DF3B715E6844}"/>
              </a:ext>
            </a:extLst>
          </p:cNvPr>
          <p:cNvSpPr txBox="1"/>
          <p:nvPr/>
        </p:nvSpPr>
        <p:spPr>
          <a:xfrm>
            <a:off x="496773" y="1984038"/>
            <a:ext cx="10168128" cy="30469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Σχήμα που επιτρέπεται η πιο ευέλικτη κατανομή διευθύνσεων IP</a:t>
            </a:r>
          </a:p>
          <a:p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Σύνταξη: IP /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prefix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length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Παράδειγμα: 192.168.10.0/24 σημαίνει ότι τα πρώτα 24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bits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δείχνουν το δίκτυο, τα υπόλοιπα 8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bits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είναι για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hosts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Ουσιαστικά, το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prefix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δείχνει πόσα </a:t>
            </a:r>
            <a:r>
              <a:rPr lang="el-G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bits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είναι δεσμευμένα για το δίκτυο.</a:t>
            </a:r>
          </a:p>
        </p:txBody>
      </p:sp>
    </p:spTree>
    <p:extLst>
      <p:ext uri="{BB962C8B-B14F-4D97-AF65-F5344CB8AC3E}">
        <p14:creationId xmlns:p14="http://schemas.microsoft.com/office/powerpoint/2010/main" val="169635378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66C979-AB86-A29B-A94D-934F35398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6873F-3D70-E51E-6C43-700CD5A97B8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Παράδειγμα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1DE4946D-00F6-85C7-8848-03343F43DBC3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84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B7EF4D-C4C8-362B-880D-94DC6E9FEAB2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84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DCFDEA-2E94-C8EE-63B0-E67404FA51EF}"/>
              </a:ext>
            </a:extLst>
          </p:cNvPr>
          <p:cNvSpPr txBox="1"/>
          <p:nvPr/>
        </p:nvSpPr>
        <p:spPr>
          <a:xfrm>
            <a:off x="496773" y="1984038"/>
            <a:ext cx="10168128" cy="378565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/>
              <a:t>Πρόβλημα με Σύστημα Κλάσεων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/>
              <a:t>Ο οργανισμός χρειάζεται 1000 IP διευθύνσεις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/>
              <a:t>Κλάση C → δίνει μόνο 256 </a:t>
            </a:r>
            <a:r>
              <a:rPr lang="el-GR" sz="2400" dirty="0" err="1"/>
              <a:t>IPs</a:t>
            </a:r>
            <a:r>
              <a:rPr lang="el-GR" sz="2400" dirty="0"/>
              <a:t> (πολύ λίγες)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/>
              <a:t>Κλάση B → δίνει 65.536 </a:t>
            </a:r>
            <a:r>
              <a:rPr lang="el-GR" sz="2400" dirty="0" err="1"/>
              <a:t>IPs</a:t>
            </a:r>
            <a:r>
              <a:rPr lang="el-GR" sz="2400" dirty="0"/>
              <a:t> (πάρα πολλές)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/>
              <a:t> Αποτέλεσμα: μεγάλη σπατάλη (65.536 – 1000 ≈ 64.536 άχρηστες διευθύνσεις)</a:t>
            </a:r>
          </a:p>
        </p:txBody>
      </p:sp>
    </p:spTree>
    <p:extLst>
      <p:ext uri="{BB962C8B-B14F-4D97-AF65-F5344CB8AC3E}">
        <p14:creationId xmlns:p14="http://schemas.microsoft.com/office/powerpoint/2010/main" val="204834047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5DF5C-2D9A-6876-E949-27E9CEFD8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1809D-29FD-C7BC-2AA8-838DEEDECD6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Παράδειγμα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BE5D1103-FFCC-CD63-E862-D73894F45A74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85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24D2AB-B564-9768-AC72-4124B1C66B4B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85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1103AC-E465-312E-BA76-15E25DFC6C28}"/>
              </a:ext>
            </a:extLst>
          </p:cNvPr>
          <p:cNvSpPr txBox="1"/>
          <p:nvPr/>
        </p:nvSpPr>
        <p:spPr>
          <a:xfrm>
            <a:off x="496773" y="1984038"/>
            <a:ext cx="10168128" cy="30469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/>
              <a:t>Με το CIDR μπορούμε να πάρουμε 192.168.0.0/22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/>
              <a:t>Το /22 σημαίνει: 22 </a:t>
            </a:r>
            <a:r>
              <a:rPr lang="el-GR" sz="2400" dirty="0" err="1"/>
              <a:t>bits</a:t>
            </a:r>
            <a:r>
              <a:rPr lang="el-GR" sz="2400" dirty="0"/>
              <a:t> για δίκτυο, 10 </a:t>
            </a:r>
            <a:r>
              <a:rPr lang="el-GR" sz="2400" dirty="0" err="1"/>
              <a:t>bits</a:t>
            </a:r>
            <a:r>
              <a:rPr lang="el-GR" sz="2400" dirty="0"/>
              <a:t> για </a:t>
            </a:r>
            <a:r>
              <a:rPr lang="el-GR" sz="2400" dirty="0" err="1"/>
              <a:t>hosts</a:t>
            </a:r>
            <a:endParaRPr lang="el-G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/>
              <a:t>Σύνολο διευθύνσεων: 2^10 = 1024 (1022 χρησιμοποιήσιμες)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/>
              <a:t> Ο οργανισμός παίρνει όσες IP χρειάζεται χωρίς σπατάλη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82078833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E7493A-C23F-1F07-DEE2-32692599A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6BAFE-7C9C-3B72-E731-6CA0503C3D1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Μάσκες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υποδικτύου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κλάσεων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F349C02B-6785-B61B-7C4A-EBBD1DE10894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86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74C11E-6CE3-E3AD-C1EB-018386945071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86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C0F43C-128A-B607-8E11-16A062727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546" y="2197941"/>
            <a:ext cx="6916115" cy="11145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C2A5B4-0704-64FD-E26D-C3478A56F2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2486" y="4109965"/>
            <a:ext cx="6878010" cy="13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5636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89958-4E20-5403-3F6B-9D5FA9720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E1159-166F-A64D-0812-11B08DA61C4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Διαίρεση Δικτύου σε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Υποδίκτυα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Subnetting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0488C764-EA29-F2C8-8757-08BF9E1E8C5E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87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8447D6-1A32-E081-0963-A0E658C740FB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87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D544A6-C610-9A4C-22A7-6417FDEE1A80}"/>
              </a:ext>
            </a:extLst>
          </p:cNvPr>
          <p:cNvSpPr txBox="1"/>
          <p:nvPr/>
        </p:nvSpPr>
        <p:spPr>
          <a:xfrm>
            <a:off x="458272" y="2022059"/>
            <a:ext cx="10168128" cy="45243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/>
              <a:t>Το πανεπιστήμιο διαθέτει το δίκτυο κλάσης Β: 160.0.0.0.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/>
              <a:t>Κλάση Β σημαίνει ότι: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/>
              <a:t>Τα πρώτα 16 </a:t>
            </a:r>
            <a:r>
              <a:rPr lang="el-GR" sz="2400" dirty="0" err="1"/>
              <a:t>bits</a:t>
            </a:r>
            <a:r>
              <a:rPr lang="el-GR" sz="2400" dirty="0"/>
              <a:t> (2 </a:t>
            </a:r>
            <a:r>
              <a:rPr lang="el-GR" sz="2400" dirty="0" err="1"/>
              <a:t>bytes</a:t>
            </a:r>
            <a:r>
              <a:rPr lang="el-GR" sz="2400" dirty="0"/>
              <a:t>) είναι το πεδίο δικτύου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/>
              <a:t>Τα υπόλοιπα 16 </a:t>
            </a:r>
            <a:r>
              <a:rPr lang="el-GR" sz="2400" dirty="0" err="1"/>
              <a:t>bits</a:t>
            </a:r>
            <a:r>
              <a:rPr lang="el-GR" sz="2400" dirty="0"/>
              <a:t> είναι το πεδίο υπολογιστών (</a:t>
            </a:r>
            <a:r>
              <a:rPr lang="el-GR" sz="2400" dirty="0" err="1"/>
              <a:t>hosts</a:t>
            </a:r>
            <a:r>
              <a:rPr lang="el-GR" sz="2400" dirty="0"/>
              <a:t>)</a:t>
            </a:r>
          </a:p>
          <a:p>
            <a:endParaRPr lang="el-G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/>
              <a:t>Άρα, το δίκτυο 160.0.0.0/16 δίνει 65.536 διευθύνσεις (2^16)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/>
              <a:t>Το πανεπιστήμιο θέλει 8 ξεχωριστά </a:t>
            </a:r>
            <a:r>
              <a:rPr lang="el-GR" sz="2400" dirty="0" err="1"/>
              <a:t>υποδίκτυα</a:t>
            </a:r>
            <a:r>
              <a:rPr lang="el-GR" sz="2400" dirty="0"/>
              <a:t> για τις σχολές του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/>
              <a:t>Για να δημιουργηθούν 8 </a:t>
            </a:r>
            <a:r>
              <a:rPr lang="el-GR" sz="2400" dirty="0" err="1"/>
              <a:t>υποδίκτυα</a:t>
            </a:r>
            <a:r>
              <a:rPr lang="el-GR" sz="2400" dirty="0"/>
              <a:t>, χρειάζονται 3 </a:t>
            </a:r>
            <a:r>
              <a:rPr lang="el-GR" sz="2400" dirty="0" err="1"/>
              <a:t>bits</a:t>
            </a:r>
            <a:r>
              <a:rPr lang="el-GR" sz="2400" dirty="0"/>
              <a:t> (γιατί 2³ = 8).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/>
              <a:t>Αυτά τα 3 </a:t>
            </a:r>
            <a:r>
              <a:rPr lang="el-GR" sz="2400" dirty="0" err="1"/>
              <a:t>bits</a:t>
            </a:r>
            <a:r>
              <a:rPr lang="el-GR" sz="2400" dirty="0"/>
              <a:t> θα «δανειστούν» από το πεδίο υπολογιστών (</a:t>
            </a:r>
            <a:r>
              <a:rPr lang="el-GR" sz="2400" dirty="0" err="1"/>
              <a:t>hosts</a:t>
            </a:r>
            <a:r>
              <a:rPr lang="el-GR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14175292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F5C2D-6AB8-23CD-3B29-F255108E5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93829-B744-FCD6-AC89-7A151901916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Διαίρεση Δικτύου σε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Υποδίκτυα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Subnetting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7C192DBD-88E3-E7B8-D032-A66D8E3ADE4B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88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B50A81-9B19-5019-BB34-21B0367AABC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88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A7E194-DB7F-0C85-33C3-101BB3522B5B}"/>
              </a:ext>
            </a:extLst>
          </p:cNvPr>
          <p:cNvSpPr txBox="1"/>
          <p:nvPr/>
        </p:nvSpPr>
        <p:spPr>
          <a:xfrm>
            <a:off x="458272" y="2022059"/>
            <a:ext cx="10168128" cy="45243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/>
              <a:t>Το πανεπιστήμιο διαθέτει το δίκτυο κλάσης Β: 160.0.0.0.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/>
              <a:t>Κλάση Β σημαίνει ότι: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/>
              <a:t>Τα πρώτα 16 </a:t>
            </a:r>
            <a:r>
              <a:rPr lang="el-GR" sz="2400" dirty="0" err="1"/>
              <a:t>bits</a:t>
            </a:r>
            <a:r>
              <a:rPr lang="el-GR" sz="2400" dirty="0"/>
              <a:t> (2 </a:t>
            </a:r>
            <a:r>
              <a:rPr lang="el-GR" sz="2400" dirty="0" err="1"/>
              <a:t>bytes</a:t>
            </a:r>
            <a:r>
              <a:rPr lang="el-GR" sz="2400" dirty="0"/>
              <a:t>) είναι το πεδίο δικτύου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/>
              <a:t>Τα υπόλοιπα 16 </a:t>
            </a:r>
            <a:r>
              <a:rPr lang="el-GR" sz="2400" dirty="0" err="1"/>
              <a:t>bits</a:t>
            </a:r>
            <a:r>
              <a:rPr lang="el-GR" sz="2400" dirty="0"/>
              <a:t> είναι το πεδίο υπολογιστών (</a:t>
            </a:r>
            <a:r>
              <a:rPr lang="el-GR" sz="2400" dirty="0" err="1"/>
              <a:t>hosts</a:t>
            </a:r>
            <a:r>
              <a:rPr lang="el-GR" sz="2400" dirty="0"/>
              <a:t>)</a:t>
            </a:r>
          </a:p>
          <a:p>
            <a:endParaRPr lang="el-G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/>
              <a:t>Άρα, το δίκτυο 160.0.0.0/16 δίνει 65.536 διευθύνσεις (2^16)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/>
              <a:t>Το πανεπιστήμιο θέλει 8 ξεχωριστά </a:t>
            </a:r>
            <a:r>
              <a:rPr lang="el-GR" sz="2400" dirty="0" err="1"/>
              <a:t>υποδίκτυα</a:t>
            </a:r>
            <a:r>
              <a:rPr lang="el-GR" sz="2400" dirty="0"/>
              <a:t> για τις σχολές του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/>
              <a:t>Για να δημιουργηθούν 8 </a:t>
            </a:r>
            <a:r>
              <a:rPr lang="el-GR" sz="2400" dirty="0" err="1"/>
              <a:t>υποδίκτυα</a:t>
            </a:r>
            <a:r>
              <a:rPr lang="el-GR" sz="2400" dirty="0"/>
              <a:t>, χρειάζονται 3 </a:t>
            </a:r>
            <a:r>
              <a:rPr lang="el-GR" sz="2400" dirty="0" err="1"/>
              <a:t>bits</a:t>
            </a:r>
            <a:r>
              <a:rPr lang="el-GR" sz="2400" dirty="0"/>
              <a:t> (γιατί 2³ = 8).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/>
              <a:t>Αυτά τα 3 </a:t>
            </a:r>
            <a:r>
              <a:rPr lang="el-GR" sz="2400" dirty="0" err="1"/>
              <a:t>bits</a:t>
            </a:r>
            <a:r>
              <a:rPr lang="el-GR" sz="2400" dirty="0"/>
              <a:t> θα «δανειστούν» από το πεδίο υπολογιστών (</a:t>
            </a:r>
            <a:r>
              <a:rPr lang="el-GR" sz="2400" dirty="0" err="1"/>
              <a:t>hosts</a:t>
            </a:r>
            <a:r>
              <a:rPr lang="el-GR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88118151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1AF73-E3FA-2A41-5E7E-2D7B71818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CAA50-24AC-AC4D-8F79-A91DF155FE2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Διαίρεση Δικτύου σε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Υποδίκτυα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Subnetting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01302814-8A34-D793-7AA1-DB4936BD157A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89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0C2CC8-8503-D67C-DB4D-C5D4B07C0007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89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BC1F7A-5B75-DD44-3178-F9970B640BB9}"/>
              </a:ext>
            </a:extLst>
          </p:cNvPr>
          <p:cNvSpPr txBox="1"/>
          <p:nvPr/>
        </p:nvSpPr>
        <p:spPr>
          <a:xfrm>
            <a:off x="458272" y="2022059"/>
            <a:ext cx="10168128" cy="45243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/>
              <a:t>Αρχική μάσκα Κλάσης B: /16 → 255.255.0.0</a:t>
            </a:r>
          </a:p>
          <a:p>
            <a:endParaRPr lang="el-G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/>
              <a:t>Δανειζόμαστε 3 </a:t>
            </a:r>
            <a:r>
              <a:rPr lang="el-GR" sz="2400" dirty="0" err="1"/>
              <a:t>bits</a:t>
            </a:r>
            <a:r>
              <a:rPr lang="el-GR" sz="2400" dirty="0"/>
              <a:t> από τα </a:t>
            </a:r>
            <a:r>
              <a:rPr lang="el-GR" sz="2400" dirty="0" err="1"/>
              <a:t>hosts</a:t>
            </a:r>
            <a:r>
              <a:rPr lang="el-GR" sz="2400" dirty="0"/>
              <a:t> → /19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/>
              <a:t>Δηλαδή:16 </a:t>
            </a:r>
            <a:r>
              <a:rPr lang="el-GR" sz="2400" dirty="0" err="1"/>
              <a:t>bits</a:t>
            </a:r>
            <a:r>
              <a:rPr lang="el-GR" sz="2400" dirty="0"/>
              <a:t> (δικτύου) + 3 </a:t>
            </a:r>
            <a:r>
              <a:rPr lang="el-GR" sz="2400" dirty="0" err="1"/>
              <a:t>bits</a:t>
            </a:r>
            <a:r>
              <a:rPr lang="el-GR" sz="2400" dirty="0"/>
              <a:t> (δανεισμένα) = 19 </a:t>
            </a:r>
            <a:r>
              <a:rPr lang="el-GR" sz="2400" dirty="0" err="1"/>
              <a:t>bits</a:t>
            </a:r>
            <a:r>
              <a:rPr lang="el-GR" sz="2400" dirty="0"/>
              <a:t> για το δίκτυο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/>
              <a:t>Νέα μάσκα σε δεκαδικό: 255.255.224.0.</a:t>
            </a:r>
          </a:p>
          <a:p>
            <a:endParaRPr lang="el-G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/>
              <a:t>Από τα 16 </a:t>
            </a:r>
            <a:r>
              <a:rPr lang="el-GR" sz="2400" dirty="0" err="1"/>
              <a:t>bits</a:t>
            </a:r>
            <a:r>
              <a:rPr lang="el-GR" sz="2400" dirty="0"/>
              <a:t> των </a:t>
            </a:r>
            <a:r>
              <a:rPr lang="el-GR" sz="2400" dirty="0" err="1"/>
              <a:t>hosts</a:t>
            </a:r>
            <a:r>
              <a:rPr lang="el-GR" sz="2400" dirty="0"/>
              <a:t>, αφαιρέσαμε 3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/>
              <a:t>Απομένουν 13 </a:t>
            </a:r>
            <a:r>
              <a:rPr lang="el-GR" sz="2400" dirty="0" err="1"/>
              <a:t>bits</a:t>
            </a:r>
            <a:r>
              <a:rPr lang="el-GR" sz="2400" dirty="0"/>
              <a:t> για </a:t>
            </a:r>
            <a:r>
              <a:rPr lang="el-GR" sz="2400" dirty="0" err="1"/>
              <a:t>hosts</a:t>
            </a:r>
            <a:endParaRPr lang="el-G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/>
              <a:t>Άρα, κάθε </a:t>
            </a:r>
            <a:r>
              <a:rPr lang="el-GR" sz="2400" dirty="0" err="1"/>
              <a:t>υποδίκτυο</a:t>
            </a:r>
            <a:r>
              <a:rPr lang="el-GR" sz="2400" dirty="0"/>
              <a:t> έχει: 2^13=8192 </a:t>
            </a:r>
          </a:p>
        </p:txBody>
      </p:sp>
    </p:spTree>
    <p:extLst>
      <p:ext uri="{BB962C8B-B14F-4D97-AF65-F5344CB8AC3E}">
        <p14:creationId xmlns:p14="http://schemas.microsoft.com/office/powerpoint/2010/main" val="2097658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AC3283-255D-7D3B-D4E5-CF196721F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35380-3997-CD86-F453-F29C20AA9BF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Δεντρικά ιεραρχημένη τοπολογία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42579F67-3263-CBD6-83D5-59732F5B3442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9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F59410-234F-0972-6805-F0FD7A354352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D2BA60-712D-1054-48E0-183A5B0D9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425" y="2356856"/>
            <a:ext cx="7849695" cy="418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45644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980C16-308B-D2D4-ED29-CED8BF65A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58BFC-CB42-9C63-F3FC-535BFF0480D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Διαίρεση Δικτύου σε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Υποδίκτυα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Subnetting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13070ED2-C43A-21ED-91D7-405A3E8538E9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90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B6CF6F-DE36-E890-3E6E-10589917E089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90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EB4D34-0627-8DEC-EBB6-F35808479C92}"/>
              </a:ext>
            </a:extLst>
          </p:cNvPr>
          <p:cNvSpPr txBox="1"/>
          <p:nvPr/>
        </p:nvSpPr>
        <p:spPr>
          <a:xfrm>
            <a:off x="458272" y="2022059"/>
            <a:ext cx="10168128" cy="48936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/>
              <a:t>Παίρνουμε το </a:t>
            </a:r>
            <a:r>
              <a:rPr lang="el-GR" sz="2400" dirty="0" err="1"/>
              <a:t>network</a:t>
            </a:r>
            <a:r>
              <a:rPr lang="el-GR" sz="2400" dirty="0"/>
              <a:t> ID (160.0.0.0)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/>
              <a:t>Υπολογίζουμε το </a:t>
            </a:r>
            <a:r>
              <a:rPr lang="el-GR" sz="2400" dirty="0" err="1"/>
              <a:t>block</a:t>
            </a:r>
            <a:r>
              <a:rPr lang="el-GR" sz="2400" dirty="0"/>
              <a:t> </a:t>
            </a:r>
            <a:r>
              <a:rPr lang="el-GR" sz="2400" dirty="0" err="1"/>
              <a:t>size</a:t>
            </a:r>
            <a:endParaRPr lang="el-GR" sz="24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l-GR" sz="2400" dirty="0"/>
              <a:t>Κοιτάμε το τελευταίο </a:t>
            </a:r>
            <a:r>
              <a:rPr lang="el-GR" sz="2400" dirty="0" err="1"/>
              <a:t>byte</a:t>
            </a:r>
            <a:r>
              <a:rPr lang="el-GR" sz="2400" dirty="0"/>
              <a:t> που «κόβεται» από τη μάσκα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l-GR" sz="2400" dirty="0"/>
              <a:t>/19 σημαίνει ότι η μάσκα είναι: 11111111.11111111.11100000.00000000</a:t>
            </a:r>
          </a:p>
          <a:p>
            <a:endParaRPr lang="el-G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/>
              <a:t>Που σταματούν οι 1? </a:t>
            </a:r>
            <a:r>
              <a:rPr lang="el-GR" sz="2400" dirty="0">
                <a:sym typeface="Wingdings" panose="05000000000000000000" pitchFamily="2" charset="2"/>
              </a:rPr>
              <a:t> </a:t>
            </a:r>
            <a:r>
              <a:rPr lang="en-US" sz="2400" dirty="0">
                <a:sym typeface="Wingdings" panose="05000000000000000000" pitchFamily="2" charset="2"/>
              </a:rPr>
              <a:t>3o byte</a:t>
            </a:r>
            <a:endParaRPr lang="el-G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/>
              <a:t>11100000</a:t>
            </a:r>
            <a:r>
              <a:rPr lang="en-US" sz="2400" dirty="0"/>
              <a:t> = 2^7 + 2^6+ 2^5 = 224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/>
              <a:t>Άρα το </a:t>
            </a:r>
            <a:r>
              <a:rPr lang="el-GR" sz="2400" dirty="0" err="1"/>
              <a:t>block</a:t>
            </a:r>
            <a:r>
              <a:rPr lang="el-GR" sz="2400" dirty="0"/>
              <a:t> </a:t>
            </a:r>
            <a:r>
              <a:rPr lang="el-GR" sz="2400" dirty="0" err="1"/>
              <a:t>size</a:t>
            </a:r>
            <a:r>
              <a:rPr lang="el-GR" sz="2400" dirty="0"/>
              <a:t> είναι: 256 – 224 = 32</a:t>
            </a: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/>
              <a:t>Το δίκτυο «πηδάει» ανά 32 στο 3ο </a:t>
            </a:r>
            <a:r>
              <a:rPr lang="el-GR" sz="2400" dirty="0" err="1"/>
              <a:t>byte</a:t>
            </a:r>
            <a:r>
              <a:rPr lang="el-G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309759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AB9890-42F1-2B2E-8984-907551157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E1FCC-AF0E-6573-5F1E-3195FFC57D2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Διαίρεση Δικτύου σε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Υποδίκτυα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Subnetting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4613D1FC-B184-8B67-6FCC-709D715754A3}"/>
              </a:ext>
            </a:extLst>
          </p:cNvPr>
          <p:cNvSpPr txBox="1"/>
          <p:nvPr/>
        </p:nvSpPr>
        <p:spPr>
          <a:xfrm>
            <a:off x="8540496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CCBB18-DDCC-4A70-9657-6E759C268159}" type="slidenum">
              <a:rPr lang="en-US" sz="1200" b="0" i="0" u="none" strike="noStrike" kern="1200" cap="none" spc="0" baseline="0">
                <a:solidFill>
                  <a:srgbClr val="4A66AC"/>
                </a:solidFill>
                <a:uFillTx/>
                <a:latin typeface="Avenir Next LT Pro"/>
              </a:rPr>
              <a:t>91</a:t>
            </a:fld>
            <a:endParaRPr lang="en-US" sz="1200" b="0" i="0" u="none" strike="noStrike" kern="1200" cap="none" spc="0" baseline="0">
              <a:solidFill>
                <a:srgbClr val="4A66AC"/>
              </a:solidFill>
              <a:uFillTx/>
              <a:latin typeface="Avenir Next LT Pr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529952-8E18-5048-E4D6-153658531B36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2599A8-828E-4D05-A7E8-72DAB8A016A8}" type="slidenum">
              <a:rPr lang="en-US" smtClean="0"/>
              <a:t>91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21F522-53F1-2B53-63FD-95E3E5746160}"/>
              </a:ext>
            </a:extLst>
          </p:cNvPr>
          <p:cNvSpPr txBox="1"/>
          <p:nvPr/>
        </p:nvSpPr>
        <p:spPr>
          <a:xfrm>
            <a:off x="429397" y="2041309"/>
            <a:ext cx="10168128" cy="48936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/>
              <a:t>Ξεκινάμε από το 160.0.0.0 και αυξάνουμε το 3ο </a:t>
            </a:r>
            <a:r>
              <a:rPr lang="el-GR" sz="2400" dirty="0" err="1"/>
              <a:t>byte</a:t>
            </a:r>
            <a:r>
              <a:rPr lang="el-GR" sz="2400" dirty="0"/>
              <a:t> ανά 32:</a:t>
            </a:r>
            <a:endParaRPr lang="en-US" sz="2400" dirty="0"/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l-GR" sz="2400" dirty="0"/>
              <a:t>160.0.0.0 – 160.0.31.255 → (0–31 στο 3ο </a:t>
            </a:r>
            <a:r>
              <a:rPr lang="el-GR" sz="2400" dirty="0" err="1"/>
              <a:t>byte</a:t>
            </a:r>
            <a:r>
              <a:rPr lang="el-GR" sz="2400" dirty="0"/>
              <a:t>)</a:t>
            </a:r>
            <a:endParaRPr lang="en-US" sz="2400" dirty="0"/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l-GR" sz="2400" dirty="0"/>
              <a:t>160.0.32.0 – 160.0.63.255 → (32–63 στο 3ο </a:t>
            </a:r>
            <a:r>
              <a:rPr lang="el-GR" sz="2400" dirty="0" err="1"/>
              <a:t>byte</a:t>
            </a:r>
            <a:r>
              <a:rPr lang="el-GR" sz="2400" dirty="0"/>
              <a:t>)</a:t>
            </a:r>
            <a:endParaRPr lang="en-US" sz="2400" dirty="0"/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l-GR" sz="2400" dirty="0"/>
              <a:t>160.0.64.0 – 160.0.95.255 → (64–95 στο 3ο </a:t>
            </a:r>
            <a:r>
              <a:rPr lang="el-GR" sz="2400" dirty="0" err="1"/>
              <a:t>byte</a:t>
            </a:r>
            <a:r>
              <a:rPr lang="el-GR" sz="2400" dirty="0"/>
              <a:t>)</a:t>
            </a:r>
            <a:endParaRPr lang="en-US" sz="2400" dirty="0"/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400" dirty="0"/>
              <a:t>160.0.96.0 – 160.0.127.255 </a:t>
            </a:r>
            <a:r>
              <a:rPr lang="el-GR" sz="2400" dirty="0"/>
              <a:t>→ (</a:t>
            </a:r>
            <a:r>
              <a:rPr lang="en-US" sz="2400" dirty="0"/>
              <a:t>96</a:t>
            </a:r>
            <a:r>
              <a:rPr lang="el-GR" sz="2400" dirty="0"/>
              <a:t>–</a:t>
            </a:r>
            <a:r>
              <a:rPr lang="en-US" sz="2400" dirty="0"/>
              <a:t>127</a:t>
            </a:r>
            <a:r>
              <a:rPr lang="el-GR" sz="2400" dirty="0"/>
              <a:t> στο 3ο </a:t>
            </a:r>
            <a:r>
              <a:rPr lang="el-GR" sz="2400" dirty="0" err="1"/>
              <a:t>byte</a:t>
            </a:r>
            <a:r>
              <a:rPr lang="el-GR" sz="2400" dirty="0"/>
              <a:t>)</a:t>
            </a:r>
            <a:endParaRPr lang="en-US" sz="2400" dirty="0"/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400" dirty="0"/>
              <a:t>160.0.128.0 – 160.0.159.255 </a:t>
            </a:r>
            <a:r>
              <a:rPr lang="el-GR" sz="2400" dirty="0"/>
              <a:t>→ (</a:t>
            </a:r>
            <a:r>
              <a:rPr lang="en-US" sz="2400" dirty="0"/>
              <a:t>128–159 </a:t>
            </a:r>
            <a:r>
              <a:rPr lang="el-GR" sz="2400" dirty="0"/>
              <a:t>στο 3ο </a:t>
            </a:r>
            <a:r>
              <a:rPr lang="el-GR" sz="2400" dirty="0" err="1"/>
              <a:t>byte</a:t>
            </a:r>
            <a:r>
              <a:rPr lang="el-GR" sz="2400" dirty="0"/>
              <a:t>)</a:t>
            </a:r>
            <a:endParaRPr lang="en-US" sz="2400" dirty="0"/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400" dirty="0"/>
              <a:t>160.0.160.0 – 160.0.191.255  </a:t>
            </a:r>
            <a:r>
              <a:rPr lang="el-GR" sz="2400" dirty="0"/>
              <a:t>→ (</a:t>
            </a:r>
            <a:r>
              <a:rPr lang="en-US" sz="2400" dirty="0"/>
              <a:t>160–191 </a:t>
            </a:r>
            <a:r>
              <a:rPr lang="el-GR" sz="2400" dirty="0"/>
              <a:t>στο 3ο </a:t>
            </a:r>
            <a:r>
              <a:rPr lang="el-GR" sz="2400" dirty="0" err="1"/>
              <a:t>byte</a:t>
            </a:r>
            <a:r>
              <a:rPr lang="el-GR" sz="2400" dirty="0"/>
              <a:t>)</a:t>
            </a:r>
            <a:endParaRPr lang="en-US" sz="2400" dirty="0"/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400" dirty="0"/>
              <a:t>160.0.192.0 – 160.0.223.255 </a:t>
            </a:r>
            <a:r>
              <a:rPr lang="el-GR" sz="2400" dirty="0"/>
              <a:t>→ (</a:t>
            </a:r>
            <a:r>
              <a:rPr lang="en-US" sz="2400" dirty="0"/>
              <a:t>192–223 </a:t>
            </a:r>
            <a:r>
              <a:rPr lang="el-GR" sz="2400" dirty="0"/>
              <a:t>στο 3ο </a:t>
            </a:r>
            <a:r>
              <a:rPr lang="el-GR" sz="2400" dirty="0" err="1"/>
              <a:t>byte</a:t>
            </a:r>
            <a:r>
              <a:rPr lang="el-GR" sz="2400" dirty="0"/>
              <a:t>)</a:t>
            </a:r>
            <a:endParaRPr lang="en-US" sz="2400" dirty="0"/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400" dirty="0"/>
              <a:t>160.0.224.0 – 160.0.255.255 </a:t>
            </a:r>
            <a:r>
              <a:rPr lang="el-GR" sz="2400" dirty="0"/>
              <a:t>→ (</a:t>
            </a:r>
            <a:r>
              <a:rPr lang="en-US" sz="2400" dirty="0"/>
              <a:t>224–255 </a:t>
            </a:r>
            <a:r>
              <a:rPr lang="el-GR" sz="2400" dirty="0"/>
              <a:t>στο 3ο </a:t>
            </a:r>
            <a:r>
              <a:rPr lang="el-GR" sz="2400" dirty="0" err="1"/>
              <a:t>byte</a:t>
            </a:r>
            <a:r>
              <a:rPr lang="el-GR" sz="2400" dirty="0"/>
              <a:t>)</a:t>
            </a:r>
            <a:endParaRPr lang="en-US" sz="2400" dirty="0"/>
          </a:p>
          <a:p>
            <a:pPr marL="1257300" lvl="2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1257300" lvl="2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1257300" lvl="2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1257300" lvl="2" indent="-342900">
              <a:buFont typeface="Wingdings" panose="05000000000000000000" pitchFamily="2" charset="2"/>
              <a:buChar char="§"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599482382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AccentBox</Template>
  <TotalTime>27937</TotalTime>
  <Words>4847</Words>
  <Application>Microsoft Office PowerPoint</Application>
  <PresentationFormat>Widescreen</PresentationFormat>
  <Paragraphs>1186</Paragraphs>
  <Slides>91</Slides>
  <Notes>91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8" baseType="lpstr">
      <vt:lpstr>Arial</vt:lpstr>
      <vt:lpstr>Avenir Next LT Pro</vt:lpstr>
      <vt:lpstr>Calibri</vt:lpstr>
      <vt:lpstr>Courier New</vt:lpstr>
      <vt:lpstr>Times New Roman</vt:lpstr>
      <vt:lpstr>Wingdings</vt:lpstr>
      <vt:lpstr>AccentBoxVTI</vt:lpstr>
      <vt:lpstr>Τεχνολογίες Διαδικτύου &amp; Κινητός υπολογισμός</vt:lpstr>
      <vt:lpstr>Ενότητα 1: Εισαγωγή στις Τεχνολογίες Διαδικτύου</vt:lpstr>
      <vt:lpstr>Συνιστώμενη Βιβλιογραφία</vt:lpstr>
      <vt:lpstr>Ανάγκη δικτύωσης</vt:lpstr>
      <vt:lpstr>Διαδίκτυο</vt:lpstr>
      <vt:lpstr>Ιστορικοί Πρόδρομοι του Διαδικτύου</vt:lpstr>
      <vt:lpstr>Ορισμός</vt:lpstr>
      <vt:lpstr>Ορισμός</vt:lpstr>
      <vt:lpstr>Δεντρικά ιεραρχημένη τοπολογία </vt:lpstr>
      <vt:lpstr>Σύνδεση στο Διαδίκτυο μέσω Παρόχου (ISP)</vt:lpstr>
      <vt:lpstr>Παράδειγμα διασύνδεσης στο Internet</vt:lpstr>
      <vt:lpstr>Σύνδεση στο Διαδίκτυο μέσω Παρόχου (ISP)</vt:lpstr>
      <vt:lpstr>Σύνδεση στο Διαδίκτυο μέσω Παρόχου (ISP)</vt:lpstr>
      <vt:lpstr>Ενσύρματη εγκατάσταση σύνδεσης στο Internet</vt:lpstr>
      <vt:lpstr>Σύνδεση στο Διαδίκτυο μέσω Παρόχου (ISP)</vt:lpstr>
      <vt:lpstr>Σύνδεση στο Διαδίκτυο μέσω Παρόχου (ISP)</vt:lpstr>
      <vt:lpstr>Σύνδεση στο Διαδίκτυο μέσω Παρόχου (ISP)</vt:lpstr>
      <vt:lpstr>Σύνδεση στο Διαδίκτυο μέσω τηλεφωνικού δικτύου</vt:lpstr>
      <vt:lpstr>Σύνδεση στο Διαδίκτυο με άλλα δίκτυα</vt:lpstr>
      <vt:lpstr>Συνδέσεις με Wi-fi</vt:lpstr>
      <vt:lpstr>Συνδέσεις με χρήση κινητής τηλεφωνίας</vt:lpstr>
      <vt:lpstr>Συνδέσεις με χρήση κινητής τηλεφωνίας</vt:lpstr>
      <vt:lpstr>Συνδέσεις με χρήση κινητής τηλεφωνίας</vt:lpstr>
      <vt:lpstr>Συνδέσεις με χρήση κινητής τηλεφωνίας</vt:lpstr>
      <vt:lpstr>Μοντέλα επικοινωνίας</vt:lpstr>
      <vt:lpstr>Μοντέλο Πελάτη - Εξυπηρετητή (Client-Server)</vt:lpstr>
      <vt:lpstr>Μοντέλο Πελάτη - Εξυπηρετητή (Client-Server)</vt:lpstr>
      <vt:lpstr>Μοντέλο Πελάτη - Εξυπηρετητή (Client-Server)</vt:lpstr>
      <vt:lpstr>Μοντέλο Πελάτη - Εξυπηρετητή (Client-Server)</vt:lpstr>
      <vt:lpstr>Μοντέλο Πελάτη - Εξυπηρετητή (Client-Server)</vt:lpstr>
      <vt:lpstr>Θύρες επικοινωνίας</vt:lpstr>
      <vt:lpstr>Βασικοί Τύποι Εξυπηρετητών</vt:lpstr>
      <vt:lpstr>Βασικοί Τύποι Εξυπηρετητών</vt:lpstr>
      <vt:lpstr>Παράδειγμα επικοινωνίας πελάτη εξυπηρετητή</vt:lpstr>
      <vt:lpstr>Παραδείγματα επικοινωνίας πελάτη εξυπηρετητή</vt:lpstr>
      <vt:lpstr>Παραδείγματα επικοινωνίας πελάτη εξυπηρετητή</vt:lpstr>
      <vt:lpstr>Παραδείγματα επικοινωνίας πελάτη εξυπηρετητή</vt:lpstr>
      <vt:lpstr>Μοντέλο Ομότιμων συνδέσεων (P2P)</vt:lpstr>
      <vt:lpstr>Πλεονεκτήματα P2P</vt:lpstr>
      <vt:lpstr>Μειονεκτήματα P2P</vt:lpstr>
      <vt:lpstr>Εφαρμογές P2P</vt:lpstr>
      <vt:lpstr>Ανάπτυξη P2P</vt:lpstr>
      <vt:lpstr>Ανάπτυξη P2P</vt:lpstr>
      <vt:lpstr>Cloud Computing</vt:lpstr>
      <vt:lpstr>Cloud Computing</vt:lpstr>
      <vt:lpstr>Cloud Computing</vt:lpstr>
      <vt:lpstr>Cloud Computing</vt:lpstr>
      <vt:lpstr>Λογισμικό &amp; Υπηρεσίες μέσω Cloud</vt:lpstr>
      <vt:lpstr>Ανάγκες για το Cloud</vt:lpstr>
      <vt:lpstr>Πλεονεκτήματα &amp; Λειτουργία</vt:lpstr>
      <vt:lpstr>Είδη Υπηρεσιών Cloud Computing</vt:lpstr>
      <vt:lpstr>Είδη Υπηρεσιών Cloud Computing</vt:lpstr>
      <vt:lpstr>Βασικές Αρχές Επικοινωνιών </vt:lpstr>
      <vt:lpstr>Βασικές Αρχές Επικοινωνιών </vt:lpstr>
      <vt:lpstr>Βασικές Αρχές Επικοινωνιών </vt:lpstr>
      <vt:lpstr>Δομή μηνύματος</vt:lpstr>
      <vt:lpstr>Πρότυπο μηνύματος</vt:lpstr>
      <vt:lpstr>Ενθυλάκωση μηνύματος</vt:lpstr>
      <vt:lpstr>Πρωτόκολλα επικοινωνίας</vt:lpstr>
      <vt:lpstr>Εκδόσεις Ethernet </vt:lpstr>
      <vt:lpstr>Στοίβα TCP/IP </vt:lpstr>
      <vt:lpstr>Μοντέλο OSI vs TCP/IP</vt:lpstr>
      <vt:lpstr>Επίπεδο πρόσβασης δικτύου</vt:lpstr>
      <vt:lpstr>Επίπεδο δικτύου</vt:lpstr>
      <vt:lpstr>Επίπεδο μεταφοράς</vt:lpstr>
      <vt:lpstr>Επίπεδο εφαρμογής</vt:lpstr>
      <vt:lpstr>Ενθυλάκωση - Αποθυλάκωση</vt:lpstr>
      <vt:lpstr>Στάδια πακετοποίησης δεδομένων</vt:lpstr>
      <vt:lpstr>Παράδειγμα ενθυλάκωσης - αποθυλάκωσης</vt:lpstr>
      <vt:lpstr>Επίπεδο δικτύου</vt:lpstr>
      <vt:lpstr>Επίπεδο διαδικτύου</vt:lpstr>
      <vt:lpstr>Αυτοδύναμο πακέτο IPv4</vt:lpstr>
      <vt:lpstr>IP Διευθύνσεις</vt:lpstr>
      <vt:lpstr>Αναπαράσταση ΙΡ Διεύθυνσης (IPv4)</vt:lpstr>
      <vt:lpstr>Κλάσεις</vt:lpstr>
      <vt:lpstr>Κλάσεις</vt:lpstr>
      <vt:lpstr>Κλάσεις</vt:lpstr>
      <vt:lpstr>Εύρος κλάσης</vt:lpstr>
      <vt:lpstr>IPv4 και μετάβαση σε IPv6</vt:lpstr>
      <vt:lpstr>Μάσκα υποδικτύου</vt:lpstr>
      <vt:lpstr>Χρήση μάσκας  υποδικτύου</vt:lpstr>
      <vt:lpstr>Μάσκες υποδικτύου κλάσεων</vt:lpstr>
      <vt:lpstr>Αταξική Δρομολόγηση Δικτυακών Περιοχών (CIDR).</vt:lpstr>
      <vt:lpstr>Παράδειγμα</vt:lpstr>
      <vt:lpstr>Παράδειγμα</vt:lpstr>
      <vt:lpstr>Μάσκες υποδικτύου κλάσεων</vt:lpstr>
      <vt:lpstr>Διαίρεση Δικτύου σε Υποδίκτυα (Subnetting)</vt:lpstr>
      <vt:lpstr>Διαίρεση Δικτύου σε Υποδίκτυα (Subnetting)</vt:lpstr>
      <vt:lpstr>Διαίρεση Δικτύου σε Υποδίκτυα (Subnetting)</vt:lpstr>
      <vt:lpstr>Διαίρεση Δικτύου σε Υποδίκτυα (Subnetting)</vt:lpstr>
      <vt:lpstr>Διαίρεση Δικτύου σε Υποδίκτυα (Subnetting)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Compact Ground Bounce Sensors for SoC Energy Harvesting Applications  K. Moustakas*, T. Noulis**, S. Siskos**   *   Paul Scherrer Institute, PSI CH, Forschungsstrasse 111, 5232 Villigen, Switzerland konstantinos.moustakas@psi.ch ** Electronics Lab., Physics Dept., Aristotle University of Thessaloniki, 54124, Greece, tnoul@physics.auth.gr siskos@physics.auth.gr</dc:title>
  <dc:creator>Thomas Noulis</dc:creator>
  <cp:lastModifiedBy>Vassilis Rekkas</cp:lastModifiedBy>
  <cp:revision>522</cp:revision>
  <dcterms:created xsi:type="dcterms:W3CDTF">2022-05-30T06:21:55Z</dcterms:created>
  <dcterms:modified xsi:type="dcterms:W3CDTF">2025-10-02T12:48:50Z</dcterms:modified>
</cp:coreProperties>
</file>