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708" r:id="rId5"/>
  </p:sldMasterIdLst>
  <p:notesMasterIdLst>
    <p:notesMasterId r:id="rId29"/>
  </p:notesMasterIdLst>
  <p:handoutMasterIdLst>
    <p:handoutMasterId r:id="rId30"/>
  </p:handoutMasterIdLst>
  <p:sldIdLst>
    <p:sldId id="256" r:id="rId6"/>
    <p:sldId id="578" r:id="rId7"/>
    <p:sldId id="577" r:id="rId8"/>
    <p:sldId id="593" r:id="rId9"/>
    <p:sldId id="594" r:id="rId10"/>
    <p:sldId id="597" r:id="rId11"/>
    <p:sldId id="601" r:id="rId12"/>
    <p:sldId id="605" r:id="rId13"/>
    <p:sldId id="595" r:id="rId14"/>
    <p:sldId id="596" r:id="rId15"/>
    <p:sldId id="602" r:id="rId16"/>
    <p:sldId id="618" r:id="rId17"/>
    <p:sldId id="598" r:id="rId18"/>
    <p:sldId id="619" r:id="rId19"/>
    <p:sldId id="599" r:id="rId20"/>
    <p:sldId id="620" r:id="rId21"/>
    <p:sldId id="621" r:id="rId22"/>
    <p:sldId id="587" r:id="rId23"/>
    <p:sldId id="600" r:id="rId24"/>
    <p:sldId id="549" r:id="rId25"/>
    <p:sldId id="592" r:id="rId26"/>
    <p:sldId id="603" r:id="rId27"/>
    <p:sldId id="604" r:id="rId28"/>
  </p:sldIdLst>
  <p:sldSz cx="12192000" cy="6858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CB8684FF-68F4-416B-8F7E-2E813EE9CDB8}">
          <p14:sldIdLst>
            <p14:sldId id="256"/>
            <p14:sldId id="578"/>
            <p14:sldId id="577"/>
            <p14:sldId id="593"/>
            <p14:sldId id="594"/>
            <p14:sldId id="597"/>
            <p14:sldId id="601"/>
            <p14:sldId id="605"/>
            <p14:sldId id="595"/>
            <p14:sldId id="596"/>
            <p14:sldId id="602"/>
            <p14:sldId id="618"/>
            <p14:sldId id="598"/>
            <p14:sldId id="619"/>
            <p14:sldId id="599"/>
            <p14:sldId id="620"/>
            <p14:sldId id="621"/>
            <p14:sldId id="587"/>
            <p14:sldId id="600"/>
            <p14:sldId id="549"/>
            <p14:sldId id="592"/>
            <p14:sldId id="603"/>
            <p14:sldId id="6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5" userDrawn="1">
          <p15:clr>
            <a:srgbClr val="A4A3A4"/>
          </p15:clr>
        </p15:guide>
        <p15:guide id="2" pos="206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μβρόσιος Γεωργιάδης" initials="Α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891"/>
    <a:srgbClr val="575907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E9179-772D-41A6-A2ED-FB1DF0E17C30}" v="1" dt="2023-10-20T09:51:33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4" autoAdjust="0"/>
    <p:restoredTop sz="94364" autoAdjust="0"/>
  </p:normalViewPr>
  <p:slideViewPr>
    <p:cSldViewPr showGuides="1">
      <p:cViewPr varScale="1">
        <p:scale>
          <a:sx n="108" d="100"/>
          <a:sy n="108" d="100"/>
        </p:scale>
        <p:origin x="804" y="102"/>
      </p:cViewPr>
      <p:guideLst>
        <p:guide orient="horz" pos="2160"/>
        <p:guide pos="3780"/>
      </p:guideLst>
    </p:cSldViewPr>
  </p:slideViewPr>
  <p:outlineViewPr>
    <p:cViewPr varScale="1">
      <p:scale>
        <a:sx n="170" d="200"/>
        <a:sy n="170" d="200"/>
      </p:scale>
      <p:origin x="0" y="-45378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26" y="78"/>
      </p:cViewPr>
      <p:guideLst>
        <p:guide orient="horz" pos="3045"/>
        <p:guide pos="20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-ANASTASIOS TSIOTSIAS" userId="6fedf4ce-2eea-4a7e-868e-b913061809e6" providerId="ADAL" clId="{ADDE9179-772D-41A6-A2ED-FB1DF0E17C30}"/>
    <pc:docChg chg="modSld">
      <pc:chgData name="-ANASTASIOS TSIOTSIAS" userId="6fedf4ce-2eea-4a7e-868e-b913061809e6" providerId="ADAL" clId="{ADDE9179-772D-41A6-A2ED-FB1DF0E17C30}" dt="2023-10-20T09:51:33.043" v="78" actId="20577"/>
      <pc:docMkLst>
        <pc:docMk/>
      </pc:docMkLst>
      <pc:sldChg chg="modSp mod">
        <pc:chgData name="-ANASTASIOS TSIOTSIAS" userId="6fedf4ce-2eea-4a7e-868e-b913061809e6" providerId="ADAL" clId="{ADDE9179-772D-41A6-A2ED-FB1DF0E17C30}" dt="2023-10-20T09:50:54.930" v="77" actId="20577"/>
        <pc:sldMkLst>
          <pc:docMk/>
          <pc:sldMk cId="0" sldId="256"/>
        </pc:sldMkLst>
        <pc:spChg chg="mod">
          <ac:chgData name="-ANASTASIOS TSIOTSIAS" userId="6fedf4ce-2eea-4a7e-868e-b913061809e6" providerId="ADAL" clId="{ADDE9179-772D-41A6-A2ED-FB1DF0E17C30}" dt="2023-10-20T09:50:54.930" v="77" actId="20577"/>
          <ac:spMkLst>
            <pc:docMk/>
            <pc:sldMk cId="0" sldId="256"/>
            <ac:spMk id="7171" creationId="{00000000-0000-0000-0000-000000000000}"/>
          </ac:spMkLst>
        </pc:spChg>
      </pc:sldChg>
      <pc:sldChg chg="modSp">
        <pc:chgData name="-ANASTASIOS TSIOTSIAS" userId="6fedf4ce-2eea-4a7e-868e-b913061809e6" providerId="ADAL" clId="{ADDE9179-772D-41A6-A2ED-FB1DF0E17C30}" dt="2023-10-20T09:51:33.043" v="78" actId="20577"/>
        <pc:sldMkLst>
          <pc:docMk/>
          <pc:sldMk cId="800505090" sldId="600"/>
        </pc:sldMkLst>
        <pc:spChg chg="mod">
          <ac:chgData name="-ANASTASIOS TSIOTSIAS" userId="6fedf4ce-2eea-4a7e-868e-b913061809e6" providerId="ADAL" clId="{ADDE9179-772D-41A6-A2ED-FB1DF0E17C30}" dt="2023-10-20T09:51:33.043" v="78" actId="20577"/>
          <ac:spMkLst>
            <pc:docMk/>
            <pc:sldMk cId="800505090" sldId="600"/>
            <ac:spMk id="18" creationId="{875DDE38-0862-4100-A9D1-2505836209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2B76-E60B-48C3-AC5E-27CA4F51546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9803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092" y="9429803"/>
            <a:ext cx="2946065" cy="496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C9936-568E-45D9-9160-819BFCBF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1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0"/>
            <a:ext cx="2946065" cy="4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0092" y="1"/>
            <a:ext cx="2944545" cy="4951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610350" cy="37195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160" y="4714902"/>
            <a:ext cx="5437836" cy="44648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0" y="9428125"/>
            <a:ext cx="2946065" cy="4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092" y="9428125"/>
            <a:ext cx="2944545" cy="4951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A1F953-C459-47DD-8917-DCB9F3637EA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4107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109770F-F332-46C8-88AB-FC5CF014F24A}" type="slidenum">
              <a:rPr lang="el-GR" altLang="el-GR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el-GR" altLang="el-G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160" y="4714902"/>
            <a:ext cx="5439355" cy="4466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9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1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3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8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1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96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63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63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20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6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0243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AEEE3BC-AB4A-4456-A1AB-CA81847145AA}" type="slidenum">
              <a:rPr lang="el-GR" altLang="el-GR" smtClean="0">
                <a:solidFill>
                  <a:srgbClr val="000000"/>
                </a:solidFill>
              </a:rPr>
              <a:pPr/>
              <a:t>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65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21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22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06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23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1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2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7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1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7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1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1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4538"/>
            <a:ext cx="6610350" cy="3719512"/>
          </a:xfrm>
          <a:ln/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2F6D277-B2D8-4B9D-8597-3203A296E510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97C7-7ED0-40C9-8DE0-C12D6AB05DE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3873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9DBB-E8B9-4EDC-8CBF-962B6B0327F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32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412817" y="-184150"/>
            <a:ext cx="2497667" cy="64309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913467" y="-184150"/>
            <a:ext cx="7296151" cy="6430963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32A0-EF77-416D-AC8F-40BB52C735D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7141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4317-6862-4F8C-B56A-179C9B12F6B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2145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0FB0-4193-4F18-A634-5D04D92BCB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968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6091-04A0-4512-9700-3D6104B2485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502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913467" y="1447800"/>
            <a:ext cx="4895851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012518" y="1447800"/>
            <a:ext cx="4897967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3FEA-1319-4719-870E-8582EF225C5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3244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9486E-6322-4938-9ED7-829230A6BD4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324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244D-CEE0-491B-BA96-43F6A556F5A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4630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3226-8BD2-4507-86CE-377F01B7349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366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DFCC-0017-46DA-849B-1089EF7A7C2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417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DAD4-D8B1-4239-AB47-F792D02859A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952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C47D-9562-49F7-825B-B0892C72059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4856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6C18-37FF-4FBD-A360-86C00ED0CCD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1284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412817" y="-184150"/>
            <a:ext cx="2497667" cy="64309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913467" y="-184150"/>
            <a:ext cx="7296151" cy="6430963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C46A-41B8-40A2-A7FD-38CB4DA82C9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62600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2B14-3358-4F92-8A3B-F0C9586544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928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12214-5308-4623-8CC2-C87ADA137A1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6122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2E5A-D6BD-4D25-99AA-6D9D3242F9D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29800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913467" y="1447800"/>
            <a:ext cx="4895851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012518" y="1447800"/>
            <a:ext cx="4897967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51E-AD4D-46F3-B687-5F73C73023F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85662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10D1-681E-46C4-9A36-81112897F67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9636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A131-5E7F-4EEB-AF13-86852CDBBD4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134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509F-7965-4DC5-B9A7-3A80A755331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632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FEC3-AA6A-4770-833E-2423ADCE2C0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8935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1C0F-FCF5-4478-B512-6B09F92820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89433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EAE3-84D7-4EB8-A0FB-C27B0CEA6A2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9857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E414-7E41-4C48-BEE0-B4B8D5FA0A8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9146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412817" y="-184150"/>
            <a:ext cx="2497667" cy="64309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913467" y="-184150"/>
            <a:ext cx="7296151" cy="6430963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3A32-F22D-4543-B016-FBE309A0DBB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0241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8B1-8166-4BA8-8E60-24AAA387A0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3109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D7E7-EBDF-4EBD-9D57-CB6D6FC06E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94397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34D5-D1FD-4A7B-80A1-A0820AF92EB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93168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913467" y="1447800"/>
            <a:ext cx="4895851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012518" y="1447800"/>
            <a:ext cx="4897967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C30D-B670-44BB-9E59-2CBC68C3F13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17551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52FF-D8BD-4ADF-AA2C-CAB56D9F9C7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809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860CA-3CB2-4D3E-903D-707EE578186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616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913467" y="1447800"/>
            <a:ext cx="4895851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012518" y="1447800"/>
            <a:ext cx="4897967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69FF-9643-419D-B72A-89ABA19336D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38861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EA25-4C9B-4975-9FFE-06AA4814B35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8540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8208-246E-4951-8213-2BF162FE06C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29570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2A8A-B324-4E7E-8E05-3CBC33B8860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2184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64129-6069-4B36-967D-D32BAA3C720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59691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412817" y="-184150"/>
            <a:ext cx="2497667" cy="64309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913467" y="-184150"/>
            <a:ext cx="7296151" cy="6430963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F22B-5B6C-4EA5-A97D-3B0B16D4847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15263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C5F5-D07D-4815-BFB4-DDD67E0D0C17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D6BC-CDA3-4E40-BB33-E455D7B7759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31405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299D-A70B-4C5F-9A1A-F79DAEC3CBA3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A15A-9925-46F1-8B87-C1031213D2A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6672014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6233-77D6-490B-AF13-15E61564487C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5C61-56B2-4098-A416-5140CB5E8F9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7831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2587-8ECB-4A03-ABC4-439BAECAE5CA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21BF-BE81-42BE-A146-CB2181A48F2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394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91F8-01EF-4314-811B-001288BFBACD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EF6-4239-43DB-A998-A23ACEC04C7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649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0348-EC6C-4503-B1C8-8F855C20E9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6129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95D5-92EC-47E9-B136-9D7D6471E41C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FAB9-5610-475D-A14F-45C5AE3E671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0030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3DDA-C4F6-4D51-A27D-28798D5C5D12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FED0-B183-4584-8A14-A2D91AC180A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3903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4EC5-35C3-418C-81A0-A7BC49ABBBBD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E558-AAAA-488C-AFD2-FCEEF5CCFE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30132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57E0-3C70-4D1A-B1EB-91E03C03708E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1A68-60C1-463C-8CC8-A5F5CE66C58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8150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A12F-3A14-4B82-9708-F9BA1E64A3EC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473D-19B9-430A-AB2F-CA4D7BDBC6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8704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6E8-FF53-4311-AEAD-28803E73ECCC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A034-16E3-476D-895E-BEB4AA4025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2187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DFDB-4E61-40F5-8778-951F2880765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161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A851B-366D-4784-9AD6-C9EDB8E8113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2821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4069-6CDF-40F9-8FD5-F479F01C93C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67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1212C-F584-4A33-A3C5-23ADF9651D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12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-1087967" y="-815975"/>
            <a:ext cx="21844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39924 w 1638300"/>
              <a:gd name="T13" fmla="*/ 239923 h 1638300"/>
              <a:gd name="T14" fmla="*/ 1398376 w 1638300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240">
            <a:solidFill>
              <a:srgbClr val="D2C39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Oval 2"/>
          <p:cNvSpPr>
            <a:spLocks noChangeArrowheads="1"/>
          </p:cNvSpPr>
          <p:nvPr/>
        </p:nvSpPr>
        <p:spPr bwMode="auto">
          <a:xfrm>
            <a:off x="224367" y="20639"/>
            <a:ext cx="2271184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220133" y="1036638"/>
            <a:ext cx="1557867" cy="1168400"/>
            <a:chOff x="104" y="653"/>
            <a:chExt cx="736" cy="736"/>
          </a:xfrm>
        </p:grpSpPr>
        <p:pic>
          <p:nvPicPr>
            <p:cNvPr id="1040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41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</p:grp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350434" y="0"/>
            <a:ext cx="108415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352551" y="0"/>
            <a:ext cx="973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1219200" y="1408114"/>
            <a:ext cx="306917" cy="223837"/>
            <a:chOff x="576" y="887"/>
            <a:chExt cx="145" cy="141"/>
          </a:xfrm>
        </p:grpSpPr>
        <p:pic>
          <p:nvPicPr>
            <p:cNvPr id="1038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87"/>
              <a:ext cx="14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9" name="Text Box 10"/>
            <p:cNvSpPr txBox="1">
              <a:spLocks noChangeArrowheads="1"/>
            </p:cNvSpPr>
            <p:nvPr/>
          </p:nvSpPr>
          <p:spPr bwMode="auto">
            <a:xfrm>
              <a:off x="600" y="910"/>
              <a:ext cx="9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</p:grpSp>
      <p:sp>
        <p:nvSpPr>
          <p:cNvPr id="1032" name="Oval 11"/>
          <p:cNvSpPr>
            <a:spLocks noChangeArrowheads="1"/>
          </p:cNvSpPr>
          <p:nvPr/>
        </p:nvSpPr>
        <p:spPr bwMode="auto">
          <a:xfrm>
            <a:off x="1543051" y="1344614"/>
            <a:ext cx="84667" cy="65087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103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13468" y="-184150"/>
            <a:ext cx="999701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034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3468" y="1447800"/>
            <a:ext cx="9997017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1035" name="Text Box 14"/>
          <p:cNvSpPr txBox="1">
            <a:spLocks noChangeArrowheads="1"/>
          </p:cNvSpPr>
          <p:nvPr/>
        </p:nvSpPr>
        <p:spPr bwMode="auto">
          <a:xfrm>
            <a:off x="4775200" y="6303963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7620001" y="6140451"/>
            <a:ext cx="3858684" cy="639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11485034" y="6303963"/>
            <a:ext cx="607484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F9958F0A-C5CF-41E7-9223-D64B8FFA83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-1087967" y="-815975"/>
            <a:ext cx="21844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39924 w 1638300"/>
              <a:gd name="T13" fmla="*/ 239923 h 1638300"/>
              <a:gd name="T14" fmla="*/ 1398376 w 1638300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240">
            <a:solidFill>
              <a:srgbClr val="D2C39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Oval 2"/>
          <p:cNvSpPr>
            <a:spLocks noChangeArrowheads="1"/>
          </p:cNvSpPr>
          <p:nvPr/>
        </p:nvSpPr>
        <p:spPr bwMode="auto">
          <a:xfrm>
            <a:off x="224367" y="20639"/>
            <a:ext cx="2271184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220133" y="1036638"/>
            <a:ext cx="1557867" cy="1168400"/>
            <a:chOff x="104" y="653"/>
            <a:chExt cx="736" cy="736"/>
          </a:xfrm>
        </p:grpSpPr>
        <p:pic>
          <p:nvPicPr>
            <p:cNvPr id="2066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7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</p:grp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350434" y="0"/>
            <a:ext cx="108415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352551" y="0"/>
            <a:ext cx="973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043767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3048000" y="0"/>
            <a:ext cx="101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grpSp>
        <p:nvGrpSpPr>
          <p:cNvPr id="2057" name="Group 10"/>
          <p:cNvGrpSpPr>
            <a:grpSpLocks/>
          </p:cNvGrpSpPr>
          <p:nvPr/>
        </p:nvGrpSpPr>
        <p:grpSpPr bwMode="auto">
          <a:xfrm>
            <a:off x="2885018" y="2809875"/>
            <a:ext cx="306916" cy="223838"/>
            <a:chOff x="1363" y="1770"/>
            <a:chExt cx="145" cy="141"/>
          </a:xfrm>
        </p:grpSpPr>
        <p:pic>
          <p:nvPicPr>
            <p:cNvPr id="2064" name="Picture 1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770"/>
              <a:ext cx="14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5" name="Text Box 12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</p:grpSp>
      <p:sp>
        <p:nvSpPr>
          <p:cNvPr id="2058" name="Oval 13"/>
          <p:cNvSpPr>
            <a:spLocks noChangeArrowheads="1"/>
          </p:cNvSpPr>
          <p:nvPr/>
        </p:nvSpPr>
        <p:spPr bwMode="auto">
          <a:xfrm>
            <a:off x="3210984" y="2746375"/>
            <a:ext cx="84667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205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913468" y="-184150"/>
            <a:ext cx="999701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6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3468" y="1447800"/>
            <a:ext cx="9997017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4775200" y="6303963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/>
          </p:nvPr>
        </p:nvSpPr>
        <p:spPr bwMode="auto">
          <a:xfrm>
            <a:off x="7620001" y="6140451"/>
            <a:ext cx="3858684" cy="639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11485034" y="6303963"/>
            <a:ext cx="607484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6C3A5C85-7949-422B-9FFA-BE0E15DCADC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-1087967" y="-815975"/>
            <a:ext cx="21844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39924 w 1638300"/>
              <a:gd name="T13" fmla="*/ 239923 h 1638300"/>
              <a:gd name="T14" fmla="*/ 1398376 w 1638300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240">
            <a:solidFill>
              <a:srgbClr val="D2C39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Oval 2"/>
          <p:cNvSpPr>
            <a:spLocks noChangeArrowheads="1"/>
          </p:cNvSpPr>
          <p:nvPr/>
        </p:nvSpPr>
        <p:spPr bwMode="auto">
          <a:xfrm>
            <a:off x="224367" y="20639"/>
            <a:ext cx="2271184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220133" y="1036638"/>
            <a:ext cx="1557867" cy="1168400"/>
            <a:chOff x="104" y="653"/>
            <a:chExt cx="736" cy="736"/>
          </a:xfrm>
        </p:grpSpPr>
        <p:pic>
          <p:nvPicPr>
            <p:cNvPr id="3086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87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</p:grp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350434" y="0"/>
            <a:ext cx="108415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352551" y="0"/>
            <a:ext cx="973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352552" y="0"/>
            <a:ext cx="1083944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1352551" y="0"/>
            <a:ext cx="973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08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13468" y="-184150"/>
            <a:ext cx="999701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8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3468" y="1447800"/>
            <a:ext cx="9997017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775200" y="6303963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7620001" y="6140451"/>
            <a:ext cx="3858684" cy="639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11485034" y="6303963"/>
            <a:ext cx="607484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36881FF3-5EF4-4477-A4B6-DF2099CF8CB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1087967" y="-815975"/>
            <a:ext cx="21844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39924 w 1638300"/>
              <a:gd name="T13" fmla="*/ 239923 h 1638300"/>
              <a:gd name="T14" fmla="*/ 1398376 w 1638300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240">
            <a:solidFill>
              <a:srgbClr val="D2C39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Oval 2"/>
          <p:cNvSpPr>
            <a:spLocks noChangeArrowheads="1"/>
          </p:cNvSpPr>
          <p:nvPr/>
        </p:nvSpPr>
        <p:spPr bwMode="auto">
          <a:xfrm>
            <a:off x="224367" y="20639"/>
            <a:ext cx="2271184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220133" y="1036638"/>
            <a:ext cx="1557867" cy="1168400"/>
            <a:chOff x="104" y="653"/>
            <a:chExt cx="736" cy="736"/>
          </a:xfrm>
        </p:grpSpPr>
        <p:pic>
          <p:nvPicPr>
            <p:cNvPr id="4113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14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</p:grp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350434" y="0"/>
            <a:ext cx="108415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352551" y="0"/>
            <a:ext cx="973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grpSp>
        <p:nvGrpSpPr>
          <p:cNvPr id="4103" name="Group 8"/>
          <p:cNvGrpSpPr>
            <a:grpSpLocks/>
          </p:cNvGrpSpPr>
          <p:nvPr/>
        </p:nvGrpSpPr>
        <p:grpSpPr bwMode="auto">
          <a:xfrm>
            <a:off x="861485" y="969963"/>
            <a:ext cx="6402916" cy="4800600"/>
            <a:chOff x="407" y="611"/>
            <a:chExt cx="3025" cy="3024"/>
          </a:xfrm>
        </p:grpSpPr>
        <p:pic>
          <p:nvPicPr>
            <p:cNvPr id="4111" name="Picture 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611"/>
              <a:ext cx="3025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12" name="Text Box 10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altLang="el-GR"/>
            </a:p>
          </p:txBody>
        </p:sp>
      </p:grpSp>
      <p:sp>
        <p:nvSpPr>
          <p:cNvPr id="4104" name="AutoShape 11"/>
          <p:cNvSpPr>
            <a:spLocks noChangeArrowheads="1"/>
          </p:cNvSpPr>
          <p:nvPr/>
        </p:nvSpPr>
        <p:spPr bwMode="auto">
          <a:xfrm rot="-2160000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5" name="AutoShape 12"/>
          <p:cNvSpPr>
            <a:spLocks noChangeArrowheads="1"/>
          </p:cNvSpPr>
          <p:nvPr/>
        </p:nvSpPr>
        <p:spPr bwMode="auto">
          <a:xfrm rot="2100000" flipH="1">
            <a:off x="6671734" y="938214"/>
            <a:ext cx="865717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913468" y="-184150"/>
            <a:ext cx="999701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10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3468" y="1447800"/>
            <a:ext cx="9997017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4775200" y="6303963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7620001" y="6140451"/>
            <a:ext cx="3858684" cy="639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11485034" y="6303963"/>
            <a:ext cx="607484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D0A9DFD0-45E5-4AA3-91F1-6BC688C9149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  <a:endParaRPr lang="en-US" altLang="el-GR"/>
          </a:p>
        </p:txBody>
      </p:sp>
      <p:sp>
        <p:nvSpPr>
          <p:cNvPr id="5123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AAACAE-9F88-4DB6-B6C4-FFEF4DE4602A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ΕΡΓΑΣΤΗΡΙΟ ΕΝΑΛΛΑΚΤΙΚΩΝ ΚΑΥΣΙΜΩΝ ΚΑΙ ΠΕΡΙΒΑΛΛΟΝΤΙΚΗΣ ΚΑΤΑΛΥΣΗΣ (LAFEC)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2B0642-C923-44C5-911E-1EAE264AD69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"/><Relationship Id="rId3" Type="http://schemas.openxmlformats.org/officeDocument/2006/relationships/image" Target="../media/image5.emf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tif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5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em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5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0.tiff"/><Relationship Id="rId4" Type="http://schemas.openxmlformats.org/officeDocument/2006/relationships/image" Target="../media/image26.tiff"/><Relationship Id="rId9" Type="http://schemas.openxmlformats.org/officeDocument/2006/relationships/image" Target="../media/image29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youtube.com/watch?v=sqGJsIVCvq8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emf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6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7.em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8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8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youtube.com/watch?v=QHMzFUo0NL8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youtube.com/watch?v=iieolD3vosc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emf"/><Relationship Id="rId7" Type="http://schemas.openxmlformats.org/officeDocument/2006/relationships/hyperlink" Target="https://www.youtube.com/watch?v=fQJYuTpK8Fs&amp;t=24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youtube.com/watch?v=Vs360UarP1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tiff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79" y="0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Ορθογώνιο 1"/>
          <p:cNvSpPr>
            <a:spLocks noChangeArrowheads="1"/>
          </p:cNvSpPr>
          <p:nvPr/>
        </p:nvSpPr>
        <p:spPr bwMode="auto">
          <a:xfrm>
            <a:off x="2495600" y="620688"/>
            <a:ext cx="7373938" cy="52629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ΠΑΝΕΠΙΣΤΗΜΙΟ ΔΥΤΙΚΗΣ ΜΑΚΕΔΟΝΙΑΣ</a:t>
            </a:r>
          </a:p>
          <a:p>
            <a:pPr algn="ctr">
              <a:defRPr/>
            </a:pPr>
            <a:r>
              <a:rPr lang="el-GR" alt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ΤΜΗΜΑ ΧΗΜΙΚΩΝ ΜΗΧΑΝΙΚΩΝ</a:t>
            </a:r>
            <a:br>
              <a:rPr lang="en-US" alt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br>
              <a:rPr lang="el-GR" alt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br>
              <a:rPr lang="en-US" alt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el-GR" alt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ΕΡΓΑΣΤΗΡΙΟ ΧΗΜΙΚΗΣ ΜΗΧΑΝΙΚΗΣ </a:t>
            </a:r>
            <a:r>
              <a:rPr lang="en-US" alt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II</a:t>
            </a:r>
          </a:p>
          <a:p>
            <a:pPr algn="ctr">
              <a:defRPr/>
            </a:pPr>
            <a:endParaRPr lang="en-US" altLang="el-GR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l-GR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Νικόλαος Χαρισίου, </a:t>
            </a:r>
          </a:p>
          <a:p>
            <a:pPr algn="ctr" eaLnBrk="1" hangingPunct="1">
              <a:defRPr/>
            </a:pPr>
            <a:r>
              <a:rPr lang="el-GR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Επικ</a:t>
            </a:r>
            <a:r>
              <a:rPr lang="el-GR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Καθηγητής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ncharisiou@uowm.gr</a:t>
            </a: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2121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l-GR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Δρ. Γιώργος </a:t>
            </a:r>
            <a:r>
              <a:rPr lang="el-GR" alt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Σιακαβέλας</a:t>
            </a:r>
            <a:endParaRPr lang="el-GR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giorgosiakavelas@gmail.com</a:t>
            </a:r>
          </a:p>
        </p:txBody>
      </p:sp>
      <p:pic>
        <p:nvPicPr>
          <p:cNvPr id="7172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-27384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26064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HRTEM</a:t>
            </a:r>
            <a:r>
              <a:rPr lang="el-GR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and Electron diffraction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716E1A0-0BD9-4B94-A355-031D77DBC1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19" y="1020292"/>
            <a:ext cx="3224638" cy="3224638"/>
          </a:xfrm>
          <a:prstGeom prst="rect">
            <a:avLst/>
          </a:prstGeom>
        </p:spPr>
      </p:pic>
      <p:pic>
        <p:nvPicPr>
          <p:cNvPr id="6" name="Picture 5" descr="A picture containing sitting, clock&#10;&#10;Description automatically generated">
            <a:extLst>
              <a:ext uri="{FF2B5EF4-FFF2-40B4-BE49-F238E27FC236}">
                <a16:creationId xmlns:a16="http://schemas.microsoft.com/office/drawing/2014/main" id="{8F5511B1-DB78-41AD-8D10-1DFD2173B7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06" y="999901"/>
            <a:ext cx="3165415" cy="3165415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A6C06630-94F2-427A-98D2-8E98448861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4" y="4753518"/>
            <a:ext cx="4104456" cy="209511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BD91EC3E-90E6-48D0-A143-E30A7CB19349}"/>
              </a:ext>
            </a:extLst>
          </p:cNvPr>
          <p:cNvSpPr/>
          <p:nvPr/>
        </p:nvSpPr>
        <p:spPr>
          <a:xfrm>
            <a:off x="6816080" y="4456470"/>
            <a:ext cx="288032" cy="297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38CDA-A479-46DA-AB3D-0D5B27C152DF}"/>
              </a:ext>
            </a:extLst>
          </p:cNvPr>
          <p:cNvSpPr txBox="1"/>
          <p:nvPr/>
        </p:nvSpPr>
        <p:spPr>
          <a:xfrm>
            <a:off x="400807" y="5505560"/>
            <a:ext cx="526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περίθλαση ηλεκτρονίων μας δίνει ένα μοτίβο περίθλασης αντίστοιχο με αυτό του </a:t>
            </a:r>
            <a:r>
              <a:rPr lang="en-DE" dirty="0">
                <a:solidFill>
                  <a:schemeClr val="tx1"/>
                </a:solidFill>
              </a:rPr>
              <a:t>XRD, </a:t>
            </a:r>
            <a:r>
              <a:rPr lang="el-GR" dirty="0">
                <a:solidFill>
                  <a:schemeClr val="tx1"/>
                </a:solidFill>
              </a:rPr>
              <a:t>αλλά σε μία πολύ μικρότερη περιοχή του δείγματος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3AF3E-00F1-4D3A-A635-2FD566F14526}"/>
              </a:ext>
            </a:extLst>
          </p:cNvPr>
          <p:cNvSpPr txBox="1"/>
          <p:nvPr/>
        </p:nvSpPr>
        <p:spPr>
          <a:xfrm>
            <a:off x="368943" y="4604994"/>
            <a:ext cx="5261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Τα κρυσταλλογραφικά επίπεδα μπορούν να γίνουν διακριτά στο </a:t>
            </a:r>
            <a:r>
              <a:rPr lang="en-DE" dirty="0">
                <a:solidFill>
                  <a:schemeClr val="tx1"/>
                </a:solidFill>
              </a:rPr>
              <a:t>HRTEM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6226F8-C761-4D6D-8BF8-9F8B2FD59109}"/>
              </a:ext>
            </a:extLst>
          </p:cNvPr>
          <p:cNvCxnSpPr>
            <a:cxnSpLocks/>
          </p:cNvCxnSpPr>
          <p:nvPr/>
        </p:nvCxnSpPr>
        <p:spPr>
          <a:xfrm flipH="1">
            <a:off x="6960096" y="2924944"/>
            <a:ext cx="936104" cy="1444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16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-27384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7006" y="77887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STEM – EDX (EDS)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A4AFE-E122-491E-82FF-5773C5FCA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532" y="5418834"/>
            <a:ext cx="1554376" cy="1212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BF2FC2-0086-4A95-A5B3-2162FD8A5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908" y="3950638"/>
            <a:ext cx="4662602" cy="2873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0E7D7B-1A38-4B42-A9CB-0F4D813601E4}"/>
              </a:ext>
            </a:extLst>
          </p:cNvPr>
          <p:cNvSpPr txBox="1"/>
          <p:nvPr/>
        </p:nvSpPr>
        <p:spPr>
          <a:xfrm>
            <a:off x="4313323" y="4556258"/>
            <a:ext cx="177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EDX Mapping</a:t>
            </a:r>
            <a:endParaRPr lang="el-GR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39388F-837E-461D-B8D8-4C93BA9610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6" t="403" r="-316" b="4673"/>
          <a:stretch/>
        </p:blipFill>
        <p:spPr>
          <a:xfrm>
            <a:off x="4445523" y="698298"/>
            <a:ext cx="6313078" cy="3206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80C0C7-ACDD-43CE-81C0-9B1B281BC1E3}"/>
              </a:ext>
            </a:extLst>
          </p:cNvPr>
          <p:cNvSpPr txBox="1"/>
          <p:nvPr/>
        </p:nvSpPr>
        <p:spPr>
          <a:xfrm>
            <a:off x="1259171" y="1394844"/>
            <a:ext cx="292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τεχνική </a:t>
            </a:r>
            <a:r>
              <a:rPr lang="en-DE" dirty="0">
                <a:solidFill>
                  <a:schemeClr val="tx1"/>
                </a:solidFill>
              </a:rPr>
              <a:t>EDX </a:t>
            </a:r>
            <a:r>
              <a:rPr lang="el-GR" dirty="0">
                <a:solidFill>
                  <a:schemeClr val="tx1"/>
                </a:solidFill>
              </a:rPr>
              <a:t>ή </a:t>
            </a:r>
            <a:r>
              <a:rPr lang="en-DE" dirty="0">
                <a:solidFill>
                  <a:schemeClr val="tx1"/>
                </a:solidFill>
              </a:rPr>
              <a:t>EDS </a:t>
            </a:r>
            <a:r>
              <a:rPr lang="el-GR" dirty="0">
                <a:solidFill>
                  <a:schemeClr val="tx1"/>
                </a:solidFill>
              </a:rPr>
              <a:t>μας δίνει επιπλέον τη στοιχειακή ανάλυση του δείγματος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8EC46-2AE3-42E8-BEFA-214B0CFD32CF}"/>
              </a:ext>
            </a:extLst>
          </p:cNvPr>
          <p:cNvSpPr txBox="1"/>
          <p:nvPr/>
        </p:nvSpPr>
        <p:spPr>
          <a:xfrm>
            <a:off x="1259171" y="4262827"/>
            <a:ext cx="2921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Μέσω </a:t>
            </a:r>
            <a:r>
              <a:rPr lang="en-DE" dirty="0">
                <a:solidFill>
                  <a:schemeClr val="tx1"/>
                </a:solidFill>
              </a:rPr>
              <a:t>EDX Mapping </a:t>
            </a:r>
            <a:r>
              <a:rPr lang="el-GR" dirty="0">
                <a:solidFill>
                  <a:schemeClr val="tx1"/>
                </a:solidFill>
              </a:rPr>
              <a:t>λαμβάνεται η κατανομή όλων των στοιχείων σε μία περιοχή του δείγματος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D183A-2D49-1B5D-0117-16A6C1B4BF37}"/>
              </a:ext>
            </a:extLst>
          </p:cNvPr>
          <p:cNvSpPr txBox="1"/>
          <p:nvPr/>
        </p:nvSpPr>
        <p:spPr>
          <a:xfrm>
            <a:off x="346795" y="5953904"/>
            <a:ext cx="34018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TSIOTSIAS, Anastasios I., et al. Bimetallic Exsolved Heterostructures of Controlled Composition with Tunable Catalytic Properties. ACS Nano, 2022, 16.6: 8904-8916.</a:t>
            </a:r>
            <a:endParaRPr lang="el-GR" sz="1050" b="1" i="1" dirty="0"/>
          </a:p>
        </p:txBody>
      </p:sp>
    </p:spTree>
    <p:extLst>
      <p:ext uri="{BB962C8B-B14F-4D97-AF65-F5344CB8AC3E}">
        <p14:creationId xmlns:p14="http://schemas.microsoft.com/office/powerpoint/2010/main" val="2637585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-up of a rock&#10;&#10;Description automatically generated with low confidence">
            <a:extLst>
              <a:ext uri="{FF2B5EF4-FFF2-40B4-BE49-F238E27FC236}">
                <a16:creationId xmlns:a16="http://schemas.microsoft.com/office/drawing/2014/main" id="{42AA1200-96C3-49F8-B64D-C1233E19D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77" y="1905349"/>
            <a:ext cx="1828800" cy="1888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C82AC2-4914-4122-9C61-12BE30353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15" y="1862547"/>
            <a:ext cx="1828800" cy="1888629"/>
          </a:xfrm>
          <a:prstGeom prst="rect">
            <a:avLst/>
          </a:prstGeom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13422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6229" y="272833"/>
            <a:ext cx="701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Παράδειγμα </a:t>
            </a:r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TEM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C4B97-9428-4297-A684-B84E0263EFE0}"/>
              </a:ext>
            </a:extLst>
          </p:cNvPr>
          <p:cNvSpPr txBox="1"/>
          <p:nvPr/>
        </p:nvSpPr>
        <p:spPr>
          <a:xfrm>
            <a:off x="623392" y="138509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Ce</a:t>
            </a:r>
            <a:r>
              <a:rPr lang="el-GR" sz="2400" b="1" dirty="0">
                <a:solidFill>
                  <a:srgbClr val="00B050"/>
                </a:solidFill>
              </a:rPr>
              <a:t>Ο</a:t>
            </a:r>
            <a:r>
              <a:rPr lang="el-GR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>
                <a:solidFill>
                  <a:srgbClr val="00B050"/>
                </a:solidFill>
              </a:rPr>
              <a:t> nanorods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65DA1-9698-497F-9E6F-9EC0359BD678}"/>
              </a:ext>
            </a:extLst>
          </p:cNvPr>
          <p:cNvSpPr txBox="1"/>
          <p:nvPr/>
        </p:nvSpPr>
        <p:spPr>
          <a:xfrm>
            <a:off x="4295800" y="139221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Ce</a:t>
            </a:r>
            <a:r>
              <a:rPr lang="el-GR" sz="2400" b="1" dirty="0">
                <a:solidFill>
                  <a:srgbClr val="FF0000"/>
                </a:solidFill>
              </a:rPr>
              <a:t>Ο</a:t>
            </a:r>
            <a:r>
              <a:rPr lang="el-GR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nanocubes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4E281-C9BA-42A6-A9DE-AD46F2BDBBAB}"/>
              </a:ext>
            </a:extLst>
          </p:cNvPr>
          <p:cNvSpPr txBox="1"/>
          <p:nvPr/>
        </p:nvSpPr>
        <p:spPr>
          <a:xfrm>
            <a:off x="8184232" y="138509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Ce</a:t>
            </a:r>
            <a:r>
              <a:rPr lang="el-GR" sz="2400" b="1" dirty="0">
                <a:solidFill>
                  <a:srgbClr val="0070C0"/>
                </a:solidFill>
              </a:rPr>
              <a:t>Ο</a:t>
            </a:r>
            <a:r>
              <a:rPr lang="el-GR" sz="2400" b="1" baseline="-25000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rgbClr val="0070C0"/>
                </a:solidFill>
              </a:rPr>
              <a:t> nanoparticles</a:t>
            </a: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A plan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54AFD64E-8080-4F5E-B9E3-38C4BF315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9" y="1905350"/>
            <a:ext cx="1828800" cy="1888629"/>
          </a:xfrm>
          <a:prstGeom prst="rect">
            <a:avLst/>
          </a:prstGeom>
        </p:spPr>
      </p:pic>
      <p:pic>
        <p:nvPicPr>
          <p:cNvPr id="13" name="Picture 12" descr="A picture containing plane, outdoor, airplane, air&#10;&#10;Description automatically generated">
            <a:extLst>
              <a:ext uri="{FF2B5EF4-FFF2-40B4-BE49-F238E27FC236}">
                <a16:creationId xmlns:a16="http://schemas.microsoft.com/office/drawing/2014/main" id="{3B9622C0-B3C5-401A-9B22-D2D1E44B66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6" y="3145785"/>
            <a:ext cx="3440604" cy="35531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9A9989-C57C-4A56-BF99-460F692ADC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22" y="3145785"/>
            <a:ext cx="3440604" cy="3553163"/>
          </a:xfrm>
          <a:prstGeom prst="rect">
            <a:avLst/>
          </a:prstGeom>
        </p:spPr>
      </p:pic>
      <p:pic>
        <p:nvPicPr>
          <p:cNvPr id="19" name="Picture 18" descr="A picture containing light, accessory, close&#10;&#10;Description automatically generated">
            <a:extLst>
              <a:ext uri="{FF2B5EF4-FFF2-40B4-BE49-F238E27FC236}">
                <a16:creationId xmlns:a16="http://schemas.microsoft.com/office/drawing/2014/main" id="{0FC059BF-CA47-4A5B-8B12-CCB0913226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3143533"/>
            <a:ext cx="3440604" cy="35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7475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7475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1624" y="28847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N</a:t>
            </a:r>
            <a:r>
              <a:rPr lang="en-DE" sz="3600" b="1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physisorption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85B05-7903-4C74-A210-BAA8B4ED75C9}"/>
              </a:ext>
            </a:extLst>
          </p:cNvPr>
          <p:cNvSpPr txBox="1"/>
          <p:nvPr/>
        </p:nvSpPr>
        <p:spPr>
          <a:xfrm>
            <a:off x="4175510" y="1916833"/>
            <a:ext cx="4230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dirty="0">
                <a:solidFill>
                  <a:schemeClr val="tx1"/>
                </a:solidFill>
                <a:hlinkClick r:id="rId6"/>
              </a:rPr>
              <a:t>https://www.youtube.com/watch?v=sqGJsIVCvq8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FC8C6-708F-4661-9E46-2E39ED639658}"/>
              </a:ext>
            </a:extLst>
          </p:cNvPr>
          <p:cNvSpPr txBox="1"/>
          <p:nvPr/>
        </p:nvSpPr>
        <p:spPr>
          <a:xfrm>
            <a:off x="2639616" y="1269251"/>
            <a:ext cx="715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Αρχή λειτουργίας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58CEC8-1F46-4B92-B200-6DA58F717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3708" y="2924944"/>
            <a:ext cx="4876347" cy="3657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FBA936-17F0-485A-886F-5006B318C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4312" y="714883"/>
            <a:ext cx="2448272" cy="2032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74D1D-983B-440F-885F-2C3D02E90E0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274" b="19846"/>
          <a:stretch/>
        </p:blipFill>
        <p:spPr>
          <a:xfrm>
            <a:off x="7223577" y="2864919"/>
            <a:ext cx="4637374" cy="377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21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7475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7475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1624" y="28847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N</a:t>
            </a:r>
            <a:r>
              <a:rPr lang="en-DE" sz="3600" b="1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physisorption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253F6F-EDC6-4A07-9BE9-46FC170D8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40" y="1916832"/>
            <a:ext cx="10891349" cy="39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181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60" y="1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6877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1624" y="28847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N</a:t>
            </a:r>
            <a:r>
              <a:rPr lang="en-DE" sz="3600" b="1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physisorption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FE1C7-28BF-4823-819A-D31F7FC98F30}"/>
              </a:ext>
            </a:extLst>
          </p:cNvPr>
          <p:cNvSpPr txBox="1"/>
          <p:nvPr/>
        </p:nvSpPr>
        <p:spPr>
          <a:xfrm>
            <a:off x="2607016" y="1301247"/>
            <a:ext cx="715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Παραδείγματα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74A56-6203-41CE-945F-AEAF06A41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708" y="2982968"/>
            <a:ext cx="4643851" cy="3417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913317-9ADF-4C99-B12D-17BCDC9B1409}"/>
              </a:ext>
            </a:extLst>
          </p:cNvPr>
          <p:cNvSpPr txBox="1"/>
          <p:nvPr/>
        </p:nvSpPr>
        <p:spPr>
          <a:xfrm>
            <a:off x="2384722" y="1985232"/>
            <a:ext cx="828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Δύο παραδείγματα μεσοπορώδους περοβσκίτη τύπου </a:t>
            </a:r>
            <a:r>
              <a:rPr lang="en-DE" b="1" dirty="0">
                <a:solidFill>
                  <a:schemeClr val="tx1"/>
                </a:solidFill>
              </a:rPr>
              <a:t>SrTiO</a:t>
            </a:r>
            <a:r>
              <a:rPr lang="en-DE" b="1" baseline="-25000" dirty="0">
                <a:solidFill>
                  <a:schemeClr val="tx1"/>
                </a:solidFill>
              </a:rPr>
              <a:t>3</a:t>
            </a:r>
            <a:r>
              <a:rPr lang="el-GR" b="1" baseline="-25000" dirty="0">
                <a:solidFill>
                  <a:schemeClr val="tx1"/>
                </a:solidFill>
              </a:rPr>
              <a:t>, </a:t>
            </a:r>
            <a:r>
              <a:rPr lang="el-GR" b="1" dirty="0">
                <a:solidFill>
                  <a:schemeClr val="tx1"/>
                </a:solidFill>
              </a:rPr>
              <a:t>όπου στη μία περίπτωση</a:t>
            </a:r>
            <a:r>
              <a:rPr lang="en-DE" b="1" dirty="0">
                <a:solidFill>
                  <a:schemeClr val="tx1"/>
                </a:solidFill>
              </a:rPr>
              <a:t> (Sample 2)</a:t>
            </a:r>
            <a:r>
              <a:rPr lang="el-GR" b="1" dirty="0">
                <a:solidFill>
                  <a:schemeClr val="tx1"/>
                </a:solidFill>
              </a:rPr>
              <a:t> ενισχύθηκε το πορώδες μέσω τεχνικής </a:t>
            </a:r>
            <a:r>
              <a:rPr lang="en-DE" b="1" dirty="0">
                <a:solidFill>
                  <a:schemeClr val="tx1"/>
                </a:solidFill>
              </a:rPr>
              <a:t>hard templating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n-DE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8C7E9-F3A0-4EFC-905D-5A291F09D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323" y="2871663"/>
            <a:ext cx="5028733" cy="3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38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7475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7475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5381" y="288479"/>
            <a:ext cx="817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X-ray photoelectron spectroscopy (XPS)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6CAB3-ADAA-4B5F-B1D4-A15128BE1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382" y="1196752"/>
            <a:ext cx="8170471" cy="55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287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7475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7475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5381" y="288479"/>
            <a:ext cx="817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X-ray photoelectron spectroscopy (XPS)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CDEF7-D984-4A1D-9551-E64CDDFBE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68" y="1340768"/>
            <a:ext cx="5328592" cy="5053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CFA567-052E-4F88-BEE6-12E9A67D8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507" y="1585540"/>
            <a:ext cx="5443594" cy="3966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6BA0FF-68A9-4A9B-8DF7-F7BCA3F5C8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983" b="16843"/>
          <a:stretch/>
        </p:blipFill>
        <p:spPr>
          <a:xfrm>
            <a:off x="4655841" y="2403159"/>
            <a:ext cx="1763016" cy="1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268" y="16993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7006" y="16993"/>
            <a:ext cx="71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ΑΣΚΗΣ</a:t>
            </a:r>
            <a:r>
              <a:rPr lang="en-DE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H </a:t>
            </a:r>
            <a:r>
              <a:rPr 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35533"/>
              </p:ext>
            </p:extLst>
          </p:nvPr>
        </p:nvGraphicFramePr>
        <p:xfrm>
          <a:off x="1559496" y="765175"/>
          <a:ext cx="9865096" cy="5989320"/>
        </p:xfrm>
        <a:graphic>
          <a:graphicData uri="http://schemas.openxmlformats.org/drawingml/2006/table">
            <a:tbl>
              <a:tblPr/>
              <a:tblGrid>
                <a:gridCol w="9865096">
                  <a:extLst>
                    <a:ext uri="{9D8B030D-6E8A-4147-A177-3AD203B41FA5}">
                      <a16:colId xmlns:a16="http://schemas.microsoft.com/office/drawing/2014/main" val="3703514368"/>
                    </a:ext>
                  </a:extLst>
                </a:gridCol>
              </a:tblGrid>
              <a:tr h="5537296">
                <a:tc>
                  <a:txBody>
                    <a:bodyPr/>
                    <a:lstStyle/>
                    <a:p>
                      <a:pPr indent="-365850" algn="just"/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Σε ένα πείραμα θερμοπρογραμματιζόμενης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εκρόφησης Η</a:t>
                      </a:r>
                      <a:r>
                        <a:rPr lang="el-GR" sz="1800" kern="1200" baseline="-25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DE" sz="1800" kern="1200" baseline="-25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-TPD)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ενός καταλύτη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Ni/CeO</a:t>
                      </a:r>
                      <a:r>
                        <a:rPr lang="en-DE" sz="1800" kern="1200" baseline="-25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γίνεται αρχικά αναγωγή των οξειδίων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NiO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σε μεταλλικό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και στη συνέχεια προσρόφηση ατόμων υδρογόνου στην επιφάνεια των ατόμων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με στοιχειομετρικό παράγοντα </a:t>
                      </a:r>
                      <a:r>
                        <a:rPr lang="en-DE" sz="1800" kern="12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Ni:H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S.F.=1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(ένα άτομο Η προσροφάται στην επιφάνεια ενός ατόμου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Ni).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Στη συνέχεια αυξάνεται η θερμοκρασία υπό ροή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και ο όγκος του εκροφούμενου υδρογόνου ανιχνεύεται ποσοτικά με τη χρήση ανιχνευτή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Βάσει του ολοκληρώματος του σήματος στο </a:t>
                      </a:r>
                      <a:r>
                        <a:rPr lang="en-D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του </a:t>
                      </a:r>
                      <a:r>
                        <a:rPr lang="el-GR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εκροφούμενου</a:t>
                      </a:r>
                      <a:r>
                        <a:rPr lang="el-GR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Η</a:t>
                      </a:r>
                      <a:r>
                        <a:rPr lang="el-GR" baseline="-25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σε όλο το θερμοκρασιακό εύρος, ο </a:t>
                      </a:r>
                      <a:r>
                        <a:rPr lang="el-GR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εκροφούμενος</a:t>
                      </a:r>
                      <a:r>
                        <a:rPr lang="el-GR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όγκος βρέθηκε ως </a:t>
                      </a:r>
                      <a:r>
                        <a:rPr lang="en-US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l-GR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en-DE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ml </a:t>
                      </a:r>
                      <a:r>
                        <a:rPr lang="el-GR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υδρογόνου.</a:t>
                      </a:r>
                      <a:endParaRPr lang="el-GR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DE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Το βάρος του δείγματος καταλύτη που χρησιμοποιήθηκε ήταν 0,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g,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ενώ το ποσοστό του νικελίου στον καταλύτη είναι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κατά βάρος. Υπολογίστε τη διασπορά των νανοσωματιδίων του 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 </a:t>
                      </a:r>
                      <a:r>
                        <a:rPr lang="el-GR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στην επιφάνεια του ανηγμένου καταλύτη και τη μέση διάμετρο των νανοσωματιδίων</a:t>
                      </a:r>
                      <a:r>
                        <a:rPr lang="en-DE" sz="18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DE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just"/>
                      <a:endParaRPr lang="el-GR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67590"/>
                  </a:ext>
                </a:extLst>
              </a:tr>
              <a:tr h="452024">
                <a:tc>
                  <a:txBody>
                    <a:bodyPr/>
                    <a:lstStyle/>
                    <a:p>
                      <a:pPr indent="-365850" algn="just"/>
                      <a:endParaRPr lang="el-GR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6F63BF-D16E-4F61-A7AF-F67384F541C5}"/>
              </a:ext>
            </a:extLst>
          </p:cNvPr>
          <p:cNvSpPr txBox="1"/>
          <p:nvPr/>
        </p:nvSpPr>
        <p:spPr>
          <a:xfrm>
            <a:off x="1559496" y="4799912"/>
            <a:ext cx="55445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Δίνεται το ατομικό βάρος του νικελίου 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Α</a:t>
            </a:r>
            <a:r>
              <a:rPr lang="en-DE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en-DE" kern="1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</a:t>
            </a:r>
            <a:r>
              <a:rPr lang="en-DE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58,</a:t>
            </a:r>
            <a:r>
              <a:rPr lang="el-GR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</a:t>
            </a:r>
            <a:r>
              <a:rPr lang="en-DE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g/mol </a:t>
            </a:r>
            <a:r>
              <a:rPr lang="el-GR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και ο γραμμομοριακός όγκος σε συνθήκες </a:t>
            </a:r>
            <a:r>
              <a:rPr lang="en-DE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STP </a:t>
            </a:r>
            <a:endParaRPr lang="el-GR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DE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DE" kern="1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DE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22414 ml/mol.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6FA11-CCDC-433D-8A02-19EB1C14C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137" y="4067025"/>
            <a:ext cx="3724740" cy="26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206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1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09869"/>
              </p:ext>
            </p:extLst>
          </p:nvPr>
        </p:nvGraphicFramePr>
        <p:xfrm>
          <a:off x="1631504" y="885389"/>
          <a:ext cx="9546084" cy="5614391"/>
        </p:xfrm>
        <a:graphic>
          <a:graphicData uri="http://schemas.openxmlformats.org/drawingml/2006/table">
            <a:tbl>
              <a:tblPr/>
              <a:tblGrid>
                <a:gridCol w="9546084">
                  <a:extLst>
                    <a:ext uri="{9D8B030D-6E8A-4147-A177-3AD203B41FA5}">
                      <a16:colId xmlns:a16="http://schemas.microsoft.com/office/drawing/2014/main" val="3703514368"/>
                    </a:ext>
                  </a:extLst>
                </a:gridCol>
              </a:tblGrid>
              <a:tr h="5198510">
                <a:tc>
                  <a:txBody>
                    <a:bodyPr/>
                    <a:lstStyle/>
                    <a:p>
                      <a:pPr indent="-365850" algn="just">
                        <a:spcAft>
                          <a:spcPts val="600"/>
                        </a:spcAft>
                      </a:pPr>
                      <a:r>
                        <a:rPr lang="el-GR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Βάσει της παρακάτω σχέσης, με κατάλληλη αντικατάσταση υπολογίζεται η διασπορά </a:t>
                      </a:r>
                      <a:r>
                        <a:rPr lang="en-DE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l-GR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του νικελίου</a:t>
                      </a:r>
                      <a:r>
                        <a:rPr lang="en-DE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-365850" algn="just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just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l-GR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l-GR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l-GR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l-GR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l-GR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l-GR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67590"/>
                  </a:ext>
                </a:extLst>
              </a:tr>
              <a:tr h="415881">
                <a:tc>
                  <a:txBody>
                    <a:bodyPr/>
                    <a:lstStyle/>
                    <a:p>
                      <a:pPr indent="-365850" algn="ctr"/>
                      <a:endParaRPr lang="en-D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909F540-273D-4187-9974-88E8C4936BBE}"/>
              </a:ext>
            </a:extLst>
          </p:cNvPr>
          <p:cNvSpPr txBox="1"/>
          <p:nvPr/>
        </p:nvSpPr>
        <p:spPr>
          <a:xfrm>
            <a:off x="2495600" y="260649"/>
            <a:ext cx="71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ΛΥΣΗ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8828D4-28FD-43FE-A336-47EAE27840BA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05" y="5102342"/>
            <a:ext cx="1585589" cy="71756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500624-551B-4692-9038-6B91CFCCF7AA}"/>
              </a:ext>
            </a:extLst>
          </p:cNvPr>
          <p:cNvSpPr txBox="1"/>
          <p:nvPr/>
        </p:nvSpPr>
        <p:spPr>
          <a:xfrm>
            <a:off x="1631504" y="4271963"/>
            <a:ext cx="9546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65850">
              <a:spcAft>
                <a:spcPts val="600"/>
              </a:spcAft>
            </a:pP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H 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μέση διάμετρος των νανοσωματιδίων του </a:t>
            </a: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Ni 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στην επιφάνεια του ανηγμένου καταλύτη, υπολογίζεται στη συνέχεια προσεγγιστικά ως εξής</a:t>
            </a: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BA6FE6-863C-4375-84DA-82A625CA6750}"/>
                  </a:ext>
                </a:extLst>
              </p:cNvPr>
              <p:cNvSpPr txBox="1"/>
              <p:nvPr/>
            </p:nvSpPr>
            <p:spPr>
              <a:xfrm>
                <a:off x="3881299" y="5864319"/>
                <a:ext cx="4572000" cy="565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365850" algn="ctr"/>
                <a:r>
                  <a:rPr lang="en-D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DE" baseline="-25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</a:t>
                </a:r>
                <a:r>
                  <a:rPr lang="en-D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DE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DE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0,97</m:t>
                        </m:r>
                      </m:num>
                      <m:den>
                        <m:r>
                          <m:rPr>
                            <m:nor/>
                          </m:rPr>
                          <a:rPr lang="en-DE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D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D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D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nm</a:t>
                </a:r>
                <a:endParaRPr lang="el-GR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BA6FE6-863C-4375-84DA-82A625C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99" y="5864319"/>
                <a:ext cx="4572000" cy="565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5DDE38-0862-4100-A9D1-2505836209EF}"/>
                  </a:ext>
                </a:extLst>
              </p:cNvPr>
              <p:cNvSpPr txBox="1"/>
              <p:nvPr/>
            </p:nvSpPr>
            <p:spPr>
              <a:xfrm>
                <a:off x="2386881" y="2523662"/>
                <a:ext cx="7560840" cy="1511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365850" algn="ctr">
                  <a:spcAft>
                    <a:spcPts val="600"/>
                  </a:spcAft>
                </a:pPr>
                <a:r>
                  <a:rPr lang="en-DE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D</a:t>
                </a:r>
                <a:r>
                  <a:rPr lang="en-DE" baseline="-25000" dirty="0" err="1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Ni</a:t>
                </a:r>
                <a:r>
                  <a:rPr lang="en-DE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 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 · (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21</m:t>
                        </m:r>
                        <m:r>
                          <m:rPr>
                            <m:nor/>
                          </m:rPr>
                          <a:rPr lang="en-DE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41</m:t>
                        </m:r>
                        <m:r>
                          <m:rPr>
                            <m:nor/>
                          </m:rPr>
                          <a:rPr lang="el-GR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DE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ml</m:t>
                        </m:r>
                        <m:r>
                          <m:rPr>
                            <m:nor/>
                          </m:rPr>
                          <a:rPr lang="el-G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d>
                          <m:dPr>
                            <m:ctrlPr>
                              <a:rPr lang="el-G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58,7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mol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·1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0,2 </m:t>
                        </m:r>
                        <m:r>
                          <m:rPr>
                            <m:nor/>
                          </m:rPr>
                          <a:rPr lang="en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l-G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(10%) </m:t>
                        </m:r>
                        <m:r>
                          <m:rPr>
                            <m:nor/>
                          </m:rPr>
                          <a:rPr lang="el-G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22414 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ml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mol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(100%)</m:t>
                        </m:r>
                      </m:den>
                    </m:f>
                  </m:oMath>
                </a14:m>
                <a:r>
                  <a:rPr lang="en-DE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 =&gt;</a:t>
                </a:r>
                <a:endParaRPr lang="en-US" dirty="0">
                  <a:solidFill>
                    <a:srgbClr val="002060"/>
                  </a:solidFill>
                  <a:ea typeface="+mn-ea"/>
                  <a:cs typeface="Times New Roman" panose="02020603050405020304" pitchFamily="18" charset="0"/>
                </a:endParaRPr>
              </a:p>
              <a:p>
                <a:pPr indent="-365850" algn="ctr">
                  <a:spcAft>
                    <a:spcPts val="600"/>
                  </a:spcAft>
                </a:pPr>
                <a:endParaRPr lang="en-US" dirty="0">
                  <a:solidFill>
                    <a:srgbClr val="002060"/>
                  </a:solidFill>
                  <a:ea typeface="+mn-ea"/>
                  <a:cs typeface="Times New Roman" panose="02020603050405020304" pitchFamily="18" charset="0"/>
                </a:endParaRPr>
              </a:p>
              <a:p>
                <a:pPr indent="-365850" algn="ctr">
                  <a:spcAft>
                    <a:spcPts val="600"/>
                  </a:spcAft>
                </a:pPr>
                <a:r>
                  <a:rPr lang="en-DE" b="1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D</a:t>
                </a:r>
                <a:r>
                  <a:rPr lang="en-DE" b="1" baseline="-25000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Ni</a:t>
                </a:r>
                <a:r>
                  <a:rPr lang="en-DE" b="1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 (%) = </a:t>
                </a:r>
                <a:r>
                  <a:rPr lang="en-US" b="1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lang="en-DE" b="1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,</a:t>
                </a:r>
                <a:r>
                  <a:rPr lang="en-US" b="1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6</a:t>
                </a:r>
                <a:r>
                  <a:rPr lang="en-DE" b="1" dirty="0">
                    <a:solidFill>
                      <a:srgbClr val="002060"/>
                    </a:solidFill>
                    <a:ea typeface="+mn-ea"/>
                    <a:cs typeface="Times New Roman" panose="02020603050405020304" pitchFamily="18" charset="0"/>
                  </a:rPr>
                  <a:t> %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5DDE38-0862-4100-A9D1-25058362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881" y="2523662"/>
                <a:ext cx="7560840" cy="1511889"/>
              </a:xfrm>
              <a:prstGeom prst="rect">
                <a:avLst/>
              </a:prstGeom>
              <a:blipFill>
                <a:blip r:embed="rId9"/>
                <a:stretch>
                  <a:fillRect b="-56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Εικόνα 1">
            <a:extLst>
              <a:ext uri="{FF2B5EF4-FFF2-40B4-BE49-F238E27FC236}">
                <a16:creationId xmlns:a16="http://schemas.microsoft.com/office/drawing/2014/main" id="{DBD8D41A-558C-CD9D-4D9C-A96995DA9E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2675"/>
          <a:stretch/>
        </p:blipFill>
        <p:spPr>
          <a:xfrm>
            <a:off x="4057305" y="1511111"/>
            <a:ext cx="4077389" cy="9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5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3448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855640" y="548680"/>
            <a:ext cx="696862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ΤΕΧΝΙΚΕΣ ΧΑΡΑΚΤΗΡΙΣΜΟΥ ΚΑΤΑΛΥΤΙΚΩΝ ΔΕΙΓΜΑΤΩΝ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l-GR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Εικόνα 71">
            <a:extLst>
              <a:ext uri="{FF2B5EF4-FFF2-40B4-BE49-F238E27FC236}">
                <a16:creationId xmlns:a16="http://schemas.microsoft.com/office/drawing/2014/main" id="{1AFAB192-AAD6-42CE-B28A-E20DD8E1B59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66" y="2204864"/>
            <a:ext cx="5184576" cy="43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646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-471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453734"/>
            <a:ext cx="71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ΑΣΚΗΣ</a:t>
            </a:r>
            <a:r>
              <a:rPr lang="en-DE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H</a:t>
            </a:r>
            <a:r>
              <a:rPr 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11146"/>
              </p:ext>
            </p:extLst>
          </p:nvPr>
        </p:nvGraphicFramePr>
        <p:xfrm>
          <a:off x="1343472" y="1280641"/>
          <a:ext cx="9793088" cy="2214880"/>
        </p:xfrm>
        <a:graphic>
          <a:graphicData uri="http://schemas.openxmlformats.org/drawingml/2006/table">
            <a:tbl>
              <a:tblPr/>
              <a:tblGrid>
                <a:gridCol w="9793088">
                  <a:extLst>
                    <a:ext uri="{9D8B030D-6E8A-4147-A177-3AD203B41FA5}">
                      <a16:colId xmlns:a16="http://schemas.microsoft.com/office/drawing/2014/main" val="3703514368"/>
                    </a:ext>
                  </a:extLst>
                </a:gridCol>
              </a:tblGrid>
              <a:tr h="1295915">
                <a:tc>
                  <a:txBody>
                    <a:bodyPr/>
                    <a:lstStyle/>
                    <a:p>
                      <a:pPr indent="-365850" algn="just"/>
                      <a:endParaRPr lang="el-GR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5850" algn="just"/>
                      <a:r>
                        <a:rPr lang="en-DE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</a:t>
                      </a:r>
                      <a:r>
                        <a:rPr lang="el-G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απόσταση μεταξύ 2 κρυσταλλογραφικών επιπέδων σε ένα κρύσταλλο είναι </a:t>
                      </a:r>
                      <a:r>
                        <a:rPr lang="en-DE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= 0,131 nm. </a:t>
                      </a:r>
                      <a:r>
                        <a:rPr lang="el-G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Μια μονοχρωματική ακτινοβολία Χ οδηγεί σε ένα μέγιστο στο περιθλασίγραμμα, όταν η γωνία πρόσπτωσης ως προς τα κρυσταλλογραφικά αυτά επίπεδα είναι θ </a:t>
                      </a:r>
                      <a:r>
                        <a:rPr lang="en-DE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</a:t>
                      </a:r>
                      <a:r>
                        <a:rPr lang="el-G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r>
                        <a:rPr lang="el-GR" sz="2000" baseline="30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DE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Θεωρώντας μέγιστο πρώτου βαθμού (</a:t>
                      </a:r>
                      <a:r>
                        <a:rPr lang="en-DE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1), </a:t>
                      </a:r>
                      <a:r>
                        <a:rPr lang="el-GR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βρείτε το μήκος </a:t>
                      </a:r>
                      <a:r>
                        <a:rPr lang="el-GR" sz="2000" baseline="30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0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κύματος της ακτινοβολίας Χ.</a:t>
                      </a:r>
                    </a:p>
                    <a:p>
                      <a:pPr indent="-365850" algn="just"/>
                      <a:endParaRPr lang="el-GR" sz="2000" baseline="30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67590"/>
                  </a:ext>
                </a:extLst>
              </a:tr>
              <a:tr h="196187">
                <a:tc>
                  <a:txBody>
                    <a:bodyPr/>
                    <a:lstStyle/>
                    <a:p>
                      <a:pPr indent="-365850" algn="just"/>
                      <a:endParaRPr lang="el-GR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F703957-2FE3-461B-B33B-377B433E0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4581128"/>
            <a:ext cx="3863863" cy="1777377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0A45A91-CF7F-53E0-F377-50382E671E6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88" y="3454897"/>
            <a:ext cx="6264436" cy="3059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0869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1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260649"/>
            <a:ext cx="71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ΛΥΣΗ</a:t>
            </a:r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72700"/>
              </p:ext>
            </p:extLst>
          </p:nvPr>
        </p:nvGraphicFramePr>
        <p:xfrm>
          <a:off x="1847527" y="978405"/>
          <a:ext cx="9000935" cy="2560320"/>
        </p:xfrm>
        <a:graphic>
          <a:graphicData uri="http://schemas.openxmlformats.org/drawingml/2006/table">
            <a:tbl>
              <a:tblPr/>
              <a:tblGrid>
                <a:gridCol w="9000935">
                  <a:extLst>
                    <a:ext uri="{9D8B030D-6E8A-4147-A177-3AD203B41FA5}">
                      <a16:colId xmlns:a16="http://schemas.microsoft.com/office/drawing/2014/main" val="3703514368"/>
                    </a:ext>
                  </a:extLst>
                </a:gridCol>
              </a:tblGrid>
              <a:tr h="1753496">
                <a:tc>
                  <a:txBody>
                    <a:bodyPr/>
                    <a:lstStyle/>
                    <a:p>
                      <a:pPr indent="-365850" algn="just"/>
                      <a:endParaRPr lang="el-GR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5850" algn="just">
                        <a:spcAft>
                          <a:spcPts val="600"/>
                        </a:spcAft>
                      </a:pPr>
                      <a:r>
                        <a:rPr lang="el-G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 την εξίσωση </a:t>
                      </a:r>
                      <a:r>
                        <a:rPr lang="en-DE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Bragg, </a:t>
                      </a:r>
                      <a:r>
                        <a:rPr lang="el-G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έχουμε</a:t>
                      </a:r>
                      <a:r>
                        <a:rPr lang="en-DE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l-GR" sz="20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r>
                        <a:rPr lang="en-DE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n·</a:t>
                      </a:r>
                      <a:r>
                        <a:rPr lang="el-GR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 </a:t>
                      </a:r>
                      <a:r>
                        <a:rPr lang="en-DE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2·d·sin</a:t>
                      </a:r>
                      <a:r>
                        <a:rPr lang="el-GR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</a:p>
                    <a:p>
                      <a:pPr marL="0" marR="0" lvl="0" indent="-365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DE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el-GR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 </a:t>
                      </a:r>
                      <a:r>
                        <a:rPr lang="en-DE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2·0,131·sin(14,3)</a:t>
                      </a:r>
                    </a:p>
                    <a:p>
                      <a:pPr marL="0" marR="0" lvl="0" indent="-365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 </a:t>
                      </a:r>
                      <a:r>
                        <a:rPr lang="en-DE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0,0647 nm = 6,47·10</a:t>
                      </a:r>
                      <a:r>
                        <a:rPr lang="en-DE" sz="2000" baseline="30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en-DE" sz="20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el-GR" sz="20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l-GR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67590"/>
                  </a:ext>
                </a:extLst>
              </a:tr>
              <a:tr h="314059">
                <a:tc>
                  <a:txBody>
                    <a:bodyPr/>
                    <a:lstStyle/>
                    <a:p>
                      <a:pPr indent="-365850" algn="just"/>
                      <a:endParaRPr lang="el-GR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96A4B27-B43C-4926-B1EB-742EF2477EC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32" y="3291841"/>
            <a:ext cx="6264436" cy="3059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0821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268" y="0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4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7006" y="307158"/>
            <a:ext cx="71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ΑΣΚΗΣ</a:t>
            </a:r>
            <a:r>
              <a:rPr lang="en-DE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H 3</a:t>
            </a:r>
            <a:endParaRPr lang="el-GR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58882"/>
              </p:ext>
            </p:extLst>
          </p:nvPr>
        </p:nvGraphicFramePr>
        <p:xfrm>
          <a:off x="1559496" y="1487185"/>
          <a:ext cx="9505056" cy="4896544"/>
        </p:xfrm>
        <a:graphic>
          <a:graphicData uri="http://schemas.openxmlformats.org/drawingml/2006/table">
            <a:tbl>
              <a:tblPr/>
              <a:tblGrid>
                <a:gridCol w="9505056">
                  <a:extLst>
                    <a:ext uri="{9D8B030D-6E8A-4147-A177-3AD203B41FA5}">
                      <a16:colId xmlns:a16="http://schemas.microsoft.com/office/drawing/2014/main" val="3703514368"/>
                    </a:ext>
                  </a:extLst>
                </a:gridCol>
              </a:tblGrid>
              <a:tr h="4252727">
                <a:tc>
                  <a:txBody>
                    <a:bodyPr/>
                    <a:lstStyle/>
                    <a:p>
                      <a:pPr indent="-365850" algn="just"/>
                      <a:r>
                        <a:rPr lang="el-G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Πως ονομάζεται η τεχνική που χρησιμοποιήθηκε για τη λήψη του παρακάτω φάσματος και που οφείλεται η μετατόπιση των κορυφών </a:t>
                      </a:r>
                      <a:r>
                        <a:rPr lang="en-DE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DE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2p </a:t>
                      </a:r>
                      <a:r>
                        <a:rPr lang="el-GR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μεταξύ του φάσματος του μεταλλικού τιτανίου και του διοξειδίου του τιτανίου</a:t>
                      </a:r>
                      <a:r>
                        <a:rPr lang="en-DE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l-GR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5850" algn="just"/>
                      <a:endParaRPr lang="el-GR" baseline="30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5850" algn="just"/>
                      <a:endParaRPr lang="el-GR" baseline="30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67590"/>
                  </a:ext>
                </a:extLst>
              </a:tr>
              <a:tr h="643817">
                <a:tc>
                  <a:txBody>
                    <a:bodyPr/>
                    <a:lstStyle/>
                    <a:p>
                      <a:pPr indent="-365850" algn="just"/>
                      <a:endParaRPr lang="el-GR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D0A245-40E2-4B25-8898-77B780DC0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848" y="2800800"/>
            <a:ext cx="4148336" cy="36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565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317" y="0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93284"/>
              </p:ext>
            </p:extLst>
          </p:nvPr>
        </p:nvGraphicFramePr>
        <p:xfrm>
          <a:off x="1631504" y="765175"/>
          <a:ext cx="10081120" cy="5663054"/>
        </p:xfrm>
        <a:graphic>
          <a:graphicData uri="http://schemas.openxmlformats.org/drawingml/2006/table">
            <a:tbl>
              <a:tblPr/>
              <a:tblGrid>
                <a:gridCol w="10081120">
                  <a:extLst>
                    <a:ext uri="{9D8B030D-6E8A-4147-A177-3AD203B41FA5}">
                      <a16:colId xmlns:a16="http://schemas.microsoft.com/office/drawing/2014/main" val="3703514368"/>
                    </a:ext>
                  </a:extLst>
                </a:gridCol>
              </a:tblGrid>
              <a:tr h="5223205">
                <a:tc>
                  <a:txBody>
                    <a:bodyPr/>
                    <a:lstStyle/>
                    <a:p>
                      <a:pPr indent="-365850" algn="just">
                        <a:spcAft>
                          <a:spcPts val="600"/>
                        </a:spcAft>
                      </a:pPr>
                      <a:r>
                        <a:rPr lang="el-GR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Η τεχνική ονομάζεται </a:t>
                      </a:r>
                      <a:r>
                        <a:rPr lang="el-GR" sz="18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φασματοσκοπία φωτοηλεκτρονίων ακτίνων Χ (</a:t>
                      </a:r>
                      <a:r>
                        <a:rPr lang="en-DE" sz="18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XPS) </a:t>
                      </a:r>
                      <a:r>
                        <a:rPr lang="el-GR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και βασίζεται στη μέτρηση της ενέργειας δέσμευσης των φωτοηλεκτρονίων που εξέρχονται από το δείγμα</a:t>
                      </a:r>
                      <a:r>
                        <a:rPr lang="en-DE" sz="1800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-365850" algn="just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l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l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l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l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l">
                        <a:spcAft>
                          <a:spcPts val="600"/>
                        </a:spcAft>
                      </a:pPr>
                      <a:endParaRPr lang="en-DE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l">
                        <a:spcAft>
                          <a:spcPts val="600"/>
                        </a:spcAft>
                      </a:pPr>
                      <a:endParaRPr lang="el-GR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l">
                        <a:spcAft>
                          <a:spcPts val="600"/>
                        </a:spcAft>
                      </a:pPr>
                      <a:endParaRPr lang="el-GR" sz="1800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indent="-365850" algn="ctr">
                        <a:spcAft>
                          <a:spcPts val="600"/>
                        </a:spcAft>
                      </a:pPr>
                      <a:endParaRPr lang="el-GR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67590"/>
                  </a:ext>
                </a:extLst>
              </a:tr>
              <a:tr h="439849">
                <a:tc>
                  <a:txBody>
                    <a:bodyPr/>
                    <a:lstStyle/>
                    <a:p>
                      <a:pPr indent="-365850" algn="ctr"/>
                      <a:endParaRPr lang="en-D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mpd="sng">
                      <a:noFill/>
                      <a:prstDash val="sysDot"/>
                    </a:lnT>
                    <a:lnB w="28575" cmpd="sng">
                      <a:noFill/>
                      <a:prstDash val="sys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909F540-273D-4187-9974-88E8C4936BBE}"/>
              </a:ext>
            </a:extLst>
          </p:cNvPr>
          <p:cNvSpPr txBox="1"/>
          <p:nvPr/>
        </p:nvSpPr>
        <p:spPr>
          <a:xfrm>
            <a:off x="2495600" y="190903"/>
            <a:ext cx="71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ΛΥΣΗ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1CAB2E-C8C2-419A-98CA-6EA13CFE6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081" y="1765674"/>
            <a:ext cx="3268291" cy="2839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17785B-B3D4-415E-BFE0-E6143D7680C1}"/>
              </a:ext>
            </a:extLst>
          </p:cNvPr>
          <p:cNvSpPr txBox="1"/>
          <p:nvPr/>
        </p:nvSpPr>
        <p:spPr>
          <a:xfrm>
            <a:off x="1631504" y="4797152"/>
            <a:ext cx="1008112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65850">
              <a:spcAft>
                <a:spcPts val="600"/>
              </a:spcAft>
            </a:pP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O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ι ενέργειες δέσμευσης των </a:t>
            </a:r>
            <a:r>
              <a:rPr lang="el-GR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φωτοηλεκτρονίων</a:t>
            </a:r>
            <a:r>
              <a:rPr lang="en-US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(binding energies, BE)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αυξάνονται με την αυξανόμενη κατάσταση οξείδωσης του στοιχείου.</a:t>
            </a:r>
          </a:p>
          <a:p>
            <a:pPr indent="-365850"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Αυτός είναι και ο λόγος που οι κορυφές </a:t>
            </a:r>
            <a:r>
              <a:rPr lang="en-DE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Ti</a:t>
            </a: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2p 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στο φάσμα του διοξειδίου του τιτανίου</a:t>
            </a: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(TiO</a:t>
            </a:r>
            <a:r>
              <a:rPr lang="en-DE" baseline="-250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2</a:t>
            </a: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, όπου το τιτάνιο έχει αριθμό οξείδωσης </a:t>
            </a: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+4 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είναι μετατοπισμένες σε μεγαλύτερες ενέργειες</a:t>
            </a:r>
            <a:r>
              <a:rPr lang="en-US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δέσμευσης σε σχέση με αυτές του φάσματος του μεταλλικού τιτανίου</a:t>
            </a: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(</a:t>
            </a:r>
            <a:r>
              <a:rPr lang="en-DE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Ti</a:t>
            </a:r>
            <a:r>
              <a:rPr lang="en-DE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metal)</a:t>
            </a:r>
            <a:r>
              <a:rPr lang="el-GR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με αριθμό οξείδωσης 0.</a:t>
            </a:r>
            <a:endParaRPr lang="en-DE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44FF41-E850-2F05-8959-431B48331D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204"/>
          <a:stretch/>
        </p:blipFill>
        <p:spPr>
          <a:xfrm>
            <a:off x="1775520" y="2018634"/>
            <a:ext cx="6255834" cy="25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871789" y="2828926"/>
            <a:ext cx="6448425" cy="76944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44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Ασκήσεις - Μάθημα 3</a:t>
            </a:r>
            <a:r>
              <a:rPr lang="el-GR" sz="4400" b="1" baseline="300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ο</a:t>
            </a:r>
            <a:r>
              <a:rPr lang="el-GR" sz="44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l-GR" sz="4400" b="1" dirty="0">
              <a:solidFill>
                <a:srgbClr val="00B0F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9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268" y="1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26064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XRD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390B4-7E87-4A61-A642-1E4E7491FD5E}"/>
              </a:ext>
            </a:extLst>
          </p:cNvPr>
          <p:cNvSpPr txBox="1"/>
          <p:nvPr/>
        </p:nvSpPr>
        <p:spPr>
          <a:xfrm>
            <a:off x="2517006" y="1216436"/>
            <a:ext cx="715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Αρχή λειτουργίας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EDA75-E300-49CE-B0D3-A6FA8F67731B}"/>
              </a:ext>
            </a:extLst>
          </p:cNvPr>
          <p:cNvSpPr txBox="1"/>
          <p:nvPr/>
        </p:nvSpPr>
        <p:spPr>
          <a:xfrm>
            <a:off x="4367808" y="1877566"/>
            <a:ext cx="3654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dirty="0">
                <a:solidFill>
                  <a:schemeClr val="tx1"/>
                </a:solidFill>
                <a:hlinkClick r:id="rId6"/>
              </a:rPr>
              <a:t>https://www.youtube.com/watch?v=QHMzFUo0NL8</a:t>
            </a:r>
            <a:endParaRPr lang="en-DE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5D572-653B-4ED2-9D12-C1C7651B29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739"/>
          <a:stretch/>
        </p:blipFill>
        <p:spPr>
          <a:xfrm>
            <a:off x="3287688" y="2723362"/>
            <a:ext cx="6041145" cy="39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061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1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26064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XRD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390B4-7E87-4A61-A642-1E4E7491FD5E}"/>
              </a:ext>
            </a:extLst>
          </p:cNvPr>
          <p:cNvSpPr txBox="1"/>
          <p:nvPr/>
        </p:nvSpPr>
        <p:spPr>
          <a:xfrm>
            <a:off x="2490550" y="1373148"/>
            <a:ext cx="715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X’Pert</a:t>
            </a:r>
            <a:r>
              <a:rPr lang="en-DE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DE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Highscore</a:t>
            </a:r>
            <a:r>
              <a:rPr lang="en-DE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software </a:t>
            </a:r>
            <a:r>
              <a:rPr lang="en-DE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programm</a:t>
            </a:r>
            <a:endParaRPr lang="el-GR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EDA75-E300-49CE-B0D3-A6FA8F67731B}"/>
              </a:ext>
            </a:extLst>
          </p:cNvPr>
          <p:cNvSpPr txBox="1"/>
          <p:nvPr/>
        </p:nvSpPr>
        <p:spPr>
          <a:xfrm>
            <a:off x="4268924" y="2020709"/>
            <a:ext cx="3654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dirty="0">
                <a:solidFill>
                  <a:schemeClr val="tx1"/>
                </a:solidFill>
                <a:hlinkClick r:id="rId6"/>
              </a:rPr>
              <a:t>https://www.youtube.com/watch?v=iieolD3vosc</a:t>
            </a:r>
            <a:endParaRPr lang="en-DE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D2271-415F-4C8C-8380-2DBC81BD18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33" r="3505" b="5825"/>
          <a:stretch/>
        </p:blipFill>
        <p:spPr>
          <a:xfrm>
            <a:off x="2586974" y="2852936"/>
            <a:ext cx="6992664" cy="37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630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0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390B4-7E87-4A61-A642-1E4E7491FD5E}"/>
              </a:ext>
            </a:extLst>
          </p:cNvPr>
          <p:cNvSpPr txBox="1"/>
          <p:nvPr/>
        </p:nvSpPr>
        <p:spPr>
          <a:xfrm>
            <a:off x="1775520" y="15318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Παράδειγματα περιθλασσιγραμμάτων </a:t>
            </a:r>
            <a:r>
              <a:rPr lang="en-DE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XRD </a:t>
            </a:r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ενώσεων αναφοράς</a:t>
            </a:r>
            <a:r>
              <a:rPr lang="en-DE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και </a:t>
            </a:r>
            <a:r>
              <a:rPr lang="el-GR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νανοσωματιδίων</a:t>
            </a:r>
            <a:endParaRPr lang="el-GR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AB16B5D-0C90-453F-AE50-E52DAE1F6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0" y="1075120"/>
            <a:ext cx="4752528" cy="348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68C830-3589-4F9D-8D6E-72FBE6AE6AD4}"/>
              </a:ext>
            </a:extLst>
          </p:cNvPr>
          <p:cNvSpPr txBox="1"/>
          <p:nvPr/>
        </p:nvSpPr>
        <p:spPr>
          <a:xfrm>
            <a:off x="5081040" y="244838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="1" dirty="0">
                <a:solidFill>
                  <a:schemeClr val="tx1"/>
                </a:solidFill>
              </a:rPr>
              <a:t>NiFe</a:t>
            </a:r>
            <a:r>
              <a:rPr lang="en-DE" b="1" baseline="-25000" dirty="0">
                <a:solidFill>
                  <a:schemeClr val="tx1"/>
                </a:solidFill>
              </a:rPr>
              <a:t>2</a:t>
            </a:r>
            <a:r>
              <a:rPr lang="en-DE" b="1" dirty="0">
                <a:solidFill>
                  <a:schemeClr val="tx1"/>
                </a:solidFill>
              </a:rPr>
              <a:t>O</a:t>
            </a:r>
            <a:r>
              <a:rPr lang="en-DE" b="1" baseline="-25000" dirty="0">
                <a:solidFill>
                  <a:schemeClr val="tx1"/>
                </a:solidFill>
              </a:rPr>
              <a:t>4</a:t>
            </a:r>
            <a:r>
              <a:rPr lang="en-DE" b="1" dirty="0">
                <a:solidFill>
                  <a:schemeClr val="tx1"/>
                </a:solidFill>
              </a:rPr>
              <a:t> Reference</a:t>
            </a:r>
          </a:p>
        </p:txBody>
      </p:sp>
      <p:pic>
        <p:nvPicPr>
          <p:cNvPr id="6" name="Picture 2" descr="Powder XRD pattern of the NiFe2O4 sample. | Download Scientific Diagram">
            <a:extLst>
              <a:ext uri="{FF2B5EF4-FFF2-40B4-BE49-F238E27FC236}">
                <a16:creationId xmlns:a16="http://schemas.microsoft.com/office/drawing/2014/main" id="{2D7689FF-5862-465E-959A-3FB38457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90" y="4409108"/>
            <a:ext cx="3022120" cy="22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24A4CF-75B3-41D0-B031-BE83B0EF7677}"/>
              </a:ext>
            </a:extLst>
          </p:cNvPr>
          <p:cNvSpPr txBox="1"/>
          <p:nvPr/>
        </p:nvSpPr>
        <p:spPr>
          <a:xfrm>
            <a:off x="5081040" y="4816083"/>
            <a:ext cx="30963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DE" b="1" dirty="0">
                <a:solidFill>
                  <a:schemeClr val="tx1"/>
                </a:solidFill>
              </a:rPr>
              <a:t>NiFe</a:t>
            </a:r>
            <a:r>
              <a:rPr lang="en-DE" b="1" baseline="-25000" dirty="0">
                <a:solidFill>
                  <a:schemeClr val="tx1"/>
                </a:solidFill>
              </a:rPr>
              <a:t>2</a:t>
            </a:r>
            <a:r>
              <a:rPr lang="en-DE" b="1" dirty="0">
                <a:solidFill>
                  <a:schemeClr val="tx1"/>
                </a:solidFill>
              </a:rPr>
              <a:t>O</a:t>
            </a:r>
            <a:r>
              <a:rPr lang="en-DE" b="1" baseline="-25000" dirty="0">
                <a:solidFill>
                  <a:schemeClr val="tx1"/>
                </a:solidFill>
              </a:rPr>
              <a:t>4</a:t>
            </a:r>
            <a:r>
              <a:rPr lang="en-DE" b="1" dirty="0">
                <a:solidFill>
                  <a:schemeClr val="tx1"/>
                </a:solidFill>
              </a:rPr>
              <a:t> Nanoparticles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Η διαπλάτυνση των κορυφών οφείλεται στο πεπερασμένο μέγεθος των κρυσταλλικών </a:t>
            </a:r>
            <a:r>
              <a:rPr lang="el-GR" dirty="0" err="1">
                <a:solidFill>
                  <a:schemeClr val="tx1"/>
                </a:solidFill>
              </a:rPr>
              <a:t>νανοσωματιδίων</a:t>
            </a:r>
            <a:r>
              <a:rPr lang="el-GR" dirty="0">
                <a:solidFill>
                  <a:schemeClr val="tx1"/>
                </a:solidFill>
              </a:rPr>
              <a:t> (1 – 10 </a:t>
            </a:r>
            <a:r>
              <a:rPr lang="en-US" dirty="0">
                <a:solidFill>
                  <a:schemeClr val="tx1"/>
                </a:solidFill>
              </a:rPr>
              <a:t>nm</a:t>
            </a:r>
            <a:r>
              <a:rPr lang="el-GR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DE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28C82A-5BFE-BBE1-ADD1-CF13615D2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681440" y="2259000"/>
            <a:ext cx="274733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75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1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26064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SEM - TEM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BF7-102A-45BF-97FB-D057EFCFA129}"/>
              </a:ext>
            </a:extLst>
          </p:cNvPr>
          <p:cNvSpPr txBox="1"/>
          <p:nvPr/>
        </p:nvSpPr>
        <p:spPr>
          <a:xfrm>
            <a:off x="2517006" y="1495941"/>
            <a:ext cx="715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Αρχή λειτουργίας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ED0B5-5669-4003-8F81-A6BFEE6276CD}"/>
              </a:ext>
            </a:extLst>
          </p:cNvPr>
          <p:cNvSpPr txBox="1"/>
          <p:nvPr/>
        </p:nvSpPr>
        <p:spPr>
          <a:xfrm>
            <a:off x="2495600" y="2063397"/>
            <a:ext cx="2574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dirty="0">
                <a:solidFill>
                  <a:schemeClr val="tx1"/>
                </a:solidFill>
                <a:hlinkClick r:id="rId6"/>
              </a:rPr>
              <a:t>https://www.youtube.com/watch?v=Vs360UarP1U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1F6BF-FCE2-48C3-8019-35C7B545C651}"/>
              </a:ext>
            </a:extLst>
          </p:cNvPr>
          <p:cNvSpPr txBox="1"/>
          <p:nvPr/>
        </p:nvSpPr>
        <p:spPr>
          <a:xfrm>
            <a:off x="7536160" y="2063396"/>
            <a:ext cx="3023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dirty="0">
                <a:solidFill>
                  <a:schemeClr val="tx1"/>
                </a:solidFill>
                <a:hlinkClick r:id="rId7"/>
              </a:rPr>
              <a:t>https://www.youtube.com/watch?v=fQJYuTpK8Fs&amp;t=24s</a:t>
            </a:r>
            <a:endParaRPr lang="en-DE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05491-F84B-40EB-973B-0E2F0AA2739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529"/>
          <a:stretch/>
        </p:blipFill>
        <p:spPr>
          <a:xfrm>
            <a:off x="2093470" y="2978659"/>
            <a:ext cx="3732498" cy="3563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41788-32FD-42C9-892A-8EA06F6796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319"/>
          <a:stretch/>
        </p:blipFill>
        <p:spPr>
          <a:xfrm>
            <a:off x="7248128" y="2978659"/>
            <a:ext cx="3511518" cy="35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3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588" y="10989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27384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26064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SEM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BF7-102A-45BF-97FB-D057EFCFA129}"/>
              </a:ext>
            </a:extLst>
          </p:cNvPr>
          <p:cNvSpPr txBox="1"/>
          <p:nvPr/>
        </p:nvSpPr>
        <p:spPr>
          <a:xfrm>
            <a:off x="2783632" y="1102530"/>
            <a:ext cx="715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Όγκος αλληλεπίδρασης (</a:t>
            </a:r>
            <a:r>
              <a:rPr lang="en-DE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Interaction Volume)</a:t>
            </a:r>
            <a:endParaRPr lang="el-GR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Scanning Electron Microscopy - Nanoscience Instruments">
            <a:extLst>
              <a:ext uri="{FF2B5EF4-FFF2-40B4-BE49-F238E27FC236}">
                <a16:creationId xmlns:a16="http://schemas.microsoft.com/office/drawing/2014/main" id="{D69563F8-6EE7-4ECE-B5C7-4E88E7BF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687940"/>
            <a:ext cx="5055158" cy="50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027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79" y="0"/>
            <a:ext cx="1014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7" descr="S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742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231" y="3291841"/>
            <a:ext cx="205826" cy="276999"/>
          </a:xfrm>
          <a:prstGeom prst="rect">
            <a:avLst/>
          </a:prstGeom>
          <a:blipFill>
            <a:blip r:embed="rId5" cstate="print"/>
            <a:stretch>
              <a:fillRect l="-26471" r="-23529" b="-8889"/>
            </a:stretch>
          </a:blipFill>
        </p:spPr>
        <p:txBody>
          <a:bodyPr/>
          <a:lstStyle/>
          <a:p>
            <a:r>
              <a:rPr lang="en-US" sz="1300">
                <a:noFill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5662614" y="3292475"/>
            <a:ext cx="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altLang="en-US" sz="13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260649"/>
            <a:ext cx="71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SEM vs TEM</a:t>
            </a:r>
            <a:endParaRPr lang="el-GR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BF7-102A-45BF-97FB-D057EFCFA129}"/>
              </a:ext>
            </a:extLst>
          </p:cNvPr>
          <p:cNvSpPr txBox="1"/>
          <p:nvPr/>
        </p:nvSpPr>
        <p:spPr>
          <a:xfrm>
            <a:off x="2495600" y="1167628"/>
            <a:ext cx="715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Παραδείγματα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FFFF7-601A-484B-AABB-11E2F75A356C}"/>
              </a:ext>
            </a:extLst>
          </p:cNvPr>
          <p:cNvSpPr txBox="1"/>
          <p:nvPr/>
        </p:nvSpPr>
        <p:spPr>
          <a:xfrm>
            <a:off x="2237159" y="18443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Νανοκρυσταλλική σκόνη περοβσκίτη τύπου </a:t>
            </a:r>
            <a:r>
              <a:rPr lang="en-DE" b="1" dirty="0">
                <a:solidFill>
                  <a:schemeClr val="tx1"/>
                </a:solidFill>
              </a:rPr>
              <a:t>SrTiO</a:t>
            </a:r>
            <a:r>
              <a:rPr lang="en-DE" b="1" baseline="-25000" dirty="0">
                <a:solidFill>
                  <a:schemeClr val="tx1"/>
                </a:solidFill>
              </a:rPr>
              <a:t>3</a:t>
            </a:r>
            <a:r>
              <a:rPr lang="en-DE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με μεγάλο πορώδες</a:t>
            </a:r>
            <a:endParaRPr lang="en-DE" b="1" baseline="-250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4BAC3-5360-4744-AC2C-C3DDD51F5978}"/>
              </a:ext>
            </a:extLst>
          </p:cNvPr>
          <p:cNvGrpSpPr/>
          <p:nvPr/>
        </p:nvGrpSpPr>
        <p:grpSpPr>
          <a:xfrm>
            <a:off x="2573704" y="3068960"/>
            <a:ext cx="3804111" cy="3222268"/>
            <a:chOff x="1049703" y="3068960"/>
            <a:chExt cx="3804111" cy="3222268"/>
          </a:xfrm>
        </p:grpSpPr>
        <p:pic>
          <p:nvPicPr>
            <p:cNvPr id="4" name="Picture 3" descr="A picture containing photo, old, sitting, cake&#10;&#10;Description automatically generated">
              <a:extLst>
                <a:ext uri="{FF2B5EF4-FFF2-40B4-BE49-F238E27FC236}">
                  <a16:creationId xmlns:a16="http://schemas.microsoft.com/office/drawing/2014/main" id="{CB45E905-7207-44BC-8BDA-18AF95DEF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99" y="3068960"/>
              <a:ext cx="3803915" cy="285293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CEB51B-8EFA-4184-A58A-5675F844C328}"/>
                </a:ext>
              </a:extLst>
            </p:cNvPr>
            <p:cNvSpPr txBox="1"/>
            <p:nvPr/>
          </p:nvSpPr>
          <p:spPr>
            <a:xfrm>
              <a:off x="1049703" y="5921896"/>
              <a:ext cx="380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chemeClr val="tx1"/>
                  </a:solidFill>
                </a:rPr>
                <a:t>S</a:t>
              </a:r>
              <a:r>
                <a:rPr lang="en-DE" b="1" dirty="0">
                  <a:solidFill>
                    <a:schemeClr val="tx1"/>
                  </a:solidFill>
                </a:rPr>
                <a:t>EM</a:t>
              </a:r>
              <a:endParaRPr lang="en-DE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ED6897-7165-477F-880C-B56C69EEB416}"/>
              </a:ext>
            </a:extLst>
          </p:cNvPr>
          <p:cNvGrpSpPr/>
          <p:nvPr/>
        </p:nvGrpSpPr>
        <p:grpSpPr>
          <a:xfrm>
            <a:off x="6625758" y="2596113"/>
            <a:ext cx="3803915" cy="4127137"/>
            <a:chOff x="5101757" y="2596112"/>
            <a:chExt cx="3803915" cy="4127137"/>
          </a:xfrm>
        </p:grpSpPr>
        <p:pic>
          <p:nvPicPr>
            <p:cNvPr id="9" name="Picture 8" descr="A blurry photo of a person&#10;&#10;Description automatically generated">
              <a:extLst>
                <a:ext uri="{FF2B5EF4-FFF2-40B4-BE49-F238E27FC236}">
                  <a16:creationId xmlns:a16="http://schemas.microsoft.com/office/drawing/2014/main" id="{691216E4-AE97-4D95-83C9-B1EB82D39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867" y="2596112"/>
              <a:ext cx="3757805" cy="375780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7F6AF6-6B5F-4E5D-9584-C3D23CD6F736}"/>
                </a:ext>
              </a:extLst>
            </p:cNvPr>
            <p:cNvSpPr txBox="1"/>
            <p:nvPr/>
          </p:nvSpPr>
          <p:spPr>
            <a:xfrm>
              <a:off x="5101757" y="6353917"/>
              <a:ext cx="380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b="1" dirty="0">
                  <a:solidFill>
                    <a:schemeClr val="tx1"/>
                  </a:solidFill>
                </a:rPr>
                <a:t>TEM</a:t>
              </a:r>
              <a:endParaRPr lang="en-DE" b="1" baseline="-25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6598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orbel"/>
        <a:ea typeface="Microsoft YaHei"/>
        <a:cs typeface=""/>
      </a:majorFont>
      <a:minorFont>
        <a:latin typeface="Corbe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orbel"/>
        <a:ea typeface="Microsoft YaHei"/>
        <a:cs typeface=""/>
      </a:majorFont>
      <a:minorFont>
        <a:latin typeface="Corbe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orbel"/>
        <a:ea typeface="Microsoft YaHei"/>
        <a:cs typeface=""/>
      </a:majorFont>
      <a:minorFont>
        <a:latin typeface="Corbe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orbel"/>
        <a:ea typeface="Microsoft YaHei"/>
        <a:cs typeface=""/>
      </a:majorFont>
      <a:minorFont>
        <a:latin typeface="Corbe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47764</TotalTime>
  <Words>838</Words>
  <Application>Microsoft Office PowerPoint</Application>
  <PresentationFormat>Ευρεία οθόνη</PresentationFormat>
  <Paragraphs>137</Paragraphs>
  <Slides>23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Corbel</vt:lpstr>
      <vt:lpstr>Times New Roman</vt:lpstr>
      <vt:lpstr>1_Θέμα του Office</vt:lpstr>
      <vt:lpstr>2_Θέμα του Office</vt:lpstr>
      <vt:lpstr>3_Θέμα του Office</vt:lpstr>
      <vt:lpstr>4_Θέμα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</dc:title>
  <dc:creator>nic</dc:creator>
  <cp:lastModifiedBy>ΣΙΑΚΑΒΕΛΑΣ ΓΕΩΡΓΙΟΣ</cp:lastModifiedBy>
  <cp:revision>2951</cp:revision>
  <cp:lastPrinted>2025-10-20T12:41:06Z</cp:lastPrinted>
  <dcterms:created xsi:type="dcterms:W3CDTF">2009-02-27T07:15:10Z</dcterms:created>
  <dcterms:modified xsi:type="dcterms:W3CDTF">2025-10-21T07:24:57Z</dcterms:modified>
</cp:coreProperties>
</file>