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2" r:id="rId14"/>
    <p:sldId id="273" r:id="rId15"/>
    <p:sldId id="274" r:id="rId16"/>
    <p:sldId id="275" r:id="rId17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/>
    <p:restoredTop sz="94637"/>
  </p:normalViewPr>
  <p:slideViewPr>
    <p:cSldViewPr>
      <p:cViewPr varScale="1">
        <p:scale>
          <a:sx n="103" d="100"/>
          <a:sy n="103" d="100"/>
        </p:scale>
        <p:origin x="1184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1381" y="126314"/>
            <a:ext cx="9109074" cy="1367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94612" y="1616710"/>
            <a:ext cx="7365365" cy="3348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77173" y="6453403"/>
            <a:ext cx="269240" cy="203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5613" y="260731"/>
            <a:ext cx="6969125" cy="163982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75613" y="5768263"/>
            <a:ext cx="1855851" cy="72749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37001" y="5589239"/>
            <a:ext cx="5019802" cy="114427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69617" y="2065401"/>
            <a:ext cx="50596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5" dirty="0"/>
              <a:t>Ηλεκτρονικό</a:t>
            </a:r>
            <a:r>
              <a:rPr spc="-225" dirty="0"/>
              <a:t> </a:t>
            </a:r>
            <a:r>
              <a:rPr spc="-420" dirty="0"/>
              <a:t>Εμπόριο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47927" y="3141688"/>
            <a:ext cx="6703695" cy="156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20000"/>
              </a:lnSpc>
              <a:spcBef>
                <a:spcPts val="100"/>
              </a:spcBef>
            </a:pPr>
            <a:r>
              <a:rPr sz="2800" b="1" spc="-245" dirty="0">
                <a:latin typeface="Arial"/>
                <a:cs typeface="Arial"/>
              </a:rPr>
              <a:t>Ενότητα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spc="-165" dirty="0">
                <a:latin typeface="Arial"/>
                <a:cs typeface="Arial"/>
              </a:rPr>
              <a:t>9:</a:t>
            </a:r>
            <a:r>
              <a:rPr sz="2800" b="1" spc="-90" dirty="0">
                <a:latin typeface="Arial"/>
                <a:cs typeface="Arial"/>
              </a:rPr>
              <a:t> </a:t>
            </a:r>
            <a:r>
              <a:rPr sz="2800" spc="-65" dirty="0">
                <a:latin typeface="Arial"/>
                <a:cs typeface="Arial"/>
              </a:rPr>
              <a:t>Ασφάλεια</a:t>
            </a:r>
            <a:r>
              <a:rPr sz="2800" spc="-105" dirty="0">
                <a:latin typeface="Arial"/>
                <a:cs typeface="Arial"/>
              </a:rPr>
              <a:t> Ηλεκτρονικού </a:t>
            </a:r>
            <a:r>
              <a:rPr sz="2800" spc="-125" dirty="0">
                <a:latin typeface="Arial"/>
                <a:cs typeface="Arial"/>
              </a:rPr>
              <a:t>Εμπορίου </a:t>
            </a:r>
            <a:r>
              <a:rPr sz="2800" spc="-165" dirty="0">
                <a:latin typeface="Arial"/>
                <a:cs typeface="Arial"/>
              </a:rPr>
              <a:t>Σαπρίκης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45" dirty="0">
                <a:latin typeface="Arial"/>
                <a:cs typeface="Arial"/>
              </a:rPr>
              <a:t>Ευάγγελος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sz="2800" spc="-130" dirty="0">
                <a:latin typeface="Arial"/>
                <a:cs typeface="Arial"/>
              </a:rPr>
              <a:t>Τμήμα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Διοίκησης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-155" dirty="0">
                <a:latin typeface="Arial"/>
                <a:cs typeface="Arial"/>
              </a:rPr>
              <a:t>Επιχειρήσεων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(Γρεβενά)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6047" y="126314"/>
            <a:ext cx="612965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07845" marR="5080" indent="-1795780">
              <a:lnSpc>
                <a:spcPct val="100000"/>
              </a:lnSpc>
              <a:spcBef>
                <a:spcPts val="105"/>
              </a:spcBef>
            </a:pPr>
            <a:r>
              <a:rPr spc="-345" dirty="0"/>
              <a:t>Βασικές</a:t>
            </a:r>
            <a:r>
              <a:rPr spc="-185" dirty="0"/>
              <a:t> </a:t>
            </a:r>
            <a:r>
              <a:rPr spc="-175" dirty="0"/>
              <a:t>μέθοδοι</a:t>
            </a:r>
            <a:r>
              <a:rPr spc="-210" dirty="0"/>
              <a:t> </a:t>
            </a:r>
            <a:r>
              <a:rPr spc="-335" dirty="0"/>
              <a:t>τεχνικών </a:t>
            </a:r>
            <a:r>
              <a:rPr spc="-310" dirty="0"/>
              <a:t>επιθέσεων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174191" y="1345057"/>
            <a:ext cx="7501255" cy="386778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13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20" dirty="0">
                <a:latin typeface="Arial"/>
                <a:cs typeface="Arial"/>
              </a:rPr>
              <a:t>Ιοί.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0" dirty="0">
                <a:latin typeface="Arial"/>
                <a:cs typeface="Arial"/>
              </a:rPr>
              <a:t>Σκουλήκια.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40" dirty="0">
                <a:latin typeface="Arial"/>
                <a:cs typeface="Arial"/>
              </a:rPr>
              <a:t>Δούρειοι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ίπποι.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40" dirty="0">
                <a:latin typeface="Arial"/>
                <a:cs typeface="Arial"/>
              </a:rPr>
              <a:t>Άρνηση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υπηρεσίας.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50" dirty="0">
                <a:latin typeface="Arial"/>
                <a:cs typeface="Arial"/>
              </a:rPr>
              <a:t>Επίθεση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30" dirty="0">
                <a:latin typeface="Arial"/>
                <a:cs typeface="Arial"/>
              </a:rPr>
              <a:t>τροποποίησης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περιεχομένου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ιστοσελίδας,</a:t>
            </a:r>
            <a:endParaRPr sz="2400">
              <a:latin typeface="Arial"/>
              <a:cs typeface="Arial"/>
            </a:endParaRPr>
          </a:p>
          <a:p>
            <a:pPr marL="469900" marR="5080">
              <a:lnSpc>
                <a:spcPct val="100000"/>
              </a:lnSpc>
            </a:pPr>
            <a:r>
              <a:rPr sz="2400" spc="-155" dirty="0">
                <a:latin typeface="Arial"/>
                <a:cs typeface="Arial"/>
              </a:rPr>
              <a:t>υποκλοπής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δεδομένων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(phishing)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95" dirty="0">
                <a:latin typeface="Arial"/>
                <a:cs typeface="Arial"/>
              </a:rPr>
              <a:t>ή/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και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50" dirty="0">
                <a:latin typeface="Arial"/>
                <a:cs typeface="Arial"/>
              </a:rPr>
              <a:t>ανακατεύθυνση </a:t>
            </a:r>
            <a:r>
              <a:rPr sz="2400" spc="-95" dirty="0">
                <a:latin typeface="Arial"/>
                <a:cs typeface="Arial"/>
              </a:rPr>
              <a:t>ανυποψίαστων </a:t>
            </a:r>
            <a:r>
              <a:rPr sz="2400" spc="-20" dirty="0">
                <a:latin typeface="Arial"/>
                <a:cs typeface="Arial"/>
              </a:rPr>
              <a:t>χρηστών.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5"/>
              </a:spcBef>
              <a:buAutoNum type="arabicPeriod" startAt="6"/>
              <a:tabLst>
                <a:tab pos="469900" algn="l"/>
                <a:tab pos="470534" algn="l"/>
              </a:tabLst>
            </a:pPr>
            <a:r>
              <a:rPr sz="2400" spc="-10" dirty="0">
                <a:latin typeface="Arial"/>
                <a:cs typeface="Arial"/>
              </a:rPr>
              <a:t>Spam.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8614" rIns="0" bIns="0" rtlCol="0">
            <a:spAutoFit/>
          </a:bodyPr>
          <a:lstStyle/>
          <a:p>
            <a:pPr marL="2639695">
              <a:lnSpc>
                <a:spcPct val="100000"/>
              </a:lnSpc>
              <a:spcBef>
                <a:spcPts val="105"/>
              </a:spcBef>
            </a:pPr>
            <a:r>
              <a:rPr spc="-330" dirty="0"/>
              <a:t>Απαιτήσεις</a:t>
            </a:r>
            <a:r>
              <a:rPr spc="-229" dirty="0"/>
              <a:t> </a:t>
            </a:r>
            <a:r>
              <a:rPr spc="-615" dirty="0"/>
              <a:t>ΑΗΕ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338452" y="1501520"/>
            <a:ext cx="7264400" cy="4142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27050" indent="-457834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b="1" spc="-170" dirty="0">
                <a:latin typeface="Arial"/>
                <a:cs typeface="Arial"/>
              </a:rPr>
              <a:t>Πιστοποίηση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-105" dirty="0">
                <a:latin typeface="Arial"/>
                <a:cs typeface="Arial"/>
              </a:rPr>
              <a:t>αυθεντικότητας</a:t>
            </a:r>
            <a:r>
              <a:rPr sz="2000" spc="-105" dirty="0">
                <a:latin typeface="Arial"/>
                <a:cs typeface="Arial"/>
              </a:rPr>
              <a:t>: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διαδικασία </a:t>
            </a:r>
            <a:r>
              <a:rPr sz="2000" spc="-90" dirty="0">
                <a:latin typeface="Arial"/>
                <a:cs typeface="Arial"/>
              </a:rPr>
              <a:t>επαλήθευσης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της </a:t>
            </a:r>
            <a:r>
              <a:rPr sz="2000" spc="-85" dirty="0">
                <a:latin typeface="Arial"/>
                <a:cs typeface="Arial"/>
              </a:rPr>
              <a:t>πραγματικής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ταυτότητας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μίας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οντότητας.</a:t>
            </a:r>
            <a:endParaRPr sz="2000">
              <a:latin typeface="Arial"/>
              <a:cs typeface="Arial"/>
            </a:endParaRPr>
          </a:p>
          <a:p>
            <a:pPr marL="469900" marR="422909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b="1" spc="-160" dirty="0">
                <a:latin typeface="Arial"/>
                <a:cs typeface="Arial"/>
              </a:rPr>
              <a:t>Εξουσιοδότηση</a:t>
            </a:r>
            <a:r>
              <a:rPr sz="2000" spc="-160" dirty="0">
                <a:latin typeface="Arial"/>
                <a:cs typeface="Arial"/>
              </a:rPr>
              <a:t>: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διεργασία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καθορισμού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των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λειτουργιών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που </a:t>
            </a:r>
            <a:r>
              <a:rPr sz="2000" spc="-80" dirty="0">
                <a:latin typeface="Arial"/>
                <a:cs typeface="Arial"/>
              </a:rPr>
              <a:t>μπορεί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να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85" dirty="0">
                <a:latin typeface="Arial"/>
                <a:cs typeface="Arial"/>
              </a:rPr>
              <a:t>προσπελάσει/ </a:t>
            </a:r>
            <a:r>
              <a:rPr sz="2000" spc="-35" dirty="0">
                <a:latin typeface="Arial"/>
                <a:cs typeface="Arial"/>
              </a:rPr>
              <a:t>εκτελέσει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μία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οντότητα.</a:t>
            </a:r>
            <a:endParaRPr sz="2000">
              <a:latin typeface="Arial"/>
              <a:cs typeface="Arial"/>
            </a:endParaRPr>
          </a:p>
          <a:p>
            <a:pPr marL="469900" marR="420370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b="1" spc="-170" dirty="0">
                <a:latin typeface="Arial"/>
                <a:cs typeface="Arial"/>
              </a:rPr>
              <a:t>Επιθεώρηση</a:t>
            </a:r>
            <a:r>
              <a:rPr sz="2000" spc="-170" dirty="0">
                <a:latin typeface="Arial"/>
                <a:cs typeface="Arial"/>
              </a:rPr>
              <a:t>: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διαδικασία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καταγραφής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του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τι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προσπελάστηκε, πότε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και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125" dirty="0">
                <a:latin typeface="Arial"/>
                <a:cs typeface="Arial"/>
              </a:rPr>
              <a:t>από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ποιον</a:t>
            </a:r>
            <a:endParaRPr sz="20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b="1" spc="-105" dirty="0">
                <a:latin typeface="Arial"/>
                <a:cs typeface="Arial"/>
              </a:rPr>
              <a:t>Διαθεσιμότητα</a:t>
            </a:r>
            <a:r>
              <a:rPr sz="2000" spc="-105" dirty="0">
                <a:latin typeface="Arial"/>
                <a:cs typeface="Arial"/>
              </a:rPr>
              <a:t>: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75" dirty="0">
                <a:latin typeface="Arial"/>
                <a:cs typeface="Arial"/>
              </a:rPr>
              <a:t>τεχνολογίες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που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βοηθούν</a:t>
            </a:r>
            <a:r>
              <a:rPr sz="2000" spc="-95" dirty="0">
                <a:latin typeface="Arial"/>
                <a:cs typeface="Arial"/>
              </a:rPr>
              <a:t> στην</a:t>
            </a:r>
            <a:r>
              <a:rPr sz="2000" spc="-90" dirty="0">
                <a:latin typeface="Arial"/>
                <a:cs typeface="Arial"/>
              </a:rPr>
              <a:t> συνεχή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και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2000" spc="-140" dirty="0">
                <a:latin typeface="Arial"/>
                <a:cs typeface="Arial"/>
              </a:rPr>
              <a:t>απρόσκοπτη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λειτουργία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ενός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συστήματος.</a:t>
            </a:r>
            <a:endParaRPr sz="2000">
              <a:latin typeface="Arial"/>
              <a:cs typeface="Arial"/>
            </a:endParaRPr>
          </a:p>
          <a:p>
            <a:pPr marL="469900" marR="5080" indent="-457834">
              <a:lnSpc>
                <a:spcPct val="100000"/>
              </a:lnSpc>
              <a:spcBef>
                <a:spcPts val="1200"/>
              </a:spcBef>
              <a:buAutoNum type="arabicPeriod" startAt="5"/>
              <a:tabLst>
                <a:tab pos="469900" algn="l"/>
                <a:tab pos="470534" algn="l"/>
              </a:tabLst>
            </a:pPr>
            <a:r>
              <a:rPr sz="2000" b="1" spc="-30" dirty="0">
                <a:latin typeface="Arial"/>
                <a:cs typeface="Arial"/>
              </a:rPr>
              <a:t>Μη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spc="-145" dirty="0">
                <a:latin typeface="Arial"/>
                <a:cs typeface="Arial"/>
              </a:rPr>
              <a:t>αποκήρυξη</a:t>
            </a:r>
            <a:r>
              <a:rPr sz="2000" spc="-145" dirty="0">
                <a:latin typeface="Arial"/>
                <a:cs typeface="Arial"/>
              </a:rPr>
              <a:t>: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η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αδυναμία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100" dirty="0">
                <a:latin typeface="Arial"/>
                <a:cs typeface="Arial"/>
              </a:rPr>
              <a:t>άρνησης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των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συναλλασσομένων </a:t>
            </a:r>
            <a:r>
              <a:rPr sz="2000" spc="-25" dirty="0">
                <a:latin typeface="Arial"/>
                <a:cs typeface="Arial"/>
              </a:rPr>
              <a:t>για </a:t>
            </a:r>
            <a:r>
              <a:rPr sz="2000" spc="-145" dirty="0">
                <a:latin typeface="Arial"/>
                <a:cs typeface="Arial"/>
              </a:rPr>
              <a:t>προ-</a:t>
            </a:r>
            <a:r>
              <a:rPr sz="2000" spc="-55" dirty="0">
                <a:latin typeface="Arial"/>
                <a:cs typeface="Arial"/>
              </a:rPr>
              <a:t>επιβεβαιωμένη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συναλλαγή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ή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ενέργεια.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100" dirty="0">
                <a:latin typeface="Arial"/>
                <a:cs typeface="Arial"/>
              </a:rPr>
              <a:t>Πηγή: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Turban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et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al.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(2010).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8614" rIns="0" bIns="0" rtlCol="0">
            <a:spAutoFit/>
          </a:bodyPr>
          <a:lstStyle/>
          <a:p>
            <a:pPr marL="1334770">
              <a:lnSpc>
                <a:spcPct val="100000"/>
              </a:lnSpc>
              <a:spcBef>
                <a:spcPts val="105"/>
              </a:spcBef>
            </a:pPr>
            <a:r>
              <a:rPr spc="-285" dirty="0"/>
              <a:t>Διασφάλιση</a:t>
            </a:r>
            <a:r>
              <a:rPr spc="-225" dirty="0"/>
              <a:t> </a:t>
            </a:r>
            <a:r>
              <a:rPr spc="-375" dirty="0"/>
              <a:t>πληροφοριών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266571" y="1613357"/>
            <a:ext cx="7279640" cy="38373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290" dirty="0">
                <a:latin typeface="Arial"/>
                <a:cs typeface="Arial"/>
              </a:rPr>
              <a:t>Ο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τελικός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στόχος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της </a:t>
            </a:r>
            <a:r>
              <a:rPr sz="2400" spc="-300" dirty="0">
                <a:latin typeface="Arial"/>
                <a:cs typeface="Arial"/>
              </a:rPr>
              <a:t>ΑΗΕ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συχνά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αναφέρεται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και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ως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spc="-65" dirty="0">
                <a:latin typeface="Arial"/>
                <a:cs typeface="Arial"/>
              </a:rPr>
              <a:t>διασφάλιση</a:t>
            </a:r>
            <a:r>
              <a:rPr sz="2400" spc="-20" dirty="0">
                <a:latin typeface="Arial"/>
                <a:cs typeface="Arial"/>
              </a:rPr>
              <a:t> πληροφοριών.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160" dirty="0">
                <a:latin typeface="Arial"/>
                <a:cs typeface="Arial"/>
              </a:rPr>
              <a:t>Διασφάλιση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spc="-190" dirty="0">
                <a:latin typeface="Arial"/>
                <a:cs typeface="Arial"/>
              </a:rPr>
              <a:t>πληροφοριών</a:t>
            </a:r>
            <a:r>
              <a:rPr sz="2400" spc="-190" dirty="0">
                <a:latin typeface="Arial"/>
                <a:cs typeface="Arial"/>
              </a:rPr>
              <a:t>: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η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προστασία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των</a:t>
            </a:r>
            <a:endParaRPr sz="24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</a:pPr>
            <a:r>
              <a:rPr sz="2400" spc="-110" dirty="0">
                <a:latin typeface="Arial"/>
                <a:cs typeface="Arial"/>
              </a:rPr>
              <a:t>πληροφοριακών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συστημάτων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55" dirty="0">
                <a:latin typeface="Arial"/>
                <a:cs typeface="Arial"/>
              </a:rPr>
              <a:t>από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μη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50" dirty="0">
                <a:latin typeface="Arial"/>
                <a:cs typeface="Arial"/>
              </a:rPr>
              <a:t>εξουσιοδοτημένη </a:t>
            </a:r>
            <a:r>
              <a:rPr sz="2400" spc="-155" dirty="0">
                <a:latin typeface="Arial"/>
                <a:cs typeface="Arial"/>
              </a:rPr>
              <a:t>πρόσβασή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90" dirty="0">
                <a:latin typeface="Arial"/>
                <a:cs typeface="Arial"/>
              </a:rPr>
              <a:t>τους </a:t>
            </a:r>
            <a:r>
              <a:rPr sz="2400" spc="-60" dirty="0">
                <a:latin typeface="Arial"/>
                <a:cs typeface="Arial"/>
              </a:rPr>
              <a:t>ή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25" dirty="0">
                <a:latin typeface="Arial"/>
                <a:cs typeface="Arial"/>
              </a:rPr>
              <a:t>τροποποίηση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πληροφοριών,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spc="-110" dirty="0">
                <a:latin typeface="Arial"/>
                <a:cs typeface="Arial"/>
              </a:rPr>
              <a:t>προστασία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55" dirty="0">
                <a:latin typeface="Arial"/>
                <a:cs typeface="Arial"/>
              </a:rPr>
              <a:t>από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άρνηση </a:t>
            </a:r>
            <a:r>
              <a:rPr sz="2400" spc="-160" dirty="0">
                <a:latin typeface="Arial"/>
                <a:cs typeface="Arial"/>
              </a:rPr>
              <a:t>παροχής</a:t>
            </a:r>
            <a:r>
              <a:rPr sz="2400" spc="-105" dirty="0">
                <a:latin typeface="Arial"/>
                <a:cs typeface="Arial"/>
              </a:rPr>
              <a:t> υπηρεσίας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σε</a:t>
            </a:r>
            <a:endParaRPr sz="2400">
              <a:latin typeface="Arial"/>
              <a:cs typeface="Arial"/>
            </a:endParaRPr>
          </a:p>
          <a:p>
            <a:pPr marL="355600" marR="709295">
              <a:lnSpc>
                <a:spcPct val="100000"/>
              </a:lnSpc>
            </a:pPr>
            <a:r>
              <a:rPr sz="2400" spc="-75" dirty="0">
                <a:latin typeface="Arial"/>
                <a:cs typeface="Arial"/>
              </a:rPr>
              <a:t>εξουσιοδοτημένους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χρήστες,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45" dirty="0">
                <a:latin typeface="Arial"/>
                <a:cs typeface="Arial"/>
              </a:rPr>
              <a:t>καθώς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επίσης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και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τα </a:t>
            </a:r>
            <a:r>
              <a:rPr sz="2400" spc="-65" dirty="0">
                <a:latin typeface="Arial"/>
                <a:cs typeface="Arial"/>
              </a:rPr>
              <a:t>μέτρα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45" dirty="0">
                <a:latin typeface="Arial"/>
                <a:cs typeface="Arial"/>
              </a:rPr>
              <a:t>που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είναι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απαραίτητα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για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ανίχνευση,</a:t>
            </a:r>
            <a:endParaRPr sz="2400">
              <a:latin typeface="Arial"/>
              <a:cs typeface="Arial"/>
            </a:endParaRPr>
          </a:p>
          <a:p>
            <a:pPr marL="355600" marR="167005">
              <a:lnSpc>
                <a:spcPct val="100000"/>
              </a:lnSpc>
              <a:spcBef>
                <a:spcPts val="5"/>
              </a:spcBef>
            </a:pPr>
            <a:r>
              <a:rPr sz="2400" spc="-85" dirty="0">
                <a:latin typeface="Arial"/>
                <a:cs typeface="Arial"/>
              </a:rPr>
              <a:t>τεκμηρίωση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και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αντιμετώπιση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των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απειλών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(Turban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et </a:t>
            </a:r>
            <a:r>
              <a:rPr sz="2400" spc="-80" dirty="0">
                <a:latin typeface="Arial"/>
                <a:cs typeface="Arial"/>
              </a:rPr>
              <a:t>al.,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2010).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8614" rIns="0" bIns="0" rtlCol="0">
            <a:spAutoFit/>
          </a:bodyPr>
          <a:lstStyle/>
          <a:p>
            <a:pPr marL="3253740">
              <a:lnSpc>
                <a:spcPct val="100000"/>
              </a:lnSpc>
              <a:spcBef>
                <a:spcPts val="105"/>
              </a:spcBef>
            </a:pPr>
            <a:r>
              <a:rPr spc="-130" dirty="0"/>
              <a:t>Μέτρα</a:t>
            </a:r>
            <a:r>
              <a:rPr spc="-185" dirty="0"/>
              <a:t> </a:t>
            </a:r>
            <a:r>
              <a:rPr spc="-615" dirty="0"/>
              <a:t>ΑΗΕ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266571" y="1613357"/>
            <a:ext cx="7040880" cy="2891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b="1" spc="-75" dirty="0">
                <a:latin typeface="Arial"/>
                <a:cs typeface="Arial"/>
              </a:rPr>
              <a:t>Μέτρα</a:t>
            </a:r>
            <a:r>
              <a:rPr sz="2400" b="1" spc="-125" dirty="0">
                <a:latin typeface="Arial"/>
                <a:cs typeface="Arial"/>
              </a:rPr>
              <a:t> </a:t>
            </a:r>
            <a:r>
              <a:rPr sz="2400" b="1" spc="-150" dirty="0">
                <a:latin typeface="Arial"/>
                <a:cs typeface="Arial"/>
              </a:rPr>
              <a:t>αναχαίτισης</a:t>
            </a:r>
            <a:r>
              <a:rPr sz="2400" spc="-150" dirty="0">
                <a:latin typeface="Arial"/>
                <a:cs typeface="Arial"/>
              </a:rPr>
              <a:t>: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μη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εξουσιοδοτημένων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χρηστών</a:t>
            </a:r>
            <a:endParaRPr sz="2400">
              <a:latin typeface="Arial"/>
              <a:cs typeface="Arial"/>
            </a:endParaRPr>
          </a:p>
          <a:p>
            <a:pPr marL="469265">
              <a:lnSpc>
                <a:spcPct val="100000"/>
              </a:lnSpc>
              <a:spcBef>
                <a:spcPts val="5"/>
              </a:spcBef>
            </a:pPr>
            <a:r>
              <a:rPr sz="2400" spc="-150" dirty="0">
                <a:latin typeface="Arial"/>
                <a:cs typeface="Arial"/>
              </a:rPr>
              <a:t>που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55" dirty="0">
                <a:latin typeface="Arial"/>
                <a:cs typeface="Arial"/>
              </a:rPr>
              <a:t>προσπαθούν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να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εισέλθουν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σε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ένα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σύστημα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ΗΕ.</a:t>
            </a:r>
            <a:endParaRPr sz="2400">
              <a:latin typeface="Arial"/>
              <a:cs typeface="Arial"/>
            </a:endParaRPr>
          </a:p>
          <a:p>
            <a:pPr marL="469265" marR="329565" indent="-457200">
              <a:lnSpc>
                <a:spcPct val="100000"/>
              </a:lnSpc>
              <a:spcBef>
                <a:spcPts val="1200"/>
              </a:spcBef>
              <a:buAutoNum type="arabicPeriod" startAt="2"/>
              <a:tabLst>
                <a:tab pos="469265" algn="l"/>
                <a:tab pos="469900" algn="l"/>
                <a:tab pos="4269740" algn="l"/>
              </a:tabLst>
            </a:pPr>
            <a:r>
              <a:rPr sz="2400" b="1" spc="-75" dirty="0">
                <a:latin typeface="Arial"/>
                <a:cs typeface="Arial"/>
              </a:rPr>
              <a:t>Μέτρα</a:t>
            </a:r>
            <a:r>
              <a:rPr sz="2400" b="1" spc="-130" dirty="0">
                <a:latin typeface="Arial"/>
                <a:cs typeface="Arial"/>
              </a:rPr>
              <a:t> </a:t>
            </a:r>
            <a:r>
              <a:rPr sz="2400" b="1" spc="-160" dirty="0">
                <a:latin typeface="Arial"/>
                <a:cs typeface="Arial"/>
              </a:rPr>
              <a:t>ανίχνευσης</a:t>
            </a:r>
            <a:r>
              <a:rPr sz="2400" spc="-160" dirty="0">
                <a:latin typeface="Arial"/>
                <a:cs typeface="Arial"/>
              </a:rPr>
              <a:t>: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εάν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υπήρξαν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προσπάθειες </a:t>
            </a:r>
            <a:r>
              <a:rPr sz="2400" spc="-110" dirty="0">
                <a:latin typeface="Arial"/>
                <a:cs typeface="Arial"/>
              </a:rPr>
              <a:t>παραβίασης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συστημάτων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ΗΕ,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55" dirty="0">
                <a:latin typeface="Arial"/>
                <a:cs typeface="Arial"/>
              </a:rPr>
              <a:t>καθώς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επίσης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και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τι </a:t>
            </a:r>
            <a:r>
              <a:rPr sz="2400" spc="-100" dirty="0">
                <a:latin typeface="Arial"/>
                <a:cs typeface="Arial"/>
              </a:rPr>
              <a:t>ακριβώς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90" dirty="0">
                <a:latin typeface="Arial"/>
                <a:cs typeface="Arial"/>
              </a:rPr>
              <a:t>έκαναν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50" dirty="0">
                <a:latin typeface="Arial"/>
                <a:cs typeface="Arial"/>
              </a:rPr>
              <a:t>αυτές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οι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ενέργειες.</a:t>
            </a:r>
            <a:endParaRPr sz="2400">
              <a:latin typeface="Arial"/>
              <a:cs typeface="Arial"/>
            </a:endParaRPr>
          </a:p>
          <a:p>
            <a:pPr marL="469265" marR="840740" indent="-457200">
              <a:lnSpc>
                <a:spcPct val="100000"/>
              </a:lnSpc>
              <a:spcBef>
                <a:spcPts val="1200"/>
              </a:spcBef>
              <a:buAutoNum type="arabicPeriod" startAt="2"/>
              <a:tabLst>
                <a:tab pos="469265" algn="l"/>
                <a:tab pos="469900" algn="l"/>
              </a:tabLst>
            </a:pPr>
            <a:r>
              <a:rPr sz="2400" b="1" spc="-75" dirty="0">
                <a:latin typeface="Arial"/>
                <a:cs typeface="Arial"/>
              </a:rPr>
              <a:t>Μέτρα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spc="-204" dirty="0">
                <a:latin typeface="Arial"/>
                <a:cs typeface="Arial"/>
              </a:rPr>
              <a:t>παρεμπόδισης</a:t>
            </a:r>
            <a:r>
              <a:rPr sz="2400" spc="-204" dirty="0">
                <a:latin typeface="Arial"/>
                <a:cs typeface="Arial"/>
              </a:rPr>
              <a:t>: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μη </a:t>
            </a:r>
            <a:r>
              <a:rPr sz="2400" spc="-70" dirty="0">
                <a:latin typeface="Arial"/>
                <a:cs typeface="Arial"/>
              </a:rPr>
              <a:t>εξουσιοδοτημένων </a:t>
            </a:r>
            <a:r>
              <a:rPr sz="2400" spc="-160" dirty="0">
                <a:latin typeface="Arial"/>
                <a:cs typeface="Arial"/>
              </a:rPr>
              <a:t>χρηστών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στην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155" dirty="0">
                <a:latin typeface="Arial"/>
                <a:cs typeface="Arial"/>
              </a:rPr>
              <a:t>προσπέλαση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συστημάτων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ΗΕ.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93925" marR="5080" indent="-693420">
              <a:lnSpc>
                <a:spcPct val="100000"/>
              </a:lnSpc>
              <a:spcBef>
                <a:spcPts val="105"/>
              </a:spcBef>
            </a:pPr>
            <a:r>
              <a:rPr spc="-250" dirty="0"/>
              <a:t>Φάσεις</a:t>
            </a:r>
            <a:r>
              <a:rPr spc="-210" dirty="0"/>
              <a:t> </a:t>
            </a:r>
            <a:r>
              <a:rPr spc="-295" dirty="0"/>
              <a:t>κύκλου</a:t>
            </a:r>
            <a:r>
              <a:rPr spc="-210" dirty="0"/>
              <a:t> </a:t>
            </a:r>
            <a:r>
              <a:rPr spc="-484" dirty="0"/>
              <a:t>ζωής</a:t>
            </a:r>
            <a:r>
              <a:rPr spc="-235" dirty="0"/>
              <a:t> </a:t>
            </a:r>
            <a:r>
              <a:rPr spc="-355" dirty="0"/>
              <a:t>ενός </a:t>
            </a:r>
            <a:r>
              <a:rPr spc="-350" dirty="0"/>
              <a:t>προγράμματος</a:t>
            </a:r>
            <a:r>
              <a:rPr spc="-254" dirty="0"/>
              <a:t> </a:t>
            </a:r>
            <a:r>
              <a:rPr spc="-615" dirty="0"/>
              <a:t>ΑΗΕ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174191" y="1500632"/>
            <a:ext cx="4621530" cy="209867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13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30" dirty="0">
                <a:latin typeface="Arial"/>
                <a:cs typeface="Arial"/>
              </a:rPr>
              <a:t>Σχεδιασμός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και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οργάνωση.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35" dirty="0">
                <a:latin typeface="Arial"/>
                <a:cs typeface="Arial"/>
              </a:rPr>
              <a:t>Υλοποίηση.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65" dirty="0">
                <a:latin typeface="Arial"/>
                <a:cs typeface="Arial"/>
              </a:rPr>
              <a:t>Λειτουργίες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και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συντήρηση.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10" dirty="0">
                <a:latin typeface="Arial"/>
                <a:cs typeface="Arial"/>
              </a:rPr>
              <a:t>Παρακολούθηση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και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αξιολόγηση.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5045" y="461594"/>
            <a:ext cx="30753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25" dirty="0"/>
              <a:t>Επίπεδα</a:t>
            </a:r>
            <a:r>
              <a:rPr spc="-229" dirty="0"/>
              <a:t> </a:t>
            </a:r>
            <a:r>
              <a:rPr spc="-610" dirty="0"/>
              <a:t>ΑΗΕ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110691" y="1205585"/>
            <a:ext cx="7875270" cy="490347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300"/>
              </a:spcBef>
            </a:pPr>
            <a:r>
              <a:rPr sz="2000" spc="-210" dirty="0">
                <a:latin typeface="Arial"/>
                <a:cs typeface="Arial"/>
              </a:rPr>
              <a:t>Η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250" dirty="0">
                <a:latin typeface="Arial"/>
                <a:cs typeface="Arial"/>
              </a:rPr>
              <a:t>ΑΗΕ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διακρίνεται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σε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110" dirty="0">
                <a:latin typeface="Arial"/>
                <a:cs typeface="Arial"/>
              </a:rPr>
              <a:t>3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επίπεδα</a:t>
            </a:r>
            <a:r>
              <a:rPr sz="2000" spc="-110" dirty="0">
                <a:latin typeface="Arial"/>
                <a:cs typeface="Arial"/>
              </a:rPr>
              <a:t> (Turban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et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al.,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2010):</a:t>
            </a:r>
            <a:endParaRPr sz="2000">
              <a:latin typeface="Arial"/>
              <a:cs typeface="Arial"/>
            </a:endParaRPr>
          </a:p>
          <a:p>
            <a:pPr marL="533400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533400" algn="l"/>
                <a:tab pos="534035" algn="l"/>
              </a:tabLst>
            </a:pPr>
            <a:r>
              <a:rPr sz="2000" spc="-50" dirty="0">
                <a:latin typeface="Arial"/>
                <a:cs typeface="Arial"/>
              </a:rPr>
              <a:t>Ασφάλεια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</a:t>
            </a:r>
            <a:r>
              <a:rPr sz="1950" baseline="25641" dirty="0">
                <a:latin typeface="Arial"/>
                <a:cs typeface="Arial"/>
              </a:rPr>
              <a:t>ου</a:t>
            </a:r>
            <a:r>
              <a:rPr sz="1950" spc="22" baseline="25641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επιπέδου:</a:t>
            </a:r>
            <a:endParaRPr sz="2000">
              <a:latin typeface="Arial"/>
              <a:cs typeface="Arial"/>
            </a:endParaRPr>
          </a:p>
          <a:p>
            <a:pPr marL="533400">
              <a:lnSpc>
                <a:spcPct val="100000"/>
              </a:lnSpc>
            </a:pPr>
            <a:r>
              <a:rPr sz="2000" spc="-180" dirty="0">
                <a:latin typeface="Arial"/>
                <a:cs typeface="Arial"/>
              </a:rPr>
              <a:t>Έλεγχος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της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25" dirty="0">
                <a:latin typeface="Arial"/>
                <a:cs typeface="Arial"/>
              </a:rPr>
              <a:t>πρόσβασης.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Παραδείγματα: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πιστοποίηση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αυθεντικότητας</a:t>
            </a:r>
            <a:endParaRPr sz="2000">
              <a:latin typeface="Arial"/>
              <a:cs typeface="Arial"/>
            </a:endParaRPr>
          </a:p>
          <a:p>
            <a:pPr marL="533400" marR="403225">
              <a:lnSpc>
                <a:spcPct val="100000"/>
              </a:lnSpc>
            </a:pPr>
            <a:r>
              <a:rPr sz="2000" spc="-25" dirty="0">
                <a:latin typeface="Arial"/>
                <a:cs typeface="Arial"/>
              </a:rPr>
              <a:t>και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κωδικοί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πρόσβασης,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βιομετρικά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συστήματα,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κρυπτογράφηση, </a:t>
            </a:r>
            <a:r>
              <a:rPr sz="2000" spc="-30" dirty="0">
                <a:latin typeface="Arial"/>
                <a:cs typeface="Arial"/>
              </a:rPr>
              <a:t>ψηφιακές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υπογραφές </a:t>
            </a:r>
            <a:r>
              <a:rPr sz="2000" spc="-25" dirty="0">
                <a:latin typeface="Arial"/>
                <a:cs typeface="Arial"/>
              </a:rPr>
              <a:t>και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ψηφιακά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πιστοποιητικά,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πρωτόκολλα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310" dirty="0">
                <a:latin typeface="Arial"/>
                <a:cs typeface="Arial"/>
              </a:rPr>
              <a:t>ΗΕ </a:t>
            </a:r>
            <a:r>
              <a:rPr sz="2000" spc="-215" dirty="0">
                <a:latin typeface="Arial"/>
                <a:cs typeface="Arial"/>
              </a:rPr>
              <a:t>(SSL),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κτλ.</a:t>
            </a:r>
            <a:endParaRPr sz="2000">
              <a:latin typeface="Arial"/>
              <a:cs typeface="Arial"/>
            </a:endParaRPr>
          </a:p>
          <a:p>
            <a:pPr marL="533400" indent="-457834">
              <a:lnSpc>
                <a:spcPct val="100000"/>
              </a:lnSpc>
              <a:spcBef>
                <a:spcPts val="1205"/>
              </a:spcBef>
              <a:buAutoNum type="arabicPeriod" startAt="2"/>
              <a:tabLst>
                <a:tab pos="533400" algn="l"/>
                <a:tab pos="534035" algn="l"/>
              </a:tabLst>
            </a:pPr>
            <a:r>
              <a:rPr sz="2000" spc="-45" dirty="0">
                <a:latin typeface="Arial"/>
                <a:cs typeface="Arial"/>
              </a:rPr>
              <a:t>Ασφάλεια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</a:t>
            </a:r>
            <a:r>
              <a:rPr sz="1950" baseline="25641" dirty="0">
                <a:latin typeface="Arial"/>
                <a:cs typeface="Arial"/>
              </a:rPr>
              <a:t>ου</a:t>
            </a:r>
            <a:r>
              <a:rPr sz="1950" spc="-22" baseline="25641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επιπέδου:</a:t>
            </a:r>
            <a:endParaRPr sz="2000">
              <a:latin typeface="Arial"/>
              <a:cs typeface="Arial"/>
            </a:endParaRPr>
          </a:p>
          <a:p>
            <a:pPr marL="533400" marR="281305">
              <a:lnSpc>
                <a:spcPct val="100000"/>
              </a:lnSpc>
            </a:pPr>
            <a:r>
              <a:rPr sz="2000" spc="-65" dirty="0">
                <a:latin typeface="Arial"/>
                <a:cs typeface="Arial"/>
              </a:rPr>
              <a:t>Διασφάλιση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δικτύου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210" dirty="0">
                <a:latin typeface="Arial"/>
                <a:cs typeface="Arial"/>
              </a:rPr>
              <a:t>ΗΕ.</a:t>
            </a:r>
            <a:r>
              <a:rPr sz="2000" spc="-60" dirty="0">
                <a:latin typeface="Arial"/>
                <a:cs typeface="Arial"/>
              </a:rPr>
              <a:t> Παραδείγματα: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τείχη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προστασίας, </a:t>
            </a:r>
            <a:r>
              <a:rPr sz="2000" spc="-10" dirty="0">
                <a:latin typeface="Arial"/>
                <a:cs typeface="Arial"/>
              </a:rPr>
              <a:t>εικονικά </a:t>
            </a:r>
            <a:r>
              <a:rPr sz="2000" spc="-30" dirty="0">
                <a:latin typeface="Arial"/>
                <a:cs typeface="Arial"/>
              </a:rPr>
              <a:t>ιδιωτικά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δίκτυα,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συστήματα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75" dirty="0">
                <a:latin typeface="Arial"/>
                <a:cs typeface="Arial"/>
              </a:rPr>
              <a:t>ανίχνευσης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εισβολής,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ελέγχους </a:t>
            </a:r>
            <a:r>
              <a:rPr sz="2000" spc="-60" dirty="0">
                <a:latin typeface="Arial"/>
                <a:cs typeface="Arial"/>
              </a:rPr>
              <a:t>διείσδυσης, </a:t>
            </a:r>
            <a:r>
              <a:rPr sz="2000" spc="-25" dirty="0">
                <a:latin typeface="Arial"/>
                <a:cs typeface="Arial"/>
              </a:rPr>
              <a:t>δίκτυα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παγίδας,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κτλ.</a:t>
            </a:r>
            <a:endParaRPr sz="2000">
              <a:latin typeface="Arial"/>
              <a:cs typeface="Arial"/>
            </a:endParaRPr>
          </a:p>
          <a:p>
            <a:pPr marL="533400" indent="-457834" algn="just">
              <a:lnSpc>
                <a:spcPct val="100000"/>
              </a:lnSpc>
              <a:spcBef>
                <a:spcPts val="1200"/>
              </a:spcBef>
              <a:buAutoNum type="arabicPeriod" startAt="3"/>
              <a:tabLst>
                <a:tab pos="534035" algn="l"/>
              </a:tabLst>
            </a:pPr>
            <a:r>
              <a:rPr sz="2000" spc="-45" dirty="0">
                <a:latin typeface="Arial"/>
                <a:cs typeface="Arial"/>
              </a:rPr>
              <a:t>Ασφάλεια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3</a:t>
            </a:r>
            <a:r>
              <a:rPr sz="1950" baseline="25641" dirty="0">
                <a:latin typeface="Arial"/>
                <a:cs typeface="Arial"/>
              </a:rPr>
              <a:t>ου</a:t>
            </a:r>
            <a:r>
              <a:rPr sz="1950" spc="-22" baseline="25641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επιπέδου:</a:t>
            </a:r>
            <a:endParaRPr sz="2000">
              <a:latin typeface="Arial"/>
              <a:cs typeface="Arial"/>
            </a:endParaRPr>
          </a:p>
          <a:p>
            <a:pPr marL="533400" marR="563245" algn="just">
              <a:lnSpc>
                <a:spcPct val="100000"/>
              </a:lnSpc>
            </a:pPr>
            <a:r>
              <a:rPr sz="2000" spc="-70" dirty="0">
                <a:latin typeface="Arial"/>
                <a:cs typeface="Arial"/>
              </a:rPr>
              <a:t>Γενικοί </a:t>
            </a:r>
            <a:r>
              <a:rPr sz="2000" spc="-65" dirty="0">
                <a:latin typeface="Arial"/>
                <a:cs typeface="Arial"/>
              </a:rPr>
              <a:t>έλεγχοι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και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άλλοι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μηχανισμοί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ασφαλείας.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Παραδείγματα: </a:t>
            </a:r>
            <a:r>
              <a:rPr sz="2000" spc="-40" dirty="0">
                <a:latin typeface="Arial"/>
                <a:cs typeface="Arial"/>
              </a:rPr>
              <a:t>φυσικοί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60" dirty="0">
                <a:latin typeface="Arial"/>
                <a:cs typeface="Arial"/>
              </a:rPr>
              <a:t>έλεγχοι,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βιομετρικοί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60" dirty="0">
                <a:latin typeface="Arial"/>
                <a:cs typeface="Arial"/>
              </a:rPr>
              <a:t>έλεγχοι,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διοικητικοί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60" dirty="0">
                <a:latin typeface="Arial"/>
                <a:cs typeface="Arial"/>
              </a:rPr>
              <a:t>έλεγχοι,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έλεγχοι </a:t>
            </a:r>
            <a:r>
              <a:rPr sz="2000" spc="-80" dirty="0">
                <a:latin typeface="Arial"/>
                <a:cs typeface="Arial"/>
              </a:rPr>
              <a:t>εφαρμογών-</a:t>
            </a:r>
            <a:r>
              <a:rPr sz="2000" spc="-130" dirty="0">
                <a:latin typeface="Arial"/>
                <a:cs typeface="Arial"/>
              </a:rPr>
              <a:t>spam,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προστασία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125" dirty="0">
                <a:latin typeface="Arial"/>
                <a:cs typeface="Arial"/>
              </a:rPr>
              <a:t>από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λογισμικό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κατασκοπίας,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κτλ.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8614" rIns="0" bIns="0" rtlCol="0">
            <a:spAutoFit/>
          </a:bodyPr>
          <a:lstStyle/>
          <a:p>
            <a:pPr marL="2854960">
              <a:lnSpc>
                <a:spcPct val="100000"/>
              </a:lnSpc>
              <a:spcBef>
                <a:spcPts val="105"/>
              </a:spcBef>
            </a:pPr>
            <a:r>
              <a:rPr spc="-220" dirty="0"/>
              <a:t>Βιβλιογραφία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1743075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pc="-135" dirty="0"/>
              <a:t>Chickowski,</a:t>
            </a:r>
            <a:r>
              <a:rPr spc="-85" dirty="0"/>
              <a:t> </a:t>
            </a:r>
            <a:r>
              <a:rPr spc="-240" dirty="0"/>
              <a:t>E.</a:t>
            </a:r>
            <a:r>
              <a:rPr spc="-95" dirty="0"/>
              <a:t> </a:t>
            </a:r>
            <a:r>
              <a:rPr spc="-105" dirty="0"/>
              <a:t>(2008).</a:t>
            </a:r>
            <a:r>
              <a:rPr spc="-100" dirty="0"/>
              <a:t> </a:t>
            </a:r>
            <a:r>
              <a:rPr spc="-145" dirty="0"/>
              <a:t>Closing</a:t>
            </a:r>
            <a:r>
              <a:rPr spc="-90" dirty="0"/>
              <a:t> </a:t>
            </a:r>
            <a:r>
              <a:rPr spc="-45" dirty="0"/>
              <a:t>the</a:t>
            </a:r>
            <a:r>
              <a:rPr spc="-95" dirty="0"/>
              <a:t> </a:t>
            </a:r>
            <a:r>
              <a:rPr spc="-75" dirty="0"/>
              <a:t>security</a:t>
            </a:r>
            <a:r>
              <a:rPr spc="-90" dirty="0"/>
              <a:t> </a:t>
            </a:r>
            <a:r>
              <a:rPr spc="-60" dirty="0"/>
              <a:t>gap. </a:t>
            </a:r>
            <a:r>
              <a:rPr spc="-75" dirty="0"/>
              <a:t>InformationWeek.</a:t>
            </a:r>
            <a:r>
              <a:rPr spc="-55" dirty="0"/>
              <a:t> </a:t>
            </a:r>
            <a:r>
              <a:rPr spc="-130" dirty="0"/>
              <a:t>Baseline,</a:t>
            </a:r>
            <a:r>
              <a:rPr spc="-70" dirty="0"/>
              <a:t> </a:t>
            </a:r>
            <a:r>
              <a:rPr spc="-190" dirty="0"/>
              <a:t>June</a:t>
            </a:r>
            <a:r>
              <a:rPr spc="-65" dirty="0"/>
              <a:t> </a:t>
            </a:r>
            <a:r>
              <a:rPr spc="-10" dirty="0"/>
              <a:t>2008.</a:t>
            </a:r>
          </a:p>
          <a:p>
            <a:pPr marL="354965" marR="81280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4965" algn="l"/>
                <a:tab pos="355600" algn="l"/>
              </a:tabLst>
            </a:pPr>
            <a:r>
              <a:rPr spc="-130" dirty="0"/>
              <a:t>Richardson,</a:t>
            </a:r>
            <a:r>
              <a:rPr spc="-105" dirty="0"/>
              <a:t> </a:t>
            </a:r>
            <a:r>
              <a:rPr spc="-235" dirty="0"/>
              <a:t>R.</a:t>
            </a:r>
            <a:r>
              <a:rPr spc="-95" dirty="0"/>
              <a:t> </a:t>
            </a:r>
            <a:r>
              <a:rPr spc="-105" dirty="0"/>
              <a:t>(2008).</a:t>
            </a:r>
            <a:r>
              <a:rPr spc="-95" dirty="0"/>
              <a:t> </a:t>
            </a:r>
            <a:r>
              <a:rPr spc="-130" dirty="0"/>
              <a:t>2008</a:t>
            </a:r>
            <a:r>
              <a:rPr spc="-90" dirty="0"/>
              <a:t> </a:t>
            </a:r>
            <a:r>
              <a:rPr spc="-325" dirty="0"/>
              <a:t>CSI</a:t>
            </a:r>
            <a:r>
              <a:rPr spc="-90" dirty="0"/>
              <a:t> </a:t>
            </a:r>
            <a:r>
              <a:rPr spc="-95" dirty="0"/>
              <a:t>Computer</a:t>
            </a:r>
            <a:r>
              <a:rPr spc="-75" dirty="0"/>
              <a:t> </a:t>
            </a:r>
            <a:r>
              <a:rPr spc="-130" dirty="0"/>
              <a:t>Crime</a:t>
            </a:r>
            <a:r>
              <a:rPr spc="-75" dirty="0"/>
              <a:t> </a:t>
            </a:r>
            <a:r>
              <a:rPr spc="-120" dirty="0"/>
              <a:t>and</a:t>
            </a:r>
            <a:r>
              <a:rPr spc="-105" dirty="0"/>
              <a:t> </a:t>
            </a:r>
            <a:r>
              <a:rPr spc="-60" dirty="0"/>
              <a:t>Security </a:t>
            </a:r>
            <a:r>
              <a:rPr spc="-160" dirty="0"/>
              <a:t>Survey.</a:t>
            </a:r>
            <a:r>
              <a:rPr spc="-105" dirty="0"/>
              <a:t> </a:t>
            </a:r>
            <a:r>
              <a:rPr spc="-100" dirty="0"/>
              <a:t>Computer</a:t>
            </a:r>
            <a:r>
              <a:rPr spc="-80" dirty="0"/>
              <a:t> </a:t>
            </a:r>
            <a:r>
              <a:rPr spc="-75" dirty="0"/>
              <a:t>security</a:t>
            </a:r>
            <a:r>
              <a:rPr spc="-95" dirty="0"/>
              <a:t> </a:t>
            </a:r>
            <a:r>
              <a:rPr spc="-30" dirty="0"/>
              <a:t>institute.</a:t>
            </a:r>
            <a:r>
              <a:rPr spc="-95" dirty="0"/>
              <a:t> </a:t>
            </a:r>
            <a:r>
              <a:rPr spc="-180" dirty="0"/>
              <a:t>Accessed</a:t>
            </a:r>
            <a:r>
              <a:rPr spc="-75" dirty="0"/>
              <a:t> </a:t>
            </a:r>
            <a:r>
              <a:rPr spc="-90" dirty="0"/>
              <a:t>March</a:t>
            </a:r>
            <a:r>
              <a:rPr spc="-95" dirty="0"/>
              <a:t> </a:t>
            </a:r>
            <a:r>
              <a:rPr spc="-25" dirty="0"/>
              <a:t>10, </a:t>
            </a:r>
            <a:r>
              <a:rPr spc="-120" dirty="0"/>
              <a:t>2009,</a:t>
            </a:r>
            <a:r>
              <a:rPr spc="-105" dirty="0"/>
              <a:t> </a:t>
            </a:r>
            <a:r>
              <a:rPr spc="-30" dirty="0"/>
              <a:t>from:</a:t>
            </a:r>
            <a:r>
              <a:rPr spc="-75" dirty="0"/>
              <a:t> </a:t>
            </a:r>
            <a:r>
              <a:rPr spc="-55" dirty="0"/>
              <a:t>i.zdnet.com/blogs/csisurvey2008.pdf</a:t>
            </a:r>
          </a:p>
          <a:p>
            <a:pPr marL="354965" marR="5080" indent="-342900">
              <a:lnSpc>
                <a:spcPct val="100000"/>
              </a:lnSpc>
              <a:spcBef>
                <a:spcPts val="1205"/>
              </a:spcBef>
              <a:buChar char="•"/>
              <a:tabLst>
                <a:tab pos="354965" algn="l"/>
                <a:tab pos="355600" algn="l"/>
              </a:tabLst>
            </a:pPr>
            <a:r>
              <a:rPr spc="-135" dirty="0"/>
              <a:t>Turban,</a:t>
            </a:r>
            <a:r>
              <a:rPr spc="-95" dirty="0"/>
              <a:t> </a:t>
            </a:r>
            <a:r>
              <a:rPr spc="-185" dirty="0"/>
              <a:t>E.,</a:t>
            </a:r>
            <a:r>
              <a:rPr spc="-80" dirty="0"/>
              <a:t> </a:t>
            </a:r>
            <a:r>
              <a:rPr spc="-135" dirty="0"/>
              <a:t>King,</a:t>
            </a:r>
            <a:r>
              <a:rPr spc="-80" dirty="0"/>
              <a:t> </a:t>
            </a:r>
            <a:r>
              <a:rPr spc="-145" dirty="0"/>
              <a:t>D.,</a:t>
            </a:r>
            <a:r>
              <a:rPr spc="-80" dirty="0"/>
              <a:t> </a:t>
            </a:r>
            <a:r>
              <a:rPr spc="-190" dirty="0"/>
              <a:t>McKay,</a:t>
            </a:r>
            <a:r>
              <a:rPr spc="-80" dirty="0"/>
              <a:t> </a:t>
            </a:r>
            <a:r>
              <a:rPr spc="-200" dirty="0"/>
              <a:t>J.,</a:t>
            </a:r>
            <a:r>
              <a:rPr spc="-75" dirty="0"/>
              <a:t> </a:t>
            </a:r>
            <a:r>
              <a:rPr spc="-85" dirty="0"/>
              <a:t>Marshall,</a:t>
            </a:r>
            <a:r>
              <a:rPr spc="-114" dirty="0"/>
              <a:t> </a:t>
            </a:r>
            <a:r>
              <a:rPr spc="-254" dirty="0"/>
              <a:t>P.,</a:t>
            </a:r>
            <a:r>
              <a:rPr spc="-80" dirty="0"/>
              <a:t> </a:t>
            </a:r>
            <a:r>
              <a:rPr spc="-175" dirty="0"/>
              <a:t>Lee,</a:t>
            </a:r>
            <a:r>
              <a:rPr spc="-65" dirty="0"/>
              <a:t> </a:t>
            </a:r>
            <a:r>
              <a:rPr spc="-200" dirty="0"/>
              <a:t>J.,</a:t>
            </a:r>
            <a:r>
              <a:rPr spc="-75" dirty="0"/>
              <a:t> </a:t>
            </a:r>
            <a:r>
              <a:rPr spc="-25" dirty="0"/>
              <a:t>and </a:t>
            </a:r>
            <a:r>
              <a:rPr spc="-95" dirty="0"/>
              <a:t>Viehland, </a:t>
            </a:r>
            <a:r>
              <a:rPr spc="-180" dirty="0"/>
              <a:t>D.</a:t>
            </a:r>
            <a:r>
              <a:rPr spc="-110" dirty="0"/>
              <a:t> </a:t>
            </a:r>
            <a:r>
              <a:rPr spc="-105" dirty="0"/>
              <a:t>(2010). </a:t>
            </a:r>
            <a:r>
              <a:rPr spc="-90" dirty="0"/>
              <a:t>Ηλεκτρονικό</a:t>
            </a:r>
            <a:r>
              <a:rPr spc="-60" dirty="0"/>
              <a:t> </a:t>
            </a:r>
            <a:r>
              <a:rPr spc="-125" dirty="0"/>
              <a:t>Εμπόριο:</a:t>
            </a:r>
            <a:r>
              <a:rPr spc="-75" dirty="0"/>
              <a:t> </a:t>
            </a:r>
            <a:r>
              <a:rPr spc="-160" dirty="0"/>
              <a:t>Αρχές</a:t>
            </a:r>
            <a:r>
              <a:rPr spc="-60" dirty="0"/>
              <a:t> </a:t>
            </a:r>
            <a:r>
              <a:rPr spc="-140" dirty="0"/>
              <a:t>–</a:t>
            </a:r>
            <a:r>
              <a:rPr spc="-85" dirty="0"/>
              <a:t> </a:t>
            </a:r>
            <a:r>
              <a:rPr spc="-95" dirty="0"/>
              <a:t>Εξελίξεις</a:t>
            </a:r>
            <a:r>
              <a:rPr spc="-70" dirty="0"/>
              <a:t> </a:t>
            </a:r>
            <a:r>
              <a:rPr spc="-50" dirty="0"/>
              <a:t>– </a:t>
            </a:r>
            <a:r>
              <a:rPr spc="-85" dirty="0"/>
              <a:t>Στρατηγική</a:t>
            </a:r>
            <a:r>
              <a:rPr spc="-65" dirty="0"/>
              <a:t> </a:t>
            </a:r>
            <a:r>
              <a:rPr spc="-145" dirty="0"/>
              <a:t>από</a:t>
            </a:r>
            <a:r>
              <a:rPr spc="-90" dirty="0"/>
              <a:t> </a:t>
            </a:r>
            <a:r>
              <a:rPr spc="-20" dirty="0"/>
              <a:t>τη</a:t>
            </a:r>
            <a:r>
              <a:rPr spc="-90" dirty="0"/>
              <a:t> </a:t>
            </a:r>
            <a:r>
              <a:rPr spc="-120" dirty="0"/>
              <a:t>σκοπιά</a:t>
            </a:r>
            <a:r>
              <a:rPr spc="-85" dirty="0"/>
              <a:t> </a:t>
            </a:r>
            <a:r>
              <a:rPr spc="-45" dirty="0"/>
              <a:t>του</a:t>
            </a:r>
            <a:r>
              <a:rPr spc="-90" dirty="0"/>
              <a:t> </a:t>
            </a:r>
            <a:r>
              <a:rPr spc="-130" dirty="0"/>
              <a:t>Manager.</a:t>
            </a:r>
            <a:r>
              <a:rPr spc="-110" dirty="0"/>
              <a:t> </a:t>
            </a:r>
            <a:r>
              <a:rPr spc="-125" dirty="0"/>
              <a:t>Εκδόσεις</a:t>
            </a:r>
            <a:r>
              <a:rPr spc="-90" dirty="0"/>
              <a:t> </a:t>
            </a:r>
            <a:r>
              <a:rPr spc="-25" dirty="0"/>
              <a:t>Μ.</a:t>
            </a:r>
          </a:p>
          <a:p>
            <a:pPr marL="354965">
              <a:lnSpc>
                <a:spcPct val="100000"/>
              </a:lnSpc>
            </a:pPr>
            <a:r>
              <a:rPr spc="-95" dirty="0"/>
              <a:t>Γκιούρδας,</a:t>
            </a:r>
            <a:r>
              <a:rPr spc="-80" dirty="0"/>
              <a:t> </a:t>
            </a:r>
            <a:r>
              <a:rPr spc="-10" dirty="0"/>
              <a:t>Αθήνα.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8614" rIns="0" bIns="0" rtlCol="0">
            <a:spAutoFit/>
          </a:bodyPr>
          <a:lstStyle/>
          <a:p>
            <a:pPr marL="2786380">
              <a:lnSpc>
                <a:spcPct val="100000"/>
              </a:lnSpc>
              <a:spcBef>
                <a:spcPts val="105"/>
              </a:spcBef>
            </a:pPr>
            <a:r>
              <a:rPr spc="-254" dirty="0"/>
              <a:t>Άδειες</a:t>
            </a:r>
            <a:r>
              <a:rPr spc="-170" dirty="0"/>
              <a:t> </a:t>
            </a:r>
            <a:r>
              <a:rPr spc="-459" dirty="0"/>
              <a:t>Χρήσης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10716" y="1505838"/>
            <a:ext cx="6758305" cy="2244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59079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350" dirty="0">
                <a:latin typeface="Arial"/>
                <a:cs typeface="Arial"/>
              </a:rPr>
              <a:t>Το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185" dirty="0">
                <a:latin typeface="Arial"/>
                <a:cs typeface="Arial"/>
              </a:rPr>
              <a:t>παρόν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spc="-65" dirty="0">
                <a:latin typeface="Arial"/>
                <a:cs typeface="Arial"/>
              </a:rPr>
              <a:t>εκπαιδευτικό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90" dirty="0">
                <a:latin typeface="Arial"/>
                <a:cs typeface="Arial"/>
              </a:rPr>
              <a:t>υλικό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-60" dirty="0">
                <a:latin typeface="Arial"/>
                <a:cs typeface="Arial"/>
              </a:rPr>
              <a:t>υπόκειται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σε </a:t>
            </a:r>
            <a:r>
              <a:rPr sz="2800" spc="-35" dirty="0">
                <a:latin typeface="Arial"/>
                <a:cs typeface="Arial"/>
              </a:rPr>
              <a:t>άδειες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180" dirty="0">
                <a:latin typeface="Arial"/>
                <a:cs typeface="Arial"/>
              </a:rPr>
              <a:t>χρήσης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-145" dirty="0">
                <a:latin typeface="Arial"/>
                <a:cs typeface="Arial"/>
              </a:rPr>
              <a:t>Creative </a:t>
            </a:r>
            <a:r>
              <a:rPr sz="2800" spc="-50" dirty="0">
                <a:latin typeface="Arial"/>
                <a:cs typeface="Arial"/>
              </a:rPr>
              <a:t>Commons.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0" dirty="0">
                <a:latin typeface="Arial"/>
                <a:cs typeface="Arial"/>
              </a:rPr>
              <a:t>Για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65" dirty="0">
                <a:latin typeface="Arial"/>
                <a:cs typeface="Arial"/>
              </a:rPr>
              <a:t>εκπαιδευτικό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υλικό,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-254" dirty="0">
                <a:latin typeface="Arial"/>
                <a:cs typeface="Arial"/>
              </a:rPr>
              <a:t>όπως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75" dirty="0">
                <a:latin typeface="Arial"/>
                <a:cs typeface="Arial"/>
              </a:rPr>
              <a:t>εικόνες,</a:t>
            </a:r>
            <a:r>
              <a:rPr sz="2800" spc="-12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που </a:t>
            </a:r>
            <a:r>
              <a:rPr sz="2800" spc="-60" dirty="0">
                <a:latin typeface="Arial"/>
                <a:cs typeface="Arial"/>
              </a:rPr>
              <a:t>υπόκειται</a:t>
            </a:r>
            <a:r>
              <a:rPr sz="2800" spc="-120" dirty="0">
                <a:latin typeface="Arial"/>
                <a:cs typeface="Arial"/>
              </a:rPr>
              <a:t> </a:t>
            </a:r>
            <a:r>
              <a:rPr sz="2800" spc="-125" dirty="0">
                <a:latin typeface="Arial"/>
                <a:cs typeface="Arial"/>
              </a:rPr>
              <a:t>σε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spc="-85" dirty="0">
                <a:latin typeface="Arial"/>
                <a:cs typeface="Arial"/>
              </a:rPr>
              <a:t>άλλου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125" dirty="0">
                <a:latin typeface="Arial"/>
                <a:cs typeface="Arial"/>
              </a:rPr>
              <a:t>τύπου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45" dirty="0">
                <a:latin typeface="Arial"/>
                <a:cs typeface="Arial"/>
              </a:rPr>
              <a:t>άδειας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spc="-170" dirty="0">
                <a:latin typeface="Arial"/>
                <a:cs typeface="Arial"/>
              </a:rPr>
              <a:t>χρήσης,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50" dirty="0">
                <a:latin typeface="Arial"/>
                <a:cs typeface="Arial"/>
              </a:rPr>
              <a:t>η </a:t>
            </a:r>
            <a:r>
              <a:rPr sz="2800" spc="-10" dirty="0">
                <a:latin typeface="Arial"/>
                <a:cs typeface="Arial"/>
              </a:rPr>
              <a:t>άδεια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175" dirty="0">
                <a:latin typeface="Arial"/>
                <a:cs typeface="Arial"/>
              </a:rPr>
              <a:t>χρήσης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αναφέρεται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ρητώς.</a:t>
            </a:r>
            <a:endParaRPr sz="28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7047" y="4293057"/>
            <a:ext cx="1585087" cy="54869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2</a:t>
            </a:fld>
            <a:endParaRPr spc="-2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0142" y="461594"/>
            <a:ext cx="38290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40" dirty="0"/>
              <a:t>Χρηματοδότηση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4612" y="1354328"/>
            <a:ext cx="7607934" cy="3464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300" dirty="0">
                <a:latin typeface="Arial"/>
                <a:cs typeface="Arial"/>
              </a:rPr>
              <a:t>Το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παρόν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εκπαιδευτικό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υλικό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έχει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αναπτυχθεί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στα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πλαίσια </a:t>
            </a:r>
            <a:r>
              <a:rPr sz="2400" spc="-55" dirty="0">
                <a:latin typeface="Arial"/>
                <a:cs typeface="Arial"/>
              </a:rPr>
              <a:t>του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εκπαιδευτικού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έργου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του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διδάσκοντα.</a:t>
            </a:r>
            <a:endParaRPr sz="2400">
              <a:latin typeface="Arial"/>
              <a:cs typeface="Arial"/>
            </a:endParaRPr>
          </a:p>
          <a:p>
            <a:pPr marL="354965" marR="7366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300" dirty="0">
                <a:latin typeface="Arial"/>
                <a:cs typeface="Arial"/>
              </a:rPr>
              <a:t>Το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έργο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55" dirty="0">
                <a:latin typeface="Arial"/>
                <a:cs typeface="Arial"/>
              </a:rPr>
              <a:t>«</a:t>
            </a:r>
            <a:r>
              <a:rPr sz="2400" b="1" spc="-155" dirty="0">
                <a:latin typeface="Arial"/>
                <a:cs typeface="Arial"/>
              </a:rPr>
              <a:t>Ανοικτά</a:t>
            </a:r>
            <a:r>
              <a:rPr sz="2400" b="1" spc="-120" dirty="0">
                <a:latin typeface="Arial"/>
                <a:cs typeface="Arial"/>
              </a:rPr>
              <a:t> </a:t>
            </a:r>
            <a:r>
              <a:rPr sz="2400" b="1" spc="-160" dirty="0">
                <a:latin typeface="Arial"/>
                <a:cs typeface="Arial"/>
              </a:rPr>
              <a:t>Ακαδημαϊκά</a:t>
            </a:r>
            <a:r>
              <a:rPr sz="2400" b="1" spc="-140" dirty="0">
                <a:latin typeface="Arial"/>
                <a:cs typeface="Arial"/>
              </a:rPr>
              <a:t> </a:t>
            </a:r>
            <a:r>
              <a:rPr sz="2400" b="1" spc="-75" dirty="0">
                <a:latin typeface="Arial"/>
                <a:cs typeface="Arial"/>
              </a:rPr>
              <a:t>Μαθήματα</a:t>
            </a:r>
            <a:r>
              <a:rPr sz="2400" b="1" spc="-120" dirty="0">
                <a:latin typeface="Arial"/>
                <a:cs typeface="Arial"/>
              </a:rPr>
              <a:t> </a:t>
            </a:r>
            <a:r>
              <a:rPr sz="2400" b="1" spc="-225" dirty="0">
                <a:latin typeface="Arial"/>
                <a:cs typeface="Arial"/>
              </a:rPr>
              <a:t>στο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spc="-280" dirty="0">
                <a:latin typeface="Arial"/>
                <a:cs typeface="Arial"/>
              </a:rPr>
              <a:t>TEI </a:t>
            </a:r>
            <a:r>
              <a:rPr sz="2400" b="1" spc="-175" dirty="0">
                <a:latin typeface="Arial"/>
                <a:cs typeface="Arial"/>
              </a:rPr>
              <a:t>Δυτικής</a:t>
            </a:r>
            <a:r>
              <a:rPr sz="2400" b="1" spc="-125" dirty="0">
                <a:latin typeface="Arial"/>
                <a:cs typeface="Arial"/>
              </a:rPr>
              <a:t> </a:t>
            </a:r>
            <a:r>
              <a:rPr sz="2400" b="1" spc="-130" dirty="0">
                <a:latin typeface="Arial"/>
                <a:cs typeface="Arial"/>
              </a:rPr>
              <a:t>Μακεδονίας</a:t>
            </a:r>
            <a:r>
              <a:rPr sz="2400" spc="-130" dirty="0">
                <a:latin typeface="Arial"/>
                <a:cs typeface="Arial"/>
              </a:rPr>
              <a:t>»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έχει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χρηματοδοτήσει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μόνο </a:t>
            </a:r>
            <a:r>
              <a:rPr sz="2400" spc="-25" dirty="0">
                <a:latin typeface="Arial"/>
                <a:cs typeface="Arial"/>
              </a:rPr>
              <a:t>τη </a:t>
            </a:r>
            <a:r>
              <a:rPr sz="2400" spc="-85" dirty="0">
                <a:latin typeface="Arial"/>
                <a:cs typeface="Arial"/>
              </a:rPr>
              <a:t>αναδιαμόρφωση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του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εκπαιδευτικού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υλικού.</a:t>
            </a:r>
            <a:endParaRPr sz="2400">
              <a:latin typeface="Arial"/>
              <a:cs typeface="Arial"/>
            </a:endParaRPr>
          </a:p>
          <a:p>
            <a:pPr marL="354965" marR="291465" indent="-342900">
              <a:lnSpc>
                <a:spcPct val="1000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300" dirty="0">
                <a:latin typeface="Arial"/>
                <a:cs typeface="Arial"/>
              </a:rPr>
              <a:t>Το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έργο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υλοποιείται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στο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πλαίσιο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του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Επιχειρησιακού </a:t>
            </a:r>
            <a:r>
              <a:rPr sz="2400" spc="-114" dirty="0">
                <a:latin typeface="Arial"/>
                <a:cs typeface="Arial"/>
              </a:rPr>
              <a:t>Προγράμματος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125" dirty="0">
                <a:latin typeface="Arial"/>
                <a:cs typeface="Arial"/>
              </a:rPr>
              <a:t>«Εκπαίδευση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και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Δια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Βίου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Μάθηση»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και </a:t>
            </a:r>
            <a:r>
              <a:rPr sz="2400" spc="-65" dirty="0">
                <a:latin typeface="Arial"/>
                <a:cs typeface="Arial"/>
              </a:rPr>
              <a:t>συγχρηματοδοτείται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155" dirty="0">
                <a:latin typeface="Arial"/>
                <a:cs typeface="Arial"/>
              </a:rPr>
              <a:t>από</a:t>
            </a:r>
            <a:r>
              <a:rPr sz="2400" spc="-100" dirty="0">
                <a:latin typeface="Arial"/>
                <a:cs typeface="Arial"/>
              </a:rPr>
              <a:t> την </a:t>
            </a:r>
            <a:r>
              <a:rPr sz="2400" spc="-150" dirty="0">
                <a:latin typeface="Arial"/>
                <a:cs typeface="Arial"/>
              </a:rPr>
              <a:t>Ευρωπαϊκή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275" dirty="0">
                <a:latin typeface="Arial"/>
                <a:cs typeface="Arial"/>
              </a:rPr>
              <a:t>Ένωση</a:t>
            </a:r>
            <a:endParaRPr sz="24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400" spc="-150" dirty="0">
                <a:latin typeface="Arial"/>
                <a:cs typeface="Arial"/>
              </a:rPr>
              <a:t>(Ευρωπαϊκό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25" dirty="0">
                <a:latin typeface="Arial"/>
                <a:cs typeface="Arial"/>
              </a:rPr>
              <a:t>Κοινωνικό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Ταμείο)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και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60" dirty="0">
                <a:latin typeface="Arial"/>
                <a:cs typeface="Arial"/>
              </a:rPr>
              <a:t>από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εθνικούς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πόρους.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11729" y="4941163"/>
            <a:ext cx="4762500" cy="108585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9222" y="461594"/>
            <a:ext cx="39916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864995" algn="l"/>
              </a:tabLst>
            </a:pPr>
            <a:r>
              <a:rPr spc="-430" dirty="0"/>
              <a:t>Σκοποί</a:t>
            </a:r>
            <a:r>
              <a:rPr dirty="0"/>
              <a:t>	</a:t>
            </a:r>
            <a:r>
              <a:rPr spc="-295" dirty="0"/>
              <a:t>ενότητας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222044" y="1607642"/>
            <a:ext cx="7179309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55" dirty="0">
                <a:latin typeface="Arial"/>
                <a:cs typeface="Arial"/>
              </a:rPr>
              <a:t>Να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-90" dirty="0">
                <a:latin typeface="Arial"/>
                <a:cs typeface="Arial"/>
              </a:rPr>
              <a:t>κατανοήσει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-95" dirty="0">
                <a:latin typeface="Arial"/>
                <a:cs typeface="Arial"/>
              </a:rPr>
              <a:t>ο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-60" dirty="0">
                <a:latin typeface="Arial"/>
                <a:cs typeface="Arial"/>
              </a:rPr>
              <a:t>φοιτητής</a:t>
            </a:r>
            <a:r>
              <a:rPr sz="3200" spc="-155" dirty="0">
                <a:latin typeface="Arial"/>
                <a:cs typeface="Arial"/>
              </a:rPr>
              <a:t> </a:t>
            </a:r>
            <a:r>
              <a:rPr sz="3200" spc="-25" dirty="0">
                <a:latin typeface="Arial"/>
                <a:cs typeface="Arial"/>
              </a:rPr>
              <a:t>τις</a:t>
            </a:r>
            <a:r>
              <a:rPr sz="3200" spc="-15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βασικές</a:t>
            </a:r>
            <a:endParaRPr sz="3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3200" spc="-90" dirty="0">
                <a:latin typeface="Arial"/>
                <a:cs typeface="Arial"/>
              </a:rPr>
              <a:t>εννοιολογικές</a:t>
            </a:r>
            <a:r>
              <a:rPr sz="3200" spc="-135" dirty="0">
                <a:latin typeface="Arial"/>
                <a:cs typeface="Arial"/>
              </a:rPr>
              <a:t> προσεγγίσεις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-120" dirty="0">
                <a:latin typeface="Arial"/>
                <a:cs typeface="Arial"/>
              </a:rPr>
              <a:t>της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spc="-35" dirty="0">
                <a:latin typeface="Arial"/>
                <a:cs typeface="Arial"/>
              </a:rPr>
              <a:t>ασφάλειας </a:t>
            </a:r>
            <a:r>
              <a:rPr sz="3200" spc="-180" dirty="0">
                <a:latin typeface="Arial"/>
                <a:cs typeface="Arial"/>
              </a:rPr>
              <a:t>των</a:t>
            </a:r>
            <a:r>
              <a:rPr sz="3200" spc="-120" dirty="0">
                <a:latin typeface="Arial"/>
                <a:cs typeface="Arial"/>
              </a:rPr>
              <a:t> </a:t>
            </a:r>
            <a:r>
              <a:rPr sz="3200" spc="-155" dirty="0">
                <a:latin typeface="Arial"/>
                <a:cs typeface="Arial"/>
              </a:rPr>
              <a:t>συναλλαγών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95" dirty="0">
                <a:latin typeface="Arial"/>
                <a:cs typeface="Arial"/>
              </a:rPr>
              <a:t>ηλεκτρονικού</a:t>
            </a:r>
            <a:r>
              <a:rPr sz="3200" spc="-114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εμπορίου.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941" y="126314"/>
            <a:ext cx="81845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29" dirty="0"/>
              <a:t>Ασφάλεια</a:t>
            </a:r>
            <a:r>
              <a:rPr spc="-225" dirty="0"/>
              <a:t> </a:t>
            </a:r>
            <a:r>
              <a:rPr spc="-295" dirty="0"/>
              <a:t>Ηλεκτρονικού</a:t>
            </a:r>
            <a:r>
              <a:rPr spc="-235" dirty="0"/>
              <a:t> </a:t>
            </a:r>
            <a:r>
              <a:rPr spc="-390" dirty="0"/>
              <a:t>Εμπορίου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102867" y="531354"/>
            <a:ext cx="7328534" cy="3608070"/>
          </a:xfrm>
          <a:prstGeom prst="rect">
            <a:avLst/>
          </a:prstGeom>
        </p:spPr>
        <p:txBody>
          <a:bodyPr vert="horz" wrap="square" lIns="0" tIns="278765" rIns="0" bIns="0" rtlCol="0">
            <a:spAutoFit/>
          </a:bodyPr>
          <a:lstStyle/>
          <a:p>
            <a:pPr marL="665480" algn="ctr">
              <a:lnSpc>
                <a:spcPct val="100000"/>
              </a:lnSpc>
              <a:spcBef>
                <a:spcPts val="2195"/>
              </a:spcBef>
            </a:pPr>
            <a:r>
              <a:rPr sz="4400" b="1" spc="-375" dirty="0">
                <a:latin typeface="Arial"/>
                <a:cs typeface="Arial"/>
              </a:rPr>
              <a:t>(ΑΗΕ):</a:t>
            </a:r>
            <a:r>
              <a:rPr sz="4400" b="1" spc="-215" dirty="0">
                <a:latin typeface="Arial"/>
                <a:cs typeface="Arial"/>
              </a:rPr>
              <a:t> </a:t>
            </a:r>
            <a:r>
              <a:rPr sz="4400" b="1" spc="-380" dirty="0">
                <a:latin typeface="Arial"/>
                <a:cs typeface="Arial"/>
              </a:rPr>
              <a:t>Ορισμός</a:t>
            </a:r>
            <a:endParaRPr sz="4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14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0" dirty="0">
                <a:latin typeface="Arial"/>
                <a:cs typeface="Arial"/>
              </a:rPr>
              <a:t>Αναφέρεται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25" dirty="0">
                <a:latin typeface="Arial"/>
                <a:cs typeface="Arial"/>
              </a:rPr>
              <a:t>στην</a:t>
            </a:r>
            <a:r>
              <a:rPr sz="2400" spc="-110" dirty="0">
                <a:latin typeface="Arial"/>
                <a:cs typeface="Arial"/>
              </a:rPr>
              <a:t> προστασία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δεδομένων, </a:t>
            </a:r>
            <a:r>
              <a:rPr sz="2400" spc="-10" dirty="0">
                <a:latin typeface="Arial"/>
                <a:cs typeface="Arial"/>
              </a:rPr>
              <a:t>δικτύων,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spc="-90" dirty="0">
                <a:latin typeface="Arial"/>
                <a:cs typeface="Arial"/>
              </a:rPr>
              <a:t>ηλεκτρονικών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25" dirty="0">
                <a:latin typeface="Arial"/>
                <a:cs typeface="Arial"/>
              </a:rPr>
              <a:t>υπολογιστών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και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25" dirty="0">
                <a:latin typeface="Arial"/>
                <a:cs typeface="Arial"/>
              </a:rPr>
              <a:t>άλλων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στοιχείων</a:t>
            </a:r>
            <a:endParaRPr sz="24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</a:pPr>
            <a:r>
              <a:rPr sz="2400" spc="-110" dirty="0">
                <a:latin typeface="Arial"/>
                <a:cs typeface="Arial"/>
              </a:rPr>
              <a:t>πληροφοριακών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συστημάτων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για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τη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διεκπεραίωση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μίας </a:t>
            </a:r>
            <a:r>
              <a:rPr sz="2400" spc="-75" dirty="0">
                <a:latin typeface="Arial"/>
                <a:cs typeface="Arial"/>
              </a:rPr>
              <a:t>ηλεκτρονικής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συναλλαγής.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114" dirty="0">
                <a:latin typeface="Arial"/>
                <a:cs typeface="Arial"/>
              </a:rPr>
              <a:t>Πηγή: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55" dirty="0">
                <a:latin typeface="Arial"/>
                <a:cs typeface="Arial"/>
              </a:rPr>
              <a:t>Turban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et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al.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(2010).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0863" y="126314"/>
            <a:ext cx="770128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35045" marR="5080" indent="-3522979">
              <a:lnSpc>
                <a:spcPct val="100000"/>
              </a:lnSpc>
              <a:spcBef>
                <a:spcPts val="105"/>
              </a:spcBef>
            </a:pPr>
            <a:r>
              <a:rPr spc="-305" dirty="0"/>
              <a:t>Βασικότεροι</a:t>
            </a:r>
            <a:r>
              <a:rPr spc="-210" dirty="0"/>
              <a:t> </a:t>
            </a:r>
            <a:r>
              <a:rPr spc="-170" dirty="0"/>
              <a:t>μέθοδοι</a:t>
            </a:r>
            <a:r>
              <a:rPr spc="-235" dirty="0"/>
              <a:t> </a:t>
            </a:r>
            <a:r>
              <a:rPr spc="-190" dirty="0"/>
              <a:t>ασφάλειας </a:t>
            </a:r>
            <a:r>
              <a:rPr spc="-25" dirty="0"/>
              <a:t>(1)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338452" y="1346072"/>
            <a:ext cx="4674870" cy="417131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13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80" dirty="0">
                <a:latin typeface="Arial"/>
                <a:cs typeface="Arial"/>
              </a:rPr>
              <a:t>Λογισμικό</a:t>
            </a:r>
            <a:r>
              <a:rPr sz="2400" spc="-120" dirty="0">
                <a:latin typeface="Arial"/>
                <a:cs typeface="Arial"/>
              </a:rPr>
              <a:t> προστασίας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55" dirty="0">
                <a:latin typeface="Arial"/>
                <a:cs typeface="Arial"/>
              </a:rPr>
              <a:t>από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ιούς.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05" dirty="0">
                <a:latin typeface="Arial"/>
                <a:cs typeface="Arial"/>
              </a:rPr>
              <a:t>Τείχη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προστασίας.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10" dirty="0">
                <a:latin typeface="Arial"/>
                <a:cs typeface="Arial"/>
              </a:rPr>
              <a:t>Εικονικά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ιδιωτικά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δίκτυα.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80" dirty="0">
                <a:latin typeface="Arial"/>
                <a:cs typeface="Arial"/>
              </a:rPr>
              <a:t>Λογισμικό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εναντίον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κατασκοπίας.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35" dirty="0">
                <a:latin typeface="Arial"/>
                <a:cs typeface="Arial"/>
              </a:rPr>
              <a:t>Κρυπτογράφηση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δεδομένων.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00" dirty="0">
                <a:latin typeface="Arial"/>
                <a:cs typeface="Arial"/>
              </a:rPr>
              <a:t>Συστήματα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ανίχνευσης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εισβολών.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120" dirty="0">
                <a:latin typeface="Arial"/>
                <a:cs typeface="Arial"/>
              </a:rPr>
              <a:t>Πηγή: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155" dirty="0">
                <a:latin typeface="Arial"/>
                <a:cs typeface="Arial"/>
              </a:rPr>
              <a:t>Chickowski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(2008).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0863" y="126314"/>
            <a:ext cx="770128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35045" marR="5080" indent="-3522979">
              <a:lnSpc>
                <a:spcPct val="100000"/>
              </a:lnSpc>
              <a:spcBef>
                <a:spcPts val="105"/>
              </a:spcBef>
            </a:pPr>
            <a:r>
              <a:rPr spc="-305" dirty="0"/>
              <a:t>Βασικότεροι</a:t>
            </a:r>
            <a:r>
              <a:rPr spc="-210" dirty="0"/>
              <a:t> </a:t>
            </a:r>
            <a:r>
              <a:rPr spc="-170" dirty="0"/>
              <a:t>μέθοδοι</a:t>
            </a:r>
            <a:r>
              <a:rPr spc="-235" dirty="0"/>
              <a:t> </a:t>
            </a:r>
            <a:r>
              <a:rPr spc="-190" dirty="0"/>
              <a:t>ασφάλειας </a:t>
            </a:r>
            <a:r>
              <a:rPr spc="-25" dirty="0"/>
              <a:t>(2)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338452" y="1346072"/>
            <a:ext cx="6337300" cy="417131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1300"/>
              </a:spcBef>
              <a:buAutoNum type="arabicPeriod" startAt="7"/>
              <a:tabLst>
                <a:tab pos="469900" algn="l"/>
                <a:tab pos="470534" algn="l"/>
              </a:tabLst>
            </a:pPr>
            <a:r>
              <a:rPr sz="2400" spc="-70" dirty="0">
                <a:latin typeface="Arial"/>
                <a:cs typeface="Arial"/>
              </a:rPr>
              <a:t>Φιλτράρισμα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50" dirty="0">
                <a:latin typeface="Arial"/>
                <a:cs typeface="Arial"/>
              </a:rPr>
              <a:t>Web/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-280" dirty="0">
                <a:latin typeface="Arial"/>
                <a:cs typeface="Arial"/>
              </a:rPr>
              <a:t>URL.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 startAt="7"/>
              <a:tabLst>
                <a:tab pos="469900" algn="l"/>
                <a:tab pos="470534" algn="l"/>
              </a:tabLst>
            </a:pPr>
            <a:r>
              <a:rPr sz="2400" spc="-110" dirty="0">
                <a:latin typeface="Arial"/>
                <a:cs typeface="Arial"/>
              </a:rPr>
              <a:t>Συστήματα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125" dirty="0">
                <a:latin typeface="Arial"/>
                <a:cs typeface="Arial"/>
              </a:rPr>
              <a:t>παρεμπόδισης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εισβολής.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 startAt="7"/>
              <a:tabLst>
                <a:tab pos="469900" algn="l"/>
                <a:tab pos="470534" algn="l"/>
              </a:tabLst>
            </a:pPr>
            <a:r>
              <a:rPr sz="2400" spc="-105" dirty="0">
                <a:latin typeface="Arial"/>
                <a:cs typeface="Arial"/>
              </a:rPr>
              <a:t>Τείχη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προστασίας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επιπέδου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εφαρμογής.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 startAt="7"/>
              <a:tabLst>
                <a:tab pos="470534" algn="l"/>
              </a:tabLst>
            </a:pPr>
            <a:r>
              <a:rPr sz="2400" spc="-135" dirty="0">
                <a:latin typeface="Arial"/>
                <a:cs typeface="Arial"/>
              </a:rPr>
              <a:t>Κρυπτογράφηση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αποθηκευμένων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δεδομένων.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 startAt="7"/>
              <a:tabLst>
                <a:tab pos="470534" algn="l"/>
              </a:tabLst>
            </a:pPr>
            <a:r>
              <a:rPr sz="2400" spc="-80" dirty="0">
                <a:latin typeface="Arial"/>
                <a:cs typeface="Arial"/>
              </a:rPr>
              <a:t>Λογισμικό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διαχείρισης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αρχείων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καταγραφής.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5"/>
              </a:spcBef>
              <a:buAutoNum type="arabicPeriod" startAt="7"/>
              <a:tabLst>
                <a:tab pos="470534" algn="l"/>
              </a:tabLst>
            </a:pPr>
            <a:r>
              <a:rPr sz="2400" spc="-85" dirty="0">
                <a:latin typeface="Arial"/>
                <a:cs typeface="Arial"/>
              </a:rPr>
              <a:t>Λίστες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ελέγχου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60" dirty="0">
                <a:latin typeface="Arial"/>
                <a:cs typeface="Arial"/>
              </a:rPr>
              <a:t>προσπέλασης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στον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διακομιστή.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120" dirty="0">
                <a:latin typeface="Arial"/>
                <a:cs typeface="Arial"/>
              </a:rPr>
              <a:t>Πηγή: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155" dirty="0">
                <a:latin typeface="Arial"/>
                <a:cs typeface="Arial"/>
              </a:rPr>
              <a:t>Chickowski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(2008).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37945" marR="5080" indent="-226060">
              <a:lnSpc>
                <a:spcPct val="100000"/>
              </a:lnSpc>
              <a:spcBef>
                <a:spcPts val="105"/>
              </a:spcBef>
            </a:pPr>
            <a:r>
              <a:rPr spc="-220" dirty="0"/>
              <a:t>Οι</a:t>
            </a:r>
            <a:r>
              <a:rPr spc="-185" dirty="0"/>
              <a:t> </a:t>
            </a:r>
            <a:r>
              <a:rPr spc="-240" dirty="0"/>
              <a:t>κυριότεροι</a:t>
            </a:r>
            <a:r>
              <a:rPr spc="-185" dirty="0"/>
              <a:t> </a:t>
            </a:r>
            <a:r>
              <a:rPr spc="-350" dirty="0"/>
              <a:t>παράγοντες</a:t>
            </a:r>
            <a:r>
              <a:rPr spc="-204" dirty="0"/>
              <a:t> </a:t>
            </a:r>
            <a:r>
              <a:rPr spc="-470" dirty="0"/>
              <a:t>που </a:t>
            </a:r>
            <a:r>
              <a:rPr spc="-280" dirty="0"/>
              <a:t>δημιουργούν</a:t>
            </a:r>
            <a:r>
              <a:rPr spc="-240" dirty="0"/>
              <a:t> </a:t>
            </a:r>
            <a:r>
              <a:rPr spc="-355" dirty="0"/>
              <a:t>πρόβλημα</a:t>
            </a:r>
            <a:r>
              <a:rPr spc="-240" dirty="0"/>
              <a:t> </a:t>
            </a:r>
            <a:r>
              <a:rPr spc="-615" dirty="0"/>
              <a:t>ΑΗΕ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102867" y="1501520"/>
            <a:ext cx="7925434" cy="459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0640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210" dirty="0">
                <a:latin typeface="Arial"/>
                <a:cs typeface="Arial"/>
              </a:rPr>
              <a:t>Η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85" dirty="0">
                <a:latin typeface="Arial"/>
                <a:cs typeface="Arial"/>
              </a:rPr>
              <a:t>τρωτή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85" dirty="0">
                <a:latin typeface="Arial"/>
                <a:cs typeface="Arial"/>
              </a:rPr>
              <a:t>σχεδίαση </a:t>
            </a:r>
            <a:r>
              <a:rPr sz="2000" spc="-35" dirty="0">
                <a:latin typeface="Arial"/>
                <a:cs typeface="Arial"/>
              </a:rPr>
              <a:t>του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διαδικτύου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λόγω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διαφορετικής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«φιλοσοφίας» </a:t>
            </a:r>
            <a:r>
              <a:rPr sz="2000" spc="-80" dirty="0">
                <a:latin typeface="Arial"/>
                <a:cs typeface="Arial"/>
              </a:rPr>
              <a:t>αρχικής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του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δημιουργίας.</a:t>
            </a:r>
            <a:endParaRPr sz="2000">
              <a:latin typeface="Arial"/>
              <a:cs typeface="Arial"/>
            </a:endParaRPr>
          </a:p>
          <a:p>
            <a:pPr marL="355600" marR="490855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210" dirty="0">
                <a:latin typeface="Arial"/>
                <a:cs typeface="Arial"/>
              </a:rPr>
              <a:t>Η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125" dirty="0">
                <a:latin typeface="Arial"/>
                <a:cs typeface="Arial"/>
              </a:rPr>
              <a:t>συνεχώς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αυξανόμενη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τάση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150" dirty="0">
                <a:latin typeface="Arial"/>
                <a:cs typeface="Arial"/>
              </a:rPr>
              <a:t>προς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χρηματοοικονομκά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60" dirty="0">
                <a:latin typeface="Arial"/>
                <a:cs typeface="Arial"/>
              </a:rPr>
              <a:t>κίνητρα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μέσω </a:t>
            </a:r>
            <a:r>
              <a:rPr sz="2000" spc="-75" dirty="0">
                <a:latin typeface="Arial"/>
                <a:cs typeface="Arial"/>
              </a:rPr>
              <a:t>ηλεκτρονικών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επιθέσεων.</a:t>
            </a:r>
            <a:endParaRPr sz="2000">
              <a:latin typeface="Arial"/>
              <a:cs typeface="Arial"/>
            </a:endParaRPr>
          </a:p>
          <a:p>
            <a:pPr marL="355600" marR="27940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210" dirty="0">
                <a:latin typeface="Arial"/>
                <a:cs typeface="Arial"/>
              </a:rPr>
              <a:t>Η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75" dirty="0">
                <a:latin typeface="Arial"/>
                <a:cs typeface="Arial"/>
              </a:rPr>
              <a:t>underground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οικονομία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του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διαδικτύου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με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155" dirty="0">
                <a:latin typeface="Arial"/>
                <a:cs typeface="Arial"/>
              </a:rPr>
              <a:t>σκοπό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την </a:t>
            </a:r>
            <a:r>
              <a:rPr sz="2000" spc="-10" dirty="0">
                <a:latin typeface="Arial"/>
                <a:cs typeface="Arial"/>
              </a:rPr>
              <a:t>υποκλοπή </a:t>
            </a:r>
            <a:r>
              <a:rPr sz="2000" spc="-70" dirty="0">
                <a:latin typeface="Arial"/>
                <a:cs typeface="Arial"/>
              </a:rPr>
              <a:t>στοιχείων,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50" dirty="0">
                <a:latin typeface="Arial"/>
                <a:cs typeface="Arial"/>
              </a:rPr>
              <a:t>όπως: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αριθμοί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πιστωτικών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105" dirty="0">
                <a:latin typeface="Arial"/>
                <a:cs typeface="Arial"/>
              </a:rPr>
              <a:t>καρτών,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105" dirty="0">
                <a:latin typeface="Arial"/>
                <a:cs typeface="Arial"/>
              </a:rPr>
              <a:t>τραπεζικών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λογαριασμών, </a:t>
            </a:r>
            <a:r>
              <a:rPr sz="2000" spc="-80" dirty="0">
                <a:latin typeface="Arial"/>
                <a:cs typeface="Arial"/>
              </a:rPr>
              <a:t>προφίλ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και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χαρακτηριστικά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χρηστών,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κωδικούς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πρόσβασης,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κτλ.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Ιδίως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spc="-70" dirty="0">
                <a:latin typeface="Arial"/>
                <a:cs typeface="Arial"/>
              </a:rPr>
              <a:t>σήμερα,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όπου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όλοι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έχουν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αποθηκευμένα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140" dirty="0">
                <a:latin typeface="Arial"/>
                <a:cs typeface="Arial"/>
              </a:rPr>
              <a:t>προσωπικά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στοιχεία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σε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πλήθος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000" spc="-95" dirty="0">
                <a:latin typeface="Arial"/>
                <a:cs typeface="Arial"/>
              </a:rPr>
              <a:t>πληροφοριακών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συστημάτων.</a:t>
            </a:r>
            <a:endParaRPr sz="2000">
              <a:latin typeface="Arial"/>
              <a:cs typeface="Arial"/>
            </a:endParaRPr>
          </a:p>
          <a:p>
            <a:pPr marL="355600" marR="155575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80" dirty="0">
                <a:latin typeface="Arial"/>
                <a:cs typeface="Arial"/>
              </a:rPr>
              <a:t>Οι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συνεχείς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τεχνολογικές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75" dirty="0">
                <a:latin typeface="Arial"/>
                <a:cs typeface="Arial"/>
              </a:rPr>
              <a:t>αλλαγές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οι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οποίες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με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τη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σειρά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τους </a:t>
            </a:r>
            <a:r>
              <a:rPr sz="2000" spc="-65" dirty="0">
                <a:latin typeface="Arial"/>
                <a:cs typeface="Arial"/>
              </a:rPr>
              <a:t>δημιουργούν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νέα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60" dirty="0">
                <a:latin typeface="Arial"/>
                <a:cs typeface="Arial"/>
              </a:rPr>
              <a:t>κενά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ασφάλειας,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10" dirty="0">
                <a:latin typeface="Arial"/>
                <a:cs typeface="Arial"/>
              </a:rPr>
              <a:t>πολλές</a:t>
            </a:r>
            <a:r>
              <a:rPr sz="2000" spc="-75" dirty="0">
                <a:latin typeface="Arial"/>
                <a:cs typeface="Arial"/>
              </a:rPr>
              <a:t> φορές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105" dirty="0">
                <a:latin typeface="Arial"/>
                <a:cs typeface="Arial"/>
              </a:rPr>
              <a:t>προερχόμενα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και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από </a:t>
            </a:r>
            <a:r>
              <a:rPr sz="2000" spc="-90" dirty="0">
                <a:latin typeface="Arial"/>
                <a:cs typeface="Arial"/>
              </a:rPr>
              <a:t>υπαλλήλους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10" dirty="0">
                <a:latin typeface="Arial"/>
                <a:cs typeface="Arial"/>
              </a:rPr>
              <a:t>των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ίδιων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των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εταιρειών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(εσωτερικές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υποκλοπές).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100" dirty="0">
                <a:latin typeface="Arial"/>
                <a:cs typeface="Arial"/>
              </a:rPr>
              <a:t>Πηγή: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Turban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et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al.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(2010).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8614" rIns="0" bIns="0" rtlCol="0">
            <a:spAutoFit/>
          </a:bodyPr>
          <a:lstStyle/>
          <a:p>
            <a:pPr marL="1010285">
              <a:lnSpc>
                <a:spcPct val="100000"/>
              </a:lnSpc>
              <a:spcBef>
                <a:spcPts val="105"/>
              </a:spcBef>
            </a:pPr>
            <a:r>
              <a:rPr spc="-300" dirty="0"/>
              <a:t>Τεχνικές</a:t>
            </a:r>
            <a:r>
              <a:rPr spc="-210" dirty="0"/>
              <a:t> </a:t>
            </a:r>
            <a:r>
              <a:rPr spc="-195" dirty="0"/>
              <a:t>και</a:t>
            </a:r>
            <a:r>
              <a:rPr spc="-210" dirty="0"/>
              <a:t> </a:t>
            </a:r>
            <a:r>
              <a:rPr spc="-260" dirty="0"/>
              <a:t>μη</a:t>
            </a:r>
            <a:r>
              <a:rPr spc="-215" dirty="0"/>
              <a:t> </a:t>
            </a:r>
            <a:r>
              <a:rPr spc="-260" dirty="0"/>
              <a:t>τεχνικές</a:t>
            </a:r>
            <a:r>
              <a:rPr spc="-210" dirty="0"/>
              <a:t> </a:t>
            </a:r>
            <a:r>
              <a:rPr spc="-215" dirty="0"/>
              <a:t>επιθέσεις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266571" y="1613357"/>
            <a:ext cx="7172959" cy="3471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5080" indent="-4572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b="1" spc="-165" dirty="0">
                <a:latin typeface="Arial"/>
                <a:cs typeface="Arial"/>
              </a:rPr>
              <a:t>Τεχνικές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spc="-125" dirty="0">
                <a:latin typeface="Arial"/>
                <a:cs typeface="Arial"/>
              </a:rPr>
              <a:t>επιθέσεις</a:t>
            </a:r>
            <a:r>
              <a:rPr sz="2400" spc="-125" dirty="0">
                <a:latin typeface="Arial"/>
                <a:cs typeface="Arial"/>
              </a:rPr>
              <a:t>: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χρήση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εργαλείων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λογισμικού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και </a:t>
            </a:r>
            <a:r>
              <a:rPr sz="2400" spc="-50" dirty="0">
                <a:latin typeface="Arial"/>
                <a:cs typeface="Arial"/>
              </a:rPr>
              <a:t>μελέτη-</a:t>
            </a:r>
            <a:r>
              <a:rPr sz="2400" spc="-120" dirty="0">
                <a:latin typeface="Arial"/>
                <a:cs typeface="Arial"/>
              </a:rPr>
              <a:t>απόκτηση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160" dirty="0">
                <a:latin typeface="Arial"/>
                <a:cs typeface="Arial"/>
              </a:rPr>
              <a:t>γνώσεων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σε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ζητήματα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ασφάλειας για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να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90" dirty="0">
                <a:latin typeface="Arial"/>
                <a:cs typeface="Arial"/>
              </a:rPr>
              <a:t>διαπιστωθούν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τρωτά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σημεία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(κενά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ασφαλείας) </a:t>
            </a:r>
            <a:r>
              <a:rPr sz="2400" spc="-110" dirty="0">
                <a:latin typeface="Arial"/>
                <a:cs typeface="Arial"/>
              </a:rPr>
              <a:t>σε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πληροφοριακά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συστήματα </a:t>
            </a:r>
            <a:r>
              <a:rPr sz="2400" spc="-25" dirty="0">
                <a:latin typeface="Arial"/>
                <a:cs typeface="Arial"/>
              </a:rPr>
              <a:t>ΗΕ.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120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b="1" spc="-40" dirty="0">
                <a:latin typeface="Arial"/>
                <a:cs typeface="Arial"/>
              </a:rPr>
              <a:t>Μη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spc="-145" dirty="0">
                <a:latin typeface="Arial"/>
                <a:cs typeface="Arial"/>
              </a:rPr>
              <a:t>τεχνικές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spc="-125" dirty="0">
                <a:latin typeface="Arial"/>
                <a:cs typeface="Arial"/>
              </a:rPr>
              <a:t>επιθέσεις</a:t>
            </a:r>
            <a:r>
              <a:rPr sz="2400" spc="-125" dirty="0">
                <a:latin typeface="Arial"/>
                <a:cs typeface="Arial"/>
              </a:rPr>
              <a:t>: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χρήση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25" dirty="0">
                <a:latin typeface="Arial"/>
                <a:cs typeface="Arial"/>
              </a:rPr>
              <a:t>απάτης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ή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άλλων</a:t>
            </a:r>
            <a:endParaRPr sz="2400">
              <a:latin typeface="Arial"/>
              <a:cs typeface="Arial"/>
            </a:endParaRPr>
          </a:p>
          <a:p>
            <a:pPr marL="469265" marR="300990">
              <a:lnSpc>
                <a:spcPct val="100000"/>
              </a:lnSpc>
            </a:pPr>
            <a:r>
              <a:rPr sz="2400" spc="-95" dirty="0">
                <a:latin typeface="Arial"/>
                <a:cs typeface="Arial"/>
              </a:rPr>
              <a:t>μεθόδων </a:t>
            </a:r>
            <a:r>
              <a:rPr sz="2400" spc="-85" dirty="0">
                <a:latin typeface="Arial"/>
                <a:cs typeface="Arial"/>
              </a:rPr>
              <a:t>πειθούς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προκειμένου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να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παραπλανηθούν </a:t>
            </a:r>
            <a:r>
              <a:rPr sz="2400" spc="-120" dirty="0">
                <a:latin typeface="Arial"/>
                <a:cs typeface="Arial"/>
              </a:rPr>
              <a:t>χρήστες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και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να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αποκαλύψουν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50" dirty="0">
                <a:latin typeface="Arial"/>
                <a:cs typeface="Arial"/>
              </a:rPr>
              <a:t>στοιχεία,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τα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οποία</a:t>
            </a:r>
            <a:endParaRPr sz="2400">
              <a:latin typeface="Arial"/>
              <a:cs typeface="Arial"/>
            </a:endParaRPr>
          </a:p>
          <a:p>
            <a:pPr marL="469265">
              <a:lnSpc>
                <a:spcPct val="100000"/>
              </a:lnSpc>
            </a:pPr>
            <a:r>
              <a:rPr sz="2400" spc="-125" dirty="0">
                <a:latin typeface="Arial"/>
                <a:cs typeface="Arial"/>
              </a:rPr>
              <a:t>μπορούν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να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χρησιμοποιηθούν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ώστε </a:t>
            </a:r>
            <a:r>
              <a:rPr sz="2400" spc="-85" dirty="0">
                <a:latin typeface="Arial"/>
                <a:cs typeface="Arial"/>
              </a:rPr>
              <a:t>να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επιφέρουν</a:t>
            </a:r>
            <a:endParaRPr sz="2400">
              <a:latin typeface="Arial"/>
              <a:cs typeface="Arial"/>
            </a:endParaRPr>
          </a:p>
          <a:p>
            <a:pPr marL="469265">
              <a:lnSpc>
                <a:spcPct val="100000"/>
              </a:lnSpc>
              <a:spcBef>
                <a:spcPts val="5"/>
              </a:spcBef>
            </a:pPr>
            <a:r>
              <a:rPr sz="2400" spc="-110" dirty="0">
                <a:latin typeface="Arial"/>
                <a:cs typeface="Arial"/>
              </a:rPr>
              <a:t>κακόβουλες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επιθέσεις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σε </a:t>
            </a:r>
            <a:r>
              <a:rPr sz="2400" spc="-80" dirty="0">
                <a:latin typeface="Arial"/>
                <a:cs typeface="Arial"/>
              </a:rPr>
              <a:t>συστήματα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ΗΕ.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898</Words>
  <Application>Microsoft Macintosh PowerPoint</Application>
  <PresentationFormat>On-screen Show (4:3)</PresentationFormat>
  <Paragraphs>119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Arial</vt:lpstr>
      <vt:lpstr>Office Theme</vt:lpstr>
      <vt:lpstr>Ηλεκτρονικό Εμπόριο</vt:lpstr>
      <vt:lpstr>Άδειες Χρήσης</vt:lpstr>
      <vt:lpstr>Χρηματοδότηση</vt:lpstr>
      <vt:lpstr>Σκοποί ενότητας</vt:lpstr>
      <vt:lpstr>Ασφάλεια Ηλεκτρονικού Εμπορίου</vt:lpstr>
      <vt:lpstr>Βασικότεροι μέθοδοι ασφάλειας (1)</vt:lpstr>
      <vt:lpstr>Βασικότεροι μέθοδοι ασφάλειας (2)</vt:lpstr>
      <vt:lpstr>Οι κυριότεροι παράγοντες που δημιουργούν πρόβλημα ΑΗΕ</vt:lpstr>
      <vt:lpstr>Τεχνικές και μη τεχνικές επιθέσεις</vt:lpstr>
      <vt:lpstr>Βασικές μέθοδοι τεχνικών επιθέσεων</vt:lpstr>
      <vt:lpstr>Απαιτήσεις ΑΗΕ</vt:lpstr>
      <vt:lpstr>Διασφάλιση πληροφοριών</vt:lpstr>
      <vt:lpstr>Μέτρα ΑΗΕ</vt:lpstr>
      <vt:lpstr>Φάσεις κύκλου ζωής ενός προγράμματος ΑΗΕ</vt:lpstr>
      <vt:lpstr>Επίπεδα ΑΗΕ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ηλεκτρονικό εμπόριο</dc:title>
  <dc:creator>user</dc:creator>
  <cp:keywords>ηλεκτρονικό εμπόριο, ασφάλεια ηλεκτρονικού εμπορίου</cp:keywords>
  <cp:lastModifiedBy>Dimitrios Damopoulos</cp:lastModifiedBy>
  <cp:revision>1</cp:revision>
  <dcterms:created xsi:type="dcterms:W3CDTF">2025-06-06T04:55:37Z</dcterms:created>
  <dcterms:modified xsi:type="dcterms:W3CDTF">2025-06-06T04:57:26Z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2014-12-17T00:00:00Z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2025-06-06T00:00:00Z</vt:filetime>
  </property>
  <property fmtid="{D5CDD505-2E9C-101B-9397-08002B2CF9AE}" pid="5" name="Producer">
    <vt:lpwstr>Microsoft® PowerPoint® 2010</vt:lpwstr>
  </property>
</Properties>
</file>