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0" r:id="rId13"/>
    <p:sldId id="272" r:id="rId14"/>
    <p:sldId id="276" r:id="rId15"/>
    <p:sldId id="278" r:id="rId16"/>
    <p:sldId id="280" r:id="rId17"/>
    <p:sldId id="282" r:id="rId18"/>
    <p:sldId id="284" r:id="rId19"/>
    <p:sldId id="285" r:id="rId20"/>
    <p:sldId id="286" r:id="rId21"/>
    <p:sldId id="288" r:id="rId2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37"/>
  </p:normalViewPr>
  <p:slideViewPr>
    <p:cSldViewPr>
      <p:cViewPr varScale="1">
        <p:scale>
          <a:sx n="103" d="100"/>
          <a:sy n="103" d="100"/>
        </p:scale>
        <p:origin x="118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479" y="126314"/>
            <a:ext cx="9099041" cy="1367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4191" y="2002663"/>
            <a:ext cx="7562850" cy="3104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77173" y="6453403"/>
            <a:ext cx="269240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630" y="260604"/>
            <a:ext cx="6969125" cy="163995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1594" y="5768263"/>
            <a:ext cx="1855851" cy="72749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92983" y="5589239"/>
            <a:ext cx="5019801" cy="114427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69617" y="2065401"/>
            <a:ext cx="5059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5" dirty="0"/>
              <a:t>Ηλεκτρονικό</a:t>
            </a:r>
            <a:r>
              <a:rPr spc="-225" dirty="0"/>
              <a:t> </a:t>
            </a:r>
            <a:r>
              <a:rPr spc="-420" dirty="0"/>
              <a:t>Εμπόριο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51202" y="3141688"/>
            <a:ext cx="6097270" cy="156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6250" marR="465455" algn="ctr">
              <a:lnSpc>
                <a:spcPct val="120000"/>
              </a:lnSpc>
              <a:spcBef>
                <a:spcPts val="100"/>
              </a:spcBef>
            </a:pPr>
            <a:r>
              <a:rPr sz="2800" b="1" spc="-245" dirty="0">
                <a:latin typeface="Arial"/>
                <a:cs typeface="Arial"/>
              </a:rPr>
              <a:t>Ενότητα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160" dirty="0">
                <a:latin typeface="Arial"/>
                <a:cs typeface="Arial"/>
              </a:rPr>
              <a:t>8:</a:t>
            </a:r>
            <a:r>
              <a:rPr sz="2800" b="1" spc="-90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Διαδικτυακή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Διαφήμιση </a:t>
            </a:r>
            <a:r>
              <a:rPr sz="2800" spc="-165" dirty="0">
                <a:latin typeface="Arial"/>
                <a:cs typeface="Arial"/>
              </a:rPr>
              <a:t>Σαπρίκης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Ευάγγελος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sz="2800" spc="-130" dirty="0">
                <a:latin typeface="Arial"/>
                <a:cs typeface="Arial"/>
              </a:rPr>
              <a:t>Τμήμα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Διοίκησης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155" dirty="0">
                <a:latin typeface="Arial"/>
                <a:cs typeface="Arial"/>
              </a:rPr>
              <a:t>Επιχειρήσεων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(Γρεβενά)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1661" y="461594"/>
            <a:ext cx="80295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5" dirty="0"/>
              <a:t>Είδη</a:t>
            </a:r>
            <a:r>
              <a:rPr spc="-190" dirty="0"/>
              <a:t> </a:t>
            </a:r>
            <a:r>
              <a:rPr spc="-240" dirty="0"/>
              <a:t>διαδικτυακής</a:t>
            </a:r>
            <a:r>
              <a:rPr spc="-190" dirty="0"/>
              <a:t> </a:t>
            </a:r>
            <a:r>
              <a:rPr spc="-254" dirty="0"/>
              <a:t>διαφήμισης</a:t>
            </a:r>
            <a:r>
              <a:rPr spc="-275" dirty="0"/>
              <a:t> </a:t>
            </a:r>
            <a:r>
              <a:rPr spc="-25" dirty="0"/>
              <a:t>(1)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74191" y="1345057"/>
            <a:ext cx="6132830" cy="209931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3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75" dirty="0">
                <a:latin typeface="Arial"/>
                <a:cs typeface="Arial"/>
              </a:rPr>
              <a:t>Πλαίσια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(banners).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85" dirty="0">
                <a:latin typeface="Arial"/>
                <a:cs typeface="Arial"/>
              </a:rPr>
              <a:t>Αναδυόμενες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διαφημίσεις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(pop-up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ads).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90" dirty="0">
                <a:latin typeface="Arial"/>
                <a:cs typeface="Arial"/>
              </a:rPr>
              <a:t>Καταδυόμενες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διαφημίσεις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(pop-</a:t>
            </a:r>
            <a:r>
              <a:rPr sz="2400" spc="-75" dirty="0">
                <a:latin typeface="Arial"/>
                <a:cs typeface="Arial"/>
              </a:rPr>
              <a:t>down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ads).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05" dirty="0">
                <a:latin typeface="Arial"/>
                <a:cs typeface="Arial"/>
              </a:rPr>
              <a:t>Ενδιάμεσα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πλαίσια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διαφήμισης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(interstitials).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1041400">
              <a:lnSpc>
                <a:spcPct val="100000"/>
              </a:lnSpc>
              <a:spcBef>
                <a:spcPts val="105"/>
              </a:spcBef>
            </a:pPr>
            <a:r>
              <a:rPr spc="-355" dirty="0"/>
              <a:t>Είδη</a:t>
            </a:r>
            <a:r>
              <a:rPr spc="-190" dirty="0"/>
              <a:t> </a:t>
            </a:r>
            <a:r>
              <a:rPr spc="-240" dirty="0"/>
              <a:t>διαδικτυακής</a:t>
            </a:r>
            <a:r>
              <a:rPr spc="-190" dirty="0"/>
              <a:t> </a:t>
            </a:r>
            <a:r>
              <a:rPr spc="-254" dirty="0"/>
              <a:t>διαφήμισης</a:t>
            </a:r>
            <a:r>
              <a:rPr spc="-275" dirty="0"/>
              <a:t> </a:t>
            </a:r>
            <a:r>
              <a:rPr spc="-25" dirty="0"/>
              <a:t>(2)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74191" y="1497838"/>
            <a:ext cx="7844790" cy="3195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715645" indent="-457834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469900" algn="l"/>
                <a:tab pos="470534" algn="l"/>
              </a:tabLst>
            </a:pPr>
            <a:r>
              <a:rPr sz="2400" spc="-50" dirty="0">
                <a:latin typeface="Arial"/>
                <a:cs typeface="Arial"/>
              </a:rPr>
              <a:t>Διαφήμιση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μέσω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ηλεκτρονικού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ταχυδρομείου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(e-</a:t>
            </a:r>
            <a:r>
              <a:rPr sz="2400" spc="-20" dirty="0">
                <a:latin typeface="Arial"/>
                <a:cs typeface="Arial"/>
              </a:rPr>
              <a:t>mail </a:t>
            </a:r>
            <a:r>
              <a:rPr sz="2400" spc="-10" dirty="0">
                <a:latin typeface="Arial"/>
                <a:cs typeface="Arial"/>
              </a:rPr>
              <a:t>advertising).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5"/>
              <a:tabLst>
                <a:tab pos="469900" algn="l"/>
                <a:tab pos="470534" algn="l"/>
              </a:tabLst>
            </a:pPr>
            <a:r>
              <a:rPr sz="2400" spc="-100" dirty="0">
                <a:latin typeface="Arial"/>
                <a:cs typeface="Arial"/>
              </a:rPr>
              <a:t>Σύνδεσμοι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κειμένου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(text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links).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5"/>
              <a:tabLst>
                <a:tab pos="469900" algn="l"/>
                <a:tab pos="470534" algn="l"/>
              </a:tabLst>
            </a:pPr>
            <a:r>
              <a:rPr sz="2400" spc="-95" dirty="0">
                <a:latin typeface="Arial"/>
                <a:cs typeface="Arial"/>
              </a:rPr>
              <a:t>Ταξινομημένες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διαφημίσεις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(classifieds).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5"/>
              </a:spcBef>
              <a:buAutoNum type="arabicPeriod" startAt="5"/>
              <a:tabLst>
                <a:tab pos="469900" algn="l"/>
                <a:tab pos="470534" algn="l"/>
              </a:tabLst>
            </a:pPr>
            <a:r>
              <a:rPr sz="2400" spc="-85" dirty="0">
                <a:latin typeface="Arial"/>
                <a:cs typeface="Arial"/>
              </a:rPr>
              <a:t>Εταιρικές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διαφημιστικές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ιστοσελίδες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(corporate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advertising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400" spc="-10" dirty="0">
                <a:latin typeface="Arial"/>
                <a:cs typeface="Arial"/>
              </a:rPr>
              <a:t>websites).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9"/>
              <a:tabLst>
                <a:tab pos="469900" algn="l"/>
                <a:tab pos="470534" algn="l"/>
              </a:tabLst>
            </a:pPr>
            <a:r>
              <a:rPr sz="2400" spc="-90" dirty="0">
                <a:latin typeface="Arial"/>
                <a:cs typeface="Arial"/>
              </a:rPr>
              <a:t>Σελίδες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προβολής-</a:t>
            </a:r>
            <a:r>
              <a:rPr sz="2400" spc="-45" dirty="0">
                <a:latin typeface="Arial"/>
                <a:cs typeface="Arial"/>
              </a:rPr>
              <a:t>διαφήμισης </a:t>
            </a:r>
            <a:r>
              <a:rPr sz="2400" spc="-140" dirty="0">
                <a:latin typeface="Arial"/>
                <a:cs typeface="Arial"/>
              </a:rPr>
              <a:t>μέσω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κοινωνικών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δικτύων.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31060" marR="5080" indent="-1077595">
              <a:lnSpc>
                <a:spcPct val="100000"/>
              </a:lnSpc>
              <a:spcBef>
                <a:spcPts val="105"/>
              </a:spcBef>
            </a:pPr>
            <a:r>
              <a:rPr spc="-355" dirty="0"/>
              <a:t>Είδη</a:t>
            </a:r>
            <a:r>
              <a:rPr spc="-225" dirty="0"/>
              <a:t> </a:t>
            </a:r>
            <a:r>
              <a:rPr spc="-240" dirty="0"/>
              <a:t>διαδικτυακής</a:t>
            </a:r>
            <a:r>
              <a:rPr spc="-235" dirty="0"/>
              <a:t> </a:t>
            </a:r>
            <a:r>
              <a:rPr spc="-215" dirty="0"/>
              <a:t>διαφήμισης: </a:t>
            </a:r>
            <a:r>
              <a:rPr spc="-235" dirty="0"/>
              <a:t>Πλαίσια</a:t>
            </a:r>
            <a:r>
              <a:rPr spc="-185" dirty="0"/>
              <a:t> </a:t>
            </a:r>
            <a:r>
              <a:rPr spc="-125" dirty="0"/>
              <a:t>-</a:t>
            </a:r>
            <a:r>
              <a:rPr spc="-185" dirty="0"/>
              <a:t> </a:t>
            </a:r>
            <a:r>
              <a:rPr spc="-125" dirty="0"/>
              <a:t>Παράδειγμα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4719" y="2511932"/>
            <a:ext cx="7851775" cy="247078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9600" rIns="0" bIns="0" rtlCol="0">
            <a:spAutoFit/>
          </a:bodyPr>
          <a:lstStyle/>
          <a:p>
            <a:pPr marL="987425" algn="ctr">
              <a:lnSpc>
                <a:spcPct val="100000"/>
              </a:lnSpc>
              <a:spcBef>
                <a:spcPts val="100"/>
              </a:spcBef>
            </a:pPr>
            <a:r>
              <a:rPr sz="3600" spc="-300" dirty="0"/>
              <a:t>Είδη</a:t>
            </a:r>
            <a:r>
              <a:rPr sz="3600" spc="-160" dirty="0"/>
              <a:t> </a:t>
            </a:r>
            <a:r>
              <a:rPr sz="3600" spc="-204" dirty="0"/>
              <a:t>διαδικτυακής</a:t>
            </a:r>
            <a:r>
              <a:rPr sz="3600" spc="-170" dirty="0"/>
              <a:t> </a:t>
            </a:r>
            <a:r>
              <a:rPr sz="3600" spc="-100" dirty="0"/>
              <a:t>διαφήμισης:</a:t>
            </a:r>
            <a:endParaRPr sz="3600"/>
          </a:p>
          <a:p>
            <a:pPr marL="987425" algn="ctr">
              <a:lnSpc>
                <a:spcPct val="100000"/>
              </a:lnSpc>
            </a:pPr>
            <a:r>
              <a:rPr sz="3600" spc="-240" dirty="0"/>
              <a:t>Αναδυόμενες</a:t>
            </a:r>
            <a:r>
              <a:rPr sz="3600" spc="-170" dirty="0"/>
              <a:t> διαφημίσεις</a:t>
            </a:r>
            <a:r>
              <a:rPr sz="3600" spc="-195" dirty="0"/>
              <a:t> </a:t>
            </a:r>
            <a:r>
              <a:rPr sz="3600" spc="-114" dirty="0"/>
              <a:t>-</a:t>
            </a:r>
            <a:r>
              <a:rPr sz="3600" spc="-170" dirty="0"/>
              <a:t> </a:t>
            </a:r>
            <a:r>
              <a:rPr sz="3600" spc="-145" dirty="0"/>
              <a:t>Παράδειγμα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8279" y="1556753"/>
            <a:ext cx="5906135" cy="449033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7033" y="-45897"/>
            <a:ext cx="6748780" cy="1854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4000" spc="-335" dirty="0"/>
              <a:t>Είδη</a:t>
            </a:r>
            <a:r>
              <a:rPr sz="4000" spc="-140" dirty="0"/>
              <a:t> </a:t>
            </a:r>
            <a:r>
              <a:rPr sz="4000" spc="-229" dirty="0"/>
              <a:t>διαδικτυακής</a:t>
            </a:r>
            <a:r>
              <a:rPr sz="4000" spc="-114" dirty="0"/>
              <a:t> </a:t>
            </a:r>
            <a:r>
              <a:rPr sz="4000" spc="-204" dirty="0"/>
              <a:t>διαφήμισης: </a:t>
            </a:r>
            <a:r>
              <a:rPr sz="4000" spc="-210" dirty="0"/>
              <a:t>διαφήμιση</a:t>
            </a:r>
            <a:r>
              <a:rPr sz="4000" spc="-160" dirty="0"/>
              <a:t> </a:t>
            </a:r>
            <a:r>
              <a:rPr sz="4000" spc="-340" dirty="0"/>
              <a:t>μέσω</a:t>
            </a:r>
            <a:r>
              <a:rPr sz="4000" spc="-170" dirty="0"/>
              <a:t> </a:t>
            </a:r>
            <a:r>
              <a:rPr sz="4000" spc="-275" dirty="0"/>
              <a:t>ηλεκτρονικού </a:t>
            </a:r>
            <a:r>
              <a:rPr sz="4000" spc="-229" dirty="0"/>
              <a:t>ταχυδρομείου</a:t>
            </a:r>
            <a:r>
              <a:rPr sz="4000" spc="-225" dirty="0"/>
              <a:t> </a:t>
            </a:r>
            <a:r>
              <a:rPr sz="4000" spc="-120" dirty="0"/>
              <a:t>-</a:t>
            </a:r>
            <a:r>
              <a:rPr sz="4000" spc="-210" dirty="0"/>
              <a:t> </a:t>
            </a:r>
            <a:r>
              <a:rPr sz="4000" spc="-100" dirty="0"/>
              <a:t>Παράδειγμα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32735" y="2012746"/>
            <a:ext cx="4836160" cy="438073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42669" marR="5080" indent="320040">
              <a:lnSpc>
                <a:spcPct val="100000"/>
              </a:lnSpc>
              <a:spcBef>
                <a:spcPts val="105"/>
              </a:spcBef>
            </a:pPr>
            <a:r>
              <a:rPr spc="-355" dirty="0"/>
              <a:t>Είδη</a:t>
            </a:r>
            <a:r>
              <a:rPr spc="-220" dirty="0"/>
              <a:t> </a:t>
            </a:r>
            <a:r>
              <a:rPr spc="-240" dirty="0"/>
              <a:t>διαδικτυακής</a:t>
            </a:r>
            <a:r>
              <a:rPr spc="-220" dirty="0"/>
              <a:t> </a:t>
            </a:r>
            <a:r>
              <a:rPr spc="-265" dirty="0"/>
              <a:t>διαφήμισης: </a:t>
            </a:r>
            <a:r>
              <a:rPr spc="-310" dirty="0"/>
              <a:t>Σύνδεσμοι</a:t>
            </a:r>
            <a:r>
              <a:rPr spc="-245" dirty="0"/>
              <a:t> </a:t>
            </a:r>
            <a:r>
              <a:rPr spc="-190" dirty="0"/>
              <a:t>κειμένου</a:t>
            </a:r>
            <a:r>
              <a:rPr spc="-250" dirty="0"/>
              <a:t> </a:t>
            </a:r>
            <a:r>
              <a:rPr spc="-125" dirty="0"/>
              <a:t>-</a:t>
            </a:r>
            <a:r>
              <a:rPr spc="-215" dirty="0"/>
              <a:t> </a:t>
            </a:r>
            <a:r>
              <a:rPr spc="-204" dirty="0"/>
              <a:t>Παράδειγμα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7667" y="1772920"/>
            <a:ext cx="5997194" cy="372757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4158" y="-141909"/>
            <a:ext cx="7433309" cy="203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355" dirty="0"/>
              <a:t>Είδη</a:t>
            </a:r>
            <a:r>
              <a:rPr spc="-225" dirty="0"/>
              <a:t> </a:t>
            </a:r>
            <a:r>
              <a:rPr spc="-240" dirty="0"/>
              <a:t>διαδικτυακής</a:t>
            </a:r>
            <a:r>
              <a:rPr spc="-235" dirty="0"/>
              <a:t> </a:t>
            </a:r>
            <a:r>
              <a:rPr spc="-215" dirty="0"/>
              <a:t>διαφήμισης: </a:t>
            </a:r>
            <a:r>
              <a:rPr spc="-265" dirty="0"/>
              <a:t>Ταξινομημένες</a:t>
            </a:r>
            <a:r>
              <a:rPr spc="-210" dirty="0"/>
              <a:t> </a:t>
            </a:r>
            <a:r>
              <a:rPr spc="-200" dirty="0"/>
              <a:t>διαφημίσεις</a:t>
            </a:r>
            <a:r>
              <a:rPr spc="-229" dirty="0"/>
              <a:t> </a:t>
            </a:r>
            <a:r>
              <a:rPr spc="-50" dirty="0"/>
              <a:t>-</a:t>
            </a:r>
          </a:p>
          <a:p>
            <a:pPr algn="ctr">
              <a:lnSpc>
                <a:spcPct val="100000"/>
              </a:lnSpc>
            </a:pPr>
            <a:r>
              <a:rPr spc="-130" dirty="0"/>
              <a:t>Παράδειγμα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013204" y="1690116"/>
            <a:ext cx="5892165" cy="4276725"/>
            <a:chOff x="2013204" y="1690116"/>
            <a:chExt cx="5892165" cy="42767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13204" y="1690116"/>
              <a:ext cx="5891784" cy="427634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09165" y="1885188"/>
              <a:ext cx="5303520" cy="368896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0254" y="-141909"/>
            <a:ext cx="7426959" cy="203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360" dirty="0"/>
              <a:t>Είδη</a:t>
            </a:r>
            <a:r>
              <a:rPr spc="-190" dirty="0"/>
              <a:t> </a:t>
            </a:r>
            <a:r>
              <a:rPr spc="-245" dirty="0"/>
              <a:t>διαδικτυακής</a:t>
            </a:r>
            <a:r>
              <a:rPr spc="-225" dirty="0"/>
              <a:t> </a:t>
            </a:r>
            <a:r>
              <a:rPr spc="-220" dirty="0"/>
              <a:t>διαφήμισης: </a:t>
            </a:r>
            <a:r>
              <a:rPr spc="-265" dirty="0"/>
              <a:t>Εταιρικές</a:t>
            </a:r>
            <a:r>
              <a:rPr spc="-225" dirty="0"/>
              <a:t> </a:t>
            </a:r>
            <a:r>
              <a:rPr spc="-155" dirty="0"/>
              <a:t>Διαφημιστικές </a:t>
            </a:r>
            <a:r>
              <a:rPr spc="-295" dirty="0"/>
              <a:t>Ιστοσελίδες</a:t>
            </a:r>
            <a:r>
              <a:rPr spc="-215" dirty="0"/>
              <a:t> </a:t>
            </a:r>
            <a:r>
              <a:rPr spc="-125" dirty="0"/>
              <a:t>-</a:t>
            </a:r>
            <a:r>
              <a:rPr spc="-210" dirty="0"/>
              <a:t> </a:t>
            </a:r>
            <a:r>
              <a:rPr spc="-120" dirty="0"/>
              <a:t>Παράδειγμα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514855" y="1793748"/>
            <a:ext cx="7195184" cy="4166870"/>
            <a:chOff x="1514855" y="1793748"/>
            <a:chExt cx="7195184" cy="41668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14855" y="1793748"/>
              <a:ext cx="7194804" cy="416661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10943" y="1989200"/>
              <a:ext cx="6605524" cy="357771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0617" y="-116967"/>
            <a:ext cx="7425690" cy="2708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pc="-370" dirty="0"/>
              <a:t>Είδη</a:t>
            </a:r>
            <a:r>
              <a:rPr spc="-220" dirty="0"/>
              <a:t> </a:t>
            </a:r>
            <a:r>
              <a:rPr spc="-240" dirty="0"/>
              <a:t>διαδικτυακής </a:t>
            </a:r>
            <a:r>
              <a:rPr spc="-265" dirty="0"/>
              <a:t>διαφήμισης: </a:t>
            </a:r>
            <a:r>
              <a:rPr spc="-280" dirty="0"/>
              <a:t>Σελίδες</a:t>
            </a:r>
            <a:r>
              <a:rPr spc="-190" dirty="0"/>
              <a:t> </a:t>
            </a:r>
            <a:r>
              <a:rPr spc="-385" dirty="0"/>
              <a:t>προβολής-</a:t>
            </a:r>
            <a:r>
              <a:rPr spc="-135" dirty="0"/>
              <a:t>διαφήμισης </a:t>
            </a:r>
            <a:r>
              <a:rPr spc="-370" dirty="0"/>
              <a:t>μέσω</a:t>
            </a:r>
            <a:r>
              <a:rPr spc="-200" dirty="0"/>
              <a:t> </a:t>
            </a:r>
            <a:r>
              <a:rPr spc="-370" dirty="0"/>
              <a:t>κοινωνικών</a:t>
            </a:r>
            <a:r>
              <a:rPr spc="-190" dirty="0"/>
              <a:t> </a:t>
            </a:r>
            <a:r>
              <a:rPr spc="-295" dirty="0"/>
              <a:t>δικτύων</a:t>
            </a:r>
            <a:r>
              <a:rPr spc="-185" dirty="0"/>
              <a:t> </a:t>
            </a:r>
            <a:r>
              <a:rPr spc="-50" dirty="0"/>
              <a:t>-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pc="-130" dirty="0"/>
              <a:t>Παράδειγμα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84248" y="2513076"/>
            <a:ext cx="5861685" cy="3743325"/>
            <a:chOff x="1984248" y="2513076"/>
            <a:chExt cx="5861685" cy="37433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84248" y="2513076"/>
              <a:ext cx="5861304" cy="374294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80082" y="2708960"/>
              <a:ext cx="5272278" cy="315379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5236" y="126314"/>
            <a:ext cx="611378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50850">
              <a:lnSpc>
                <a:spcPct val="100000"/>
              </a:lnSpc>
              <a:spcBef>
                <a:spcPts val="105"/>
              </a:spcBef>
            </a:pPr>
            <a:r>
              <a:rPr spc="-114" dirty="0"/>
              <a:t>Μέθοδοι</a:t>
            </a:r>
            <a:r>
              <a:rPr spc="-195" dirty="0"/>
              <a:t> </a:t>
            </a:r>
            <a:r>
              <a:rPr spc="-345" dirty="0"/>
              <a:t>τιμολόγησης </a:t>
            </a:r>
            <a:r>
              <a:rPr spc="-245" dirty="0"/>
              <a:t>διαδικτυακής</a:t>
            </a:r>
            <a:r>
              <a:rPr spc="-190" dirty="0"/>
              <a:t> </a:t>
            </a:r>
            <a:r>
              <a:rPr spc="-220" dirty="0"/>
              <a:t>διαφήμισης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74191" y="1356689"/>
            <a:ext cx="7534909" cy="438531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sz="2400" b="1" spc="-190" dirty="0">
                <a:latin typeface="Arial"/>
                <a:cs typeface="Arial"/>
              </a:rPr>
              <a:t>Τιμολόγηση</a:t>
            </a:r>
            <a:r>
              <a:rPr sz="2400" b="1" spc="-125" dirty="0">
                <a:latin typeface="Arial"/>
                <a:cs typeface="Arial"/>
              </a:rPr>
              <a:t> </a:t>
            </a:r>
            <a:r>
              <a:rPr sz="2400" b="1" spc="-90" dirty="0">
                <a:latin typeface="Arial"/>
                <a:cs typeface="Arial"/>
              </a:rPr>
              <a:t>με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βάση: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25" dirty="0">
                <a:latin typeface="Arial"/>
                <a:cs typeface="Arial"/>
              </a:rPr>
              <a:t>Τις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προβολές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διαφήμισης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–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270" dirty="0">
                <a:latin typeface="Arial"/>
                <a:cs typeface="Arial"/>
              </a:rPr>
              <a:t>CPM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(Cost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185" dirty="0">
                <a:latin typeface="Arial"/>
                <a:cs typeface="Arial"/>
              </a:rPr>
              <a:t>Per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Mille)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(Κόστος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400" spc="-75" dirty="0">
                <a:latin typeface="Arial"/>
                <a:cs typeface="Arial"/>
              </a:rPr>
              <a:t>ανά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1000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προβολές).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2"/>
              <a:tabLst>
                <a:tab pos="469900" algn="l"/>
                <a:tab pos="470534" algn="l"/>
              </a:tabLst>
            </a:pPr>
            <a:r>
              <a:rPr sz="2400" spc="-250" dirty="0">
                <a:latin typeface="Arial"/>
                <a:cs typeface="Arial"/>
              </a:rPr>
              <a:t>Τον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αριθμό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των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«κλικ».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2"/>
              <a:tabLst>
                <a:tab pos="469900" algn="l"/>
                <a:tab pos="470534" algn="l"/>
              </a:tabLst>
            </a:pPr>
            <a:r>
              <a:rPr sz="2400" spc="-195" dirty="0">
                <a:latin typeface="Arial"/>
                <a:cs typeface="Arial"/>
              </a:rPr>
              <a:t>Τη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διαδραστικότητα.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2"/>
              <a:tabLst>
                <a:tab pos="469900" algn="l"/>
                <a:tab pos="470534" algn="l"/>
              </a:tabLst>
            </a:pPr>
            <a:r>
              <a:rPr sz="2400" spc="-195" dirty="0">
                <a:latin typeface="Arial"/>
                <a:cs typeface="Arial"/>
              </a:rPr>
              <a:t>Την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πραγματική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αγορά.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 startAt="2"/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 startAt="2"/>
            </a:pPr>
            <a:endParaRPr sz="2150">
              <a:latin typeface="Arial"/>
              <a:cs typeface="Arial"/>
            </a:endParaRPr>
          </a:p>
          <a:p>
            <a:pPr marL="355600" marR="706120" lvl="1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400" spc="-200" dirty="0">
                <a:latin typeface="Arial"/>
                <a:cs typeface="Arial"/>
              </a:rPr>
              <a:t>Σε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πολλές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περιπτώσεις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εφαρμόζονται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συνδυαστικές </a:t>
            </a:r>
            <a:r>
              <a:rPr sz="2400" spc="-40" dirty="0">
                <a:latin typeface="Arial"/>
                <a:cs typeface="Arial"/>
              </a:rPr>
              <a:t>μέθοδοι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τιμολόγησης.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2845435">
              <a:lnSpc>
                <a:spcPct val="100000"/>
              </a:lnSpc>
              <a:spcBef>
                <a:spcPts val="105"/>
              </a:spcBef>
            </a:pPr>
            <a:r>
              <a:rPr spc="-254" dirty="0"/>
              <a:t>Άδειες</a:t>
            </a:r>
            <a:r>
              <a:rPr spc="-170" dirty="0"/>
              <a:t> </a:t>
            </a:r>
            <a:r>
              <a:rPr spc="-459" dirty="0"/>
              <a:t>Χρήσης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0716" y="1505838"/>
            <a:ext cx="6758305" cy="2244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59079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350" dirty="0">
                <a:latin typeface="Arial"/>
                <a:cs typeface="Arial"/>
              </a:rPr>
              <a:t>Το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85" dirty="0">
                <a:latin typeface="Arial"/>
                <a:cs typeface="Arial"/>
              </a:rPr>
              <a:t>παρόν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εκπαιδευτικό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υλικό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60" dirty="0">
                <a:latin typeface="Arial"/>
                <a:cs typeface="Arial"/>
              </a:rPr>
              <a:t>υπόκειται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σε </a:t>
            </a:r>
            <a:r>
              <a:rPr sz="2800" spc="-35" dirty="0">
                <a:latin typeface="Arial"/>
                <a:cs typeface="Arial"/>
              </a:rPr>
              <a:t>άδειες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χρήσης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Creative </a:t>
            </a:r>
            <a:r>
              <a:rPr sz="2800" spc="-50" dirty="0">
                <a:latin typeface="Arial"/>
                <a:cs typeface="Arial"/>
              </a:rPr>
              <a:t>Commons.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0" dirty="0">
                <a:latin typeface="Arial"/>
                <a:cs typeface="Arial"/>
              </a:rPr>
              <a:t>Για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εκπαιδευτικό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υλικό,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254" dirty="0">
                <a:latin typeface="Arial"/>
                <a:cs typeface="Arial"/>
              </a:rPr>
              <a:t>όπως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εικόνες,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που </a:t>
            </a:r>
            <a:r>
              <a:rPr sz="2800" spc="-60" dirty="0">
                <a:latin typeface="Arial"/>
                <a:cs typeface="Arial"/>
              </a:rPr>
              <a:t>υπόκειται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σε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85" dirty="0">
                <a:latin typeface="Arial"/>
                <a:cs typeface="Arial"/>
              </a:rPr>
              <a:t>άλλου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τύπου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άδειας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170" dirty="0">
                <a:latin typeface="Arial"/>
                <a:cs typeface="Arial"/>
              </a:rPr>
              <a:t>χρήσης,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50" dirty="0">
                <a:latin typeface="Arial"/>
                <a:cs typeface="Arial"/>
              </a:rPr>
              <a:t>η </a:t>
            </a:r>
            <a:r>
              <a:rPr sz="2800" spc="-10" dirty="0">
                <a:latin typeface="Arial"/>
                <a:cs typeface="Arial"/>
              </a:rPr>
              <a:t>άδεια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175" dirty="0">
                <a:latin typeface="Arial"/>
                <a:cs typeface="Arial"/>
              </a:rPr>
              <a:t>χρήσης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αναφέρεται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ρητώς.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7047" y="4293057"/>
            <a:ext cx="1585087" cy="54869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50315" marR="5080" indent="659765">
              <a:lnSpc>
                <a:spcPct val="100000"/>
              </a:lnSpc>
              <a:spcBef>
                <a:spcPts val="105"/>
              </a:spcBef>
            </a:pPr>
            <a:r>
              <a:rPr spc="-380" dirty="0"/>
              <a:t>Αποφυγή</a:t>
            </a:r>
            <a:r>
              <a:rPr spc="-254" dirty="0"/>
              <a:t> </a:t>
            </a:r>
            <a:r>
              <a:rPr spc="-355" dirty="0"/>
              <a:t>ενοχλητικών </a:t>
            </a:r>
            <a:r>
              <a:rPr spc="-260" dirty="0"/>
              <a:t>διαδικτυακών</a:t>
            </a:r>
            <a:r>
              <a:rPr spc="-204" dirty="0"/>
              <a:t> </a:t>
            </a:r>
            <a:r>
              <a:rPr spc="-225" dirty="0"/>
              <a:t>διαφημίσεων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94612" y="1609166"/>
            <a:ext cx="6372225" cy="3538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75" dirty="0">
                <a:latin typeface="Arial"/>
                <a:cs typeface="Arial"/>
              </a:rPr>
              <a:t>Χρήση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λογισμικών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που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«κόβουν»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την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εμφάνιση </a:t>
            </a:r>
            <a:r>
              <a:rPr sz="2400" spc="-65" dirty="0">
                <a:latin typeface="Arial"/>
                <a:cs typeface="Arial"/>
              </a:rPr>
              <a:t>αναδυόμενων/ </a:t>
            </a:r>
            <a:r>
              <a:rPr sz="2400" spc="-95" dirty="0">
                <a:latin typeface="Arial"/>
                <a:cs typeface="Arial"/>
              </a:rPr>
              <a:t>καταδυόμενων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διαφημίσεων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και </a:t>
            </a:r>
            <a:r>
              <a:rPr sz="2400" spc="-85" dirty="0">
                <a:latin typeface="Arial"/>
                <a:cs typeface="Arial"/>
              </a:rPr>
              <a:t>ενδιάμεσων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πλαισίων.</a:t>
            </a:r>
            <a:endParaRPr sz="2400">
              <a:latin typeface="Arial"/>
              <a:cs typeface="Arial"/>
            </a:endParaRPr>
          </a:p>
          <a:p>
            <a:pPr marL="354965" marR="67945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25" dirty="0">
                <a:latin typeface="Arial"/>
                <a:cs typeface="Arial"/>
              </a:rPr>
              <a:t>Αποφυγή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επίσκεψης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σε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ιστοσελίδες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αμφιβόλου </a:t>
            </a:r>
            <a:r>
              <a:rPr sz="2400" spc="-10" dirty="0">
                <a:latin typeface="Arial"/>
                <a:cs typeface="Arial"/>
              </a:rPr>
              <a:t>περιεχομένου.</a:t>
            </a:r>
            <a:endParaRPr sz="2400">
              <a:latin typeface="Arial"/>
              <a:cs typeface="Arial"/>
            </a:endParaRPr>
          </a:p>
          <a:p>
            <a:pPr marL="354965" marR="415925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25" dirty="0">
                <a:latin typeface="Arial"/>
                <a:cs typeface="Arial"/>
              </a:rPr>
              <a:t>Αποφυγή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επίσκεψης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σε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ιστοσελίδες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χαμηλής </a:t>
            </a:r>
            <a:r>
              <a:rPr sz="2400" spc="-10" dirty="0">
                <a:latin typeface="Arial"/>
                <a:cs typeface="Arial"/>
              </a:rPr>
              <a:t>δημοτικότητας.</a:t>
            </a:r>
            <a:endParaRPr sz="240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5" dirty="0">
                <a:latin typeface="Arial"/>
                <a:cs typeface="Arial"/>
              </a:rPr>
              <a:t>Μπλοκαρίσματος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ηλεκτρονικού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ταχυδρομείου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400" spc="-100" dirty="0">
                <a:latin typeface="Arial"/>
                <a:cs typeface="Arial"/>
              </a:rPr>
              <a:t>συγκεκριμένων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αποστολέων.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2913380">
              <a:lnSpc>
                <a:spcPct val="100000"/>
              </a:lnSpc>
              <a:spcBef>
                <a:spcPts val="105"/>
              </a:spcBef>
            </a:pPr>
            <a:r>
              <a:rPr spc="-220" dirty="0"/>
              <a:t>Βιβλιογραφία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94612" y="1613357"/>
            <a:ext cx="700024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35" dirty="0">
                <a:latin typeface="Arial"/>
                <a:cs typeface="Arial"/>
              </a:rPr>
              <a:t>Turban,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95" dirty="0">
                <a:latin typeface="Arial"/>
                <a:cs typeface="Arial"/>
              </a:rPr>
              <a:t>E.,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King,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65" dirty="0">
                <a:latin typeface="Arial"/>
                <a:cs typeface="Arial"/>
              </a:rPr>
              <a:t>D.,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95" dirty="0">
                <a:latin typeface="Arial"/>
                <a:cs typeface="Arial"/>
              </a:rPr>
              <a:t>McKay,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204" dirty="0">
                <a:latin typeface="Arial"/>
                <a:cs typeface="Arial"/>
              </a:rPr>
              <a:t>J.,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Marshall,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275" dirty="0">
                <a:latin typeface="Arial"/>
                <a:cs typeface="Arial"/>
              </a:rPr>
              <a:t>P.,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85" dirty="0">
                <a:latin typeface="Arial"/>
                <a:cs typeface="Arial"/>
              </a:rPr>
              <a:t>Lee,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210" dirty="0">
                <a:latin typeface="Arial"/>
                <a:cs typeface="Arial"/>
              </a:rPr>
              <a:t>J.,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and </a:t>
            </a:r>
            <a:r>
              <a:rPr sz="2400" spc="-100" dirty="0">
                <a:latin typeface="Arial"/>
                <a:cs typeface="Arial"/>
              </a:rPr>
              <a:t>Viehland,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204" dirty="0">
                <a:latin typeface="Arial"/>
                <a:cs typeface="Arial"/>
              </a:rPr>
              <a:t>D.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(2010).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Ηλεκτρονικό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Εμπόριο: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70" dirty="0">
                <a:latin typeface="Arial"/>
                <a:cs typeface="Arial"/>
              </a:rPr>
              <a:t>Αρχές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– </a:t>
            </a:r>
            <a:r>
              <a:rPr sz="2400" spc="-95" dirty="0">
                <a:latin typeface="Arial"/>
                <a:cs typeface="Arial"/>
              </a:rPr>
              <a:t>Εξελίξεις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–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Στρατηγική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από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τη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σκοπιά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του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Manager. </a:t>
            </a:r>
            <a:r>
              <a:rPr sz="2400" spc="-135" dirty="0">
                <a:latin typeface="Arial"/>
                <a:cs typeface="Arial"/>
              </a:rPr>
              <a:t>Εκδόσεις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Μ.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Γκιούρδας, </a:t>
            </a:r>
            <a:r>
              <a:rPr sz="2400" spc="-10" dirty="0">
                <a:latin typeface="Arial"/>
                <a:cs typeface="Arial"/>
              </a:rPr>
              <a:t>Αθήνα.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0142" y="461594"/>
            <a:ext cx="38290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40" dirty="0"/>
              <a:t>Χρηματοδότηση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4612" y="1354328"/>
            <a:ext cx="7607934" cy="346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300" dirty="0">
                <a:latin typeface="Arial"/>
                <a:cs typeface="Arial"/>
              </a:rPr>
              <a:t>Το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παρόν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εκπαιδευτικό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υλικό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έχει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αναπτυχθεί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στα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πλαίσια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εκπαιδευτικού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έργου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διδάσκοντα.</a:t>
            </a:r>
            <a:endParaRPr sz="2400">
              <a:latin typeface="Arial"/>
              <a:cs typeface="Arial"/>
            </a:endParaRPr>
          </a:p>
          <a:p>
            <a:pPr marL="354965" marR="736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300" dirty="0">
                <a:latin typeface="Arial"/>
                <a:cs typeface="Arial"/>
              </a:rPr>
              <a:t>Το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έργο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«</a:t>
            </a:r>
            <a:r>
              <a:rPr sz="2400" b="1" spc="-155" dirty="0">
                <a:latin typeface="Arial"/>
                <a:cs typeface="Arial"/>
              </a:rPr>
              <a:t>Ανοικτά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160" dirty="0">
                <a:latin typeface="Arial"/>
                <a:cs typeface="Arial"/>
              </a:rPr>
              <a:t>Ακαδημαϊκά</a:t>
            </a:r>
            <a:r>
              <a:rPr sz="2400" b="1" spc="-140" dirty="0">
                <a:latin typeface="Arial"/>
                <a:cs typeface="Arial"/>
              </a:rPr>
              <a:t> </a:t>
            </a:r>
            <a:r>
              <a:rPr sz="2400" b="1" spc="-75" dirty="0">
                <a:latin typeface="Arial"/>
                <a:cs typeface="Arial"/>
              </a:rPr>
              <a:t>Μαθήματα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225" dirty="0">
                <a:latin typeface="Arial"/>
                <a:cs typeface="Arial"/>
              </a:rPr>
              <a:t>στο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-280" dirty="0">
                <a:latin typeface="Arial"/>
                <a:cs typeface="Arial"/>
              </a:rPr>
              <a:t>TEI </a:t>
            </a:r>
            <a:r>
              <a:rPr sz="2400" b="1" spc="-175" dirty="0">
                <a:latin typeface="Arial"/>
                <a:cs typeface="Arial"/>
              </a:rPr>
              <a:t>Δυτικής</a:t>
            </a:r>
            <a:r>
              <a:rPr sz="2400" b="1" spc="-125" dirty="0">
                <a:latin typeface="Arial"/>
                <a:cs typeface="Arial"/>
              </a:rPr>
              <a:t> </a:t>
            </a:r>
            <a:r>
              <a:rPr sz="2400" b="1" spc="-130" dirty="0">
                <a:latin typeface="Arial"/>
                <a:cs typeface="Arial"/>
              </a:rPr>
              <a:t>Μακεδονίας</a:t>
            </a:r>
            <a:r>
              <a:rPr sz="2400" spc="-130" dirty="0">
                <a:latin typeface="Arial"/>
                <a:cs typeface="Arial"/>
              </a:rPr>
              <a:t>»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έχει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χρηματοδοτήσει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μόνο </a:t>
            </a:r>
            <a:r>
              <a:rPr sz="2400" spc="-25" dirty="0">
                <a:latin typeface="Arial"/>
                <a:cs typeface="Arial"/>
              </a:rPr>
              <a:t>τη </a:t>
            </a:r>
            <a:r>
              <a:rPr sz="2400" spc="-85" dirty="0">
                <a:latin typeface="Arial"/>
                <a:cs typeface="Arial"/>
              </a:rPr>
              <a:t>αναδιαμόρφωση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εκπαιδευτικού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υλικού.</a:t>
            </a:r>
            <a:endParaRPr sz="2400">
              <a:latin typeface="Arial"/>
              <a:cs typeface="Arial"/>
            </a:endParaRPr>
          </a:p>
          <a:p>
            <a:pPr marL="354965" marR="291465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300" dirty="0">
                <a:latin typeface="Arial"/>
                <a:cs typeface="Arial"/>
              </a:rPr>
              <a:t>Το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έργο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υλοποιείται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στο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πλαίσιο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Επιχειρησιακού </a:t>
            </a:r>
            <a:r>
              <a:rPr sz="2400" spc="-114" dirty="0">
                <a:latin typeface="Arial"/>
                <a:cs typeface="Arial"/>
              </a:rPr>
              <a:t>Προγράμματος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«Εκπαίδευση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και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Δια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Βίου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Μάθηση»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και </a:t>
            </a:r>
            <a:r>
              <a:rPr sz="2400" spc="-65" dirty="0">
                <a:latin typeface="Arial"/>
                <a:cs typeface="Arial"/>
              </a:rPr>
              <a:t>συγχρηματοδοτείται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από</a:t>
            </a:r>
            <a:r>
              <a:rPr sz="2400" spc="-100" dirty="0">
                <a:latin typeface="Arial"/>
                <a:cs typeface="Arial"/>
              </a:rPr>
              <a:t> την </a:t>
            </a:r>
            <a:r>
              <a:rPr sz="2400" spc="-150" dirty="0">
                <a:latin typeface="Arial"/>
                <a:cs typeface="Arial"/>
              </a:rPr>
              <a:t>Ευρωπαϊκή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275" dirty="0">
                <a:latin typeface="Arial"/>
                <a:cs typeface="Arial"/>
              </a:rPr>
              <a:t>Ένωση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400" spc="-150" dirty="0">
                <a:latin typeface="Arial"/>
                <a:cs typeface="Arial"/>
              </a:rPr>
              <a:t>(Ευρωπαϊκό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Κοινωνικό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Ταμείο)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από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εθνικούς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πόρους.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55748" y="4941163"/>
            <a:ext cx="4762500" cy="108585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9222" y="461594"/>
            <a:ext cx="39916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64995" algn="l"/>
              </a:tabLst>
            </a:pPr>
            <a:r>
              <a:rPr spc="-430" dirty="0"/>
              <a:t>Σκοποί</a:t>
            </a:r>
            <a:r>
              <a:rPr dirty="0"/>
              <a:t>	</a:t>
            </a:r>
            <a:r>
              <a:rPr spc="-295" dirty="0"/>
              <a:t>ενότητας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222044" y="1607642"/>
            <a:ext cx="7288530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5" dirty="0">
                <a:latin typeface="Arial"/>
                <a:cs typeface="Arial"/>
              </a:rPr>
              <a:t>Να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κατανοήσει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-95" dirty="0">
                <a:latin typeface="Arial"/>
                <a:cs typeface="Arial"/>
              </a:rPr>
              <a:t>ο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-60" dirty="0">
                <a:latin typeface="Arial"/>
                <a:cs typeface="Arial"/>
              </a:rPr>
              <a:t>φοιτητής</a:t>
            </a:r>
            <a:r>
              <a:rPr sz="3200" spc="-150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τα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βασικά </a:t>
            </a:r>
            <a:r>
              <a:rPr sz="3200" spc="-105" dirty="0">
                <a:latin typeface="Arial"/>
                <a:cs typeface="Arial"/>
              </a:rPr>
              <a:t>χαρακτηριστικά</a:t>
            </a:r>
            <a:r>
              <a:rPr sz="3200" spc="-145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της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διαδικτυακής </a:t>
            </a:r>
            <a:r>
              <a:rPr sz="3200" spc="-70" dirty="0">
                <a:latin typeface="Arial"/>
                <a:cs typeface="Arial"/>
              </a:rPr>
              <a:t>διαφήμισης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45" dirty="0">
                <a:latin typeface="Arial"/>
                <a:cs typeface="Arial"/>
              </a:rPr>
              <a:t>και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114" dirty="0">
                <a:latin typeface="Arial"/>
                <a:cs typeface="Arial"/>
              </a:rPr>
              <a:t>να</a:t>
            </a:r>
            <a:r>
              <a:rPr sz="3200" spc="-140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διακρίνει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τα</a:t>
            </a:r>
            <a:r>
              <a:rPr sz="3200" spc="-145" dirty="0">
                <a:latin typeface="Arial"/>
                <a:cs typeface="Arial"/>
              </a:rPr>
              <a:t> </a:t>
            </a:r>
            <a:r>
              <a:rPr sz="3200" spc="-114" dirty="0">
                <a:latin typeface="Arial"/>
                <a:cs typeface="Arial"/>
              </a:rPr>
              <a:t>βασικά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είδη της.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1948814">
              <a:lnSpc>
                <a:spcPct val="100000"/>
              </a:lnSpc>
              <a:spcBef>
                <a:spcPts val="105"/>
              </a:spcBef>
            </a:pPr>
            <a:r>
              <a:rPr spc="-240" dirty="0"/>
              <a:t>Διαδικτυακή</a:t>
            </a:r>
            <a:r>
              <a:rPr spc="-235" dirty="0"/>
              <a:t> </a:t>
            </a:r>
            <a:r>
              <a:rPr spc="-180" dirty="0"/>
              <a:t>διαφήμιση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02867" y="1613357"/>
            <a:ext cx="7309484" cy="3258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90" dirty="0">
                <a:latin typeface="Arial"/>
                <a:cs typeface="Arial"/>
              </a:rPr>
              <a:t>Γενικά,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80" dirty="0">
                <a:latin typeface="Arial"/>
                <a:cs typeface="Arial"/>
              </a:rPr>
              <a:t>σκοπός</a:t>
            </a:r>
            <a:r>
              <a:rPr sz="2400" spc="-95" dirty="0">
                <a:latin typeface="Arial"/>
                <a:cs typeface="Arial"/>
              </a:rPr>
              <a:t> της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διαφήμιση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είναι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η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διάδοση</a:t>
            </a:r>
            <a:endParaRPr sz="24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2400" spc="-110" dirty="0">
                <a:latin typeface="Arial"/>
                <a:cs typeface="Arial"/>
              </a:rPr>
              <a:t>πληροφοριών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με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80" dirty="0">
                <a:latin typeface="Arial"/>
                <a:cs typeface="Arial"/>
              </a:rPr>
              <a:t>σκοπό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να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επηρεαστούν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οι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συναλλαγές </a:t>
            </a:r>
            <a:r>
              <a:rPr sz="2400" spc="-114" dirty="0">
                <a:latin typeface="Arial"/>
                <a:cs typeface="Arial"/>
              </a:rPr>
              <a:t>αγοραστών-</a:t>
            </a:r>
            <a:r>
              <a:rPr sz="2400" spc="-35" dirty="0">
                <a:latin typeface="Arial"/>
                <a:cs typeface="Arial"/>
              </a:rPr>
              <a:t>πωλητών.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Arial"/>
              <a:cs typeface="Arial"/>
            </a:endParaRPr>
          </a:p>
          <a:p>
            <a:pPr marL="355600" marR="28575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200" dirty="0">
                <a:latin typeface="Arial"/>
                <a:cs typeface="Arial"/>
              </a:rPr>
              <a:t>Ως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διαδικτυακή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διαφήμιση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ορίζεται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εκείνο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το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είδος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της </a:t>
            </a:r>
            <a:r>
              <a:rPr sz="2400" spc="-45" dirty="0">
                <a:latin typeface="Arial"/>
                <a:cs typeface="Arial"/>
              </a:rPr>
              <a:t>διαφήμισης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που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χρησιμοποιεί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αποκλειστικά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σαν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μέσο </a:t>
            </a:r>
            <a:r>
              <a:rPr sz="2400" spc="-85" dirty="0">
                <a:latin typeface="Arial"/>
                <a:cs typeface="Arial"/>
              </a:rPr>
              <a:t>επικοινωνίας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προβολής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διαδικτυακές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υπηρεσίες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και </a:t>
            </a:r>
            <a:r>
              <a:rPr sz="2400" spc="-90" dirty="0">
                <a:latin typeface="Arial"/>
                <a:cs typeface="Arial"/>
              </a:rPr>
              <a:t>σχετικές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τεχνολογίες.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75990" marR="5080" indent="-2385695">
              <a:lnSpc>
                <a:spcPct val="100000"/>
              </a:lnSpc>
              <a:spcBef>
                <a:spcPts val="105"/>
              </a:spcBef>
            </a:pPr>
            <a:r>
              <a:rPr spc="-265" dirty="0"/>
              <a:t>Ενδεικτικοί</a:t>
            </a:r>
            <a:r>
              <a:rPr spc="-220" dirty="0"/>
              <a:t> </a:t>
            </a:r>
            <a:r>
              <a:rPr spc="-355" dirty="0"/>
              <a:t>στόχοι</a:t>
            </a:r>
            <a:r>
              <a:rPr spc="-200" dirty="0"/>
              <a:t> </a:t>
            </a:r>
            <a:r>
              <a:rPr spc="-275" dirty="0"/>
              <a:t>Διαδικτυακής </a:t>
            </a:r>
            <a:r>
              <a:rPr spc="-290" dirty="0"/>
              <a:t>Διαφήμισης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02867" y="1777349"/>
            <a:ext cx="7086600" cy="350202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30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25" dirty="0">
                <a:latin typeface="Arial"/>
                <a:cs typeface="Arial"/>
              </a:rPr>
              <a:t>Προβολή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Επιχείρησης/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Προϊόντων.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80" dirty="0">
                <a:latin typeface="Arial"/>
                <a:cs typeface="Arial"/>
              </a:rPr>
              <a:t>Αναβάθμιση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Εικόνας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Προϊόντων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Επιχείρησης.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95" dirty="0">
                <a:latin typeface="Arial"/>
                <a:cs typeface="Arial"/>
              </a:rPr>
              <a:t>Προώθηση/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Πρόσβαση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στο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Ηλεκτρονικού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Κατάστημα.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25" dirty="0">
                <a:latin typeface="Arial"/>
                <a:cs typeface="Arial"/>
              </a:rPr>
              <a:t>Αύξηση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Κίνησης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κατ΄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επέκταση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65" dirty="0">
                <a:latin typeface="Arial"/>
                <a:cs typeface="Arial"/>
              </a:rPr>
              <a:t>πωλήσεων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στο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95" dirty="0">
                <a:latin typeface="Arial"/>
                <a:cs typeface="Arial"/>
              </a:rPr>
              <a:t>Ηλεκτρονικό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Κατάστημα.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40" dirty="0">
                <a:latin typeface="Arial"/>
                <a:cs typeface="Arial"/>
              </a:rPr>
              <a:t>Αμφίδρομη/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Διαδραστική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Επικοινωνία.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60" dirty="0">
                <a:latin typeface="Arial"/>
                <a:cs typeface="Arial"/>
              </a:rPr>
              <a:t>…….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34385" marR="5080" indent="-2232025">
              <a:lnSpc>
                <a:spcPct val="100000"/>
              </a:lnSpc>
              <a:spcBef>
                <a:spcPts val="105"/>
              </a:spcBef>
            </a:pPr>
            <a:r>
              <a:rPr spc="-235" dirty="0"/>
              <a:t>Γιατί</a:t>
            </a:r>
            <a:r>
              <a:rPr spc="-215" dirty="0"/>
              <a:t> </a:t>
            </a:r>
            <a:r>
              <a:rPr spc="-265" dirty="0"/>
              <a:t>να</a:t>
            </a:r>
            <a:r>
              <a:rPr spc="-210" dirty="0"/>
              <a:t> </a:t>
            </a:r>
            <a:r>
              <a:rPr spc="-295" dirty="0"/>
              <a:t>επιλέξω</a:t>
            </a:r>
            <a:r>
              <a:rPr spc="-204" dirty="0"/>
              <a:t> </a:t>
            </a:r>
            <a:r>
              <a:rPr spc="-265" dirty="0"/>
              <a:t>να</a:t>
            </a:r>
            <a:r>
              <a:rPr spc="-210" dirty="0"/>
              <a:t> </a:t>
            </a:r>
            <a:r>
              <a:rPr spc="-220" dirty="0"/>
              <a:t>διαφημιστώ </a:t>
            </a:r>
            <a:r>
              <a:rPr spc="-125" dirty="0"/>
              <a:t>διαδικτυακά;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02867" y="1777349"/>
            <a:ext cx="4560570" cy="365442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400" b="1" spc="-65" dirty="0">
                <a:latin typeface="Arial"/>
                <a:cs typeface="Arial"/>
              </a:rPr>
              <a:t>Ενδεικτικά: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0" dirty="0">
                <a:latin typeface="Arial"/>
                <a:cs typeface="Arial"/>
              </a:rPr>
              <a:t>Καθολική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χρήστη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διαδικτύου.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14" dirty="0">
                <a:latin typeface="Arial"/>
                <a:cs typeface="Arial"/>
              </a:rPr>
              <a:t>Προσαρμόσιμο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κόστος.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Arial"/>
                <a:cs typeface="Arial"/>
              </a:rPr>
              <a:t>Ποικιλομορφία.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latin typeface="Arial"/>
                <a:cs typeface="Arial"/>
              </a:rPr>
              <a:t>Εξατομίκευση.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14" dirty="0">
                <a:latin typeface="Arial"/>
                <a:cs typeface="Arial"/>
              </a:rPr>
              <a:t>Άμεση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ενημέρωση.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665" dirty="0">
                <a:latin typeface="Arial"/>
                <a:cs typeface="Arial"/>
              </a:rPr>
              <a:t>……………….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8250" y="126314"/>
            <a:ext cx="748538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0065" marR="5080" indent="-508000">
              <a:lnSpc>
                <a:spcPct val="100000"/>
              </a:lnSpc>
              <a:spcBef>
                <a:spcPts val="105"/>
              </a:spcBef>
            </a:pPr>
            <a:r>
              <a:rPr spc="-254" dirty="0"/>
              <a:t>Ποιες</a:t>
            </a:r>
            <a:r>
              <a:rPr spc="-210" dirty="0"/>
              <a:t> </a:t>
            </a:r>
            <a:r>
              <a:rPr spc="-290" dirty="0"/>
              <a:t>επιχειρήσεις</a:t>
            </a:r>
            <a:r>
              <a:rPr spc="-215" dirty="0"/>
              <a:t> </a:t>
            </a:r>
            <a:r>
              <a:rPr spc="-275" dirty="0"/>
              <a:t>εφαρμόζουν </a:t>
            </a:r>
            <a:r>
              <a:rPr spc="-270" dirty="0"/>
              <a:t>τη</a:t>
            </a:r>
            <a:r>
              <a:rPr spc="-190" dirty="0"/>
              <a:t> </a:t>
            </a:r>
            <a:r>
              <a:rPr spc="-220" dirty="0"/>
              <a:t>διαδικτυακή</a:t>
            </a:r>
            <a:r>
              <a:rPr spc="-170" dirty="0"/>
              <a:t> </a:t>
            </a:r>
            <a:r>
              <a:rPr spc="-105" dirty="0"/>
              <a:t>διαφήμιση;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338452" y="1498472"/>
            <a:ext cx="7120890" cy="2738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45" dirty="0">
                <a:latin typeface="Arial"/>
                <a:cs typeface="Arial"/>
              </a:rPr>
              <a:t>Μέχρι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πριν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λίγα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χρόνια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αποτελούσε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επιλογή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μόνο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των </a:t>
            </a:r>
            <a:r>
              <a:rPr sz="2400" spc="-90" dirty="0">
                <a:latin typeface="Arial"/>
                <a:cs typeface="Arial"/>
              </a:rPr>
              <a:t>ηλεκτρονικών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καταστημάτων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και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των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ηλεκτρονικών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80" dirty="0">
                <a:latin typeface="Arial"/>
                <a:cs typeface="Arial"/>
              </a:rPr>
              <a:t>επιχειρηματικών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μοντέλων.</a:t>
            </a:r>
            <a:endParaRPr sz="24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2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110" dirty="0">
                <a:latin typeface="Arial"/>
                <a:cs typeface="Arial"/>
              </a:rPr>
              <a:t>Σήμερα,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η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καθολική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55" dirty="0">
                <a:latin typeface="Arial"/>
                <a:cs typeface="Arial"/>
              </a:rPr>
              <a:t>χρήση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του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διαδικτύου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σε</a:t>
            </a:r>
            <a:endParaRPr sz="2400">
              <a:latin typeface="Arial"/>
              <a:cs typeface="Arial"/>
            </a:endParaRPr>
          </a:p>
          <a:p>
            <a:pPr marL="355600" marR="361315">
              <a:lnSpc>
                <a:spcPct val="100000"/>
              </a:lnSpc>
            </a:pPr>
            <a:r>
              <a:rPr sz="2400" spc="-105" dirty="0">
                <a:latin typeface="Arial"/>
                <a:cs typeface="Arial"/>
              </a:rPr>
              <a:t>συνδυασμό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με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τα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πλεονεκτήματα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της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διαδικτυακής </a:t>
            </a:r>
            <a:r>
              <a:rPr sz="2400" spc="-45" dirty="0">
                <a:latin typeface="Arial"/>
                <a:cs typeface="Arial"/>
              </a:rPr>
              <a:t>διαφήμισης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έναντι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της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παραδοσιακής,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αποτελεί </a:t>
            </a:r>
            <a:r>
              <a:rPr sz="2400" spc="-100" dirty="0">
                <a:latin typeface="Arial"/>
                <a:cs typeface="Arial"/>
              </a:rPr>
              <a:t>μονόδρομο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για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όλες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ανεξαιρέτως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της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επιχειρήσεις.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8452" y="126314"/>
            <a:ext cx="647192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6559" marR="5080" indent="-403860">
              <a:lnSpc>
                <a:spcPct val="100000"/>
              </a:lnSpc>
              <a:spcBef>
                <a:spcPts val="105"/>
              </a:spcBef>
            </a:pPr>
            <a:r>
              <a:rPr spc="-355" dirty="0"/>
              <a:t>Σύγκριση</a:t>
            </a:r>
            <a:r>
              <a:rPr spc="-229" dirty="0"/>
              <a:t> </a:t>
            </a:r>
            <a:r>
              <a:rPr spc="-340" dirty="0"/>
              <a:t>παραδοσιακής</a:t>
            </a:r>
            <a:r>
              <a:rPr spc="-240" dirty="0"/>
              <a:t> </a:t>
            </a:r>
            <a:r>
              <a:rPr spc="-50" dirty="0"/>
              <a:t>με </a:t>
            </a:r>
            <a:r>
              <a:rPr spc="-215" dirty="0"/>
              <a:t>διαδικτυακή </a:t>
            </a:r>
            <a:r>
              <a:rPr spc="-90" dirty="0"/>
              <a:t>διαφήμιση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5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266571" y="1463319"/>
            <a:ext cx="6945630" cy="380682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200" b="1" spc="-180" dirty="0">
                <a:latin typeface="Arial"/>
                <a:cs typeface="Arial"/>
              </a:rPr>
              <a:t>Βασικά</a:t>
            </a:r>
            <a:r>
              <a:rPr sz="2200" b="1" spc="-90" dirty="0">
                <a:latin typeface="Arial"/>
                <a:cs typeface="Arial"/>
              </a:rPr>
              <a:t> </a:t>
            </a:r>
            <a:r>
              <a:rPr sz="2200" b="1" spc="-125" dirty="0">
                <a:latin typeface="Arial"/>
                <a:cs typeface="Arial"/>
              </a:rPr>
              <a:t>κριτήρια</a:t>
            </a:r>
            <a:r>
              <a:rPr sz="2200" b="1" spc="-90" dirty="0">
                <a:latin typeface="Arial"/>
                <a:cs typeface="Arial"/>
              </a:rPr>
              <a:t> σύγκρισης: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80" dirty="0">
                <a:latin typeface="Arial"/>
                <a:cs typeface="Arial"/>
              </a:rPr>
              <a:t>Δυνατότητες </a:t>
            </a:r>
            <a:r>
              <a:rPr sz="2200" spc="-114" dirty="0">
                <a:latin typeface="Arial"/>
                <a:cs typeface="Arial"/>
              </a:rPr>
              <a:t>προσέγγισης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κοινού.</a:t>
            </a:r>
            <a:endParaRPr sz="2200">
              <a:latin typeface="Arial"/>
              <a:cs typeface="Arial"/>
            </a:endParaRPr>
          </a:p>
          <a:p>
            <a:pPr marL="355600" marR="860425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80" dirty="0">
                <a:latin typeface="Arial"/>
                <a:cs typeface="Arial"/>
              </a:rPr>
              <a:t>Επιλεκτικότητα: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κοινού-</a:t>
            </a:r>
            <a:r>
              <a:rPr sz="2200" spc="-130" dirty="0">
                <a:latin typeface="Arial"/>
                <a:cs typeface="Arial"/>
              </a:rPr>
              <a:t>στόχος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spc="-50" dirty="0">
                <a:latin typeface="Arial"/>
                <a:cs typeface="Arial"/>
              </a:rPr>
              <a:t>του</a:t>
            </a:r>
            <a:r>
              <a:rPr sz="2200" spc="-90" dirty="0">
                <a:latin typeface="Arial"/>
                <a:cs typeface="Arial"/>
              </a:rPr>
              <a:t> </a:t>
            </a:r>
            <a:r>
              <a:rPr sz="2200" spc="-85" dirty="0">
                <a:latin typeface="Arial"/>
                <a:cs typeface="Arial"/>
              </a:rPr>
              <a:t>προγράμματος </a:t>
            </a:r>
            <a:r>
              <a:rPr sz="2200" spc="-10" dirty="0">
                <a:latin typeface="Arial"/>
                <a:cs typeface="Arial"/>
              </a:rPr>
              <a:t>προβολής.</a:t>
            </a:r>
            <a:endParaRPr sz="2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110" dirty="0">
                <a:latin typeface="Arial"/>
                <a:cs typeface="Arial"/>
              </a:rPr>
              <a:t>Επανατροφοδότηση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spc="-105" dirty="0">
                <a:latin typeface="Arial"/>
                <a:cs typeface="Arial"/>
              </a:rPr>
              <a:t>πληροφοριών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spc="-110" dirty="0">
                <a:latin typeface="Arial"/>
                <a:cs typeface="Arial"/>
              </a:rPr>
              <a:t>στην</a:t>
            </a:r>
            <a:r>
              <a:rPr sz="2200" spc="-75" dirty="0">
                <a:latin typeface="Arial"/>
                <a:cs typeface="Arial"/>
              </a:rPr>
              <a:t> </a:t>
            </a:r>
            <a:r>
              <a:rPr sz="2200" spc="-80" dirty="0">
                <a:latin typeface="Arial"/>
                <a:cs typeface="Arial"/>
              </a:rPr>
              <a:t>επιχείρηση</a:t>
            </a:r>
            <a:r>
              <a:rPr sz="2200" spc="-50" dirty="0">
                <a:latin typeface="Arial"/>
                <a:cs typeface="Arial"/>
              </a:rPr>
              <a:t> </a:t>
            </a:r>
            <a:r>
              <a:rPr sz="2200" spc="-45" dirty="0">
                <a:latin typeface="Arial"/>
                <a:cs typeface="Arial"/>
              </a:rPr>
              <a:t>μέσω </a:t>
            </a:r>
            <a:r>
              <a:rPr sz="2200" spc="-50" dirty="0">
                <a:latin typeface="Arial"/>
                <a:cs typeface="Arial"/>
              </a:rPr>
              <a:t>του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ίδιου</a:t>
            </a:r>
            <a:r>
              <a:rPr sz="2200" spc="-90" dirty="0">
                <a:latin typeface="Arial"/>
                <a:cs typeface="Arial"/>
              </a:rPr>
              <a:t> </a:t>
            </a:r>
            <a:r>
              <a:rPr sz="2200" spc="-85" dirty="0">
                <a:latin typeface="Arial"/>
                <a:cs typeface="Arial"/>
              </a:rPr>
              <a:t>μέσου</a:t>
            </a:r>
            <a:r>
              <a:rPr sz="2200" spc="-75" dirty="0">
                <a:latin typeface="Arial"/>
                <a:cs typeface="Arial"/>
              </a:rPr>
              <a:t> </a:t>
            </a:r>
            <a:r>
              <a:rPr sz="2200" spc="-140" dirty="0">
                <a:latin typeface="Arial"/>
                <a:cs typeface="Arial"/>
              </a:rPr>
              <a:t>που</a:t>
            </a:r>
            <a:r>
              <a:rPr sz="2200" spc="-90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χρησιμοποιεί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spc="-50" dirty="0">
                <a:latin typeface="Arial"/>
                <a:cs typeface="Arial"/>
              </a:rPr>
              <a:t>η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spc="-85" dirty="0">
                <a:latin typeface="Arial"/>
                <a:cs typeface="Arial"/>
              </a:rPr>
              <a:t>επιχείρηση</a:t>
            </a:r>
            <a:r>
              <a:rPr sz="2200" spc="-25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για</a:t>
            </a:r>
            <a:r>
              <a:rPr sz="2200" spc="-85" dirty="0">
                <a:latin typeface="Arial"/>
                <a:cs typeface="Arial"/>
              </a:rPr>
              <a:t> </a:t>
            </a:r>
            <a:r>
              <a:rPr sz="2200" spc="-25" dirty="0">
                <a:latin typeface="Arial"/>
                <a:cs typeface="Arial"/>
              </a:rPr>
              <a:t>να </a:t>
            </a:r>
            <a:r>
              <a:rPr sz="2200" spc="-10" dirty="0">
                <a:latin typeface="Arial"/>
                <a:cs typeface="Arial"/>
              </a:rPr>
              <a:t>διαφημιστεί.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60" dirty="0">
                <a:latin typeface="Arial"/>
                <a:cs typeface="Arial"/>
              </a:rPr>
              <a:t>Μέτρηση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80" dirty="0">
                <a:latin typeface="Arial"/>
                <a:cs typeface="Arial"/>
              </a:rPr>
              <a:t>αποτελεσματικότητας-</a:t>
            </a:r>
            <a:r>
              <a:rPr sz="2200" spc="-70" dirty="0">
                <a:latin typeface="Arial"/>
                <a:cs typeface="Arial"/>
              </a:rPr>
              <a:t>εκτίμησης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0" dirty="0">
                <a:latin typeface="Arial"/>
                <a:cs typeface="Arial"/>
              </a:rPr>
              <a:t>του</a:t>
            </a:r>
            <a:r>
              <a:rPr sz="2200" spc="-3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επιπέδου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200" spc="-75" dirty="0">
                <a:latin typeface="Arial"/>
                <a:cs typeface="Arial"/>
              </a:rPr>
              <a:t>επίτευξης</a:t>
            </a:r>
            <a:r>
              <a:rPr sz="2200" spc="-110" dirty="0">
                <a:latin typeface="Arial"/>
                <a:cs typeface="Arial"/>
              </a:rPr>
              <a:t> </a:t>
            </a:r>
            <a:r>
              <a:rPr sz="2200" spc="-130" dirty="0">
                <a:latin typeface="Arial"/>
                <a:cs typeface="Arial"/>
              </a:rPr>
              <a:t>των</a:t>
            </a:r>
            <a:r>
              <a:rPr sz="2200" spc="-90" dirty="0">
                <a:latin typeface="Arial"/>
                <a:cs typeface="Arial"/>
              </a:rPr>
              <a:t> </a:t>
            </a:r>
            <a:r>
              <a:rPr sz="2200" spc="-45" dirty="0">
                <a:latin typeface="Arial"/>
                <a:cs typeface="Arial"/>
              </a:rPr>
              <a:t>διαφημιστικών </a:t>
            </a:r>
            <a:r>
              <a:rPr sz="2200" spc="-10" dirty="0">
                <a:latin typeface="Arial"/>
                <a:cs typeface="Arial"/>
              </a:rPr>
              <a:t>στόχων.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620</Words>
  <Application>Microsoft Macintosh PowerPoint</Application>
  <PresentationFormat>On-screen Show (4:3)</PresentationFormat>
  <Paragraphs>107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Arial</vt:lpstr>
      <vt:lpstr>Office Theme</vt:lpstr>
      <vt:lpstr>Ηλεκτρονικό Εμπόριο</vt:lpstr>
      <vt:lpstr>Άδειες Χρήσης</vt:lpstr>
      <vt:lpstr>Χρηματοδότηση</vt:lpstr>
      <vt:lpstr>Σκοποί ενότητας</vt:lpstr>
      <vt:lpstr>Διαδικτυακή διαφήμιση</vt:lpstr>
      <vt:lpstr>Ενδεικτικοί στόχοι Διαδικτυακής Διαφήμισης</vt:lpstr>
      <vt:lpstr>Γιατί να επιλέξω να διαφημιστώ διαδικτυακά;</vt:lpstr>
      <vt:lpstr>Ποιες επιχειρήσεις εφαρμόζουν τη διαδικτυακή διαφήμιση;</vt:lpstr>
      <vt:lpstr>Σύγκριση παραδοσιακής με διαδικτυακή διαφήμιση</vt:lpstr>
      <vt:lpstr>Είδη διαδικτυακής διαφήμισης (1)</vt:lpstr>
      <vt:lpstr>Είδη διαδικτυακής διαφήμισης (2)</vt:lpstr>
      <vt:lpstr>Είδη διαδικτυακής διαφήμισης: Πλαίσια - Παράδειγμα</vt:lpstr>
      <vt:lpstr>Είδη διαδικτυακής διαφήμισης: Αναδυόμενες διαφημίσεις - Παράδειγμα</vt:lpstr>
      <vt:lpstr>Είδη διαδικτυακής διαφήμισης: διαφήμιση μέσω ηλεκτρονικού ταχυδρομείου - Παράδειγμα</vt:lpstr>
      <vt:lpstr>Είδη διαδικτυακής διαφήμισης: Σύνδεσμοι κειμένου - Παράδειγμα</vt:lpstr>
      <vt:lpstr>Είδη διαδικτυακής διαφήμισης: Ταξινομημένες διαφημίσεις - Παράδειγμα</vt:lpstr>
      <vt:lpstr>Είδη διαδικτυακής διαφήμισης: Εταιρικές Διαφημιστικές Ιστοσελίδες - Παράδειγμα</vt:lpstr>
      <vt:lpstr>Είδη διαδικτυακής διαφήμισης: Σελίδες προβολής-διαφήμισης μέσω κοινωνικών δικτύων - Παράδειγμα</vt:lpstr>
      <vt:lpstr>Μέθοδοι τιμολόγησης διαδικτυακής διαφήμισης</vt:lpstr>
      <vt:lpstr>Αποφυγή ενοχλητικών διαδικτυακών διαφημίσεων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ηλεκτρονικό εμπόριο</dc:title>
  <dc:creator>v@g</dc:creator>
  <cp:keywords>ηλεκτρονικό εμπόριο, διαδικτυακή διαφήμιση</cp:keywords>
  <cp:lastModifiedBy>Dimitrios Damopoulos</cp:lastModifiedBy>
  <cp:revision>1</cp:revision>
  <dcterms:created xsi:type="dcterms:W3CDTF">2025-06-06T04:55:20Z</dcterms:created>
  <dcterms:modified xsi:type="dcterms:W3CDTF">2025-06-06T04:59:23Z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2025-06-06T00:00:00Z</vt:filetime>
  </property>
  <property fmtid="{D5CDD505-2E9C-101B-9397-08002B2CF9AE}" pid="5" name="Producer">
    <vt:lpwstr>Microsoft® PowerPoint® 2010</vt:lpwstr>
  </property>
</Properties>
</file>