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987" r:id="rId3"/>
    <p:sldId id="917" r:id="rId4"/>
    <p:sldId id="982" r:id="rId5"/>
    <p:sldId id="986" r:id="rId6"/>
    <p:sldId id="983" r:id="rId7"/>
    <p:sldId id="988" r:id="rId8"/>
    <p:sldId id="985" r:id="rId9"/>
    <p:sldId id="989" r:id="rId10"/>
    <p:sldId id="995" r:id="rId11"/>
    <p:sldId id="990" r:id="rId12"/>
    <p:sldId id="991" r:id="rId13"/>
    <p:sldId id="992" r:id="rId14"/>
    <p:sldId id="984" r:id="rId15"/>
    <p:sldId id="994" r:id="rId16"/>
    <p:sldId id="993" r:id="rId17"/>
  </p:sldIdLst>
  <p:sldSz cx="12192000" cy="6858000"/>
  <p:notesSz cx="6858000" cy="9144000"/>
  <p:embeddedFontLs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6e7rX88iMMZPLWpNqropMy/h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9"/>
    <p:restoredTop sz="93415"/>
  </p:normalViewPr>
  <p:slideViewPr>
    <p:cSldViewPr snapToGrid="0">
      <p:cViewPr varScale="1">
        <p:scale>
          <a:sx n="56" d="100"/>
          <a:sy n="56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EF2B2-D7B7-47A3-8654-D4E43C2D87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311CD-10B8-DB9D-19CD-145FE8420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8BC43-47FD-BC5B-C7EF-DE5BFCB10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A9765-9A4C-9894-62EF-870E79FFD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C0003-FDE2-5033-B6A5-2972FC257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EF2B2-D7B7-47A3-8654-D4E43C2D87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1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Header">
  <p:cSld name="4_Section 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" name="Google Shape;129;p3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Header">
  <p:cSld name="5_Section 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" name="Google Shape;136;p3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Section Header">
  <p:cSld name="6_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3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/>
          <p:nvPr/>
        </p:nvSpPr>
        <p:spPr>
          <a:xfrm>
            <a:off x="3175" y="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7"/>
          <p:cNvSpPr/>
          <p:nvPr/>
        </p:nvSpPr>
        <p:spPr>
          <a:xfrm>
            <a:off x="0" y="45720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alatino Linotyp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alatino Linotyp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1068387" y="8324"/>
            <a:ext cx="10058400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1097280" y="1519162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11779250" y="6635025"/>
            <a:ext cx="409589" cy="1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0"/>
          <p:cNvSpPr/>
          <p:nvPr/>
        </p:nvSpPr>
        <p:spPr>
          <a:xfrm>
            <a:off x="15" y="6798059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0"/>
          <p:cNvSpPr/>
          <p:nvPr/>
        </p:nvSpPr>
        <p:spPr>
          <a:xfrm rot="-5400000">
            <a:off x="11603754" y="6271291"/>
            <a:ext cx="561615" cy="6141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1068387" y="1102475"/>
            <a:ext cx="11123612" cy="6998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and Content">
  <p:cSld name="3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1068387" y="8324"/>
            <a:ext cx="10058400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097280" y="1519162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/>
          <p:nvPr/>
        </p:nvSpPr>
        <p:spPr>
          <a:xfrm>
            <a:off x="15" y="6798059"/>
            <a:ext cx="12188825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5"/>
          <p:cNvSpPr/>
          <p:nvPr/>
        </p:nvSpPr>
        <p:spPr>
          <a:xfrm>
            <a:off x="1068387" y="1102475"/>
            <a:ext cx="11123612" cy="6998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" name="Google Shape;73;p25"/>
          <p:cNvSpPr/>
          <p:nvPr/>
        </p:nvSpPr>
        <p:spPr>
          <a:xfrm rot="-5400000">
            <a:off x="11603754" y="6271291"/>
            <a:ext cx="561615" cy="6141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11779250" y="6635025"/>
            <a:ext cx="409589" cy="1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and Content">
  <p:cSld name="4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1068387" y="8324"/>
            <a:ext cx="10058400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1097280" y="1519162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/>
          <p:nvPr/>
        </p:nvSpPr>
        <p:spPr>
          <a:xfrm>
            <a:off x="15" y="6798059"/>
            <a:ext cx="12188825" cy="64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6"/>
          <p:cNvSpPr/>
          <p:nvPr/>
        </p:nvSpPr>
        <p:spPr>
          <a:xfrm>
            <a:off x="1068387" y="1102475"/>
            <a:ext cx="11123612" cy="6998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2" name="Google Shape;82;p26"/>
          <p:cNvSpPr/>
          <p:nvPr/>
        </p:nvSpPr>
        <p:spPr>
          <a:xfrm rot="-5400000">
            <a:off x="11603754" y="6271291"/>
            <a:ext cx="561615" cy="6141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11577484" y="6529235"/>
            <a:ext cx="611355" cy="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1068387" y="8324"/>
            <a:ext cx="10058400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097280" y="1519162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/>
          <p:nvPr/>
        </p:nvSpPr>
        <p:spPr>
          <a:xfrm>
            <a:off x="15" y="6798059"/>
            <a:ext cx="12188825" cy="64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1068387" y="1102475"/>
            <a:ext cx="11123612" cy="6998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" name="Google Shape;91;p27"/>
          <p:cNvSpPr/>
          <p:nvPr/>
        </p:nvSpPr>
        <p:spPr>
          <a:xfrm rot="-5400000">
            <a:off x="11603754" y="6271291"/>
            <a:ext cx="561615" cy="6141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sldNum" idx="12"/>
          </p:nvPr>
        </p:nvSpPr>
        <p:spPr>
          <a:xfrm>
            <a:off x="11577484" y="6529235"/>
            <a:ext cx="611355" cy="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and Content">
  <p:cSld name="6_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1068387" y="8324"/>
            <a:ext cx="10058400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1"/>
          </p:nvPr>
        </p:nvSpPr>
        <p:spPr>
          <a:xfrm>
            <a:off x="1097280" y="1519162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/>
          <p:nvPr/>
        </p:nvSpPr>
        <p:spPr>
          <a:xfrm>
            <a:off x="15" y="6798059"/>
            <a:ext cx="12188825" cy="6400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8"/>
          <p:cNvSpPr/>
          <p:nvPr/>
        </p:nvSpPr>
        <p:spPr>
          <a:xfrm>
            <a:off x="1068387" y="1102475"/>
            <a:ext cx="11123612" cy="6998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0" name="Google Shape;100;p28"/>
          <p:cNvSpPr/>
          <p:nvPr/>
        </p:nvSpPr>
        <p:spPr>
          <a:xfrm rot="-5400000">
            <a:off x="11603754" y="6271291"/>
            <a:ext cx="561615" cy="6141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1577484" y="6529235"/>
            <a:ext cx="611355" cy="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2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3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Header">
  <p:cSld name="3_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Palatino Linotyp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2" name="Google Shape;122;p3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Palatino Linotype"/>
              <a:buNone/>
              <a:defRPr sz="48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cal.co/i/4ZG-PEqb?startDate=2025-03-17T08%3A00%3A00.000Z&amp;timezone=Europe%2FAthens" TargetMode="External"/><Relationship Id="rId3" Type="http://schemas.openxmlformats.org/officeDocument/2006/relationships/hyperlink" Target="https://zcal.co/i/4ZG-PEqb" TargetMode="External"/><Relationship Id="rId7" Type="http://schemas.openxmlformats.org/officeDocument/2006/relationships/hyperlink" Target="https://zcal.co/i/4ZG-PEqb?startDate=2025-03-17T07%3A45%3A00.000Z&amp;timezone=Europe%2FAthens" TargetMode="External"/><Relationship Id="rId2" Type="http://schemas.openxmlformats.org/officeDocument/2006/relationships/hyperlink" Target="mailto:damopoulos@aireis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cal.co/i/4ZG-PEqb?startDate=2025-03-17T07%3A30%3A00.000Z&amp;timezone=Europe%2FAthens" TargetMode="External"/><Relationship Id="rId11" Type="http://schemas.openxmlformats.org/officeDocument/2006/relationships/hyperlink" Target="https://zcal.co/i/4ZG-PEqb?startDate=2025-03-17T08%3A45%3A00.000Z&amp;timezone=Europe%2FAthens" TargetMode="External"/><Relationship Id="rId5" Type="http://schemas.openxmlformats.org/officeDocument/2006/relationships/hyperlink" Target="https://zcal.co/i/4ZG-PEqb?startDate=2025-03-17T07%3A15%3A00.000Z&amp;timezone=Europe%2FAthens" TargetMode="External"/><Relationship Id="rId10" Type="http://schemas.openxmlformats.org/officeDocument/2006/relationships/hyperlink" Target="https://zcal.co/i/4ZG-PEqb?startDate=2025-03-17T08%3A30%3A00.000Z&amp;timezone=Europe%2FAthens" TargetMode="External"/><Relationship Id="rId4" Type="http://schemas.openxmlformats.org/officeDocument/2006/relationships/hyperlink" Target="https://zcal.co/i/4ZG-PEqb?startDate=2025-03-17T07%3A00%3A00.000Z&amp;timezone=Europe%2FAthens" TargetMode="External"/><Relationship Id="rId9" Type="http://schemas.openxmlformats.org/officeDocument/2006/relationships/hyperlink" Target="https://zcal.co/i/4ZG-PEqb?startDate=2025-03-17T08%3A15%3A00.000Z&amp;timezone=Europe%2FAthe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75802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el-GR" sz="3600" b="0" i="0" u="none" strike="noStrike" dirty="0">
                <a:effectLst/>
                <a:latin typeface="var(--thim-font-title-font-family)"/>
              </a:rPr>
              <a:t>ΕΨΜ 6305  </a:t>
            </a:r>
            <a:br>
              <a:rPr lang="el-GR" sz="3600" b="0" i="0" u="none" strike="noStrike" dirty="0">
                <a:effectLst/>
                <a:latin typeface="var(--thim-font-title-font-family)"/>
              </a:rPr>
            </a:br>
            <a:r>
              <a:rPr lang="el-GR" sz="3600" b="0" i="0" u="none" strike="noStrike" dirty="0">
                <a:effectLst/>
                <a:latin typeface="var(--thim-font-title-font-family)"/>
              </a:rPr>
              <a:t>ΠΛΗΡΟΦΟΡΙΑΚΑ ΣΥΣΤΗΜΑΤΑ ΔΙΑΧΕΙΡΙΣΗΣ ΠΕΛΑΤΩΝ</a:t>
            </a:r>
          </a:p>
        </p:txBody>
      </p:sp>
      <p:sp>
        <p:nvSpPr>
          <p:cNvPr id="204" name="Google Shape;204;p1"/>
          <p:cNvSpPr txBox="1">
            <a:spLocks noGrp="1"/>
          </p:cNvSpPr>
          <p:nvPr>
            <p:ph type="subTitle" idx="1"/>
          </p:nvPr>
        </p:nvSpPr>
        <p:spPr>
          <a:xfrm>
            <a:off x="1097280" y="458321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dirty="0" err="1"/>
              <a:t>Κ</a:t>
            </a:r>
            <a:r>
              <a:rPr lang="el-GR" dirty="0" err="1"/>
              <a:t>αθ</a:t>
            </a:r>
            <a:r>
              <a:rPr lang="el-GR" dirty="0"/>
              <a:t>. </a:t>
            </a:r>
            <a:r>
              <a:rPr lang="el-GR" dirty="0" err="1"/>
              <a:t>Δρ</a:t>
            </a:r>
            <a:r>
              <a:rPr lang="en-US" dirty="0"/>
              <a:t>. </a:t>
            </a:r>
            <a:r>
              <a:rPr lang="el-GR" dirty="0"/>
              <a:t>Δημήτριος Δαμόπουλος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89C8E-A80F-0184-5CBE-981CA0DF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9F29-940D-F270-9E3F-D076AE6E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Βαθμολογία</a:t>
            </a:r>
            <a:r>
              <a:rPr lang="en-US" dirty="0"/>
              <a:t> </a:t>
            </a:r>
            <a:r>
              <a:rPr lang="el-GR" dirty="0"/>
              <a:t>Μαθήματος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B5E5E-F608-E167-200F-515F2FFD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519162"/>
            <a:ext cx="5488871" cy="4023360"/>
          </a:xfrm>
        </p:spPr>
        <p:txBody>
          <a:bodyPr/>
          <a:lstStyle/>
          <a:p>
            <a:pPr lvl="1"/>
            <a:r>
              <a:rPr lang="el-GR" dirty="0"/>
              <a:t>Παρακολούθηση /</a:t>
            </a:r>
            <a:r>
              <a:rPr lang="en-US" dirty="0"/>
              <a:t> Active Learning 10% </a:t>
            </a:r>
          </a:p>
          <a:p>
            <a:pPr lvl="1"/>
            <a:r>
              <a:rPr lang="en-US" dirty="0"/>
              <a:t>1</a:t>
            </a:r>
            <a:r>
              <a:rPr lang="el-GR" dirty="0"/>
              <a:t>0% </a:t>
            </a:r>
            <a:r>
              <a:rPr lang="en-US" dirty="0"/>
              <a:t>Presentation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l-GR" dirty="0"/>
              <a:t>0% </a:t>
            </a:r>
            <a:r>
              <a:rPr lang="en-US" dirty="0"/>
              <a:t>(2x) Online Quiz</a:t>
            </a:r>
          </a:p>
          <a:p>
            <a:pPr lvl="1"/>
            <a:r>
              <a:rPr lang="en-US" dirty="0"/>
              <a:t>50% Project</a:t>
            </a:r>
          </a:p>
          <a:p>
            <a:pPr lvl="2"/>
            <a:endParaRPr lang="en-US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n-US" dirty="0"/>
              <a:t>Max: </a:t>
            </a:r>
            <a:r>
              <a:rPr lang="el-GR" dirty="0"/>
              <a:t>2 </a:t>
            </a:r>
            <a:r>
              <a:rPr lang="el-GR" dirty="0" err="1"/>
              <a:t>Απουσ</a:t>
            </a:r>
            <a:r>
              <a:rPr lang="en-US" dirty="0" err="1"/>
              <a:t>ί</a:t>
            </a:r>
            <a:r>
              <a:rPr lang="el-GR" dirty="0" err="1"/>
              <a:t>ες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9D0E4A-5AFB-AA3A-C759-1A190AC8CA8B}"/>
              </a:ext>
            </a:extLst>
          </p:cNvPr>
          <p:cNvSpPr txBox="1">
            <a:spLocks/>
          </p:cNvSpPr>
          <p:nvPr/>
        </p:nvSpPr>
        <p:spPr>
          <a:xfrm>
            <a:off x="8140632" y="1741582"/>
            <a:ext cx="3734212" cy="47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/>
              <a:t>Research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Analysis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Plan 10%</a:t>
            </a: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Operation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Social Media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Customers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Consulting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Training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Documentation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Presentation 10%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A879F-D5FE-AF1E-3B08-874A1827272C}"/>
              </a:ext>
            </a:extLst>
          </p:cNvPr>
          <p:cNvSpPr txBox="1"/>
          <p:nvPr/>
        </p:nvSpPr>
        <p:spPr>
          <a:xfrm>
            <a:off x="8140632" y="1444302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Project Phases</a:t>
            </a:r>
          </a:p>
        </p:txBody>
      </p:sp>
    </p:spTree>
    <p:extLst>
      <p:ext uri="{BB962C8B-B14F-4D97-AF65-F5344CB8AC3E}">
        <p14:creationId xmlns:p14="http://schemas.microsoft.com/office/powerpoint/2010/main" val="326426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78E1-814C-F319-5DD1-BC03D08A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Επικοινωνία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1ACF7-2A1C-ABC7-A9FA-3239BA35A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damopoulos@aireis.eu</a:t>
            </a:r>
            <a:endParaRPr lang="en-US" dirty="0"/>
          </a:p>
          <a:p>
            <a:endParaRPr lang="en-US" dirty="0"/>
          </a:p>
          <a:p>
            <a:r>
              <a:rPr lang="en-US" dirty="0"/>
              <a:t>Schedule APT: </a:t>
            </a:r>
            <a:r>
              <a:rPr lang="en-US" dirty="0">
                <a:hlinkClick r:id="rId3"/>
              </a:rPr>
              <a:t>https://zcal.co/i/4ZG-PEqb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5B95F-1D84-AEFF-A3EB-0E81169F791B}"/>
              </a:ext>
            </a:extLst>
          </p:cNvPr>
          <p:cNvSpPr txBox="1"/>
          <p:nvPr/>
        </p:nvSpPr>
        <p:spPr>
          <a:xfrm>
            <a:off x="7015549" y="2893059"/>
            <a:ext cx="60980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Mon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9:00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5"/>
              </a:rPr>
              <a:t>9:15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6"/>
              </a:rPr>
              <a:t>9:30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7"/>
              </a:rPr>
              <a:t>9:45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8"/>
              </a:rPr>
              <a:t>10:00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9"/>
              </a:rPr>
              <a:t>10:15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10"/>
              </a:rPr>
              <a:t>10:30 am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11"/>
              </a:rPr>
              <a:t>10:45 am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513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2563-82A9-DA5F-9D07-8DFF43376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Εισαγωγή στα ΕΡΠ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9A7FA-5636-2CBE-3BA3-E583DCAE2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Σχεδιασμός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2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5949-40AA-46C1-788C-47E94543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E4EA7-F3BD-47D5-9253-709D408CE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Βαθμολογία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ERP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Σχεδίαση Πλάνου – A</a:t>
            </a:r>
            <a:r>
              <a:rPr lang="en-US" dirty="0"/>
              <a:t>GILE 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E</a:t>
            </a:r>
            <a:r>
              <a:rPr lang="en-US" dirty="0"/>
              <a:t>RP </a:t>
            </a:r>
            <a:r>
              <a:rPr lang="el-GR" dirty="0"/>
              <a:t>Εργαλεία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E997-0E12-3E2D-43E9-FA507DA2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Βαθμολογία</a:t>
            </a:r>
            <a:r>
              <a:rPr lang="en-US" dirty="0"/>
              <a:t> </a:t>
            </a:r>
            <a:r>
              <a:rPr lang="el-GR" dirty="0"/>
              <a:t>Μαθήματος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50AB0-A5DE-277C-4543-DE89408A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519162"/>
            <a:ext cx="5488871" cy="4023360"/>
          </a:xfrm>
        </p:spPr>
        <p:txBody>
          <a:bodyPr/>
          <a:lstStyle/>
          <a:p>
            <a:pPr lvl="1"/>
            <a:r>
              <a:rPr lang="el-GR" dirty="0"/>
              <a:t>Παρακολούθηση /</a:t>
            </a:r>
            <a:r>
              <a:rPr lang="en-US" dirty="0"/>
              <a:t> Active Learning </a:t>
            </a:r>
            <a:r>
              <a:rPr lang="el-GR" dirty="0"/>
              <a:t>2</a:t>
            </a:r>
            <a:r>
              <a:rPr lang="en-US" dirty="0"/>
              <a:t>0% </a:t>
            </a:r>
          </a:p>
          <a:p>
            <a:pPr lvl="1"/>
            <a:r>
              <a:rPr lang="en-US" dirty="0"/>
              <a:t>1</a:t>
            </a:r>
            <a:r>
              <a:rPr lang="el-GR" dirty="0"/>
              <a:t>0% </a:t>
            </a:r>
            <a:r>
              <a:rPr lang="en-US" dirty="0"/>
              <a:t>Presentation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l-GR" dirty="0"/>
              <a:t>0% </a:t>
            </a:r>
            <a:r>
              <a:rPr lang="en-US" dirty="0"/>
              <a:t>(2x) Online Quiz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50% Project</a:t>
            </a:r>
          </a:p>
          <a:p>
            <a:pPr lvl="2"/>
            <a:endParaRPr lang="en-US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n-US" dirty="0"/>
              <a:t>Max: </a:t>
            </a:r>
            <a:r>
              <a:rPr lang="el-GR" dirty="0"/>
              <a:t>2 </a:t>
            </a:r>
            <a:r>
              <a:rPr lang="el-GR" dirty="0" err="1"/>
              <a:t>Απουσ</a:t>
            </a:r>
            <a:r>
              <a:rPr lang="en-US" dirty="0" err="1"/>
              <a:t>ί</a:t>
            </a:r>
            <a:r>
              <a:rPr lang="el-GR" dirty="0" err="1"/>
              <a:t>ες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5A3FA1-1F46-F758-B53B-5169CB261344}"/>
              </a:ext>
            </a:extLst>
          </p:cNvPr>
          <p:cNvSpPr txBox="1">
            <a:spLocks/>
          </p:cNvSpPr>
          <p:nvPr/>
        </p:nvSpPr>
        <p:spPr>
          <a:xfrm>
            <a:off x="8140632" y="1741582"/>
            <a:ext cx="3734212" cy="47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/>
              <a:t>Research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Analysis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Plan 10%</a:t>
            </a: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Operation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Social Media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Customers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Consulting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Training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Documentation 10%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Presentation 10%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6CD46-D5E7-CAAA-4AB0-116E38BFFBAE}"/>
              </a:ext>
            </a:extLst>
          </p:cNvPr>
          <p:cNvSpPr txBox="1"/>
          <p:nvPr/>
        </p:nvSpPr>
        <p:spPr>
          <a:xfrm>
            <a:off x="8140632" y="1444302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Project Phases</a:t>
            </a:r>
          </a:p>
        </p:txBody>
      </p:sp>
    </p:spTree>
    <p:extLst>
      <p:ext uri="{BB962C8B-B14F-4D97-AF65-F5344CB8AC3E}">
        <p14:creationId xmlns:p14="http://schemas.microsoft.com/office/powerpoint/2010/main" val="304323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3C2DF-73E4-2373-EC3D-55008B92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27D8-A5A7-7E44-FD48-4A7ABDB9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ED6EA-F36B-0900-BE7F-47D7D13E2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What is Agile Methodology? A 10-Minute Guide | Motion">
            <a:extLst>
              <a:ext uri="{FF2B5EF4-FFF2-40B4-BE49-F238E27FC236}">
                <a16:creationId xmlns:a16="http://schemas.microsoft.com/office/drawing/2014/main" id="{5DAF3B7D-94BF-DE7D-0CB4-223090D6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519162"/>
            <a:ext cx="5861637" cy="45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Agile Model">
            <a:extLst>
              <a:ext uri="{FF2B5EF4-FFF2-40B4-BE49-F238E27FC236}">
                <a16:creationId xmlns:a16="http://schemas.microsoft.com/office/drawing/2014/main" id="{664C9726-5F45-1371-E9AF-FA070B34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38" y="1315479"/>
            <a:ext cx="5307088" cy="53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9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E76E-BFE6-C0E3-9E68-6AC4A814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 </a:t>
            </a:r>
          </a:p>
        </p:txBody>
      </p:sp>
      <p:pic>
        <p:nvPicPr>
          <p:cNvPr id="1026" name="Picture 2" descr="12 Principles Behind the Agile Manifesto | Agile Alliance">
            <a:extLst>
              <a:ext uri="{FF2B5EF4-FFF2-40B4-BE49-F238E27FC236}">
                <a16:creationId xmlns:a16="http://schemas.microsoft.com/office/drawing/2014/main" id="{EB12DD70-0C38-9557-EFD7-BAA798713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52"/>
          <a:stretch/>
        </p:blipFill>
        <p:spPr bwMode="auto">
          <a:xfrm>
            <a:off x="-382587" y="2383436"/>
            <a:ext cx="5538787" cy="32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 Principles Behind the Agile Manifesto | Agile Alliance">
            <a:extLst>
              <a:ext uri="{FF2B5EF4-FFF2-40B4-BE49-F238E27FC236}">
                <a16:creationId xmlns:a16="http://schemas.microsoft.com/office/drawing/2014/main" id="{78034B6D-03E9-2E2B-19B2-296C10D8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9" b="24323"/>
          <a:stretch/>
        </p:blipFill>
        <p:spPr bwMode="auto">
          <a:xfrm>
            <a:off x="4457364" y="1388533"/>
            <a:ext cx="7734636" cy="52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7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2957-04B5-DD6D-93A5-81F620C3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23B7E-54C8-0FEC-3959-2378D7DA0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Δημήτριος Δαμόπουλος </a:t>
            </a:r>
          </a:p>
          <a:p>
            <a:r>
              <a:rPr lang="en-US" dirty="0"/>
              <a:t>Σ</a:t>
            </a:r>
            <a:r>
              <a:rPr lang="el-GR" dirty="0" err="1"/>
              <a:t>υζήτηση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Δομή Μαθήματος</a:t>
            </a:r>
            <a:r>
              <a:rPr lang="en-US" dirty="0"/>
              <a:t> –-  </a:t>
            </a:r>
            <a:r>
              <a:rPr lang="en-US" dirty="0" err="1"/>
              <a:t>www.mentimeter.com</a:t>
            </a:r>
            <a:endParaRPr lang="en-US" dirty="0"/>
          </a:p>
          <a:p>
            <a:r>
              <a:rPr lang="en-US" dirty="0" err="1"/>
              <a:t>Ε</a:t>
            </a:r>
            <a:r>
              <a:rPr lang="el-GR" dirty="0" err="1"/>
              <a:t>ισαγωγή</a:t>
            </a:r>
            <a:r>
              <a:rPr lang="el-GR" dirty="0"/>
              <a:t> στο C</a:t>
            </a:r>
            <a:r>
              <a:rPr lang="en-US" dirty="0"/>
              <a:t>hat GPT</a:t>
            </a:r>
            <a:r>
              <a:rPr lang="el-GR" dirty="0"/>
              <a:t> | </a:t>
            </a:r>
            <a:r>
              <a:rPr lang="en-US" dirty="0"/>
              <a:t>Google Documents | Discord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2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7492"/>
            <a:r>
              <a:rPr lang="el-GR" b="1" dirty="0"/>
              <a:t>ΕΨΜ 6305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7" y="1343846"/>
            <a:ext cx="10232982" cy="5195070"/>
          </a:xfrm>
        </p:spPr>
        <p:txBody>
          <a:bodyPr>
            <a:noAutofit/>
          </a:bodyPr>
          <a:lstStyle/>
          <a:p>
            <a:pPr marL="507492">
              <a:buFont typeface="Wingdings" pitchFamily="2" charset="2"/>
              <a:buChar char="§"/>
            </a:pPr>
            <a:r>
              <a:rPr lang="el-GR" sz="2400" dirty="0"/>
              <a:t>ΚΩΔΙΚΟΣ ΜΑΘΗΜΑΤΟΣ: ΕΨΜ 6305</a:t>
            </a:r>
          </a:p>
          <a:p>
            <a:pPr marL="507492">
              <a:buFont typeface="Wingdings" pitchFamily="2" charset="2"/>
              <a:buChar char="§"/>
            </a:pPr>
            <a:r>
              <a:rPr lang="el-GR" sz="2400" b="1" dirty="0"/>
              <a:t>ΠΛΗΡΟΦΟΡΙΑΚΑ ΣΥΣΤΗΜΑΤΑ ΔΙΑΧΕΙΡΙΣΗΣ ΠΕΛΑΤΩΝ</a:t>
            </a:r>
          </a:p>
          <a:p>
            <a:pPr marL="164592" indent="0">
              <a:buNone/>
            </a:pPr>
            <a:endParaRPr lang="el-GR" sz="2400" dirty="0"/>
          </a:p>
          <a:p>
            <a:pPr marL="507492">
              <a:buFont typeface="Wingdings" pitchFamily="2" charset="2"/>
              <a:buChar char="§"/>
            </a:pPr>
            <a:r>
              <a:rPr lang="el-GR" sz="2400" dirty="0"/>
              <a:t>ΕΞΑΜΗΝΟ ΣΠΟΥΔΩΝ: 6ο</a:t>
            </a:r>
          </a:p>
          <a:p>
            <a:pPr marL="507492">
              <a:buFont typeface="Wingdings" pitchFamily="2" charset="2"/>
              <a:buChar char="§"/>
            </a:pPr>
            <a:r>
              <a:rPr lang="el-GR" sz="2400" dirty="0"/>
              <a:t>ΕΒΔΟΜΑΔΙΑΙΕΣ ΩΡΕΣ ΔΙΔΑΣΚΑΛΙΑΣ: 4 Ω/Ε ΔΙΑΛΕΞΕΙΣ</a:t>
            </a:r>
          </a:p>
          <a:p>
            <a:pPr marL="507492">
              <a:buFont typeface="Wingdings" pitchFamily="2" charset="2"/>
              <a:buChar char="§"/>
            </a:pPr>
            <a:r>
              <a:rPr lang="el-GR" sz="2400" dirty="0"/>
              <a:t>ΠΙΣΤΩΤΙΚΕΣ ΜΟΝΑΔΕΣ: 5</a:t>
            </a:r>
          </a:p>
          <a:p>
            <a:pPr marL="507492">
              <a:buFont typeface="Wingdings" pitchFamily="2" charset="2"/>
              <a:buChar char="§"/>
            </a:pPr>
            <a:endParaRPr lang="el-GR" sz="2400" dirty="0"/>
          </a:p>
          <a:p>
            <a:pPr marL="507492">
              <a:buFont typeface="Wingdings" pitchFamily="2" charset="2"/>
              <a:buChar char="§"/>
            </a:pPr>
            <a:r>
              <a:rPr lang="el-GR" sz="2400" dirty="0"/>
              <a:t>ΤΥΠΟΣ ΜΑΘΗΜΑΤΟΣ: ΚΑΤ' ΕΠΙΛΟΓΗΝ ΥΠΟΧΡΕΩΤΙΚΟ</a:t>
            </a:r>
          </a:p>
          <a:p>
            <a:pPr marL="507492">
              <a:buFont typeface="Wingdings" pitchFamily="2" charset="2"/>
              <a:buChar char="§"/>
            </a:pPr>
            <a:r>
              <a:rPr lang="el-GR" sz="2400" dirty="0"/>
              <a:t>ΓΛΩΣΣΑ ΔΙΔΑΣΚΑΛΙΑΣ &amp; ΕΞΕΤΑΣΕΩΝ: ΕΛΛΗΝΙΚΗ</a:t>
            </a:r>
          </a:p>
          <a:p>
            <a:pPr marL="507492">
              <a:buFont typeface="Wingdings" pitchFamily="2" charset="2"/>
              <a:buChar char="§"/>
            </a:pPr>
            <a:r>
              <a:rPr lang="el-GR" sz="2400" dirty="0"/>
              <a:t>Παρακολούθηση: Υποχρεωτική – Απουσίες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B36C-C41C-D940-B3FE-1835E081FFB0}" type="slidenum">
              <a:rPr lang="en-US" smtClean="0"/>
              <a:t>3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8F8D57-CA49-D549-B903-CEFF5151326C}"/>
              </a:ext>
            </a:extLst>
          </p:cNvPr>
          <p:cNvSpPr txBox="1">
            <a:spLocks/>
          </p:cNvSpPr>
          <p:nvPr/>
        </p:nvSpPr>
        <p:spPr>
          <a:xfrm>
            <a:off x="8995955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B36C-C41C-D940-B3FE-1835E081FF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282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5E21B-2B21-80ED-B558-DB2EC3BC6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ACFD-3D91-459F-80FE-F7261C95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b="0" i="0" u="none" strike="noStrike" dirty="0">
                <a:solidFill>
                  <a:srgbClr val="020101"/>
                </a:solidFill>
                <a:effectLst/>
                <a:latin typeface="Roboto" panose="02000000000000000000" pitchFamily="2" charset="0"/>
              </a:rPr>
              <a:t>ΠΕΡΙΓΡΑΦΗ ΜΑΘΗΜΑΤΟΣ </a:t>
            </a:r>
            <a:r>
              <a:rPr lang="el-GR" sz="4800" dirty="0">
                <a:ea typeface="Adobe Garamond Pro" charset="0"/>
                <a:cs typeface="Adobe Garamond Pro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ACF2-535F-729C-3969-8CF93B9D1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7" y="1093701"/>
            <a:ext cx="10991808" cy="5195070"/>
          </a:xfrm>
        </p:spPr>
        <p:txBody>
          <a:bodyPr>
            <a:noAutofit/>
          </a:bodyPr>
          <a:lstStyle/>
          <a:p>
            <a:pPr algn="l"/>
            <a:r>
              <a:rPr lang="el-GR" sz="2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Η Διαχείριση Πελατειακών Σχέσεων (</a:t>
            </a:r>
            <a:r>
              <a:rPr lang="en-US" sz="2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CRM) </a:t>
            </a:r>
            <a:r>
              <a:rPr lang="el-GR" sz="2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είναι μία ευρέως εφαρμοσμένη στρατηγική για την διαχείριση των αλληλεπιδράσεων μιας επιχείρησης με τους πελάτες της. </a:t>
            </a:r>
          </a:p>
          <a:p>
            <a:pPr algn="l"/>
            <a:r>
              <a:rPr lang="el-GR" sz="2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Αυτό περιλαμβάνει και την χρήση τεχνολογίας για την οργάνωση, αυτοματοποίηση και συγχρονισμό διεργασιών – που κυρίως αφορούν δραστηριότητες πωλήσεων, το μάρκετινγκ, την εξυπηρέτηση πελατών και την τεχνική υποστήριξη. </a:t>
            </a:r>
          </a:p>
          <a:p>
            <a:pPr algn="l"/>
            <a:r>
              <a:rPr lang="el-GR" sz="2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Οι φοιτητές, μετά την επιτυχή ολοκλήρωση του μαθήματος, θα είναι σε θέση: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έχουν θεωρητικές γνώσεις γύρω από το Μάρκετινγκ των σχέσεων και την </a:t>
            </a:r>
            <a:r>
              <a:rPr lang="el-GR" sz="1600" b="0" i="0" u="none" strike="noStrike" dirty="0" err="1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Πελατοκεντρική</a:t>
            </a: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 φιλοσοφία 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γνωρίζουν τα βασικά χαρακτηριστικά ενός πληροφοριακού συστήματος διοίκησης και μάρκετινγκ. 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κατανοούν το ρόλο του μάρκετινγκ για τη σωστή λειτουργία ενός </a:t>
            </a:r>
            <a:r>
              <a:rPr lang="en-US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e-CRM. 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έχουν επαρκή γνώση για την εφαρμογή της φιλοσοφίας </a:t>
            </a:r>
            <a:r>
              <a:rPr lang="en-US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CRM </a:t>
            </a: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και του πληροφοριακού συστήματος σε μια επιχείρηση. 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διαχειρίζονται επιχειρησιακές εφαρμογές, οι οποίες επικεντρώνονται στην αμφίδρομη επικοινωνία με τους πελάτες και στην εξόρυξη και ανάλυση πληροφοριών. 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αξιολογούν συστήματα διαχείρισης πελατειακών σχέσεων </a:t>
            </a:r>
          </a:p>
          <a:p>
            <a:pPr lvl="1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l-GR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Να αναπτύσσουν τεχνικές γνώσεις αναφορικά με τη χρήση ενός λογισμικού </a:t>
            </a:r>
            <a:r>
              <a:rPr lang="en-US" sz="16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CRM.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1A9E4-E786-A0B8-A89C-BC9F83C9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B36C-C41C-D940-B3FE-1835E081FFB0}" type="slidenum">
              <a:rPr lang="en-US" smtClean="0"/>
              <a:t>4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FBDCAC-9EF5-C098-0ECF-A0392319DFDB}"/>
              </a:ext>
            </a:extLst>
          </p:cNvPr>
          <p:cNvSpPr txBox="1">
            <a:spLocks/>
          </p:cNvSpPr>
          <p:nvPr/>
        </p:nvSpPr>
        <p:spPr>
          <a:xfrm>
            <a:off x="8995955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B36C-C41C-D940-B3FE-1835E081FF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627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03BF-7838-E5EF-6E5A-80C70DB5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Διαχείριση Πελατειακών Σχέσεων (</a:t>
            </a:r>
            <a:r>
              <a:rPr lang="en-US" sz="4000" b="0" i="0" u="none" strike="noStrike" dirty="0">
                <a:solidFill>
                  <a:srgbClr val="101010"/>
                </a:solidFill>
                <a:effectLst/>
                <a:latin typeface="Roboto" panose="02000000000000000000" pitchFamily="2" charset="0"/>
              </a:rPr>
              <a:t>CRM)</a:t>
            </a:r>
            <a:endParaRPr lang="en-US" sz="4000" dirty="0"/>
          </a:p>
        </p:txBody>
      </p:sp>
      <p:pic>
        <p:nvPicPr>
          <p:cNvPr id="2050" name="Picture 2" descr="CRM-Implementierungsprocess | Digitalagentur SUNZINET">
            <a:extLst>
              <a:ext uri="{FF2B5EF4-FFF2-40B4-BE49-F238E27FC236}">
                <a16:creationId xmlns:a16="http://schemas.microsoft.com/office/drawing/2014/main" id="{1E7439A4-0D9A-F9A1-29CA-F1A9BABF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25" y="1457378"/>
            <a:ext cx="5021718" cy="50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3394-8A2C-9F8F-CE69-73B7F1C8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Διαλέξεις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E4005-634F-8BFE-3B20-7DE23512E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519162"/>
            <a:ext cx="7292958" cy="4023360"/>
          </a:xfrm>
        </p:spPr>
        <p:txBody>
          <a:bodyPr>
            <a:normAutofit fontScale="92500" lnSpcReduction="10000"/>
          </a:bodyPr>
          <a:lstStyle/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Εισαγωγή στη Διαχείριση Πελατειακών Σχέσεων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CRM)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Agile &amp; GPT 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Law, Ethics, </a:t>
            </a:r>
            <a:r>
              <a:rPr lang="el-GR" dirty="0">
                <a:solidFill>
                  <a:srgbClr val="000000"/>
                </a:solidFill>
                <a:latin typeface="-webkit-standard"/>
              </a:rPr>
              <a:t>B</a:t>
            </a:r>
            <a:r>
              <a:rPr lang="en-US" dirty="0">
                <a:solidFill>
                  <a:srgbClr val="000000"/>
                </a:solidFill>
                <a:latin typeface="-webkit-standard"/>
              </a:rPr>
              <a:t>rand,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IP</a:t>
            </a: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Το Μάρκετινγκ Σχέσεων και η </a:t>
            </a: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Πελατοκεντρική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Φιλοσοφία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Πληροφοριακά Συστήματα και Τεχνολογίες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CRM</a:t>
            </a: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Ηλεκτρονική Διαχείριση Πελατειακών Σχέσεων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e-CRM)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Ανάλυση και Εξόρυξη Δεδομένων στο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CRM</a:t>
            </a: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Διαχείριση Αλληλεπιδράσεων με Πελάτες και Ψηφιακά Κανάλια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CRM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και Ανάλυση Απόδοσης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KPIs &amp; Metrics)</a:t>
            </a:r>
          </a:p>
          <a:p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Εφαρμογή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CRM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σε Επιχειρήσεις και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Case Studies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D0E909-7C27-DCB4-E31B-88AB5A562C1A}"/>
              </a:ext>
            </a:extLst>
          </p:cNvPr>
          <p:cNvSpPr/>
          <p:nvPr/>
        </p:nvSpPr>
        <p:spPr>
          <a:xfrm>
            <a:off x="9415849" y="1519162"/>
            <a:ext cx="2372497" cy="8039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Lectures / Presentations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35449F-7909-88B0-D03E-2D8B07722D63}"/>
              </a:ext>
            </a:extLst>
          </p:cNvPr>
          <p:cNvSpPr/>
          <p:nvPr/>
        </p:nvSpPr>
        <p:spPr>
          <a:xfrm>
            <a:off x="9415848" y="2536535"/>
            <a:ext cx="2372497" cy="80390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Active Learning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F524BAD-B997-AC70-5038-8F274ED35250}"/>
              </a:ext>
            </a:extLst>
          </p:cNvPr>
          <p:cNvSpPr/>
          <p:nvPr/>
        </p:nvSpPr>
        <p:spPr>
          <a:xfrm>
            <a:off x="9426557" y="3728604"/>
            <a:ext cx="2372497" cy="8039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L</a:t>
            </a:r>
            <a:r>
              <a:rPr lang="en-US" dirty="0"/>
              <a:t>abs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ABFBF2-899C-FD11-7143-EC57C40F9A43}"/>
              </a:ext>
            </a:extLst>
          </p:cNvPr>
          <p:cNvSpPr/>
          <p:nvPr/>
        </p:nvSpPr>
        <p:spPr>
          <a:xfrm>
            <a:off x="9426557" y="4758311"/>
            <a:ext cx="2372497" cy="8039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7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0B4C-C80D-36FB-A298-D77BF038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0E59-C430-60EE-0153-F3FD8F475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What is Agile Methodology? A 10-Minute Guide | Motion">
            <a:extLst>
              <a:ext uri="{FF2B5EF4-FFF2-40B4-BE49-F238E27FC236}">
                <a16:creationId xmlns:a16="http://schemas.microsoft.com/office/drawing/2014/main" id="{BABC988A-C4A2-C610-B315-CAC53790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519162"/>
            <a:ext cx="5861637" cy="45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Agile Model">
            <a:extLst>
              <a:ext uri="{FF2B5EF4-FFF2-40B4-BE49-F238E27FC236}">
                <a16:creationId xmlns:a16="http://schemas.microsoft.com/office/drawing/2014/main" id="{E7FC9970-053D-7CFB-3717-A6066872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38" y="1315479"/>
            <a:ext cx="5307088" cy="53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7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C6CB-C148-1215-5856-C3697318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454F-1A7B-F168-153E-1DF247E2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Project: Digital Transformation  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FAD4A-9E7F-67DA-40F2-6F1501C42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519161"/>
            <a:ext cx="3734212" cy="473335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Research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Analysis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Business Plan</a:t>
            </a: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Branding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Social Media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Customers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Consulting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Training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Documentation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Presentation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D8D34-7A25-FA43-A933-5D3DEE571BE6}"/>
              </a:ext>
            </a:extLst>
          </p:cNvPr>
          <p:cNvSpPr txBox="1"/>
          <p:nvPr/>
        </p:nvSpPr>
        <p:spPr>
          <a:xfrm>
            <a:off x="9473784" y="218547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r>
              <a:rPr lang="en-US" sz="2000">
                <a:solidFill>
                  <a:srgbClr val="3F3F3F"/>
                </a:solidFill>
                <a:latin typeface="Palatino Linotype"/>
                <a:sym typeface="Palatino Linotype"/>
              </a:rPr>
              <a:t>Project</a:t>
            </a:r>
            <a:endParaRPr lang="en-US" sz="2000" dirty="0">
              <a:solidFill>
                <a:srgbClr val="3F3F3F"/>
              </a:solidFill>
              <a:latin typeface="Palatino Linotype"/>
              <a:sym typeface="Palatino Linotyp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AC81D-C4B8-8D15-8879-872B0D8A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37" y="2370139"/>
            <a:ext cx="5012157" cy="25567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216DBA-0FEE-6A1F-607B-0E44BF0D2D61}"/>
              </a:ext>
            </a:extLst>
          </p:cNvPr>
          <p:cNvSpPr txBox="1"/>
          <p:nvPr/>
        </p:nvSpPr>
        <p:spPr>
          <a:xfrm>
            <a:off x="9277420" y="2693927"/>
            <a:ext cx="29145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r>
              <a:rPr lang="en-US" sz="2000" dirty="0">
                <a:solidFill>
                  <a:srgbClr val="3F3F3F"/>
                </a:solidFill>
                <a:latin typeface="Palatino Linotype"/>
              </a:rPr>
              <a:t>Erasmus+ Proposal </a:t>
            </a:r>
          </a:p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r>
              <a:rPr lang="en-US" sz="2000" dirty="0">
                <a:solidFill>
                  <a:srgbClr val="3F3F3F"/>
                </a:solidFill>
                <a:latin typeface="Palatino Linotype"/>
              </a:rPr>
              <a:t>Podcast</a:t>
            </a:r>
          </a:p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r>
              <a:rPr lang="en-US" sz="2000" dirty="0">
                <a:solidFill>
                  <a:srgbClr val="3F3F3F"/>
                </a:solidFill>
                <a:latin typeface="Palatino Linotype"/>
              </a:rPr>
              <a:t>Conference</a:t>
            </a:r>
            <a:r>
              <a:rPr lang="el-GR" sz="2000" dirty="0">
                <a:solidFill>
                  <a:srgbClr val="3F3F3F"/>
                </a:solidFill>
                <a:latin typeface="Palatino Linotype"/>
              </a:rPr>
              <a:t> </a:t>
            </a:r>
            <a:endParaRPr lang="en-US" sz="2000" dirty="0">
              <a:solidFill>
                <a:srgbClr val="3F3F3F"/>
              </a:solidFill>
              <a:latin typeface="Palatino Linotype"/>
            </a:endParaRPr>
          </a:p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r>
              <a:rPr lang="en-US" sz="2000" dirty="0">
                <a:solidFill>
                  <a:srgbClr val="3F3F3F"/>
                </a:solidFill>
                <a:latin typeface="Palatino Linotype"/>
              </a:rPr>
              <a:t>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23971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D58D-6572-F414-A627-E423CAB8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Tools</a:t>
            </a:r>
          </a:p>
        </p:txBody>
      </p:sp>
      <p:pic>
        <p:nvPicPr>
          <p:cNvPr id="3074" name="Picture 2" descr="Unlocking ChatGPT: Explore the Future of AI Conversations | Eaton Business  School">
            <a:extLst>
              <a:ext uri="{FF2B5EF4-FFF2-40B4-BE49-F238E27FC236}">
                <a16:creationId xmlns:a16="http://schemas.microsoft.com/office/drawing/2014/main" id="{A7DF4419-ADF4-80FF-558C-94467BC1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94" y="1476116"/>
            <a:ext cx="7965860" cy="4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527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566</Words>
  <Application>Microsoft Macintosh PowerPoint</Application>
  <PresentationFormat>Widescreen</PresentationFormat>
  <Paragraphs>125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Wingdings</vt:lpstr>
      <vt:lpstr>Palatino Linotype</vt:lpstr>
      <vt:lpstr>Adobe Garamond Pro</vt:lpstr>
      <vt:lpstr>Arial</vt:lpstr>
      <vt:lpstr>var(--thim-font-title-font-family)</vt:lpstr>
      <vt:lpstr>Roboto</vt:lpstr>
      <vt:lpstr>-webkit-standard</vt:lpstr>
      <vt:lpstr>Calibri</vt:lpstr>
      <vt:lpstr>Theme1</vt:lpstr>
      <vt:lpstr>ΕΨΜ 6305   ΠΛΗΡΟΦΟΡΙΑΚΑ ΣΥΣΤΗΜΑΤΑ ΔΙΑΧΕΙΡΙΣΗΣ ΠΕΛΑΤΩΝ</vt:lpstr>
      <vt:lpstr>Σήμερα</vt:lpstr>
      <vt:lpstr>ΕΨΜ 6305</vt:lpstr>
      <vt:lpstr>ΠΕΡΙΓΡΑΦΗ ΜΑΘΗΜΑΤΟΣ  </vt:lpstr>
      <vt:lpstr>Διαχείριση Πελατειακών Σχέσεων (CRM)</vt:lpstr>
      <vt:lpstr>Διαλέξεις </vt:lpstr>
      <vt:lpstr>Agile </vt:lpstr>
      <vt:lpstr>Project: Digital Transformation   </vt:lpstr>
      <vt:lpstr>AI Tools</vt:lpstr>
      <vt:lpstr>Βαθμολογία Μαθήματος </vt:lpstr>
      <vt:lpstr>Επικοινωνία</vt:lpstr>
      <vt:lpstr>Εισαγωγή στα ΕΡΠ</vt:lpstr>
      <vt:lpstr>Σήμερα</vt:lpstr>
      <vt:lpstr>Βαθμολογία Μαθήματος </vt:lpstr>
      <vt:lpstr>Agile </vt:lpstr>
      <vt:lpstr>Agile Manifesto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Centinels</dc:title>
  <dc:creator>1727</dc:creator>
  <cp:lastModifiedBy>Dimitrios Damopoulos</cp:lastModifiedBy>
  <cp:revision>46</cp:revision>
  <dcterms:created xsi:type="dcterms:W3CDTF">2023-01-15T18:37:31Z</dcterms:created>
  <dcterms:modified xsi:type="dcterms:W3CDTF">2025-05-20T09:10:49Z</dcterms:modified>
</cp:coreProperties>
</file>