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7" r:id="rId8"/>
    <p:sldId id="278" r:id="rId9"/>
    <p:sldId id="279" r:id="rId10"/>
    <p:sldId id="280" r:id="rId11"/>
    <p:sldId id="283" r:id="rId12"/>
    <p:sldId id="286" r:id="rId13"/>
    <p:sldId id="287" r:id="rId14"/>
    <p:sldId id="266" r:id="rId15"/>
    <p:sldId id="267" r:id="rId16"/>
    <p:sldId id="268" r:id="rId17"/>
    <p:sldId id="269" r:id="rId18"/>
    <p:sldId id="272" r:id="rId19"/>
    <p:sldId id="273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5"/>
    <p:restoredTop sz="93415"/>
  </p:normalViewPr>
  <p:slideViewPr>
    <p:cSldViewPr>
      <p:cViewPr varScale="1">
        <p:scale>
          <a:sx n="62" d="100"/>
          <a:sy n="62" d="100"/>
        </p:scale>
        <p:origin x="216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8340" y="1616405"/>
            <a:ext cx="4846320" cy="419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36907" y="0"/>
            <a:ext cx="355092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36907" y="0"/>
            <a:ext cx="355092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71759" y="0"/>
            <a:ext cx="1760220" cy="14249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2180" y="443306"/>
            <a:ext cx="53797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81545" y="1665808"/>
            <a:ext cx="5245100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739" y="6555130"/>
            <a:ext cx="4886325" cy="140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0703" y="0"/>
            <a:ext cx="11131550" cy="6858000"/>
            <a:chOff x="1060703" y="0"/>
            <a:chExt cx="1113155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3" y="0"/>
              <a:ext cx="10070592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36263" y="313943"/>
              <a:ext cx="8555990" cy="553720"/>
            </a:xfrm>
            <a:custGeom>
              <a:avLst/>
              <a:gdLst/>
              <a:ahLst/>
              <a:cxnLst/>
              <a:rect l="l" t="t" r="r" b="b"/>
              <a:pathLst>
                <a:path w="8555990" h="553719">
                  <a:moveTo>
                    <a:pt x="8555736" y="0"/>
                  </a:moveTo>
                  <a:lnTo>
                    <a:pt x="0" y="0"/>
                  </a:lnTo>
                  <a:lnTo>
                    <a:pt x="0" y="553211"/>
                  </a:lnTo>
                  <a:lnTo>
                    <a:pt x="8555736" y="553211"/>
                  </a:lnTo>
                  <a:lnTo>
                    <a:pt x="855573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24313" y="322326"/>
            <a:ext cx="1899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Κεφάλαιο</a:t>
            </a:r>
            <a:r>
              <a:rPr sz="30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27220" y="1680972"/>
            <a:ext cx="7764780" cy="2862580"/>
          </a:xfrm>
          <a:custGeom>
            <a:avLst/>
            <a:gdLst/>
            <a:ahLst/>
            <a:cxnLst/>
            <a:rect l="l" t="t" r="r" b="b"/>
            <a:pathLst>
              <a:path w="7764780" h="2862579">
                <a:moveTo>
                  <a:pt x="7764780" y="0"/>
                </a:moveTo>
                <a:lnTo>
                  <a:pt x="0" y="0"/>
                </a:lnTo>
                <a:lnTo>
                  <a:pt x="0" y="2862072"/>
                </a:lnTo>
                <a:lnTo>
                  <a:pt x="7764780" y="2862072"/>
                </a:lnTo>
                <a:lnTo>
                  <a:pt x="776478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9095" algn="r">
              <a:lnSpc>
                <a:spcPct val="100000"/>
              </a:lnSpc>
              <a:spcBef>
                <a:spcPts val="100"/>
              </a:spcBef>
            </a:pPr>
            <a:r>
              <a:rPr lang="en-US" spc="-290" dirty="0" err="1"/>
              <a:t>Σ</a:t>
            </a:r>
            <a:r>
              <a:rPr spc="-290" dirty="0" err="1"/>
              <a:t>χεδι</a:t>
            </a:r>
            <a:r>
              <a:rPr spc="-290" dirty="0"/>
              <a:t>α</a:t>
            </a:r>
            <a:r>
              <a:rPr spc="-290" dirty="0" err="1"/>
              <a:t>σμός</a:t>
            </a:r>
            <a:r>
              <a:rPr spc="-290" dirty="0"/>
              <a:t> </a:t>
            </a:r>
            <a:r>
              <a:rPr spc="-265" dirty="0"/>
              <a:t>Επιχειρηματικών</a:t>
            </a: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pc="-120" dirty="0"/>
              <a:t>Διεργασιών</a:t>
            </a:r>
          </a:p>
        </p:txBody>
      </p:sp>
      <p:sp>
        <p:nvSpPr>
          <p:cNvPr id="9" name="object 9"/>
          <p:cNvSpPr/>
          <p:nvPr/>
        </p:nvSpPr>
        <p:spPr>
          <a:xfrm>
            <a:off x="4427220" y="5669279"/>
            <a:ext cx="7764780" cy="579120"/>
          </a:xfrm>
          <a:custGeom>
            <a:avLst/>
            <a:gdLst/>
            <a:ahLst/>
            <a:cxnLst/>
            <a:rect l="l" t="t" r="r" b="b"/>
            <a:pathLst>
              <a:path w="7764780" h="579120">
                <a:moveTo>
                  <a:pt x="7764780" y="0"/>
                </a:moveTo>
                <a:lnTo>
                  <a:pt x="0" y="0"/>
                </a:lnTo>
                <a:lnTo>
                  <a:pt x="0" y="579120"/>
                </a:lnTo>
                <a:lnTo>
                  <a:pt x="7764780" y="579120"/>
                </a:lnTo>
                <a:lnTo>
                  <a:pt x="776478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02397" y="5689803"/>
            <a:ext cx="4522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0" dirty="0">
                <a:latin typeface="Arial"/>
                <a:cs typeface="Arial"/>
              </a:rPr>
              <a:t>Καθηγητής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Δρ.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Πάνος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Φιτσιλής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2400" y="313943"/>
            <a:ext cx="3973829" cy="6544309"/>
            <a:chOff x="152400" y="313943"/>
            <a:chExt cx="3973829" cy="6544309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5625080"/>
              <a:ext cx="3973829" cy="12329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44" y="313943"/>
              <a:ext cx="3957828" cy="52699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1045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Διαγράμματα</a:t>
            </a:r>
            <a:r>
              <a:rPr spc="-85" dirty="0"/>
              <a:t> </a:t>
            </a:r>
            <a:r>
              <a:rPr spc="-305" dirty="0"/>
              <a:t>UML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1559814"/>
            <a:ext cx="10701020" cy="390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9347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80" dirty="0">
                <a:latin typeface="Arial"/>
                <a:cs typeface="Arial"/>
              </a:rPr>
              <a:t>Τα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διαγράμματα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περιπτώσεων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χρήσης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(use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case</a:t>
            </a:r>
            <a:r>
              <a:rPr sz="2400" spc="-114" dirty="0">
                <a:latin typeface="Arial"/>
                <a:cs typeface="Arial"/>
              </a:rPr>
              <a:t> diagram)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περιγράφουν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το </a:t>
            </a:r>
            <a:r>
              <a:rPr sz="2400" spc="-90" dirty="0">
                <a:latin typeface="Arial"/>
                <a:cs typeface="Arial"/>
              </a:rPr>
              <a:t>περιβάλλον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της</a:t>
            </a:r>
            <a:r>
              <a:rPr sz="2400" spc="-95" dirty="0">
                <a:latin typeface="Arial"/>
                <a:cs typeface="Arial"/>
              </a:rPr>
              <a:t> επιχείρησης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(business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context).</a:t>
            </a:r>
            <a:endParaRPr sz="2400">
              <a:latin typeface="Arial"/>
              <a:cs typeface="Arial"/>
            </a:endParaRPr>
          </a:p>
          <a:p>
            <a:pPr marL="355600" marR="16764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80" dirty="0">
                <a:latin typeface="Arial"/>
                <a:cs typeface="Arial"/>
              </a:rPr>
              <a:t>Τα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διαγράμματα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δραστηριoτήτων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(activity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diagrams)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περιγράφουν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συμπεριφορές </a:t>
            </a:r>
            <a:r>
              <a:rPr sz="2400" spc="-120" dirty="0">
                <a:latin typeface="Arial"/>
                <a:cs typeface="Arial"/>
              </a:rPr>
              <a:t>στην</a:t>
            </a:r>
            <a:r>
              <a:rPr sz="2400" spc="-90" dirty="0">
                <a:latin typeface="Arial"/>
                <a:cs typeface="Arial"/>
              </a:rPr>
              <a:t> επιχείρηση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ή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ροές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εργασίας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(workflows).</a:t>
            </a:r>
            <a:endParaRPr sz="2400">
              <a:latin typeface="Arial"/>
              <a:cs typeface="Arial"/>
            </a:endParaRPr>
          </a:p>
          <a:p>
            <a:pPr marL="355600" marR="77787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80" dirty="0">
                <a:latin typeface="Arial"/>
                <a:cs typeface="Arial"/>
              </a:rPr>
              <a:t>Τα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διαγράμματα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κλάσεων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(class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diagrams)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περιγράφουν </a:t>
            </a:r>
            <a:r>
              <a:rPr sz="2400" spc="-50" dirty="0">
                <a:latin typeface="Arial"/>
                <a:cs typeface="Arial"/>
              </a:rPr>
              <a:t>τη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στατική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δομή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της </a:t>
            </a:r>
            <a:r>
              <a:rPr sz="2400" spc="-10" dirty="0">
                <a:latin typeface="Arial"/>
                <a:cs typeface="Arial"/>
              </a:rPr>
              <a:t>επιχείρησης.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80" dirty="0">
                <a:latin typeface="Arial"/>
                <a:cs typeface="Arial"/>
              </a:rPr>
              <a:t>Τα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διαγράμματα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αλληλεπίδρασης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(interaction</a:t>
            </a:r>
            <a:r>
              <a:rPr sz="2400" spc="-125" dirty="0">
                <a:latin typeface="Arial"/>
                <a:cs typeface="Arial"/>
              </a:rPr>
              <a:t> diagrams),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που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μπορεί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να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είναι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είτε </a:t>
            </a:r>
            <a:r>
              <a:rPr sz="2400" spc="-55" dirty="0">
                <a:latin typeface="Arial"/>
                <a:cs typeface="Arial"/>
              </a:rPr>
              <a:t>διαγράμματα </a:t>
            </a:r>
            <a:r>
              <a:rPr sz="2400" spc="-75" dirty="0">
                <a:latin typeface="Arial"/>
                <a:cs typeface="Arial"/>
              </a:rPr>
              <a:t>ακολουθίας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(sequence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diagrams),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είτε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και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διαγράμματα</a:t>
            </a:r>
            <a:r>
              <a:rPr sz="2400" spc="-55" dirty="0">
                <a:latin typeface="Arial"/>
                <a:cs typeface="Arial"/>
              </a:rPr>
              <a:t> συνεργασίας </a:t>
            </a:r>
            <a:r>
              <a:rPr sz="2400" spc="-75" dirty="0">
                <a:latin typeface="Arial"/>
                <a:cs typeface="Arial"/>
              </a:rPr>
              <a:t>(collaboration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diagrams),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περιγράφουν</a:t>
            </a:r>
            <a:r>
              <a:rPr sz="2400" spc="-65" dirty="0">
                <a:latin typeface="Arial"/>
                <a:cs typeface="Arial"/>
              </a:rPr>
              <a:t> δυναμικές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αλληλεπιδράσεις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μεταξύ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των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110" dirty="0">
                <a:latin typeface="Arial"/>
                <a:cs typeface="Arial"/>
              </a:rPr>
              <a:t>εργαζομένων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καθώς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και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των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οντοτήτων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που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χειρίζονται.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8133" y="443306"/>
            <a:ext cx="93008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6360" marR="5080" indent="-3884295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Μοντέλο</a:t>
            </a:r>
            <a:r>
              <a:rPr spc="-165" dirty="0"/>
              <a:t> </a:t>
            </a:r>
            <a:r>
              <a:rPr spc="-215" dirty="0"/>
              <a:t>των</a:t>
            </a:r>
            <a:r>
              <a:rPr spc="-185" dirty="0"/>
              <a:t> </a:t>
            </a:r>
            <a:r>
              <a:rPr spc="-125" dirty="0"/>
              <a:t>επιχειρηματικών</a:t>
            </a:r>
            <a:r>
              <a:rPr spc="-140" dirty="0"/>
              <a:t> </a:t>
            </a:r>
            <a:r>
              <a:rPr spc="-190" dirty="0"/>
              <a:t>περιπτώσεων </a:t>
            </a:r>
            <a:r>
              <a:rPr spc="-265" dirty="0"/>
              <a:t>χρήσης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9267" y="1839467"/>
            <a:ext cx="6225509" cy="46451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3145" y="443306"/>
            <a:ext cx="98583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84625" marR="5080" indent="-397256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Διάγραμμα</a:t>
            </a:r>
            <a:r>
              <a:rPr spc="-145" dirty="0"/>
              <a:t> </a:t>
            </a:r>
            <a:r>
              <a:rPr spc="-210" dirty="0"/>
              <a:t>κλάσεων</a:t>
            </a:r>
            <a:r>
              <a:rPr spc="-190" dirty="0"/>
              <a:t> </a:t>
            </a:r>
            <a:r>
              <a:rPr dirty="0"/>
              <a:t>για</a:t>
            </a:r>
            <a:r>
              <a:rPr spc="-190" dirty="0"/>
              <a:t> </a:t>
            </a:r>
            <a:r>
              <a:rPr spc="-145" dirty="0"/>
              <a:t>τους</a:t>
            </a:r>
            <a:r>
              <a:rPr spc="-190" dirty="0"/>
              <a:t> </a:t>
            </a:r>
            <a:r>
              <a:rPr spc="-90" dirty="0"/>
              <a:t>επιχειρηματικούς </a:t>
            </a:r>
            <a:r>
              <a:rPr spc="-10" dirty="0"/>
              <a:t>χειριστές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4783" y="1316736"/>
            <a:ext cx="5742432" cy="489508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2652" y="449402"/>
            <a:ext cx="454977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7445" marR="5080" indent="-1135380">
              <a:lnSpc>
                <a:spcPct val="100000"/>
              </a:lnSpc>
              <a:spcBef>
                <a:spcPts val="105"/>
              </a:spcBef>
            </a:pPr>
            <a:r>
              <a:rPr sz="3200" spc="-100" dirty="0"/>
              <a:t>Παράδειγμα</a:t>
            </a:r>
            <a:r>
              <a:rPr sz="3200" spc="-160" dirty="0"/>
              <a:t> </a:t>
            </a:r>
            <a:r>
              <a:rPr sz="3200" spc="-85" dirty="0"/>
              <a:t>διαγράμματος </a:t>
            </a:r>
            <a:r>
              <a:rPr sz="3200" spc="-50" dirty="0"/>
              <a:t>καταστάσεων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5797296" cy="68579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4188" y="4654296"/>
            <a:ext cx="8875775" cy="16093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24836" y="443306"/>
            <a:ext cx="7073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Παράδειγμα</a:t>
            </a:r>
            <a:r>
              <a:rPr spc="-145" dirty="0"/>
              <a:t> </a:t>
            </a:r>
            <a:r>
              <a:rPr spc="-65" dirty="0"/>
              <a:t>ιδιωτικής</a:t>
            </a:r>
            <a:r>
              <a:rPr spc="-150" dirty="0"/>
              <a:t> </a:t>
            </a:r>
            <a:r>
              <a:rPr spc="-70" dirty="0"/>
              <a:t>διεργασίας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87221" y="1599057"/>
            <a:ext cx="990219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5" dirty="0">
                <a:solidFill>
                  <a:srgbClr val="221F1F"/>
                </a:solidFill>
                <a:latin typeface="Arial"/>
                <a:cs typeface="Arial"/>
              </a:rPr>
              <a:t>Ιδιωτικές</a:t>
            </a:r>
            <a:r>
              <a:rPr sz="2000" b="1" spc="-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221F1F"/>
                </a:solidFill>
                <a:latin typeface="Arial"/>
                <a:cs typeface="Arial"/>
              </a:rPr>
              <a:t>διεργασίες</a:t>
            </a:r>
            <a:r>
              <a:rPr sz="2000" b="1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1F1F"/>
                </a:solidFill>
                <a:latin typeface="Arial"/>
                <a:cs typeface="Arial"/>
              </a:rPr>
              <a:t>είναι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1F1F"/>
                </a:solidFill>
                <a:latin typeface="Arial"/>
                <a:cs typeface="Arial"/>
              </a:rPr>
              <a:t>οι</a:t>
            </a:r>
            <a:r>
              <a:rPr sz="2000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επιχειρηματικές</a:t>
            </a:r>
            <a:r>
              <a:rPr sz="2000" spc="-9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διεργασίες</a:t>
            </a:r>
            <a:r>
              <a:rPr sz="2000" spc="-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221F1F"/>
                </a:solidFill>
                <a:latin typeface="Arial"/>
                <a:cs typeface="Arial"/>
              </a:rPr>
              <a:t>(private</a:t>
            </a:r>
            <a:r>
              <a:rPr sz="2000" spc="-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221F1F"/>
                </a:solidFill>
                <a:latin typeface="Arial"/>
                <a:cs typeface="Arial"/>
              </a:rPr>
              <a:t>process)</a:t>
            </a:r>
            <a:r>
              <a:rPr sz="20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221F1F"/>
                </a:solidFill>
                <a:latin typeface="Arial"/>
                <a:cs typeface="Arial"/>
              </a:rPr>
              <a:t>που</a:t>
            </a:r>
            <a:r>
              <a:rPr sz="2000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21F1F"/>
                </a:solidFill>
                <a:latin typeface="Arial"/>
                <a:cs typeface="Arial"/>
              </a:rPr>
              <a:t>είναι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75" dirty="0">
                <a:solidFill>
                  <a:srgbClr val="221F1F"/>
                </a:solidFill>
                <a:latin typeface="Arial"/>
                <a:cs typeface="Arial"/>
              </a:rPr>
              <a:t>εσωτερικές</a:t>
            </a:r>
            <a:r>
              <a:rPr sz="2000" spc="-8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221F1F"/>
                </a:solidFill>
                <a:latin typeface="Arial"/>
                <a:cs typeface="Arial"/>
              </a:rPr>
              <a:t>σε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221F1F"/>
                </a:solidFill>
                <a:latin typeface="Arial"/>
                <a:cs typeface="Arial"/>
              </a:rPr>
              <a:t>έναν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221F1F"/>
                </a:solidFill>
                <a:latin typeface="Arial"/>
                <a:cs typeface="Arial"/>
              </a:rPr>
              <a:t>συγκεκριμένο</a:t>
            </a:r>
            <a:r>
              <a:rPr sz="2000" spc="-80" dirty="0">
                <a:solidFill>
                  <a:srgbClr val="221F1F"/>
                </a:solidFill>
                <a:latin typeface="Arial"/>
                <a:cs typeface="Arial"/>
              </a:rPr>
              <a:t> οργανισμό.</a:t>
            </a:r>
            <a:r>
              <a:rPr sz="2000" spc="-1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221F1F"/>
                </a:solidFill>
                <a:latin typeface="Arial"/>
                <a:cs typeface="Arial"/>
              </a:rPr>
              <a:t>Οι</a:t>
            </a:r>
            <a:r>
              <a:rPr sz="2000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διεργασίες</a:t>
            </a:r>
            <a:r>
              <a:rPr sz="2000" spc="-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221F1F"/>
                </a:solidFill>
                <a:latin typeface="Arial"/>
                <a:cs typeface="Arial"/>
              </a:rPr>
              <a:t>αυτές</a:t>
            </a:r>
            <a:r>
              <a:rPr sz="2000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221F1F"/>
                </a:solidFill>
                <a:latin typeface="Arial"/>
                <a:cs typeface="Arial"/>
              </a:rPr>
              <a:t>περιγράφουν </a:t>
            </a:r>
            <a:r>
              <a:rPr sz="2000" dirty="0">
                <a:solidFill>
                  <a:srgbClr val="221F1F"/>
                </a:solidFill>
                <a:latin typeface="Arial"/>
                <a:cs typeface="Arial"/>
              </a:rPr>
              <a:t>μια</a:t>
            </a:r>
            <a:r>
              <a:rPr sz="2000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21F1F"/>
                </a:solidFill>
                <a:latin typeface="Arial"/>
                <a:cs typeface="Arial"/>
              </a:rPr>
              <a:t>ροή</a:t>
            </a:r>
            <a:endParaRPr sz="2000">
              <a:latin typeface="Arial"/>
              <a:cs typeface="Arial"/>
            </a:endParaRPr>
          </a:p>
          <a:p>
            <a:pPr marL="12700" marR="249554">
              <a:lnSpc>
                <a:spcPct val="100000"/>
              </a:lnSpc>
            </a:pPr>
            <a:r>
              <a:rPr sz="2000" spc="-70" dirty="0">
                <a:solidFill>
                  <a:srgbClr val="221F1F"/>
                </a:solidFill>
                <a:latin typeface="Arial"/>
                <a:cs typeface="Arial"/>
              </a:rPr>
              <a:t>εργασίας</a:t>
            </a:r>
            <a:r>
              <a:rPr sz="2000" spc="-10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221F1F"/>
                </a:solidFill>
                <a:latin typeface="Arial"/>
                <a:cs typeface="Arial"/>
              </a:rPr>
              <a:t>μέσα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221F1F"/>
                </a:solidFill>
                <a:latin typeface="Arial"/>
                <a:cs typeface="Arial"/>
              </a:rPr>
              <a:t>σε</a:t>
            </a:r>
            <a:r>
              <a:rPr sz="2000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221F1F"/>
                </a:solidFill>
                <a:latin typeface="Arial"/>
                <a:cs typeface="Arial"/>
              </a:rPr>
              <a:t>έναν </a:t>
            </a:r>
            <a:r>
              <a:rPr sz="2000" spc="-80" dirty="0">
                <a:solidFill>
                  <a:srgbClr val="221F1F"/>
                </a:solidFill>
                <a:latin typeface="Arial"/>
                <a:cs typeface="Arial"/>
              </a:rPr>
              <a:t>οργανισμό.</a:t>
            </a:r>
            <a:r>
              <a:rPr sz="2000" spc="-114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1F1F"/>
                </a:solidFill>
                <a:latin typeface="Arial"/>
                <a:cs typeface="Arial"/>
              </a:rPr>
              <a:t>Μια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21F1F"/>
                </a:solidFill>
                <a:latin typeface="Arial"/>
                <a:cs typeface="Arial"/>
              </a:rPr>
              <a:t>τέτοια</a:t>
            </a:r>
            <a:r>
              <a:rPr sz="2000" spc="-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21F1F"/>
                </a:solidFill>
                <a:latin typeface="Arial"/>
                <a:cs typeface="Arial"/>
              </a:rPr>
              <a:t>ιδιωτική</a:t>
            </a:r>
            <a:r>
              <a:rPr sz="2000" spc="-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221F1F"/>
                </a:solidFill>
                <a:latin typeface="Arial"/>
                <a:cs typeface="Arial"/>
              </a:rPr>
              <a:t>διεργασία</a:t>
            </a:r>
            <a:r>
              <a:rPr sz="2000" spc="-8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21F1F"/>
                </a:solidFill>
                <a:latin typeface="Arial"/>
                <a:cs typeface="Arial"/>
              </a:rPr>
              <a:t>εκτελείται</a:t>
            </a:r>
            <a:r>
              <a:rPr sz="2000" spc="-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221F1F"/>
                </a:solidFill>
                <a:latin typeface="Arial"/>
                <a:cs typeface="Arial"/>
              </a:rPr>
              <a:t>χωρίς</a:t>
            </a:r>
            <a:r>
              <a:rPr sz="2000" spc="-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221F1F"/>
                </a:solidFill>
                <a:latin typeface="Arial"/>
                <a:cs typeface="Arial"/>
              </a:rPr>
              <a:t>να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221F1F"/>
                </a:solidFill>
                <a:latin typeface="Arial"/>
                <a:cs typeface="Arial"/>
              </a:rPr>
              <a:t>περνά </a:t>
            </a:r>
            <a:r>
              <a:rPr sz="2000" spc="-20" dirty="0">
                <a:solidFill>
                  <a:srgbClr val="221F1F"/>
                </a:solidFill>
                <a:latin typeface="Arial"/>
                <a:cs typeface="Arial"/>
              </a:rPr>
              <a:t>τα</a:t>
            </a:r>
            <a:r>
              <a:rPr sz="2000" spc="-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221F1F"/>
                </a:solidFill>
                <a:latin typeface="Arial"/>
                <a:cs typeface="Arial"/>
              </a:rPr>
              <a:t>όρια</a:t>
            </a:r>
            <a:r>
              <a:rPr sz="2000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221F1F"/>
                </a:solidFill>
                <a:latin typeface="Arial"/>
                <a:cs typeface="Arial"/>
              </a:rPr>
              <a:t>του</a:t>
            </a:r>
            <a:r>
              <a:rPr sz="2000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221F1F"/>
                </a:solidFill>
                <a:latin typeface="Arial"/>
                <a:cs typeface="Arial"/>
              </a:rPr>
              <a:t>οργανισμού</a:t>
            </a:r>
            <a:r>
              <a:rPr sz="2000" spc="-1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21F1F"/>
                </a:solidFill>
                <a:latin typeface="Arial"/>
                <a:cs typeface="Arial"/>
              </a:rPr>
              <a:t>και</a:t>
            </a:r>
            <a:r>
              <a:rPr sz="2000" spc="-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221F1F"/>
                </a:solidFill>
                <a:latin typeface="Arial"/>
                <a:cs typeface="Arial"/>
              </a:rPr>
              <a:t>συνήθως</a:t>
            </a:r>
            <a:r>
              <a:rPr sz="2000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καταλαμβάνει</a:t>
            </a:r>
            <a:r>
              <a:rPr sz="2000" spc="-10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1F1F"/>
                </a:solidFill>
                <a:latin typeface="Arial"/>
                <a:cs typeface="Arial"/>
              </a:rPr>
              <a:t>μια</a:t>
            </a:r>
            <a:r>
              <a:rPr sz="2000" spc="-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διαδρομή</a:t>
            </a:r>
            <a:r>
              <a:rPr sz="2000" spc="-9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221F1F"/>
                </a:solidFill>
                <a:latin typeface="Arial"/>
                <a:cs typeface="Arial"/>
              </a:rPr>
              <a:t>(swimlane),</a:t>
            </a:r>
            <a:r>
              <a:rPr sz="2000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21F1F"/>
                </a:solidFill>
                <a:latin typeface="Arial"/>
                <a:cs typeface="Arial"/>
              </a:rPr>
              <a:t>δηλαδή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solidFill>
                  <a:srgbClr val="221F1F"/>
                </a:solidFill>
                <a:latin typeface="Arial"/>
                <a:cs typeface="Arial"/>
              </a:rPr>
              <a:t>εκτελείται</a:t>
            </a:r>
            <a:r>
              <a:rPr sz="2000" spc="-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221F1F"/>
                </a:solidFill>
                <a:latin typeface="Arial"/>
                <a:cs typeface="Arial"/>
              </a:rPr>
              <a:t>από</a:t>
            </a:r>
            <a:r>
              <a:rPr sz="2000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221F1F"/>
                </a:solidFill>
                <a:latin typeface="Arial"/>
                <a:cs typeface="Arial"/>
              </a:rPr>
              <a:t>έναν </a:t>
            </a:r>
            <a:r>
              <a:rPr sz="2000" spc="-70" dirty="0">
                <a:solidFill>
                  <a:srgbClr val="221F1F"/>
                </a:solidFill>
                <a:latin typeface="Arial"/>
                <a:cs typeface="Arial"/>
              </a:rPr>
              <a:t>συμμετέχοντα.</a:t>
            </a:r>
            <a:r>
              <a:rPr sz="2000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221F1F"/>
                </a:solidFill>
                <a:latin typeface="Arial"/>
                <a:cs typeface="Arial"/>
              </a:rPr>
              <a:t>Οι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221F1F"/>
                </a:solidFill>
                <a:latin typeface="Arial"/>
                <a:cs typeface="Arial"/>
              </a:rPr>
              <a:t>εσωτερικές</a:t>
            </a:r>
            <a:r>
              <a:rPr sz="2000" spc="-1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διεργασίες</a:t>
            </a:r>
            <a:r>
              <a:rPr sz="2000" spc="-8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221F1F"/>
                </a:solidFill>
                <a:latin typeface="Arial"/>
                <a:cs typeface="Arial"/>
              </a:rPr>
              <a:t>μπορεί </a:t>
            </a:r>
            <a:r>
              <a:rPr sz="2000" spc="-70" dirty="0">
                <a:solidFill>
                  <a:srgbClr val="221F1F"/>
                </a:solidFill>
                <a:latin typeface="Arial"/>
                <a:cs typeface="Arial"/>
              </a:rPr>
              <a:t>να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1F1F"/>
                </a:solidFill>
                <a:latin typeface="Arial"/>
                <a:cs typeface="Arial"/>
              </a:rPr>
              <a:t>είναι</a:t>
            </a:r>
            <a:r>
              <a:rPr sz="2000" spc="-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221F1F"/>
                </a:solidFill>
                <a:latin typeface="Arial"/>
                <a:cs typeface="Arial"/>
              </a:rPr>
              <a:t>εκτελέσιμες</a:t>
            </a:r>
            <a:r>
              <a:rPr sz="2000" spc="-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221F1F"/>
                </a:solidFill>
                <a:latin typeface="Arial"/>
                <a:cs typeface="Arial"/>
              </a:rPr>
              <a:t>ή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21F1F"/>
                </a:solidFill>
                <a:latin typeface="Arial"/>
                <a:cs typeface="Arial"/>
              </a:rPr>
              <a:t>μη </a:t>
            </a:r>
            <a:r>
              <a:rPr sz="2000" spc="-50" dirty="0">
                <a:solidFill>
                  <a:srgbClr val="221F1F"/>
                </a:solidFill>
                <a:latin typeface="Arial"/>
                <a:cs typeface="Arial"/>
              </a:rPr>
              <a:t>εκτελέσιμες.</a:t>
            </a:r>
            <a:r>
              <a:rPr sz="2000" spc="-80" dirty="0">
                <a:solidFill>
                  <a:srgbClr val="221F1F"/>
                </a:solidFill>
                <a:latin typeface="Arial"/>
                <a:cs typeface="Arial"/>
              </a:rPr>
              <a:t> Οι</a:t>
            </a:r>
            <a:r>
              <a:rPr sz="2000" spc="-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221F1F"/>
                </a:solidFill>
                <a:latin typeface="Arial"/>
                <a:cs typeface="Arial"/>
              </a:rPr>
              <a:t>μη</a:t>
            </a:r>
            <a:r>
              <a:rPr sz="2000" spc="-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221F1F"/>
                </a:solidFill>
                <a:latin typeface="Arial"/>
                <a:cs typeface="Arial"/>
              </a:rPr>
              <a:t>εκτελέσιμες</a:t>
            </a:r>
            <a:r>
              <a:rPr sz="2000" spc="-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διεργασίες</a:t>
            </a:r>
            <a:r>
              <a:rPr sz="2000" spc="-8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221F1F"/>
                </a:solidFill>
                <a:latin typeface="Arial"/>
                <a:cs typeface="Arial"/>
              </a:rPr>
              <a:t>(Private</a:t>
            </a:r>
            <a:r>
              <a:rPr sz="20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221F1F"/>
                </a:solidFill>
                <a:latin typeface="Arial"/>
                <a:cs typeface="Arial"/>
              </a:rPr>
              <a:t>non-</a:t>
            </a:r>
            <a:r>
              <a:rPr sz="2000" spc="-100" dirty="0">
                <a:solidFill>
                  <a:srgbClr val="221F1F"/>
                </a:solidFill>
                <a:latin typeface="Arial"/>
                <a:cs typeface="Arial"/>
              </a:rPr>
              <a:t>executable</a:t>
            </a:r>
            <a:r>
              <a:rPr sz="2000" spc="-8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221F1F"/>
                </a:solidFill>
                <a:latin typeface="Arial"/>
                <a:cs typeface="Arial"/>
              </a:rPr>
              <a:t>internal)</a:t>
            </a:r>
            <a:r>
              <a:rPr sz="20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21F1F"/>
                </a:solidFill>
                <a:latin typeface="Arial"/>
                <a:cs typeface="Arial"/>
              </a:rPr>
              <a:t>συνήθως</a:t>
            </a:r>
            <a:endParaRPr sz="2000">
              <a:latin typeface="Arial"/>
              <a:cs typeface="Arial"/>
            </a:endParaRPr>
          </a:p>
          <a:p>
            <a:pPr marL="12700" marR="118110">
              <a:lnSpc>
                <a:spcPct val="100000"/>
              </a:lnSpc>
            </a:pPr>
            <a:r>
              <a:rPr sz="2000" spc="-80" dirty="0">
                <a:solidFill>
                  <a:srgbClr val="221F1F"/>
                </a:solidFill>
                <a:latin typeface="Arial"/>
                <a:cs typeface="Arial"/>
              </a:rPr>
              <a:t>περιγράφουν</a:t>
            </a:r>
            <a:r>
              <a:rPr sz="2000" spc="-9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1F1F"/>
                </a:solidFill>
                <a:latin typeface="Arial"/>
                <a:cs typeface="Arial"/>
              </a:rPr>
              <a:t>μια</a:t>
            </a:r>
            <a:r>
              <a:rPr sz="2000" spc="-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221F1F"/>
                </a:solidFill>
                <a:latin typeface="Arial"/>
                <a:cs typeface="Arial"/>
              </a:rPr>
              <a:t>διεργασία</a:t>
            </a:r>
            <a:r>
              <a:rPr sz="2000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21F1F"/>
                </a:solidFill>
                <a:latin typeface="Arial"/>
                <a:cs typeface="Arial"/>
              </a:rPr>
              <a:t>με</a:t>
            </a:r>
            <a:r>
              <a:rPr sz="2000" spc="-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221F1F"/>
                </a:solidFill>
                <a:latin typeface="Arial"/>
                <a:cs typeface="Arial"/>
              </a:rPr>
              <a:t>σκοπό</a:t>
            </a:r>
            <a:r>
              <a:rPr sz="2000" spc="-10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221F1F"/>
                </a:solidFill>
                <a:latin typeface="Arial"/>
                <a:cs typeface="Arial"/>
              </a:rPr>
              <a:t>την</a:t>
            </a:r>
            <a:r>
              <a:rPr sz="2000" spc="-65" dirty="0">
                <a:solidFill>
                  <a:srgbClr val="221F1F"/>
                </a:solidFill>
                <a:latin typeface="Arial"/>
                <a:cs typeface="Arial"/>
              </a:rPr>
              <a:t> τεκμηρίωση</a:t>
            </a:r>
            <a:r>
              <a:rPr sz="2000" spc="-10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221F1F"/>
                </a:solidFill>
                <a:latin typeface="Arial"/>
                <a:cs typeface="Arial"/>
              </a:rPr>
              <a:t>αυτής,</a:t>
            </a:r>
            <a:r>
              <a:rPr sz="2000" spc="-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221F1F"/>
                </a:solidFill>
                <a:latin typeface="Arial"/>
                <a:cs typeface="Arial"/>
              </a:rPr>
              <a:t>ενώ</a:t>
            </a:r>
            <a:r>
              <a:rPr sz="2000" spc="-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1F1F"/>
                </a:solidFill>
                <a:latin typeface="Arial"/>
                <a:cs typeface="Arial"/>
              </a:rPr>
              <a:t>οι</a:t>
            </a:r>
            <a:r>
              <a:rPr sz="2000" spc="-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221F1F"/>
                </a:solidFill>
                <a:latin typeface="Arial"/>
                <a:cs typeface="Arial"/>
              </a:rPr>
              <a:t>εκτελέσιμες</a:t>
            </a:r>
            <a:r>
              <a:rPr sz="2000" spc="-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21F1F"/>
                </a:solidFill>
                <a:latin typeface="Arial"/>
                <a:cs typeface="Arial"/>
              </a:rPr>
              <a:t>(Private </a:t>
            </a:r>
            <a:r>
              <a:rPr sz="2000" spc="-100" dirty="0">
                <a:solidFill>
                  <a:srgbClr val="221F1F"/>
                </a:solidFill>
                <a:latin typeface="Arial"/>
                <a:cs typeface="Arial"/>
              </a:rPr>
              <a:t>executable</a:t>
            </a:r>
            <a:r>
              <a:rPr sz="2000" spc="-8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221F1F"/>
                </a:solidFill>
                <a:latin typeface="Arial"/>
                <a:cs typeface="Arial"/>
              </a:rPr>
              <a:t>internal)</a:t>
            </a:r>
            <a:r>
              <a:rPr sz="2000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221F1F"/>
                </a:solidFill>
                <a:latin typeface="Arial"/>
                <a:cs typeface="Arial"/>
              </a:rPr>
              <a:t>έχουν</a:t>
            </a:r>
            <a:r>
              <a:rPr sz="2000" spc="-8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75" dirty="0">
                <a:solidFill>
                  <a:srgbClr val="221F1F"/>
                </a:solidFill>
                <a:latin typeface="Arial"/>
                <a:cs typeface="Arial"/>
              </a:rPr>
              <a:t>ως</a:t>
            </a:r>
            <a:r>
              <a:rPr sz="2000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221F1F"/>
                </a:solidFill>
                <a:latin typeface="Arial"/>
                <a:cs typeface="Arial"/>
              </a:rPr>
              <a:t>στόχο </a:t>
            </a:r>
            <a:r>
              <a:rPr sz="2000" spc="-70" dirty="0">
                <a:solidFill>
                  <a:srgbClr val="221F1F"/>
                </a:solidFill>
                <a:latin typeface="Arial"/>
                <a:cs typeface="Arial"/>
              </a:rPr>
              <a:t>την</a:t>
            </a:r>
            <a:r>
              <a:rPr sz="2000" spc="-8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221F1F"/>
                </a:solidFill>
                <a:latin typeface="Arial"/>
                <a:cs typeface="Arial"/>
              </a:rPr>
              <a:t>εκτέλεση</a:t>
            </a:r>
            <a:r>
              <a:rPr sz="2000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221F1F"/>
                </a:solidFill>
                <a:latin typeface="Arial"/>
                <a:cs typeface="Arial"/>
              </a:rPr>
              <a:t>της</a:t>
            </a:r>
            <a:r>
              <a:rPr sz="2000" spc="-9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221F1F"/>
                </a:solidFill>
                <a:latin typeface="Arial"/>
                <a:cs typeface="Arial"/>
              </a:rPr>
              <a:t>διεργασίας</a:t>
            </a:r>
            <a:r>
              <a:rPr sz="2000" spc="-1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221F1F"/>
                </a:solidFill>
                <a:latin typeface="Arial"/>
                <a:cs typeface="Arial"/>
              </a:rPr>
              <a:t>μέσω</a:t>
            </a:r>
            <a:r>
              <a:rPr sz="2000" spc="-1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221F1F"/>
                </a:solidFill>
                <a:latin typeface="Arial"/>
                <a:cs typeface="Arial"/>
              </a:rPr>
              <a:t>ενός</a:t>
            </a:r>
            <a:r>
              <a:rPr sz="2000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221F1F"/>
                </a:solidFill>
                <a:latin typeface="Arial"/>
                <a:cs typeface="Arial"/>
              </a:rPr>
              <a:t>συστήματος</a:t>
            </a:r>
            <a:r>
              <a:rPr sz="2000" spc="-1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21F1F"/>
                </a:solidFill>
                <a:latin typeface="Arial"/>
                <a:cs typeface="Arial"/>
              </a:rPr>
              <a:t>ροής </a:t>
            </a:r>
            <a:r>
              <a:rPr sz="2000" spc="-10" dirty="0">
                <a:solidFill>
                  <a:srgbClr val="221F1F"/>
                </a:solidFill>
                <a:latin typeface="Arial"/>
                <a:cs typeface="Arial"/>
              </a:rPr>
              <a:t>εργασιών.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29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3501" y="443306"/>
            <a:ext cx="7118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Παράδειγμα</a:t>
            </a:r>
            <a:r>
              <a:rPr spc="-95" dirty="0"/>
              <a:t> </a:t>
            </a:r>
            <a:r>
              <a:rPr spc="-140" dirty="0"/>
              <a:t>δημόσιας</a:t>
            </a:r>
            <a:r>
              <a:rPr spc="-120" dirty="0"/>
              <a:t> </a:t>
            </a:r>
            <a:r>
              <a:rPr spc="-75" dirty="0"/>
              <a:t>διεργασίας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1294891"/>
            <a:ext cx="1081595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8133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Μια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b="1" spc="-130" dirty="0">
                <a:latin typeface="Arial"/>
                <a:cs typeface="Arial"/>
              </a:rPr>
              <a:t>δημόσια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διεργασία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(public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process)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αναπαριστά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την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αλληλεπίδραση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μεταξύ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μιας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ιδιωτικής </a:t>
            </a:r>
            <a:r>
              <a:rPr sz="2000" spc="-55" dirty="0">
                <a:latin typeface="Arial"/>
                <a:cs typeface="Arial"/>
              </a:rPr>
              <a:t>διεργασίας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και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κάποιας </a:t>
            </a:r>
            <a:r>
              <a:rPr sz="2000" spc="-75" dirty="0">
                <a:latin typeface="Arial"/>
                <a:cs typeface="Arial"/>
              </a:rPr>
              <a:t>άλλης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διεργασίας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ή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ενός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συμμετέχοντα.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Σε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μια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δημόσια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διεργασία</a:t>
            </a:r>
            <a:endParaRPr sz="20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2000" spc="-65" dirty="0">
                <a:latin typeface="Arial"/>
                <a:cs typeface="Arial"/>
              </a:rPr>
              <a:t>συμπεριλαμβάνουμε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μόνο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τις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δραστηριότητες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που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χρησιμοποιούνται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για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την</a:t>
            </a:r>
            <a:r>
              <a:rPr sz="2000" spc="-65" dirty="0">
                <a:latin typeface="Arial"/>
                <a:cs typeface="Arial"/>
              </a:rPr>
              <a:t> επικοινωνία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με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κάποια </a:t>
            </a:r>
            <a:r>
              <a:rPr sz="2000" spc="-65" dirty="0">
                <a:latin typeface="Arial"/>
                <a:cs typeface="Arial"/>
              </a:rPr>
              <a:t>άλλη</a:t>
            </a:r>
            <a:r>
              <a:rPr sz="2000" spc="-45" dirty="0">
                <a:latin typeface="Arial"/>
                <a:cs typeface="Arial"/>
              </a:rPr>
              <a:t> διεργασία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ή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συμμετέχοντα.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Όλες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οι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υπόλοιπες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«εσωτερικές»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δραστηριότητες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δεν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35" dirty="0">
                <a:latin typeface="Arial"/>
                <a:cs typeface="Arial"/>
              </a:rPr>
              <a:t>εμφανίζονται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σε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μια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δημόσια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διεργασία.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Έτσι,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μια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δημόσια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διεργασία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δείχνει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τη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ροή </a:t>
            </a:r>
            <a:r>
              <a:rPr sz="2000" spc="-25" dirty="0">
                <a:latin typeface="Arial"/>
                <a:cs typeface="Arial"/>
              </a:rPr>
              <a:t>των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75" dirty="0">
                <a:latin typeface="Arial"/>
                <a:cs typeface="Arial"/>
              </a:rPr>
              <a:t>μηνυμάτων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της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διεργασίας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με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τον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έξω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κόσμο καθώς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και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τη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σειρά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αυτών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των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μηνυμάτων.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Οι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65" dirty="0">
                <a:latin typeface="Arial"/>
                <a:cs typeface="Arial"/>
              </a:rPr>
              <a:t>δημόσιες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διεργασίες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μπορούν </a:t>
            </a:r>
            <a:r>
              <a:rPr sz="2000" spc="-70" dirty="0">
                <a:latin typeface="Arial"/>
                <a:cs typeface="Arial"/>
              </a:rPr>
              <a:t>να</a:t>
            </a:r>
            <a:r>
              <a:rPr sz="2000" spc="-65" dirty="0">
                <a:latin typeface="Arial"/>
                <a:cs typeface="Arial"/>
              </a:rPr>
              <a:t> οριστούν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ανεξάρτητα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ή</a:t>
            </a:r>
            <a:r>
              <a:rPr sz="2000" spc="-70" dirty="0">
                <a:latin typeface="Arial"/>
                <a:cs typeface="Arial"/>
              </a:rPr>
              <a:t> στα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πλαίσια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μιας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συνεργασίας.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7167" y="3429000"/>
            <a:ext cx="6352032" cy="31455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</p:spTree>
    <p:extLst>
      <p:ext uri="{BB962C8B-B14F-4D97-AF65-F5344CB8AC3E}">
        <p14:creationId xmlns:p14="http://schemas.microsoft.com/office/powerpoint/2010/main" val="3357066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Παράδειγμα</a:t>
            </a:r>
            <a:r>
              <a:rPr spc="-85" dirty="0"/>
              <a:t> </a:t>
            </a:r>
            <a:r>
              <a:rPr spc="-140" dirty="0"/>
              <a:t>συνεργασίας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1562862"/>
            <a:ext cx="957770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652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Μια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b="1" spc="-140" dirty="0">
                <a:latin typeface="Arial"/>
                <a:cs typeface="Arial"/>
              </a:rPr>
              <a:t>συνεργασία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(collaboration)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αναπαριστά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την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αλληλεπίδραση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δύο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ή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περισσότερων </a:t>
            </a:r>
            <a:r>
              <a:rPr sz="2000" spc="-65" dirty="0">
                <a:latin typeface="Arial"/>
                <a:cs typeface="Arial"/>
              </a:rPr>
              <a:t>επιχειρηματικών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οντοτήτων.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Κάθε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συμμετέχουσα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επιχειρηματική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οντότητα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(participant) </a:t>
            </a:r>
            <a:r>
              <a:rPr sz="2000" spc="-45" dirty="0">
                <a:latin typeface="Arial"/>
                <a:cs typeface="Arial"/>
              </a:rPr>
              <a:t>καταλαμβάνει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έναν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διάδρομο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(swim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lane),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ενώ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οι</a:t>
            </a:r>
            <a:r>
              <a:rPr sz="2000" spc="-85" dirty="0">
                <a:latin typeface="Arial"/>
                <a:cs typeface="Arial"/>
              </a:rPr>
              <a:t> ροές </a:t>
            </a:r>
            <a:r>
              <a:rPr sz="2000" spc="-80" dirty="0">
                <a:latin typeface="Arial"/>
                <a:cs typeface="Arial"/>
              </a:rPr>
              <a:t>μηνυμάτων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(message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flows)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που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65" dirty="0">
                <a:latin typeface="Arial"/>
                <a:cs typeface="Arial"/>
              </a:rPr>
              <a:t>ανταλλάσσονται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μπορεί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να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κατευθύνονται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είτε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στον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διάδρομο,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είτε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στα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αντικείμενα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που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55" dirty="0">
                <a:latin typeface="Arial"/>
                <a:cs typeface="Arial"/>
              </a:rPr>
              <a:t>εμπεριέχονται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στον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διάδρομο.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2348" y="3204972"/>
            <a:ext cx="7607808" cy="32674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</p:spTree>
    <p:extLst>
      <p:ext uri="{BB962C8B-B14F-4D97-AF65-F5344CB8AC3E}">
        <p14:creationId xmlns:p14="http://schemas.microsoft.com/office/powerpoint/2010/main" val="1623084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3400" y="443306"/>
            <a:ext cx="8719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Παράδειγμα</a:t>
            </a:r>
            <a:r>
              <a:rPr spc="-125" dirty="0"/>
              <a:t> </a:t>
            </a:r>
            <a:r>
              <a:rPr spc="-155" dirty="0"/>
              <a:t>χορογραφίας</a:t>
            </a:r>
            <a:r>
              <a:rPr spc="-150" dirty="0"/>
              <a:t> (choreography)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1559814"/>
            <a:ext cx="106216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300" dirty="0">
                <a:latin typeface="Arial"/>
                <a:cs typeface="Arial"/>
              </a:rPr>
              <a:t>Το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παραπάνω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παράδειγμα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είναι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ο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ορισμός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μιας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χορογραφίας,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δηλαδή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μια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2400" spc="-60" dirty="0">
                <a:latin typeface="Arial"/>
                <a:cs typeface="Arial"/>
              </a:rPr>
              <a:t>επιχειρηματική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διεργασία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όπου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αλληλοεπιδρούν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δύο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ή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περισσότεροι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ανεξάρτητοι </a:t>
            </a:r>
            <a:r>
              <a:rPr sz="2400" spc="-80" dirty="0">
                <a:latin typeface="Arial"/>
                <a:cs typeface="Arial"/>
              </a:rPr>
              <a:t>συμμετέχοντες.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Ο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όρος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χορογραφία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υποδηλώνει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την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απουσία</a:t>
            </a:r>
            <a:r>
              <a:rPr sz="2400" spc="-100" dirty="0">
                <a:latin typeface="Arial"/>
                <a:cs typeface="Arial"/>
              </a:rPr>
              <a:t> ενός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κεντρικού </a:t>
            </a:r>
            <a:r>
              <a:rPr sz="2400" spc="-120" dirty="0">
                <a:latin typeface="Arial"/>
                <a:cs typeface="Arial"/>
              </a:rPr>
              <a:t>παράγοντα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που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ασκεί</a:t>
            </a:r>
            <a:r>
              <a:rPr sz="2400" spc="-90" dirty="0">
                <a:latin typeface="Arial"/>
                <a:cs typeface="Arial"/>
              </a:rPr>
              <a:t> έλεγχο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στους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συμμετέχοντες.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3951" y="2997707"/>
            <a:ext cx="5998463" cy="368807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</p:spTree>
    <p:extLst>
      <p:ext uri="{BB962C8B-B14F-4D97-AF65-F5344CB8AC3E}">
        <p14:creationId xmlns:p14="http://schemas.microsoft.com/office/powerpoint/2010/main" val="2389658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88973" y="443306"/>
            <a:ext cx="7948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Παράδειγμα</a:t>
            </a:r>
            <a:r>
              <a:rPr spc="-90" dirty="0"/>
              <a:t> </a:t>
            </a:r>
            <a:r>
              <a:rPr spc="-110" dirty="0"/>
              <a:t>διεργασίας</a:t>
            </a:r>
            <a:r>
              <a:rPr spc="-100" dirty="0"/>
              <a:t> </a:t>
            </a:r>
            <a:r>
              <a:rPr spc="-105" dirty="0"/>
              <a:t>δανεισμού</a:t>
            </a:r>
            <a:r>
              <a:rPr spc="-80" dirty="0"/>
              <a:t> </a:t>
            </a:r>
            <a:r>
              <a:rPr spc="90" dirty="0"/>
              <a:t>/1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1559814"/>
            <a:ext cx="1081976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6929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300" dirty="0">
                <a:latin typeface="Arial"/>
                <a:cs typeface="Arial"/>
              </a:rPr>
              <a:t>Το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παράδειγμα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παρουσιάζει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μια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διεργασία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δανεισμού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όπου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εμπλέκονται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τρεις </a:t>
            </a:r>
            <a:r>
              <a:rPr sz="2400" spc="-75" dirty="0">
                <a:latin typeface="Arial"/>
                <a:cs typeface="Arial"/>
              </a:rPr>
              <a:t>συμμετέχοντες: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ο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«πελάτης»,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«διευθυντής»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και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ο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«υπάλληλος».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Ο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πελάτης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2400" spc="-105" dirty="0">
                <a:latin typeface="Arial"/>
                <a:cs typeface="Arial"/>
              </a:rPr>
              <a:t>προσέρχεται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στην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τράπεζα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για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να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κάνει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ανάληψη.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0" dirty="0">
                <a:latin typeface="Arial"/>
                <a:cs typeface="Arial"/>
              </a:rPr>
              <a:t>Εάν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το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ποσό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δεν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επαρκεί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(χρήση </a:t>
            </a:r>
            <a:r>
              <a:rPr sz="2400" spc="-140" dirty="0">
                <a:latin typeface="Arial"/>
                <a:cs typeface="Arial"/>
              </a:rPr>
              <a:t>πύλης)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υποβάλλει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αίτημα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δανεισμού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(ενδιάμεσο</a:t>
            </a:r>
            <a:r>
              <a:rPr sz="2400" spc="-105" dirty="0">
                <a:latin typeface="Arial"/>
                <a:cs typeface="Arial"/>
              </a:rPr>
              <a:t> γεγονός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μηνύματος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με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αποστολή). </a:t>
            </a:r>
            <a:r>
              <a:rPr sz="2400" spc="-290" dirty="0">
                <a:latin typeface="Arial"/>
                <a:cs typeface="Arial"/>
              </a:rPr>
              <a:t>Ο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υπάλληλος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που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λαμβάνει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το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μήνυμα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(αρχικό </a:t>
            </a:r>
            <a:r>
              <a:rPr sz="2400" spc="-120" dirty="0">
                <a:latin typeface="Arial"/>
                <a:cs typeface="Arial"/>
              </a:rPr>
              <a:t>γεγονός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μηνύματος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με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παραλαβή) </a:t>
            </a:r>
            <a:r>
              <a:rPr sz="2400" spc="-25" dirty="0">
                <a:latin typeface="Arial"/>
                <a:cs typeface="Arial"/>
              </a:rPr>
              <a:t>έχει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αρμοδιότητα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να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εγκρίνει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δάνεια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μέχρι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του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ύψους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των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5.000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€.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Στην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περίπτωση </a:t>
            </a:r>
            <a:r>
              <a:rPr sz="2400" spc="-150" dirty="0">
                <a:latin typeface="Arial"/>
                <a:cs typeface="Arial"/>
              </a:rPr>
              <a:t>που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το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αίτημα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δανεισμού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υπερβαίνει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αυτό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το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ποσό,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υπάρχει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γεγονός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κλιμάκωσης </a:t>
            </a:r>
            <a:r>
              <a:rPr sz="2400" spc="-60" dirty="0">
                <a:latin typeface="Arial"/>
                <a:cs typeface="Arial"/>
              </a:rPr>
              <a:t>(ενδιάμεσο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γεγονός </a:t>
            </a:r>
            <a:r>
              <a:rPr sz="2400" spc="-100" dirty="0">
                <a:latin typeface="Arial"/>
                <a:cs typeface="Arial"/>
              </a:rPr>
              <a:t>κλιμάκωσης),</a:t>
            </a:r>
            <a:r>
              <a:rPr sz="2400" spc="-90" dirty="0">
                <a:latin typeface="Arial"/>
                <a:cs typeface="Arial"/>
              </a:rPr>
              <a:t> δηλαδή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το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αίτημα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αποστέλλεται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προς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χειρισμό </a:t>
            </a:r>
            <a:r>
              <a:rPr sz="2400" spc="-155" dirty="0">
                <a:latin typeface="Arial"/>
                <a:cs typeface="Arial"/>
              </a:rPr>
              <a:t>από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τον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διευθυντή.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Ο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διευθυντής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λαμβάνει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το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μήνυμα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(ενδιάμεσο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γεγονός</a:t>
            </a:r>
            <a:endParaRPr sz="2400">
              <a:latin typeface="Arial"/>
              <a:cs typeface="Arial"/>
            </a:endParaRPr>
          </a:p>
          <a:p>
            <a:pPr marL="355600" marR="383540">
              <a:lnSpc>
                <a:spcPct val="100000"/>
              </a:lnSpc>
            </a:pPr>
            <a:r>
              <a:rPr sz="2400" spc="-110" dirty="0">
                <a:latin typeface="Arial"/>
                <a:cs typeface="Arial"/>
              </a:rPr>
              <a:t>κλιμάκωσης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προσκολλημένο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στην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αποστέλλουσα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δράση),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εξετάζει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το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αίτημα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και, </a:t>
            </a:r>
            <a:r>
              <a:rPr sz="2400" spc="-100" dirty="0">
                <a:latin typeface="Arial"/>
                <a:cs typeface="Arial"/>
              </a:rPr>
              <a:t>εφόσον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το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εγκρίνει,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η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διεργασία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ολοκληρώνεται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(χρήση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γεγονότος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τέλους),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ενώ </a:t>
            </a:r>
            <a:r>
              <a:rPr sz="2400" spc="-120" dirty="0">
                <a:latin typeface="Arial"/>
                <a:cs typeface="Arial"/>
              </a:rPr>
              <a:t>στην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περίπτωση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απόρριψης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η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διεργασία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τερματίζεται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(χρήση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γεγονότος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Arial"/>
                <a:cs typeface="Arial"/>
              </a:rPr>
              <a:t>τερματισμού).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316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4485" y="443306"/>
            <a:ext cx="258826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marR="5080" indent="-128270" algn="just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Παράδειγμα </a:t>
            </a:r>
            <a:r>
              <a:rPr spc="-10" dirty="0"/>
              <a:t>διεργασίας δανεισμού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5103" y="9142"/>
            <a:ext cx="6108192" cy="684885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</p:spTree>
    <p:extLst>
      <p:ext uri="{BB962C8B-B14F-4D97-AF65-F5344CB8AC3E}">
        <p14:creationId xmlns:p14="http://schemas.microsoft.com/office/powerpoint/2010/main" val="65790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6989" y="443306"/>
            <a:ext cx="7691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5" dirty="0"/>
              <a:t>Ορισμός</a:t>
            </a:r>
            <a:r>
              <a:rPr spc="-145" dirty="0"/>
              <a:t> </a:t>
            </a:r>
            <a:r>
              <a:rPr spc="-110" dirty="0"/>
              <a:t>επιχειρηματικής</a:t>
            </a:r>
            <a:r>
              <a:rPr spc="-125" dirty="0"/>
              <a:t> </a:t>
            </a:r>
            <a:r>
              <a:rPr spc="-60" dirty="0"/>
              <a:t>διεργασίας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1427810"/>
            <a:ext cx="10808970" cy="4638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1277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50" dirty="0">
                <a:latin typeface="Arial"/>
                <a:cs typeface="Arial"/>
              </a:rPr>
              <a:t>Μια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b="1" spc="-165" dirty="0">
                <a:latin typeface="Arial"/>
                <a:cs typeface="Arial"/>
              </a:rPr>
              <a:t>επιχειρηματική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50" dirty="0">
                <a:latin typeface="Arial"/>
                <a:cs typeface="Arial"/>
              </a:rPr>
              <a:t>διεργασία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είναι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μια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συλλογή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σχετιζόμενων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και </a:t>
            </a:r>
            <a:r>
              <a:rPr sz="2800" spc="-105" dirty="0">
                <a:latin typeface="Arial"/>
                <a:cs typeface="Arial"/>
              </a:rPr>
              <a:t>δομημένων </a:t>
            </a:r>
            <a:r>
              <a:rPr sz="2800" spc="-100" dirty="0">
                <a:latin typeface="Arial"/>
                <a:cs typeface="Arial"/>
              </a:rPr>
              <a:t>δραστηριοτήτων</a:t>
            </a:r>
            <a:r>
              <a:rPr sz="2800" spc="-70" dirty="0">
                <a:latin typeface="Arial"/>
                <a:cs typeface="Arial"/>
              </a:rPr>
              <a:t> ή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δράσεων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που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έχουν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40" dirty="0">
                <a:latin typeface="Arial"/>
                <a:cs typeface="Arial"/>
              </a:rPr>
              <a:t>ως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στόχο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την </a:t>
            </a:r>
            <a:r>
              <a:rPr sz="2800" spc="-180" dirty="0">
                <a:latin typeface="Arial"/>
                <a:cs typeface="Arial"/>
              </a:rPr>
              <a:t>παραγωγή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ενός </a:t>
            </a:r>
            <a:r>
              <a:rPr sz="2800" spc="-130" dirty="0">
                <a:latin typeface="Arial"/>
                <a:cs typeface="Arial"/>
              </a:rPr>
              <a:t>προϊόντος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ή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την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παροχή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μιας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υπηρεσίας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που</a:t>
            </a:r>
            <a:endParaRPr sz="2800">
              <a:latin typeface="Arial"/>
              <a:cs typeface="Arial"/>
            </a:endParaRPr>
          </a:p>
          <a:p>
            <a:pPr marL="355600" marR="268605">
              <a:lnSpc>
                <a:spcPct val="100000"/>
              </a:lnSpc>
              <a:spcBef>
                <a:spcPts val="5"/>
              </a:spcBef>
            </a:pPr>
            <a:r>
              <a:rPr sz="2800" spc="-45" dirty="0">
                <a:latin typeface="Arial"/>
                <a:cs typeface="Arial"/>
              </a:rPr>
              <a:t>δημιουργεί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αξία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για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την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επιχείρηση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ή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τους </a:t>
            </a:r>
            <a:r>
              <a:rPr sz="2800" spc="-80" dirty="0">
                <a:latin typeface="Arial"/>
                <a:cs typeface="Arial"/>
              </a:rPr>
              <a:t>επιχειρηματικούς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εταίρους </a:t>
            </a:r>
            <a:r>
              <a:rPr sz="2800" spc="-105" dirty="0">
                <a:latin typeface="Arial"/>
                <a:cs typeface="Arial"/>
              </a:rPr>
              <a:t>της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και/ή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τους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πελάτες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της.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50" dirty="0">
                <a:latin typeface="Arial"/>
                <a:cs typeface="Arial"/>
              </a:rPr>
              <a:t>Μια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διεργασία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αποτελείται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από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τρία </a:t>
            </a:r>
            <a:r>
              <a:rPr sz="2800" spc="-90" dirty="0">
                <a:latin typeface="Arial"/>
                <a:cs typeface="Arial"/>
              </a:rPr>
              <a:t>βασικά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στοιχεία: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215" dirty="0">
                <a:latin typeface="Arial"/>
                <a:cs typeface="Arial"/>
              </a:rPr>
              <a:t>Εισόδους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(Inputs):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Οι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είσοδοι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μιας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διεργασίας </a:t>
            </a:r>
            <a:r>
              <a:rPr sz="2400" spc="-90" dirty="0">
                <a:latin typeface="Arial"/>
                <a:cs typeface="Arial"/>
              </a:rPr>
              <a:t>μπορεί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να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είναι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υλικά,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υπηρεσίες,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-100" dirty="0">
                <a:latin typeface="Arial"/>
                <a:cs typeface="Arial"/>
              </a:rPr>
              <a:t>πληροφορίες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που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ρέουν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στη </a:t>
            </a:r>
            <a:r>
              <a:rPr sz="2400" spc="-50" dirty="0">
                <a:latin typeface="Arial"/>
                <a:cs typeface="Arial"/>
              </a:rPr>
              <a:t>διεργασία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και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μετασχηματίζονται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από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αυτήν.</a:t>
            </a:r>
            <a:endParaRPr sz="2400">
              <a:latin typeface="Arial"/>
              <a:cs typeface="Arial"/>
            </a:endParaRPr>
          </a:p>
          <a:p>
            <a:pPr marL="756285" marR="28257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200" dirty="0">
                <a:latin typeface="Arial"/>
                <a:cs typeface="Arial"/>
              </a:rPr>
              <a:t>Πόρους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220" dirty="0">
                <a:latin typeface="Arial"/>
                <a:cs typeface="Arial"/>
              </a:rPr>
              <a:t>(Resources):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Ανθρώπινοι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πόροι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και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εξοπλισμός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που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χρησιμοποιούνται </a:t>
            </a:r>
            <a:r>
              <a:rPr sz="2400" spc="-10" dirty="0">
                <a:latin typeface="Arial"/>
                <a:cs typeface="Arial"/>
              </a:rPr>
              <a:t>για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την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υλοποίηση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των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διεργασιών.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225" dirty="0">
                <a:latin typeface="Arial"/>
                <a:cs typeface="Arial"/>
              </a:rPr>
              <a:t>Εξόδους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150" dirty="0">
                <a:latin typeface="Arial"/>
                <a:cs typeface="Arial"/>
              </a:rPr>
              <a:t>(Outputs):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Tο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προϊόν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ή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η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υπηρεσία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που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παράγεται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από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τη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διεργασία.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Συμμετέχοντες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1253109"/>
            <a:ext cx="1069022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2354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14" dirty="0">
                <a:latin typeface="Arial"/>
                <a:cs typeface="Arial"/>
              </a:rPr>
              <a:t>Ιδιοκτήτης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διεργασίας</a:t>
            </a:r>
            <a:r>
              <a:rPr sz="1800" b="1" spc="-12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(business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process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owner),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ο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οποίος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είναι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υπεύθυνος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για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τον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τρόπο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λειτουργίας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της </a:t>
            </a:r>
            <a:r>
              <a:rPr sz="1800" spc="-50" dirty="0">
                <a:latin typeface="Arial"/>
                <a:cs typeface="Arial"/>
              </a:rPr>
              <a:t>διεργασίας,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την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μέτρηση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των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επιδόσεων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αυτής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μέσω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βασικών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δεικτών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απόδοσης.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05" dirty="0">
                <a:latin typeface="Arial"/>
                <a:cs typeface="Arial"/>
              </a:rPr>
              <a:t>Διευθυντής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25" dirty="0">
                <a:latin typeface="Arial"/>
                <a:cs typeface="Arial"/>
              </a:rPr>
              <a:t>επιχειρηματικών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διεργασιών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25" dirty="0">
                <a:latin typeface="Arial"/>
                <a:cs typeface="Arial"/>
              </a:rPr>
              <a:t>(chief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95" dirty="0">
                <a:latin typeface="Arial"/>
                <a:cs typeface="Arial"/>
              </a:rPr>
              <a:t>process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officer):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Είναι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ο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υπεύθυνος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για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την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επεξεργασία,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την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spc="-85" dirty="0">
                <a:latin typeface="Arial"/>
                <a:cs typeface="Arial"/>
              </a:rPr>
              <a:t>τυποποίηση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και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την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εναρμόνιση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των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επιχειρηματικών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διαδικασιών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σε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όλη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την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επιχείρηση.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Επιπλέον,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είναι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75" dirty="0">
                <a:latin typeface="Arial"/>
                <a:cs typeface="Arial"/>
              </a:rPr>
              <a:t>υπεύθυνος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για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τον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μετασχηματισμό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των</a:t>
            </a:r>
            <a:r>
              <a:rPr sz="1800" spc="-55" dirty="0">
                <a:latin typeface="Arial"/>
                <a:cs typeface="Arial"/>
              </a:rPr>
              <a:t> επιχειρηματικών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διαδικασιών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ώστε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αυτές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να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ικανοποιούν</a:t>
            </a:r>
            <a:r>
              <a:rPr sz="1800" spc="-25" dirty="0">
                <a:latin typeface="Arial"/>
                <a:cs typeface="Arial"/>
              </a:rPr>
              <a:t> τις</a:t>
            </a:r>
            <a:endParaRPr sz="1800">
              <a:latin typeface="Arial"/>
              <a:cs typeface="Arial"/>
            </a:endParaRPr>
          </a:p>
          <a:p>
            <a:pPr marL="355600" marR="257175"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μεταβαλλόμενες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απαιτήσεις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της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αγοράς. </a:t>
            </a:r>
            <a:r>
              <a:rPr sz="1800" spc="-190" dirty="0">
                <a:latin typeface="Arial"/>
                <a:cs typeface="Arial"/>
              </a:rPr>
              <a:t>Η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ύπαρξη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διευθυντή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επιχειρηματικών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διεργασιών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σηματοδοτεί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τη </a:t>
            </a:r>
            <a:r>
              <a:rPr sz="1800" spc="-65" dirty="0">
                <a:latin typeface="Arial"/>
                <a:cs typeface="Arial"/>
              </a:rPr>
              <a:t>σημασία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που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δίνει</a:t>
            </a:r>
            <a:r>
              <a:rPr sz="1800" spc="-50" dirty="0">
                <a:latin typeface="Arial"/>
                <a:cs typeface="Arial"/>
              </a:rPr>
              <a:t> η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επιχείρηση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στη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διαχείριση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επιχειρηματικών</a:t>
            </a:r>
            <a:r>
              <a:rPr sz="1800" spc="-10" dirty="0">
                <a:latin typeface="Arial"/>
                <a:cs typeface="Arial"/>
              </a:rPr>
              <a:t> διαδικασιών.</a:t>
            </a:r>
            <a:endParaRPr sz="1800">
              <a:latin typeface="Arial"/>
              <a:cs typeface="Arial"/>
            </a:endParaRPr>
          </a:p>
          <a:p>
            <a:pPr marL="355600" marR="45085" indent="-342900" algn="just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1800" b="1" spc="-135" dirty="0">
                <a:latin typeface="Arial"/>
                <a:cs typeface="Arial"/>
              </a:rPr>
              <a:t>Μηχανικός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διεργασιών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200" dirty="0">
                <a:latin typeface="Arial"/>
                <a:cs typeface="Arial"/>
              </a:rPr>
              <a:t>(business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engineer):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Οι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μηχανικοί</a:t>
            </a:r>
            <a:r>
              <a:rPr sz="1800" spc="-60" dirty="0">
                <a:latin typeface="Arial"/>
                <a:cs typeface="Arial"/>
              </a:rPr>
              <a:t> διεργασιών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είναι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υπεύθυνοι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για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τον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καθορισμό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των </a:t>
            </a:r>
            <a:r>
              <a:rPr sz="1800" spc="-75" dirty="0">
                <a:latin typeface="Arial"/>
                <a:cs typeface="Arial"/>
              </a:rPr>
              <a:t>στρατηγικών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στόχων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της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εταιρείας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και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το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70" dirty="0">
                <a:latin typeface="Arial"/>
                <a:cs typeface="Arial"/>
              </a:rPr>
              <a:t>πώς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αυτοί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ικανοποιούνται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από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τις</a:t>
            </a:r>
            <a:r>
              <a:rPr sz="1800" spc="-45" dirty="0">
                <a:latin typeface="Arial"/>
                <a:cs typeface="Arial"/>
              </a:rPr>
              <a:t> επιχειρηματικές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διεργασίες.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Είναι </a:t>
            </a:r>
            <a:r>
              <a:rPr sz="1800" spc="-45" dirty="0">
                <a:latin typeface="Arial"/>
                <a:cs typeface="Arial"/>
              </a:rPr>
              <a:t>υπεύθυνοι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για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την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μοντελοποίηση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των</a:t>
            </a:r>
            <a:r>
              <a:rPr sz="1800" spc="-55" dirty="0">
                <a:latin typeface="Arial"/>
                <a:cs typeface="Arial"/>
              </a:rPr>
              <a:t> επιχειρηματικών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διεργασιών.</a:t>
            </a:r>
            <a:endParaRPr sz="1800">
              <a:latin typeface="Arial"/>
              <a:cs typeface="Arial"/>
            </a:endParaRPr>
          </a:p>
          <a:p>
            <a:pPr marL="355600" marR="481965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40" dirty="0">
                <a:latin typeface="Arial"/>
                <a:cs typeface="Arial"/>
              </a:rPr>
              <a:t>Σχεδιαστής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διεργασιών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80" dirty="0">
                <a:latin typeface="Arial"/>
                <a:cs typeface="Arial"/>
              </a:rPr>
              <a:t>(process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designer):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Οι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υπεύθυνοι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για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το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λεπτομερή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σχεδιασμό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της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διεργασίας </a:t>
            </a:r>
            <a:r>
              <a:rPr sz="1800" spc="-25" dirty="0">
                <a:latin typeface="Arial"/>
                <a:cs typeface="Arial"/>
              </a:rPr>
              <a:t>σε </a:t>
            </a:r>
            <a:r>
              <a:rPr sz="1800" spc="-65" dirty="0">
                <a:latin typeface="Arial"/>
                <a:cs typeface="Arial"/>
              </a:rPr>
              <a:t>συνεργασία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με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τους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ειδικούς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και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τα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άλλα </a:t>
            </a:r>
            <a:r>
              <a:rPr sz="1800" spc="-30" dirty="0">
                <a:latin typeface="Arial"/>
                <a:cs typeface="Arial"/>
              </a:rPr>
              <a:t>ενδιαφερόμενα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μέρη.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70" dirty="0">
                <a:latin typeface="Arial"/>
                <a:cs typeface="Arial"/>
              </a:rPr>
              <a:t>Χρήστης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διεργασίας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75" dirty="0">
                <a:latin typeface="Arial"/>
                <a:cs typeface="Arial"/>
              </a:rPr>
              <a:t>(process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user):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Είναι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αυτοί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που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εκτελούν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τη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διεργασία.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Έχουν</a:t>
            </a:r>
            <a:r>
              <a:rPr sz="1800" spc="-80" dirty="0">
                <a:latin typeface="Arial"/>
                <a:cs typeface="Arial"/>
              </a:rPr>
              <a:t> επίσης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ένα</a:t>
            </a:r>
            <a:r>
              <a:rPr sz="1800" spc="-60" dirty="0">
                <a:latin typeface="Arial"/>
                <a:cs typeface="Arial"/>
              </a:rPr>
              <a:t> σημαντικό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ρόλο </a:t>
            </a:r>
            <a:r>
              <a:rPr sz="1800" spc="-60" dirty="0">
                <a:latin typeface="Arial"/>
                <a:cs typeface="Arial"/>
              </a:rPr>
              <a:t>κατά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τη</a:t>
            </a:r>
            <a:r>
              <a:rPr sz="1800" spc="-65" dirty="0">
                <a:latin typeface="Arial"/>
                <a:cs typeface="Arial"/>
              </a:rPr>
              <a:t> μοντελοποίηση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των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επιχειρηματικών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διαδικασιών,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επειδή </a:t>
            </a:r>
            <a:r>
              <a:rPr sz="1800" dirty="0">
                <a:latin typeface="Arial"/>
                <a:cs typeface="Arial"/>
              </a:rPr>
              <a:t>είναι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γνώστες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των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δραστηριοτήτων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της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65" dirty="0">
                <a:latin typeface="Arial"/>
                <a:cs typeface="Arial"/>
              </a:rPr>
              <a:t>επιχείρησης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και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των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σχέσεων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μεταξύ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τους.</a:t>
            </a:r>
            <a:endParaRPr sz="1800">
              <a:latin typeface="Arial"/>
              <a:cs typeface="Arial"/>
            </a:endParaRPr>
          </a:p>
          <a:p>
            <a:pPr marL="355600" marR="526415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40" dirty="0">
                <a:latin typeface="Arial"/>
                <a:cs typeface="Arial"/>
              </a:rPr>
              <a:t>Σχεδιαστής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πληροφοριακού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συστήματος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70" dirty="0">
                <a:latin typeface="Arial"/>
                <a:cs typeface="Arial"/>
              </a:rPr>
              <a:t>(system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architect).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Είναι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το άτομο </a:t>
            </a:r>
            <a:r>
              <a:rPr sz="1800" spc="-114" dirty="0">
                <a:latin typeface="Arial"/>
                <a:cs typeface="Arial"/>
              </a:rPr>
              <a:t>που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είναι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υπεύθυνο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για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το </a:t>
            </a:r>
            <a:r>
              <a:rPr sz="1800" spc="-50" dirty="0">
                <a:latin typeface="Arial"/>
                <a:cs typeface="Arial"/>
              </a:rPr>
              <a:t>γενικότερο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σχεδιασμό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του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πληροφοριακού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συστήματος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που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θα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υλοποιεί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τις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επιχειρηματικές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διεργασίες.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2020" y="446354"/>
            <a:ext cx="79406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4965" marR="5080" indent="-2882265">
              <a:lnSpc>
                <a:spcPct val="100000"/>
              </a:lnSpc>
              <a:spcBef>
                <a:spcPts val="100"/>
              </a:spcBef>
            </a:pPr>
            <a:r>
              <a:rPr sz="3600" spc="-160" dirty="0"/>
              <a:t>Τρεις</a:t>
            </a:r>
            <a:r>
              <a:rPr sz="3600" spc="-170" dirty="0"/>
              <a:t> </a:t>
            </a:r>
            <a:r>
              <a:rPr sz="3600" spc="-35" dirty="0"/>
              <a:t>διαφορετικοί</a:t>
            </a:r>
            <a:r>
              <a:rPr sz="3600" spc="-145" dirty="0"/>
              <a:t> </a:t>
            </a:r>
            <a:r>
              <a:rPr sz="3600" spc="-110" dirty="0"/>
              <a:t>τύποι</a:t>
            </a:r>
            <a:r>
              <a:rPr sz="3600" spc="-155" dirty="0"/>
              <a:t> </a:t>
            </a:r>
            <a:r>
              <a:rPr sz="3600" spc="-90" dirty="0"/>
              <a:t>επιχειρηματικών </a:t>
            </a:r>
            <a:r>
              <a:rPr sz="3600" spc="-10" dirty="0"/>
              <a:t>διεργασιών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1559814"/>
            <a:ext cx="10665460" cy="492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5308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75" dirty="0">
                <a:latin typeface="Arial"/>
                <a:cs typeface="Arial"/>
              </a:rPr>
              <a:t>Παραγωγικές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50" dirty="0">
                <a:latin typeface="Arial"/>
                <a:cs typeface="Arial"/>
              </a:rPr>
              <a:t>διεργασίες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π.χ.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παράγουν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ένα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προϊόν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ή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παρέχουν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μια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υπηρεσία </a:t>
            </a:r>
            <a:r>
              <a:rPr sz="2400" spc="-105" dirty="0">
                <a:latin typeface="Arial"/>
                <a:cs typeface="Arial"/>
              </a:rPr>
              <a:t>στους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εξωτερικούς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πελάτες </a:t>
            </a:r>
            <a:r>
              <a:rPr sz="2400" spc="-55" dirty="0">
                <a:latin typeface="Arial"/>
                <a:cs typeface="Arial"/>
              </a:rPr>
              <a:t>του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οργανισμού.</a:t>
            </a:r>
            <a:r>
              <a:rPr sz="2400" spc="-95" dirty="0">
                <a:latin typeface="Arial"/>
                <a:cs typeface="Arial"/>
              </a:rPr>
              <a:t> Αυτές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είναι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επιχειρηματικά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75" dirty="0">
                <a:latin typeface="Arial"/>
                <a:cs typeface="Arial"/>
              </a:rPr>
              <a:t>σημαντικές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διεργασίες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και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είναι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οι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βασικές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διεργασίες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(core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business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process).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75" dirty="0">
                <a:latin typeface="Arial"/>
                <a:cs typeface="Arial"/>
              </a:rPr>
              <a:t>Διεργασίες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όπως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η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«Παραγγελία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προϊόντων»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ή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η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«Εξυπηρέτηση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Πελατών»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60" dirty="0">
                <a:latin typeface="Arial"/>
                <a:cs typeface="Arial"/>
              </a:rPr>
              <a:t>θεωρούνται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από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όλες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τις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επιχειρήσεις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ως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βασικές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διεργασίες.</a:t>
            </a:r>
            <a:endParaRPr sz="2400">
              <a:latin typeface="Arial"/>
              <a:cs typeface="Arial"/>
            </a:endParaRPr>
          </a:p>
          <a:p>
            <a:pPr marL="355600" marR="9271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Οι </a:t>
            </a:r>
            <a:r>
              <a:rPr sz="2400" spc="-55" dirty="0">
                <a:latin typeface="Arial"/>
                <a:cs typeface="Arial"/>
              </a:rPr>
              <a:t>διεργασίες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των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οποίων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το</a:t>
            </a:r>
            <a:r>
              <a:rPr sz="2400" spc="-95" dirty="0">
                <a:latin typeface="Arial"/>
                <a:cs typeface="Arial"/>
              </a:rPr>
              <a:t> αποτέλεσμα </a:t>
            </a:r>
            <a:r>
              <a:rPr sz="2400" spc="-70" dirty="0">
                <a:latin typeface="Arial"/>
                <a:cs typeface="Arial"/>
              </a:rPr>
              <a:t>δεν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είναι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ορατό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στον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εξωτερικό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πελάτη, </a:t>
            </a:r>
            <a:r>
              <a:rPr sz="2400" spc="-70" dirty="0">
                <a:latin typeface="Arial"/>
                <a:cs typeface="Arial"/>
              </a:rPr>
              <a:t>αλλά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είναι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ουσιαστικής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σημασίας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για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την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αποτελεσματική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λειτουργία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της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90" dirty="0">
                <a:latin typeface="Arial"/>
                <a:cs typeface="Arial"/>
              </a:rPr>
              <a:t>επιχείρησης.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Αυτές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ονομάζονται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b="1" spc="-130" dirty="0">
                <a:latin typeface="Arial"/>
                <a:cs typeface="Arial"/>
              </a:rPr>
              <a:t>διαχειριστικές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διεργασίες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(administration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150" dirty="0">
                <a:latin typeface="Arial"/>
                <a:cs typeface="Arial"/>
              </a:rPr>
              <a:t>processes).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Παραδείγματα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τέτοιων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διεργασιών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είναι: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«Σύνταξη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Προϋπολογισμού»,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114" dirty="0">
                <a:latin typeface="Arial"/>
                <a:cs typeface="Arial"/>
              </a:rPr>
              <a:t>«Πρόσληψη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Υπαλλήλου»,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«Διαχείριση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Πληροφοριακού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Συστήματος»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κ.ά.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Οι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διεργασίες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70" dirty="0">
                <a:latin typeface="Arial"/>
                <a:cs typeface="Arial"/>
              </a:rPr>
              <a:t>διοίκησης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(management </a:t>
            </a:r>
            <a:r>
              <a:rPr sz="2400" spc="-160" dirty="0">
                <a:latin typeface="Arial"/>
                <a:cs typeface="Arial"/>
              </a:rPr>
              <a:t>processes)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οι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οποίες </a:t>
            </a:r>
            <a:r>
              <a:rPr sz="2400" spc="-105" dirty="0">
                <a:latin typeface="Arial"/>
                <a:cs typeface="Arial"/>
              </a:rPr>
              <a:t>υποστηρίζουν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το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έργο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5" dirty="0">
                <a:latin typeface="Arial"/>
                <a:cs typeface="Arial"/>
              </a:rPr>
              <a:t>του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διοικητικού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προσωπικού.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Παραδείγματα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τέτοιων</a:t>
            </a:r>
            <a:r>
              <a:rPr sz="2400" spc="-75" dirty="0">
                <a:latin typeface="Arial"/>
                <a:cs typeface="Arial"/>
              </a:rPr>
              <a:t> διεργασιών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είναι: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tabLst>
                <a:tab pos="2281555" algn="l"/>
              </a:tabLst>
            </a:pPr>
            <a:r>
              <a:rPr sz="2400" spc="-10" dirty="0">
                <a:latin typeface="Arial"/>
                <a:cs typeface="Arial"/>
              </a:rPr>
              <a:t>«Στρατηγικός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10" dirty="0">
                <a:latin typeface="Arial"/>
                <a:cs typeface="Arial"/>
              </a:rPr>
              <a:t>σχεδιασμός»,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«Στοχοθεσία»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κ.ά.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0348" y="443306"/>
            <a:ext cx="7263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Κατηγορίες</a:t>
            </a:r>
            <a:r>
              <a:rPr spc="-165" dirty="0"/>
              <a:t> </a:t>
            </a:r>
            <a:r>
              <a:rPr spc="-120" dirty="0"/>
              <a:t>δεικτών</a:t>
            </a:r>
            <a:r>
              <a:rPr spc="-160" dirty="0"/>
              <a:t> </a:t>
            </a:r>
            <a:r>
              <a:rPr dirty="0"/>
              <a:t>για</a:t>
            </a:r>
            <a:r>
              <a:rPr spc="-185" dirty="0"/>
              <a:t> </a:t>
            </a:r>
            <a:r>
              <a:rPr spc="-65" dirty="0"/>
              <a:t>διεργασίες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1567434"/>
            <a:ext cx="10782935" cy="3731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14" dirty="0">
                <a:latin typeface="Arial"/>
                <a:cs typeface="Arial"/>
              </a:rPr>
              <a:t>Ποσοτικοί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5" dirty="0">
                <a:latin typeface="Arial"/>
                <a:cs typeface="Arial"/>
              </a:rPr>
              <a:t>Δείκτες: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απεικονίζονται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με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έναν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αριθμό,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και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υπολογίζονται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με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τη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χρήση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μαθηματικού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τύπου. </a:t>
            </a:r>
            <a:r>
              <a:rPr sz="1600" spc="-65" dirty="0">
                <a:latin typeface="Arial"/>
                <a:cs typeface="Arial"/>
              </a:rPr>
              <a:t>Για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παράδειγμα,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όλοι </a:t>
            </a:r>
            <a:r>
              <a:rPr sz="1600" dirty="0">
                <a:latin typeface="Arial"/>
                <a:cs typeface="Arial"/>
              </a:rPr>
              <a:t>οι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οικονομικοί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δείκτες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είναι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κατά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βάση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ποσοτικοί.</a:t>
            </a:r>
            <a:endParaRPr sz="1600">
              <a:latin typeface="Arial"/>
              <a:cs typeface="Arial"/>
            </a:endParaRPr>
          </a:p>
          <a:p>
            <a:pPr marL="355600" marR="65786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85" dirty="0">
                <a:latin typeface="Arial"/>
                <a:cs typeface="Arial"/>
              </a:rPr>
              <a:t>Ποιοτικοί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5" dirty="0">
                <a:latin typeface="Arial"/>
                <a:cs typeface="Arial"/>
              </a:rPr>
              <a:t>Δείκτες: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δεν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μπορούν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να απεικονιστούν </a:t>
            </a:r>
            <a:r>
              <a:rPr sz="1600" spc="-110" dirty="0">
                <a:latin typeface="Arial"/>
                <a:cs typeface="Arial"/>
              </a:rPr>
              <a:t>από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αριθμούς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και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για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τη</a:t>
            </a:r>
            <a:r>
              <a:rPr sz="1600" spc="-55" dirty="0">
                <a:latin typeface="Arial"/>
                <a:cs typeface="Arial"/>
              </a:rPr>
              <a:t> μέτρησή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τους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συνήθως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χρησιμοποιούνται </a:t>
            </a:r>
            <a:r>
              <a:rPr sz="1600" spc="-50" dirty="0">
                <a:latin typeface="Arial"/>
                <a:cs typeface="Arial"/>
              </a:rPr>
              <a:t>ψυχομετρικές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κλίμακες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(π.χ.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κλίμακα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likert).</a:t>
            </a:r>
            <a:r>
              <a:rPr sz="1600" spc="-65" dirty="0">
                <a:latin typeface="Arial"/>
                <a:cs typeface="Arial"/>
              </a:rPr>
              <a:t> Οι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ψυχομετρικές</a:t>
            </a:r>
            <a:r>
              <a:rPr sz="1600" spc="-50" dirty="0">
                <a:latin typeface="Arial"/>
                <a:cs typeface="Arial"/>
              </a:rPr>
              <a:t> κλίμακες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αποτελούν</a:t>
            </a:r>
            <a:r>
              <a:rPr sz="1600" spc="-55" dirty="0">
                <a:latin typeface="Arial"/>
                <a:cs typeface="Arial"/>
              </a:rPr>
              <a:t> κλίμακες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εκτίμησης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απόψεων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ή</a:t>
            </a:r>
            <a:endParaRPr sz="1600">
              <a:latin typeface="Arial"/>
              <a:cs typeface="Arial"/>
            </a:endParaRPr>
          </a:p>
          <a:p>
            <a:pPr marL="355600" marR="142875">
              <a:lnSpc>
                <a:spcPct val="100000"/>
              </a:lnSpc>
            </a:pPr>
            <a:r>
              <a:rPr sz="1600" spc="-65" dirty="0">
                <a:latin typeface="Arial"/>
                <a:cs typeface="Arial"/>
              </a:rPr>
              <a:t>συμπεριφοράς.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Για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παράδειγμα,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στην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αξιολόγηση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μιας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υπηρεσίας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από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έναν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πελάτη,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ο </a:t>
            </a:r>
            <a:r>
              <a:rPr sz="1600" spc="-75" dirty="0">
                <a:latin typeface="Arial"/>
                <a:cs typeface="Arial"/>
              </a:rPr>
              <a:t>πελάτης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αξιολογεί</a:t>
            </a:r>
            <a:r>
              <a:rPr sz="1600" spc="-50" dirty="0">
                <a:latin typeface="Arial"/>
                <a:cs typeface="Arial"/>
              </a:rPr>
              <a:t> το </a:t>
            </a:r>
            <a:r>
              <a:rPr sz="1600" spc="-10" dirty="0">
                <a:latin typeface="Arial"/>
                <a:cs typeface="Arial"/>
              </a:rPr>
              <a:t>βαθμό </a:t>
            </a:r>
            <a:r>
              <a:rPr sz="1600" spc="-65" dirty="0">
                <a:latin typeface="Arial"/>
                <a:cs typeface="Arial"/>
              </a:rPr>
              <a:t>ικανοποίησής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του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από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το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χρόνο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αναμονής,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την </a:t>
            </a:r>
            <a:r>
              <a:rPr sz="1600" spc="-45" dirty="0">
                <a:latin typeface="Arial"/>
                <a:cs typeface="Arial"/>
              </a:rPr>
              <a:t>ποιότητα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των</a:t>
            </a:r>
            <a:r>
              <a:rPr sz="1600" spc="-70" dirty="0">
                <a:latin typeface="Arial"/>
                <a:cs typeface="Arial"/>
              </a:rPr>
              <a:t> εγκαταστάσεων,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την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ικανότητα </a:t>
            </a:r>
            <a:r>
              <a:rPr sz="1600" spc="-20" dirty="0">
                <a:latin typeface="Arial"/>
                <a:cs typeface="Arial"/>
              </a:rPr>
              <a:t>και</a:t>
            </a:r>
            <a:r>
              <a:rPr sz="1600" spc="-55" dirty="0">
                <a:latin typeface="Arial"/>
                <a:cs typeface="Arial"/>
              </a:rPr>
              <a:t> προθυμία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του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προσωπικού </a:t>
            </a:r>
            <a:r>
              <a:rPr sz="1600" spc="-10" dirty="0">
                <a:latin typeface="Arial"/>
                <a:cs typeface="Arial"/>
              </a:rPr>
              <a:t>κ.λπ.</a:t>
            </a:r>
            <a:endParaRPr sz="1600">
              <a:latin typeface="Arial"/>
              <a:cs typeface="Arial"/>
            </a:endParaRPr>
          </a:p>
          <a:p>
            <a:pPr marL="355600" marR="116205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30" dirty="0">
                <a:latin typeface="Arial"/>
                <a:cs typeface="Arial"/>
              </a:rPr>
              <a:t>Προγνωστικοί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10" dirty="0">
                <a:latin typeface="Arial"/>
                <a:cs typeface="Arial"/>
              </a:rPr>
              <a:t>Δείκτες: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προβλέπουν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το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αποτέλεσμα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μιας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διεργασίας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πριν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αυτή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ολοκληρωθεί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(πρόβλεψη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για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τον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αριθμό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των </a:t>
            </a:r>
            <a:r>
              <a:rPr sz="1600" spc="-55" dirty="0">
                <a:latin typeface="Arial"/>
                <a:cs typeface="Arial"/>
              </a:rPr>
              <a:t>ελαττωματικών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προϊόντων).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5" dirty="0">
                <a:latin typeface="Arial"/>
                <a:cs typeface="Arial"/>
              </a:rPr>
              <a:t>Δείκτες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25" dirty="0">
                <a:latin typeface="Arial"/>
                <a:cs typeface="Arial"/>
              </a:rPr>
              <a:t>Παρουσίασης: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περιγράφουν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τα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αποτελέσματα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μιας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επιχειρηματικής διεργασίας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αφού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έχει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ολοκληρωθεί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η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διεργασία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spc="-105" dirty="0">
                <a:latin typeface="Arial"/>
                <a:cs typeface="Arial"/>
              </a:rPr>
              <a:t>(π.χ.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αναφορά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παραγωγής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προϊόντων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ανά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περίοδο).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5" dirty="0">
                <a:latin typeface="Arial"/>
                <a:cs typeface="Arial"/>
              </a:rPr>
              <a:t>Δείκτες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40" dirty="0">
                <a:latin typeface="Arial"/>
                <a:cs typeface="Arial"/>
              </a:rPr>
              <a:t>Αξιολόγησης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40" dirty="0">
                <a:latin typeface="Arial"/>
                <a:cs typeface="Arial"/>
              </a:rPr>
              <a:t>της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10" dirty="0">
                <a:latin typeface="Arial"/>
                <a:cs typeface="Arial"/>
              </a:rPr>
              <a:t>Διαδικασίας: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αντιπροσωπεύουν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την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μέτρηση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της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αποτελεσματικότητας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μιας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μεθόδου.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5" dirty="0">
                <a:latin typeface="Arial"/>
                <a:cs typeface="Arial"/>
              </a:rPr>
              <a:t>Δείκτες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20" dirty="0">
                <a:latin typeface="Arial"/>
                <a:cs typeface="Arial"/>
              </a:rPr>
              <a:t>Κατεύθυνσης: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προσδιορίζουν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αν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η </a:t>
            </a:r>
            <a:r>
              <a:rPr sz="1600" spc="-60" dirty="0">
                <a:latin typeface="Arial"/>
                <a:cs typeface="Arial"/>
              </a:rPr>
              <a:t>επιχείρηση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βελτίωσε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τη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συνολική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της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επίδοση.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5" dirty="0">
                <a:latin typeface="Arial"/>
                <a:cs typeface="Arial"/>
              </a:rPr>
              <a:t>Δείκτες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40" dirty="0">
                <a:latin typeface="Arial"/>
                <a:cs typeface="Arial"/>
              </a:rPr>
              <a:t>Ελέγχου: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προτείνουν </a:t>
            </a:r>
            <a:r>
              <a:rPr sz="1600" spc="-40" dirty="0">
                <a:latin typeface="Arial"/>
                <a:cs typeface="Arial"/>
              </a:rPr>
              <a:t>ή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όχι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αλλαγές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στον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τρόπο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λειτουργίας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της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επιχείρησης.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2604" y="446354"/>
            <a:ext cx="77406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0" marR="5080" indent="-2781935">
              <a:lnSpc>
                <a:spcPct val="100000"/>
              </a:lnSpc>
              <a:spcBef>
                <a:spcPts val="100"/>
              </a:spcBef>
            </a:pPr>
            <a:r>
              <a:rPr sz="3600" spc="-140" dirty="0"/>
              <a:t>Βήματα</a:t>
            </a:r>
            <a:r>
              <a:rPr sz="3600" spc="-150" dirty="0"/>
              <a:t> </a:t>
            </a:r>
            <a:r>
              <a:rPr sz="3600" spc="-135" dirty="0"/>
              <a:t>ανασχεδιασμού</a:t>
            </a:r>
            <a:r>
              <a:rPr sz="3600" spc="-175" dirty="0"/>
              <a:t> </a:t>
            </a:r>
            <a:r>
              <a:rPr sz="3600" spc="-95" dirty="0"/>
              <a:t>επιχειρηματικών </a:t>
            </a:r>
            <a:r>
              <a:rPr sz="3600" spc="-10" dirty="0"/>
              <a:t>διεργασιών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5204" y="1763279"/>
            <a:ext cx="6291072" cy="465882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2517" y="4409059"/>
            <a:ext cx="74841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380" dirty="0">
                <a:latin typeface="Arial"/>
                <a:cs typeface="Arial"/>
              </a:rPr>
              <a:t>Η</a:t>
            </a:r>
            <a:r>
              <a:rPr b="1" spc="-200" dirty="0">
                <a:latin typeface="Arial"/>
                <a:cs typeface="Arial"/>
              </a:rPr>
              <a:t> </a:t>
            </a:r>
            <a:r>
              <a:rPr b="1" spc="-550" dirty="0">
                <a:latin typeface="Arial"/>
                <a:cs typeface="Arial"/>
              </a:rPr>
              <a:t>ΓΛΏΣΣΑ</a:t>
            </a:r>
            <a:r>
              <a:rPr b="1" spc="-200" dirty="0">
                <a:latin typeface="Arial"/>
                <a:cs typeface="Arial"/>
              </a:rPr>
              <a:t> </a:t>
            </a:r>
            <a:r>
              <a:rPr b="1" spc="-440" dirty="0">
                <a:latin typeface="Arial"/>
                <a:cs typeface="Arial"/>
              </a:rPr>
              <a:t>ΜΟΝΤΕΛΟΠΟΊΗΣΗΣ</a:t>
            </a:r>
            <a:r>
              <a:rPr b="1" spc="-175" dirty="0">
                <a:latin typeface="Arial"/>
                <a:cs typeface="Arial"/>
              </a:rPr>
              <a:t> </a:t>
            </a:r>
            <a:r>
              <a:rPr b="1" spc="-345" dirty="0">
                <a:latin typeface="Arial"/>
                <a:cs typeface="Arial"/>
              </a:rPr>
              <a:t>UML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6904" y="443306"/>
            <a:ext cx="7512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5" dirty="0"/>
              <a:t>H</a:t>
            </a:r>
            <a:r>
              <a:rPr spc="-190" dirty="0"/>
              <a:t> </a:t>
            </a:r>
            <a:r>
              <a:rPr spc="-280" dirty="0"/>
              <a:t>UML</a:t>
            </a:r>
            <a:r>
              <a:rPr spc="-180" dirty="0"/>
              <a:t> </a:t>
            </a:r>
            <a:r>
              <a:rPr spc="-120" dirty="0"/>
              <a:t>(United</a:t>
            </a:r>
            <a:r>
              <a:rPr spc="-180" dirty="0"/>
              <a:t> </a:t>
            </a:r>
            <a:r>
              <a:rPr spc="-110" dirty="0"/>
              <a:t>Modelling</a:t>
            </a:r>
            <a:r>
              <a:rPr spc="-165" dirty="0"/>
              <a:t> </a:t>
            </a:r>
            <a:r>
              <a:rPr spc="-295" dirty="0"/>
              <a:t>Language)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1562862"/>
            <a:ext cx="10797540" cy="452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55" dirty="0">
                <a:latin typeface="Arial"/>
                <a:cs typeface="Arial"/>
              </a:rPr>
              <a:t>Σε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αυτά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τα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πλαίσια,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η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UML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(United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Modelling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Language)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αποτελεί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την πιο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διαδεδομένη</a:t>
            </a:r>
            <a:endParaRPr sz="2000">
              <a:latin typeface="Arial"/>
              <a:cs typeface="Arial"/>
            </a:endParaRPr>
          </a:p>
          <a:p>
            <a:pPr marL="355600" marR="65405">
              <a:lnSpc>
                <a:spcPct val="100000"/>
              </a:lnSpc>
            </a:pPr>
            <a:r>
              <a:rPr sz="2000" spc="-75" dirty="0">
                <a:latin typeface="Arial"/>
                <a:cs typeface="Arial"/>
              </a:rPr>
              <a:t>τυποποιημένη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γλώσσα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που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επικεντρώνεται</a:t>
            </a:r>
            <a:r>
              <a:rPr sz="2000" spc="-95" dirty="0">
                <a:latin typeface="Arial"/>
                <a:cs typeface="Arial"/>
              </a:rPr>
              <a:t> στην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περιγραφή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συστημάτων σύμφωνα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με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τις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αρχές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και </a:t>
            </a:r>
            <a:r>
              <a:rPr sz="2000" spc="-30" dirty="0">
                <a:latin typeface="Arial"/>
                <a:cs typeface="Arial"/>
              </a:rPr>
              <a:t>τα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πρότυπα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της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αντικειμενοστρεφούς</a:t>
            </a:r>
            <a:r>
              <a:rPr sz="2000" spc="-85" dirty="0">
                <a:latin typeface="Arial"/>
                <a:cs typeface="Arial"/>
              </a:rPr>
              <a:t> ανάλυσης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και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σχεδίασης </a:t>
            </a:r>
            <a:r>
              <a:rPr sz="2000" spc="-100" dirty="0">
                <a:latin typeface="Arial"/>
                <a:cs typeface="Arial"/>
              </a:rPr>
              <a:t>(Fowler,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2004).</a:t>
            </a:r>
            <a:endParaRPr sz="2000">
              <a:latin typeface="Arial"/>
              <a:cs typeface="Arial"/>
            </a:endParaRPr>
          </a:p>
          <a:p>
            <a:pPr marL="355600" marR="457834" indent="-342900">
              <a:lnSpc>
                <a:spcPct val="10000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10" dirty="0">
                <a:latin typeface="Arial"/>
                <a:cs typeface="Arial"/>
              </a:rPr>
              <a:t>Η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UML,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με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τη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βοήθεια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σύγχρονων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εργαλείων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λογισμικού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(Computer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Aided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Software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Engineering </a:t>
            </a:r>
            <a:r>
              <a:rPr sz="2000" spc="-50" dirty="0">
                <a:latin typeface="Arial"/>
                <a:cs typeface="Arial"/>
              </a:rPr>
              <a:t>tools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35" dirty="0">
                <a:latin typeface="Arial"/>
                <a:cs typeface="Arial"/>
              </a:rPr>
              <a:t>CASE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tools), </a:t>
            </a:r>
            <a:r>
              <a:rPr sz="2000" spc="-60" dirty="0">
                <a:latin typeface="Arial"/>
                <a:cs typeface="Arial"/>
              </a:rPr>
              <a:t>επιτρέπει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την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οπτική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αναπαράσταση,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την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ανάλυση,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την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προδιαγραφή,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τη </a:t>
            </a:r>
            <a:r>
              <a:rPr sz="2000" spc="-85" dirty="0">
                <a:latin typeface="Arial"/>
                <a:cs typeface="Arial"/>
              </a:rPr>
              <a:t>σχεδίαση,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τη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δημιουργία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και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την</a:t>
            </a:r>
            <a:r>
              <a:rPr sz="2000" spc="-65" dirty="0">
                <a:latin typeface="Arial"/>
                <a:cs typeface="Arial"/>
              </a:rPr>
              <a:t> τεκμηρίωση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σύγχρονων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πληροφοριακών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συστημάτων.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85" dirty="0">
                <a:latin typeface="Arial"/>
                <a:cs typeface="Arial"/>
              </a:rPr>
              <a:t>Ανάμεσα </a:t>
            </a:r>
            <a:r>
              <a:rPr sz="2000" spc="-65" dirty="0">
                <a:latin typeface="Arial"/>
                <a:cs typeface="Arial"/>
              </a:rPr>
              <a:t>στα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πλεονεκτήματα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που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προσφέρει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η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χρήση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UML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μπορούν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μεταξύ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άλλων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να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αναφερθούν:</a:t>
            </a:r>
            <a:endParaRPr sz="2000">
              <a:latin typeface="Arial"/>
              <a:cs typeface="Arial"/>
            </a:endParaRPr>
          </a:p>
          <a:p>
            <a:pPr marL="756285" marR="513080" lvl="1" indent="-287020" algn="just">
              <a:lnSpc>
                <a:spcPct val="100000"/>
              </a:lnSpc>
              <a:spcBef>
                <a:spcPts val="409"/>
              </a:spcBef>
              <a:buChar char="–"/>
              <a:tabLst>
                <a:tab pos="756920" algn="l"/>
              </a:tabLst>
            </a:pPr>
            <a:r>
              <a:rPr sz="1600" spc="-165" dirty="0">
                <a:latin typeface="Arial"/>
                <a:cs typeface="Arial"/>
              </a:rPr>
              <a:t>Η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UML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αποτελεί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μια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κοινή,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ενιαία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γλώσσα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που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είναι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κατανοητή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για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τον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καθένα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που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εμπλέκεται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στη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διαδικασία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της</a:t>
            </a:r>
            <a:r>
              <a:rPr sz="1600" spc="-75" dirty="0">
                <a:latin typeface="Arial"/>
                <a:cs typeface="Arial"/>
              </a:rPr>
              <a:t> ανάπτυξης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ενός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συστήματος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(πελάτες,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αναλυτές,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σχεδιαστές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λογισμικού,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προγραμματιστές,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ελεγκτές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σφαλμάτων,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τεχνικούς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συντήρησης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κ.λπ.).</a:t>
            </a:r>
            <a:endParaRPr sz="1600">
              <a:latin typeface="Arial"/>
              <a:cs typeface="Arial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385"/>
              </a:spcBef>
              <a:buChar char="–"/>
              <a:tabLst>
                <a:tab pos="756920" algn="l"/>
              </a:tabLst>
            </a:pPr>
            <a:r>
              <a:rPr sz="1600" spc="-125" dirty="0">
                <a:latin typeface="Arial"/>
                <a:cs typeface="Arial"/>
              </a:rPr>
              <a:t>Τα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μοντέλα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της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UML</a:t>
            </a:r>
            <a:r>
              <a:rPr sz="1600" spc="-70" dirty="0">
                <a:latin typeface="Arial"/>
                <a:cs typeface="Arial"/>
              </a:rPr>
              <a:t> έχουν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οπτική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αναπαράσταση.</a:t>
            </a:r>
            <a:endParaRPr sz="1600">
              <a:latin typeface="Arial"/>
              <a:cs typeface="Arial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385"/>
              </a:spcBef>
              <a:buChar char="–"/>
              <a:tabLst>
                <a:tab pos="756920" algn="l"/>
              </a:tabLst>
            </a:pPr>
            <a:r>
              <a:rPr sz="1600" spc="-55" dirty="0">
                <a:latin typeface="Arial"/>
                <a:cs typeface="Arial"/>
              </a:rPr>
              <a:t>Ακολουθεί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τις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αρχές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της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αντικειμενοστρεφούς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ανάλυσης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και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σχεδίασης.</a:t>
            </a:r>
            <a:endParaRPr sz="1600">
              <a:latin typeface="Arial"/>
              <a:cs typeface="Arial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385"/>
              </a:spcBef>
              <a:buChar char="–"/>
              <a:tabLst>
                <a:tab pos="756920" algn="l"/>
              </a:tabLst>
            </a:pPr>
            <a:r>
              <a:rPr sz="1600" spc="-85" dirty="0">
                <a:latin typeface="Arial"/>
                <a:cs typeface="Arial"/>
              </a:rPr>
              <a:t>Επιτρέπει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την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περιγραφή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τόσο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της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δομής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όσο</a:t>
            </a:r>
            <a:r>
              <a:rPr sz="1600" spc="-30" dirty="0">
                <a:latin typeface="Arial"/>
                <a:cs typeface="Arial"/>
              </a:rPr>
              <a:t> και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της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δυναμικής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συμπεριφοράς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ενός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συστήματος.</a:t>
            </a:r>
            <a:endParaRPr sz="1600">
              <a:latin typeface="Arial"/>
              <a:cs typeface="Arial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385"/>
              </a:spcBef>
              <a:buChar char="–"/>
              <a:tabLst>
                <a:tab pos="756920" algn="l"/>
              </a:tabLst>
            </a:pPr>
            <a:r>
              <a:rPr sz="1600" spc="-75" dirty="0">
                <a:latin typeface="Arial"/>
                <a:cs typeface="Arial"/>
              </a:rPr>
              <a:t>Επικεντρώνεται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στην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πλευρά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του </a:t>
            </a:r>
            <a:r>
              <a:rPr sz="1600" spc="-65" dirty="0">
                <a:latin typeface="Arial"/>
                <a:cs typeface="Arial"/>
              </a:rPr>
              <a:t>πελάτη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και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στις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ανάγκες</a:t>
            </a:r>
            <a:r>
              <a:rPr sz="1600" spc="-20" dirty="0">
                <a:latin typeface="Arial"/>
                <a:cs typeface="Arial"/>
              </a:rPr>
              <a:t> του.</a:t>
            </a:r>
            <a:endParaRPr sz="1600">
              <a:latin typeface="Arial"/>
              <a:cs typeface="Arial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385"/>
              </a:spcBef>
              <a:buChar char="–"/>
              <a:tabLst>
                <a:tab pos="756920" algn="l"/>
              </a:tabLst>
            </a:pPr>
            <a:r>
              <a:rPr sz="1600" spc="-80" dirty="0">
                <a:latin typeface="Arial"/>
                <a:cs typeface="Arial"/>
              </a:rPr>
              <a:t>Βοηθά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στη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συστηματική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καταγραφή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των</a:t>
            </a:r>
            <a:r>
              <a:rPr sz="1600" spc="-70" dirty="0">
                <a:latin typeface="Arial"/>
                <a:cs typeface="Arial"/>
              </a:rPr>
              <a:t> απαιτήσεων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του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συστήματος.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654" y="237871"/>
            <a:ext cx="1150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444F55"/>
                </a:solidFill>
                <a:latin typeface="Arial"/>
                <a:cs typeface="Arial"/>
              </a:rPr>
              <a:t>Κεφάλαιο</a:t>
            </a:r>
            <a:r>
              <a:rPr sz="1800" b="1" spc="-75" dirty="0">
                <a:solidFill>
                  <a:srgbClr val="444F5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44F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05384"/>
            <a:ext cx="8790305" cy="0"/>
          </a:xfrm>
          <a:custGeom>
            <a:avLst/>
            <a:gdLst/>
            <a:ahLst/>
            <a:cxnLst/>
            <a:rect l="l" t="t" r="r" b="b"/>
            <a:pathLst>
              <a:path w="8790305">
                <a:moveTo>
                  <a:pt x="87900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1765" y="443306"/>
            <a:ext cx="9082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Oι</a:t>
            </a:r>
            <a:r>
              <a:rPr spc="-190" dirty="0"/>
              <a:t> </a:t>
            </a:r>
            <a:r>
              <a:rPr spc="-60" dirty="0"/>
              <a:t>διαφορετικές</a:t>
            </a:r>
            <a:r>
              <a:rPr spc="-150" dirty="0"/>
              <a:t> </a:t>
            </a:r>
            <a:r>
              <a:rPr spc="-50" dirty="0"/>
              <a:t>όψεις</a:t>
            </a:r>
            <a:r>
              <a:rPr spc="-190" dirty="0"/>
              <a:t> </a:t>
            </a:r>
            <a:r>
              <a:rPr spc="-95" dirty="0"/>
              <a:t>του</a:t>
            </a:r>
            <a:r>
              <a:rPr spc="-190" dirty="0"/>
              <a:t> </a:t>
            </a:r>
            <a:r>
              <a:rPr spc="-160" dirty="0"/>
              <a:t>προφίλ</a:t>
            </a:r>
            <a:r>
              <a:rPr spc="-175" dirty="0"/>
              <a:t> </a:t>
            </a:r>
            <a:r>
              <a:rPr spc="-145" dirty="0"/>
              <a:t>της</a:t>
            </a:r>
            <a:r>
              <a:rPr spc="-170" dirty="0"/>
              <a:t> </a:t>
            </a:r>
            <a:r>
              <a:rPr spc="-305" dirty="0"/>
              <a:t>UML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9527" y="1467611"/>
            <a:ext cx="7131793" cy="48432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0" dirty="0"/>
              <a:t>May</a:t>
            </a:r>
            <a:r>
              <a:rPr spc="-30" dirty="0"/>
              <a:t> </a:t>
            </a:r>
            <a:r>
              <a:rPr spc="-10" dirty="0"/>
              <a:t>not</a:t>
            </a:r>
            <a:r>
              <a:rPr spc="-30" dirty="0"/>
              <a:t> </a:t>
            </a:r>
            <a:r>
              <a:rPr spc="-55" dirty="0"/>
              <a:t>be</a:t>
            </a:r>
            <a:r>
              <a:rPr spc="-20" dirty="0"/>
              <a:t> </a:t>
            </a:r>
            <a:r>
              <a:rPr spc="-60" dirty="0"/>
              <a:t>scanned,</a:t>
            </a:r>
            <a:r>
              <a:rPr spc="-30" dirty="0"/>
              <a:t> </a:t>
            </a:r>
            <a:r>
              <a:rPr spc="-40" dirty="0"/>
              <a:t>copied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35" dirty="0"/>
              <a:t>duplicated,</a:t>
            </a:r>
            <a:r>
              <a:rPr spc="15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40" dirty="0"/>
              <a:t>posted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75" dirty="0"/>
              <a:t>a</a:t>
            </a:r>
            <a:r>
              <a:rPr spc="-35" dirty="0"/>
              <a:t> </a:t>
            </a:r>
            <a:r>
              <a:rPr spc="-30" dirty="0"/>
              <a:t>publicly</a:t>
            </a:r>
            <a:r>
              <a:rPr spc="20" dirty="0"/>
              <a:t> </a:t>
            </a:r>
            <a:r>
              <a:rPr spc="-65" dirty="0"/>
              <a:t>accessible</a:t>
            </a:r>
            <a:r>
              <a:rPr spc="-35" dirty="0"/>
              <a:t> website,</a:t>
            </a:r>
            <a:r>
              <a:rPr spc="-10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30" dirty="0"/>
              <a:t>whole</a:t>
            </a:r>
            <a:r>
              <a:rPr spc="-20" dirty="0"/>
              <a:t> </a:t>
            </a:r>
            <a:r>
              <a:rPr spc="-10" dirty="0"/>
              <a:t>or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spc="-25" dirty="0"/>
              <a:t> </a:t>
            </a:r>
            <a:r>
              <a:rPr spc="-10" dirty="0"/>
              <a:t>part.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1903</Words>
  <Application>Microsoft Macintosh PowerPoint</Application>
  <PresentationFormat>Widescreen</PresentationFormat>
  <Paragraphs>128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Office Theme</vt:lpstr>
      <vt:lpstr>PowerPoint Presentation</vt:lpstr>
      <vt:lpstr>Ορισμός επιχειρηματικής διεργασίας</vt:lpstr>
      <vt:lpstr>Συμμετέχοντες</vt:lpstr>
      <vt:lpstr>Τρεις διαφορετικοί τύποι επιχειρηματικών διεργασιών</vt:lpstr>
      <vt:lpstr>Κατηγορίες δεικτών για διεργασίες</vt:lpstr>
      <vt:lpstr>Βήματα ανασχεδιασμού επιχειρηματικών διεργασιών</vt:lpstr>
      <vt:lpstr>Η ΓΛΏΣΣΑ ΜΟΝΤΕΛΟΠΟΊΗΣΗΣ UML</vt:lpstr>
      <vt:lpstr>H UML (United Modelling Language)</vt:lpstr>
      <vt:lpstr>Oι διαφορετικές όψεις του προφίλ της UML</vt:lpstr>
      <vt:lpstr>Διαγράμματα UML</vt:lpstr>
      <vt:lpstr>Μοντέλο των επιχειρηματικών περιπτώσεων χρήσης</vt:lpstr>
      <vt:lpstr>Διάγραμμα κλάσεων για τους επιχειρηματικούς χειριστές</vt:lpstr>
      <vt:lpstr>Παράδειγμα διαγράμματος καταστάσεων</vt:lpstr>
      <vt:lpstr>Παράδειγμα ιδιωτικής διεργασίας</vt:lpstr>
      <vt:lpstr>Παράδειγμα δημόσιας διεργασίας</vt:lpstr>
      <vt:lpstr>Παράδειγμα συνεργασίας</vt:lpstr>
      <vt:lpstr>Παράδειγμα χορογραφίας (choreography)</vt:lpstr>
      <vt:lpstr>Παράδειγμα διεργασίας δανεισμού /1</vt:lpstr>
      <vt:lpstr>Παράδειγμα διεργασίας δανεισμού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FITSILIS PANAGIOTIS</dc:creator>
  <cp:lastModifiedBy>Dimitrios Damopoulos</cp:lastModifiedBy>
  <cp:revision>3</cp:revision>
  <dcterms:created xsi:type="dcterms:W3CDTF">2025-04-04T06:11:59Z</dcterms:created>
  <dcterms:modified xsi:type="dcterms:W3CDTF">2025-04-04T14:59:13Z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2025-04-04T00:00:00Z</vt:filetime>
  </property>
  <property fmtid="{D5CDD505-2E9C-101B-9397-08002B2CF9AE}" pid="5" name="Producer">
    <vt:lpwstr>Microsoft® PowerPoint® 2019</vt:lpwstr>
  </property>
</Properties>
</file>