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12192000"/>
  <p:notesSz cx="12192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40" roundtripDataSignature="AMtx7miXYmTEvbMXzZtQF3ZfTQrHjIfp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54A576-6790-4472-833B-260C143EC7BF}">
  <a:tblStyle styleId="{8B54A576-6790-4472-833B-260C143EC7BF}"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35"/>
          <p:cNvSpPr txBox="1"/>
          <p:nvPr>
            <p:ph type="title"/>
          </p:nvPr>
        </p:nvSpPr>
        <p:spPr>
          <a:xfrm>
            <a:off x="2144648" y="472897"/>
            <a:ext cx="7037705"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35"/>
          <p:cNvSpPr txBox="1"/>
          <p:nvPr>
            <p:ph idx="1" type="body"/>
          </p:nvPr>
        </p:nvSpPr>
        <p:spPr>
          <a:xfrm>
            <a:off x="688340" y="1511020"/>
            <a:ext cx="7092950" cy="236664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32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 name="Google Shape;15;p35"/>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9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 name="Shape 18"/>
        <p:cNvGrpSpPr/>
        <p:nvPr/>
      </p:nvGrpSpPr>
      <p:grpSpPr>
        <a:xfrm>
          <a:off x="0" y="0"/>
          <a:ext cx="0" cy="0"/>
          <a:chOff x="0" y="0"/>
          <a:chExt cx="0" cy="0"/>
        </a:xfrm>
      </p:grpSpPr>
      <p:sp>
        <p:nvSpPr>
          <p:cNvPr id="19" name="Google Shape;19;p36"/>
          <p:cNvSpPr txBox="1"/>
          <p:nvPr>
            <p:ph type="title"/>
          </p:nvPr>
        </p:nvSpPr>
        <p:spPr>
          <a:xfrm>
            <a:off x="2144648" y="472897"/>
            <a:ext cx="7037705"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6"/>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9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 name="Shape 23"/>
        <p:cNvGrpSpPr/>
        <p:nvPr/>
      </p:nvGrpSpPr>
      <p:grpSpPr>
        <a:xfrm>
          <a:off x="0" y="0"/>
          <a:ext cx="0" cy="0"/>
          <a:chOff x="0" y="0"/>
          <a:chExt cx="0" cy="0"/>
        </a:xfrm>
      </p:grpSpPr>
      <p:sp>
        <p:nvSpPr>
          <p:cNvPr id="24" name="Google Shape;24;p37"/>
          <p:cNvSpPr txBox="1"/>
          <p:nvPr>
            <p:ph type="title"/>
          </p:nvPr>
        </p:nvSpPr>
        <p:spPr>
          <a:xfrm>
            <a:off x="2144648" y="472897"/>
            <a:ext cx="7037705"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7"/>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 name="Google Shape;26;p37"/>
          <p:cNvSpPr txBox="1"/>
          <p:nvPr>
            <p:ph idx="2" type="body"/>
          </p:nvPr>
        </p:nvSpPr>
        <p:spPr>
          <a:xfrm>
            <a:off x="7090029" y="1867661"/>
            <a:ext cx="4871720" cy="408622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8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37"/>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9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0" name="Shape 30"/>
        <p:cNvGrpSpPr/>
        <p:nvPr/>
      </p:nvGrpSpPr>
      <p:grpSpPr>
        <a:xfrm>
          <a:off x="0" y="0"/>
          <a:ext cx="0" cy="0"/>
          <a:chOff x="0" y="0"/>
          <a:chExt cx="0" cy="0"/>
        </a:xfrm>
      </p:grpSpPr>
      <p:sp>
        <p:nvSpPr>
          <p:cNvPr id="31" name="Google Shape;31;p38"/>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8"/>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8"/>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9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8"/>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6" name="Shape 36"/>
        <p:cNvGrpSpPr/>
        <p:nvPr/>
      </p:nvGrpSpPr>
      <p:grpSpPr>
        <a:xfrm>
          <a:off x="0" y="0"/>
          <a:ext cx="0" cy="0"/>
          <a:chOff x="0" y="0"/>
          <a:chExt cx="0" cy="0"/>
        </a:xfrm>
      </p:grpSpPr>
      <p:sp>
        <p:nvSpPr>
          <p:cNvPr id="37" name="Google Shape;37;p39"/>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9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9"/>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34"/>
          <p:cNvPicPr preferRelativeResize="0"/>
          <p:nvPr/>
        </p:nvPicPr>
        <p:blipFill rotWithShape="1">
          <a:blip r:embed="rId1">
            <a:alphaModFix/>
          </a:blip>
          <a:srcRect b="0" l="0" r="0" t="0"/>
          <a:stretch/>
        </p:blipFill>
        <p:spPr>
          <a:xfrm>
            <a:off x="10431780" y="0"/>
            <a:ext cx="1760220" cy="1341119"/>
          </a:xfrm>
          <a:prstGeom prst="rect">
            <a:avLst/>
          </a:prstGeom>
          <a:noFill/>
          <a:ln>
            <a:noFill/>
          </a:ln>
        </p:spPr>
      </p:pic>
      <p:sp>
        <p:nvSpPr>
          <p:cNvPr id="7" name="Google Shape;7;p34"/>
          <p:cNvSpPr txBox="1"/>
          <p:nvPr>
            <p:ph type="title"/>
          </p:nvPr>
        </p:nvSpPr>
        <p:spPr>
          <a:xfrm>
            <a:off x="2144648" y="472897"/>
            <a:ext cx="7037705" cy="635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4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34"/>
          <p:cNvSpPr txBox="1"/>
          <p:nvPr>
            <p:ph idx="1" type="body"/>
          </p:nvPr>
        </p:nvSpPr>
        <p:spPr>
          <a:xfrm>
            <a:off x="688340" y="1511020"/>
            <a:ext cx="7092950" cy="236664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34"/>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900">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3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 name="Shape 43"/>
        <p:cNvGrpSpPr/>
        <p:nvPr/>
      </p:nvGrpSpPr>
      <p:grpSpPr>
        <a:xfrm>
          <a:off x="0" y="0"/>
          <a:ext cx="0" cy="0"/>
          <a:chOff x="0" y="0"/>
          <a:chExt cx="0" cy="0"/>
        </a:xfrm>
      </p:grpSpPr>
      <p:sp>
        <p:nvSpPr>
          <p:cNvPr id="44" name="Google Shape;44;p1"/>
          <p:cNvSpPr/>
          <p:nvPr/>
        </p:nvSpPr>
        <p:spPr>
          <a:xfrm>
            <a:off x="0" y="0"/>
            <a:ext cx="12192000" cy="6858000"/>
          </a:xfrm>
          <a:custGeom>
            <a:rect b="b" l="l" r="r" t="t"/>
            <a:pathLst>
              <a:path extrusionOk="0" h="6858000" w="12192000">
                <a:moveTo>
                  <a:pt x="12192000" y="0"/>
                </a:moveTo>
                <a:lnTo>
                  <a:pt x="0" y="0"/>
                </a:lnTo>
                <a:lnTo>
                  <a:pt x="0" y="6858000"/>
                </a:lnTo>
                <a:lnTo>
                  <a:pt x="12192000" y="6858000"/>
                </a:lnTo>
                <a:lnTo>
                  <a:pt x="12192000" y="0"/>
                </a:lnTo>
                <a:close/>
              </a:path>
            </a:pathLst>
          </a:custGeom>
          <a:solidFill>
            <a:srgbClr val="E7E6E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45" name="Google Shape;45;p1"/>
          <p:cNvGrpSpPr/>
          <p:nvPr/>
        </p:nvGrpSpPr>
        <p:grpSpPr>
          <a:xfrm>
            <a:off x="1060703" y="0"/>
            <a:ext cx="11131550" cy="6857998"/>
            <a:chOff x="1060703" y="0"/>
            <a:chExt cx="11131550" cy="6857998"/>
          </a:xfrm>
        </p:grpSpPr>
        <p:pic>
          <p:nvPicPr>
            <p:cNvPr id="46" name="Google Shape;46;p1"/>
            <p:cNvPicPr preferRelativeResize="0"/>
            <p:nvPr/>
          </p:nvPicPr>
          <p:blipFill rotWithShape="1">
            <a:blip r:embed="rId3">
              <a:alphaModFix/>
            </a:blip>
            <a:srcRect b="0" l="0" r="0" t="0"/>
            <a:stretch/>
          </p:blipFill>
          <p:spPr>
            <a:xfrm>
              <a:off x="1060703" y="0"/>
              <a:ext cx="10070592" cy="6857998"/>
            </a:xfrm>
            <a:prstGeom prst="rect">
              <a:avLst/>
            </a:prstGeom>
            <a:noFill/>
            <a:ln>
              <a:noFill/>
            </a:ln>
          </p:spPr>
        </p:pic>
        <p:sp>
          <p:nvSpPr>
            <p:cNvPr id="47" name="Google Shape;47;p1"/>
            <p:cNvSpPr/>
            <p:nvPr/>
          </p:nvSpPr>
          <p:spPr>
            <a:xfrm>
              <a:off x="3636263" y="313943"/>
              <a:ext cx="8555990" cy="553720"/>
            </a:xfrm>
            <a:custGeom>
              <a:rect b="b" l="l" r="r" t="t"/>
              <a:pathLst>
                <a:path extrusionOk="0" h="553719" w="8555990">
                  <a:moveTo>
                    <a:pt x="8555736" y="0"/>
                  </a:moveTo>
                  <a:lnTo>
                    <a:pt x="0" y="0"/>
                  </a:lnTo>
                  <a:lnTo>
                    <a:pt x="0" y="553211"/>
                  </a:lnTo>
                  <a:lnTo>
                    <a:pt x="8555736" y="553211"/>
                  </a:lnTo>
                  <a:lnTo>
                    <a:pt x="8555736" y="0"/>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8" name="Google Shape;48;p1"/>
          <p:cNvSpPr txBox="1"/>
          <p:nvPr>
            <p:ph type="title"/>
          </p:nvPr>
        </p:nvSpPr>
        <p:spPr>
          <a:xfrm>
            <a:off x="10124693" y="322326"/>
            <a:ext cx="1899920" cy="482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3000">
                <a:solidFill>
                  <a:srgbClr val="FFFFFF"/>
                </a:solidFill>
                <a:latin typeface="Arial"/>
                <a:ea typeface="Arial"/>
                <a:cs typeface="Arial"/>
                <a:sym typeface="Arial"/>
              </a:rPr>
              <a:t>Κεφάλαιο 1</a:t>
            </a:r>
            <a:endParaRPr sz="3000">
              <a:latin typeface="Arial"/>
              <a:ea typeface="Arial"/>
              <a:cs typeface="Arial"/>
              <a:sym typeface="Arial"/>
            </a:endParaRPr>
          </a:p>
        </p:txBody>
      </p:sp>
      <p:sp>
        <p:nvSpPr>
          <p:cNvPr id="49" name="Google Shape;49;p1"/>
          <p:cNvSpPr/>
          <p:nvPr/>
        </p:nvSpPr>
        <p:spPr>
          <a:xfrm>
            <a:off x="4427220" y="1680972"/>
            <a:ext cx="7764780" cy="2862580"/>
          </a:xfrm>
          <a:custGeom>
            <a:rect b="b" l="l" r="r" t="t"/>
            <a:pathLst>
              <a:path extrusionOk="0" h="2862579" w="7764780">
                <a:moveTo>
                  <a:pt x="7764780" y="0"/>
                </a:moveTo>
                <a:lnTo>
                  <a:pt x="0" y="0"/>
                </a:lnTo>
                <a:lnTo>
                  <a:pt x="0" y="2862072"/>
                </a:lnTo>
                <a:lnTo>
                  <a:pt x="7764780" y="2862072"/>
                </a:lnTo>
                <a:lnTo>
                  <a:pt x="7764780" y="0"/>
                </a:lnTo>
                <a:close/>
              </a:path>
            </a:pathLst>
          </a:custGeom>
          <a:solidFill>
            <a:srgbClr val="D5DCE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0" name="Google Shape;50;p1"/>
          <p:cNvSpPr txBox="1"/>
          <p:nvPr/>
        </p:nvSpPr>
        <p:spPr>
          <a:xfrm>
            <a:off x="7290561" y="1665808"/>
            <a:ext cx="4737100" cy="2769870"/>
          </a:xfrm>
          <a:prstGeom prst="rect">
            <a:avLst/>
          </a:prstGeom>
          <a:noFill/>
          <a:ln>
            <a:noFill/>
          </a:ln>
        </p:spPr>
        <p:txBody>
          <a:bodyPr anchorCtr="0" anchor="t" bIns="0" lIns="0" spcFirstLastPara="1" rIns="0" wrap="square" tIns="12700">
            <a:spAutoFit/>
          </a:bodyPr>
          <a:lstStyle/>
          <a:p>
            <a:pPr indent="-422909" lvl="0" marL="434975" marR="5080" rtl="0" algn="r">
              <a:lnSpc>
                <a:spcPct val="100000"/>
              </a:lnSpc>
              <a:spcBef>
                <a:spcPts val="0"/>
              </a:spcBef>
              <a:spcAft>
                <a:spcPts val="0"/>
              </a:spcAft>
              <a:buNone/>
            </a:pPr>
            <a:r>
              <a:rPr lang="en-US" sz="6000">
                <a:latin typeface="Arial"/>
                <a:ea typeface="Arial"/>
                <a:cs typeface="Arial"/>
                <a:sym typeface="Arial"/>
              </a:rPr>
              <a:t>Πληροφοριακά Συστήματα Επιχειρήσεων</a:t>
            </a:r>
            <a:endParaRPr sz="6000">
              <a:latin typeface="Arial"/>
              <a:ea typeface="Arial"/>
              <a:cs typeface="Arial"/>
              <a:sym typeface="Arial"/>
            </a:endParaRPr>
          </a:p>
        </p:txBody>
      </p:sp>
      <p:sp>
        <p:nvSpPr>
          <p:cNvPr id="51" name="Google Shape;51;p1"/>
          <p:cNvSpPr/>
          <p:nvPr/>
        </p:nvSpPr>
        <p:spPr>
          <a:xfrm>
            <a:off x="4427220" y="5669279"/>
            <a:ext cx="7764780" cy="579120"/>
          </a:xfrm>
          <a:custGeom>
            <a:rect b="b" l="l" r="r" t="t"/>
            <a:pathLst>
              <a:path extrusionOk="0" h="579120" w="7764780">
                <a:moveTo>
                  <a:pt x="7764780" y="0"/>
                </a:moveTo>
                <a:lnTo>
                  <a:pt x="0" y="0"/>
                </a:lnTo>
                <a:lnTo>
                  <a:pt x="0" y="579120"/>
                </a:lnTo>
                <a:lnTo>
                  <a:pt x="7764780" y="579120"/>
                </a:lnTo>
                <a:lnTo>
                  <a:pt x="7764780" y="0"/>
                </a:lnTo>
                <a:close/>
              </a:path>
            </a:pathLst>
          </a:custGeom>
          <a:solidFill>
            <a:srgbClr val="D5DCE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2" name="Google Shape;52;p1"/>
          <p:cNvSpPr txBox="1"/>
          <p:nvPr/>
        </p:nvSpPr>
        <p:spPr>
          <a:xfrm>
            <a:off x="7502779" y="5689803"/>
            <a:ext cx="4522470" cy="45212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2800">
                <a:latin typeface="Arial"/>
                <a:ea typeface="Arial"/>
                <a:cs typeface="Arial"/>
                <a:sym typeface="Arial"/>
              </a:rPr>
              <a:t>Καθηγητής Δρ. Πάνος Φιτσιλής</a:t>
            </a:r>
            <a:endParaRPr sz="2800">
              <a:latin typeface="Arial"/>
              <a:ea typeface="Arial"/>
              <a:cs typeface="Arial"/>
              <a:sym typeface="Arial"/>
            </a:endParaRPr>
          </a:p>
        </p:txBody>
      </p:sp>
      <p:grpSp>
        <p:nvGrpSpPr>
          <p:cNvPr id="53" name="Google Shape;53;p1"/>
          <p:cNvGrpSpPr/>
          <p:nvPr/>
        </p:nvGrpSpPr>
        <p:grpSpPr>
          <a:xfrm>
            <a:off x="172212" y="313943"/>
            <a:ext cx="3902202" cy="6544054"/>
            <a:chOff x="172212" y="313943"/>
            <a:chExt cx="3902202" cy="6544054"/>
          </a:xfrm>
        </p:grpSpPr>
        <p:pic>
          <p:nvPicPr>
            <p:cNvPr id="54" name="Google Shape;54;p1"/>
            <p:cNvPicPr preferRelativeResize="0"/>
            <p:nvPr/>
          </p:nvPicPr>
          <p:blipFill rotWithShape="1">
            <a:blip r:embed="rId4">
              <a:alphaModFix/>
            </a:blip>
            <a:srcRect b="0" l="0" r="0" t="0"/>
            <a:stretch/>
          </p:blipFill>
          <p:spPr>
            <a:xfrm>
              <a:off x="172212" y="5529069"/>
              <a:ext cx="3902202" cy="1328928"/>
            </a:xfrm>
            <a:prstGeom prst="rect">
              <a:avLst/>
            </a:prstGeom>
            <a:noFill/>
            <a:ln>
              <a:noFill/>
            </a:ln>
          </p:spPr>
        </p:pic>
        <p:pic>
          <p:nvPicPr>
            <p:cNvPr id="55" name="Google Shape;55;p1"/>
            <p:cNvPicPr preferRelativeResize="0"/>
            <p:nvPr/>
          </p:nvPicPr>
          <p:blipFill rotWithShape="1">
            <a:blip r:embed="rId5">
              <a:alphaModFix/>
            </a:blip>
            <a:srcRect b="0" l="0" r="0" t="0"/>
            <a:stretch/>
          </p:blipFill>
          <p:spPr>
            <a:xfrm>
              <a:off x="181356" y="313943"/>
              <a:ext cx="3886200" cy="517398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0"/>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133" name="Google Shape;133;p10"/>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4" name="Google Shape;134;p10"/>
          <p:cNvSpPr txBox="1"/>
          <p:nvPr>
            <p:ph type="title"/>
          </p:nvPr>
        </p:nvSpPr>
        <p:spPr>
          <a:xfrm>
            <a:off x="1779777" y="449071"/>
            <a:ext cx="7933690" cy="6965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4400"/>
              <a:t>Είδη πληροφοριακών συστημάτων</a:t>
            </a:r>
            <a:endParaRPr sz="4400"/>
          </a:p>
        </p:txBody>
      </p:sp>
      <p:sp>
        <p:nvSpPr>
          <p:cNvPr id="135" name="Google Shape;135;p10"/>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136" name="Google Shape;136;p10"/>
          <p:cNvSpPr txBox="1"/>
          <p:nvPr/>
        </p:nvSpPr>
        <p:spPr>
          <a:xfrm>
            <a:off x="688340" y="1562671"/>
            <a:ext cx="8253095" cy="2331085"/>
          </a:xfrm>
          <a:prstGeom prst="rect">
            <a:avLst/>
          </a:prstGeom>
          <a:noFill/>
          <a:ln>
            <a:noFill/>
          </a:ln>
        </p:spPr>
        <p:txBody>
          <a:bodyPr anchorCtr="0" anchor="t" bIns="0" lIns="0" spcFirstLastPara="1" rIns="0" wrap="square" tIns="67925">
            <a:spAutoFit/>
          </a:bodyPr>
          <a:lstStyle/>
          <a:p>
            <a:pPr indent="-342900" lvl="0" marL="355600" rtl="0" algn="l">
              <a:lnSpc>
                <a:spcPct val="100000"/>
              </a:lnSpc>
              <a:spcBef>
                <a:spcPts val="0"/>
              </a:spcBef>
              <a:spcAft>
                <a:spcPts val="0"/>
              </a:spcAft>
              <a:buSzPts val="1800"/>
              <a:buFont typeface="Arial"/>
              <a:buChar char="•"/>
            </a:pPr>
            <a:r>
              <a:rPr lang="en-US" sz="1800">
                <a:latin typeface="Arial"/>
                <a:ea typeface="Arial"/>
                <a:cs typeface="Arial"/>
                <a:sym typeface="Arial"/>
              </a:rPr>
              <a:t>Συστήματα προγραμματισμού επιχειρησιακών πόρων (enterprise resource planning)</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Συστήματα διαχείρισης πελατειακών σχέσεων (customer relationship systems)</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Έμπειρα συστήματα (expert systems)</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Συστήματα υποβοήθησης λήψης αποφάσεων (decision support systems)</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Γεωγραφικά πληροφοριακά συστήματα (geographic information system)</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Πληροφοριακά συστήματα αυτοματισμού γραφείου (office automation)</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Κ.λπ.</a:t>
            </a:r>
            <a:endParaRPr sz="18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1"/>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142" name="Google Shape;142;p11"/>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3" name="Google Shape;143;p11"/>
          <p:cNvSpPr txBox="1"/>
          <p:nvPr>
            <p:ph type="title"/>
          </p:nvPr>
        </p:nvSpPr>
        <p:spPr>
          <a:xfrm>
            <a:off x="1208938" y="472897"/>
            <a:ext cx="8908415" cy="1244600"/>
          </a:xfrm>
          <a:prstGeom prst="rect">
            <a:avLst/>
          </a:prstGeom>
          <a:noFill/>
          <a:ln>
            <a:noFill/>
          </a:ln>
        </p:spPr>
        <p:txBody>
          <a:bodyPr anchorCtr="0" anchor="t" bIns="0" lIns="0" spcFirstLastPara="1" rIns="0" wrap="square" tIns="12050">
            <a:spAutoFit/>
          </a:bodyPr>
          <a:lstStyle/>
          <a:p>
            <a:pPr indent="-3217545" lvl="0" marL="3229610" marR="5080" rtl="0" algn="l">
              <a:lnSpc>
                <a:spcPct val="100000"/>
              </a:lnSpc>
              <a:spcBef>
                <a:spcPts val="0"/>
              </a:spcBef>
              <a:spcAft>
                <a:spcPts val="0"/>
              </a:spcAft>
              <a:buNone/>
            </a:pPr>
            <a:r>
              <a:rPr i="1" lang="en-US">
                <a:latin typeface="Arial"/>
                <a:ea typeface="Arial"/>
                <a:cs typeface="Arial"/>
                <a:sym typeface="Arial"/>
              </a:rPr>
              <a:t>Επιστήμες που μελετούν τα πληροφοριακά συστήματα.</a:t>
            </a:r>
            <a:endParaRPr/>
          </a:p>
        </p:txBody>
      </p:sp>
      <p:pic>
        <p:nvPicPr>
          <p:cNvPr id="144" name="Google Shape;144;p11"/>
          <p:cNvPicPr preferRelativeResize="0"/>
          <p:nvPr/>
        </p:nvPicPr>
        <p:blipFill rotWithShape="1">
          <a:blip r:embed="rId3">
            <a:alphaModFix/>
          </a:blip>
          <a:srcRect b="0" l="0" r="0" t="0"/>
          <a:stretch/>
        </p:blipFill>
        <p:spPr>
          <a:xfrm>
            <a:off x="2436876" y="1927860"/>
            <a:ext cx="6096000" cy="4564380"/>
          </a:xfrm>
          <a:prstGeom prst="rect">
            <a:avLst/>
          </a:prstGeom>
          <a:noFill/>
          <a:ln>
            <a:noFill/>
          </a:ln>
        </p:spPr>
      </p:pic>
      <p:sp>
        <p:nvSpPr>
          <p:cNvPr id="145" name="Google Shape;145;p11"/>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2"/>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151" name="Google Shape;151;p12"/>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2" name="Google Shape;152;p12"/>
          <p:cNvSpPr txBox="1"/>
          <p:nvPr>
            <p:ph type="title"/>
          </p:nvPr>
        </p:nvSpPr>
        <p:spPr>
          <a:xfrm>
            <a:off x="2144648" y="472897"/>
            <a:ext cx="7037705" cy="635000"/>
          </a:xfrm>
          <a:prstGeom prst="rect">
            <a:avLst/>
          </a:prstGeom>
          <a:noFill/>
          <a:ln>
            <a:noFill/>
          </a:ln>
        </p:spPr>
        <p:txBody>
          <a:bodyPr anchorCtr="0" anchor="t" bIns="0" lIns="0" spcFirstLastPara="1" rIns="0" wrap="square" tIns="13325">
            <a:spAutoFit/>
          </a:bodyPr>
          <a:lstStyle/>
          <a:p>
            <a:pPr indent="0" lvl="0" marL="708660" rtl="0" algn="l">
              <a:lnSpc>
                <a:spcPct val="100000"/>
              </a:lnSpc>
              <a:spcBef>
                <a:spcPts val="0"/>
              </a:spcBef>
              <a:spcAft>
                <a:spcPts val="0"/>
              </a:spcAft>
              <a:buNone/>
            </a:pPr>
            <a:r>
              <a:rPr lang="en-US" sz="4400"/>
              <a:t>Τι είναι ένα σύστημα ERP</a:t>
            </a:r>
            <a:endParaRPr sz="4400"/>
          </a:p>
        </p:txBody>
      </p:sp>
      <p:sp>
        <p:nvSpPr>
          <p:cNvPr id="153" name="Google Shape;153;p12"/>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154" name="Google Shape;154;p12"/>
          <p:cNvSpPr txBox="1"/>
          <p:nvPr/>
        </p:nvSpPr>
        <p:spPr>
          <a:xfrm>
            <a:off x="688340" y="1558493"/>
            <a:ext cx="9992995" cy="4195445"/>
          </a:xfrm>
          <a:prstGeom prst="rect">
            <a:avLst/>
          </a:prstGeom>
          <a:noFill/>
          <a:ln>
            <a:noFill/>
          </a:ln>
        </p:spPr>
        <p:txBody>
          <a:bodyPr anchorCtr="0" anchor="t" bIns="0" lIns="0" spcFirstLastPara="1" rIns="0" wrap="square" tIns="13325">
            <a:spAutoFit/>
          </a:bodyPr>
          <a:lstStyle/>
          <a:p>
            <a:pPr indent="-342900" lvl="0" marL="355600" rtl="0" algn="l">
              <a:lnSpc>
                <a:spcPct val="100000"/>
              </a:lnSpc>
              <a:spcBef>
                <a:spcPts val="0"/>
              </a:spcBef>
              <a:spcAft>
                <a:spcPts val="0"/>
              </a:spcAft>
              <a:buSzPts val="3200"/>
              <a:buFont typeface="Arial"/>
              <a:buChar char="•"/>
            </a:pPr>
            <a:r>
              <a:rPr lang="en-US" sz="3200">
                <a:latin typeface="Arial"/>
                <a:ea typeface="Arial"/>
                <a:cs typeface="Arial"/>
                <a:sym typeface="Arial"/>
              </a:rPr>
              <a:t>Είναι ένα πληροφοριακό σύστημα</a:t>
            </a:r>
            <a:endParaRPr sz="3200">
              <a:latin typeface="Arial"/>
              <a:ea typeface="Arial"/>
              <a:cs typeface="Arial"/>
              <a:sym typeface="Arial"/>
            </a:endParaRPr>
          </a:p>
          <a:p>
            <a:pPr indent="0" lvl="0" marL="0" rtl="0" algn="l">
              <a:lnSpc>
                <a:spcPct val="100000"/>
              </a:lnSpc>
              <a:spcBef>
                <a:spcPts val="10"/>
              </a:spcBef>
              <a:spcAft>
                <a:spcPts val="0"/>
              </a:spcAft>
              <a:buSzPts val="4000"/>
              <a:buFont typeface="Arial"/>
              <a:buNone/>
            </a:pPr>
            <a:r>
              <a:t/>
            </a:r>
            <a:endParaRPr sz="4000">
              <a:latin typeface="Arial"/>
              <a:ea typeface="Arial"/>
              <a:cs typeface="Arial"/>
              <a:sym typeface="Arial"/>
            </a:endParaRPr>
          </a:p>
          <a:p>
            <a:pPr indent="-342900" lvl="0" marL="355600" rtl="0" algn="l">
              <a:lnSpc>
                <a:spcPct val="100000"/>
              </a:lnSpc>
              <a:spcBef>
                <a:spcPts val="0"/>
              </a:spcBef>
              <a:spcAft>
                <a:spcPts val="0"/>
              </a:spcAft>
              <a:buSzPts val="3200"/>
              <a:buFont typeface="Arial"/>
              <a:buChar char="•"/>
            </a:pPr>
            <a:r>
              <a:rPr lang="en-US" sz="3200">
                <a:latin typeface="Arial"/>
                <a:ea typeface="Arial"/>
                <a:cs typeface="Arial"/>
                <a:sym typeface="Arial"/>
              </a:rPr>
              <a:t>Ένα σύστημα ERP</a:t>
            </a:r>
            <a:endParaRPr sz="3200">
              <a:latin typeface="Arial"/>
              <a:ea typeface="Arial"/>
              <a:cs typeface="Arial"/>
              <a:sym typeface="Arial"/>
            </a:endParaRPr>
          </a:p>
          <a:p>
            <a:pPr indent="-287019" lvl="1" marL="756285" rtl="0" algn="l">
              <a:lnSpc>
                <a:spcPct val="100000"/>
              </a:lnSpc>
              <a:spcBef>
                <a:spcPts val="355"/>
              </a:spcBef>
              <a:spcAft>
                <a:spcPts val="0"/>
              </a:spcAft>
              <a:buSzPts val="2800"/>
              <a:buFont typeface="Arial"/>
              <a:buChar char="–"/>
            </a:pPr>
            <a:r>
              <a:rPr lang="en-US" sz="2800">
                <a:latin typeface="Arial"/>
                <a:ea typeface="Arial"/>
                <a:cs typeface="Arial"/>
                <a:sym typeface="Arial"/>
              </a:rPr>
              <a:t>αυτοματοποιεί τις καθημερινές εργασίες ενός οργανισμού</a:t>
            </a:r>
            <a:endParaRPr sz="2800">
              <a:latin typeface="Arial"/>
              <a:ea typeface="Arial"/>
              <a:cs typeface="Arial"/>
              <a:sym typeface="Arial"/>
            </a:endParaRPr>
          </a:p>
          <a:p>
            <a:pPr indent="-287019" lvl="1" marL="756285" rtl="0" algn="l">
              <a:lnSpc>
                <a:spcPct val="100000"/>
              </a:lnSpc>
              <a:spcBef>
                <a:spcPts val="335"/>
              </a:spcBef>
              <a:spcAft>
                <a:spcPts val="0"/>
              </a:spcAft>
              <a:buSzPts val="2800"/>
              <a:buFont typeface="Arial"/>
              <a:buChar char="–"/>
            </a:pPr>
            <a:r>
              <a:rPr lang="en-US" sz="2800">
                <a:latin typeface="Arial"/>
                <a:ea typeface="Arial"/>
                <a:cs typeface="Arial"/>
                <a:sym typeface="Arial"/>
              </a:rPr>
              <a:t>ολοκληρώνει τις διαδικασίες ενός οργανισμού</a:t>
            </a:r>
            <a:endParaRPr sz="2800">
              <a:latin typeface="Arial"/>
              <a:ea typeface="Arial"/>
              <a:cs typeface="Arial"/>
              <a:sym typeface="Arial"/>
            </a:endParaRPr>
          </a:p>
          <a:p>
            <a:pPr indent="0" lvl="1" marL="0" rtl="0" algn="l">
              <a:lnSpc>
                <a:spcPct val="100000"/>
              </a:lnSpc>
              <a:spcBef>
                <a:spcPts val="35"/>
              </a:spcBef>
              <a:spcAft>
                <a:spcPts val="0"/>
              </a:spcAft>
              <a:buSzPts val="3550"/>
              <a:buFont typeface="Arial"/>
              <a:buNone/>
            </a:pPr>
            <a:r>
              <a:t/>
            </a:r>
            <a:endParaRPr sz="3550">
              <a:latin typeface="Arial"/>
              <a:ea typeface="Arial"/>
              <a:cs typeface="Arial"/>
              <a:sym typeface="Arial"/>
            </a:endParaRPr>
          </a:p>
          <a:p>
            <a:pPr indent="-342900" lvl="0" marL="355600" marR="5080" rtl="0" algn="l">
              <a:lnSpc>
                <a:spcPct val="108076"/>
              </a:lnSpc>
              <a:spcBef>
                <a:spcPts val="5"/>
              </a:spcBef>
              <a:spcAft>
                <a:spcPts val="0"/>
              </a:spcAft>
              <a:buSzPts val="2600"/>
              <a:buFont typeface="Arial"/>
              <a:buChar char="•"/>
            </a:pPr>
            <a:r>
              <a:rPr lang="en-US" sz="2600">
                <a:latin typeface="Arial"/>
                <a:ea typeface="Arial"/>
                <a:cs typeface="Arial"/>
                <a:sym typeface="Arial"/>
              </a:rPr>
              <a:t>Είναι μια διαδικασία για τη διαχείριση των πόρων σε ένα οργανισμό με συντονισμένο τρόπο</a:t>
            </a:r>
            <a:endParaRPr sz="2600">
              <a:latin typeface="Arial"/>
              <a:ea typeface="Arial"/>
              <a:cs typeface="Arial"/>
              <a:sym typeface="Arial"/>
            </a:endParaRPr>
          </a:p>
          <a:p>
            <a:pPr indent="-342900" lvl="0" marL="355600" rtl="0" algn="l">
              <a:lnSpc>
                <a:spcPct val="100000"/>
              </a:lnSpc>
              <a:spcBef>
                <a:spcPts val="265"/>
              </a:spcBef>
              <a:spcAft>
                <a:spcPts val="0"/>
              </a:spcAft>
              <a:buSzPts val="2600"/>
              <a:buFont typeface="Arial"/>
              <a:buChar char="•"/>
            </a:pPr>
            <a:r>
              <a:rPr lang="en-US" sz="2600">
                <a:latin typeface="Arial"/>
                <a:ea typeface="Arial"/>
                <a:cs typeface="Arial"/>
                <a:sym typeface="Arial"/>
              </a:rPr>
              <a:t>Συνήθως βασίζεται σε μια βάση δεδομένων</a:t>
            </a:r>
            <a:endParaRPr sz="26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3"/>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160" name="Google Shape;160;p13"/>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1" name="Google Shape;161;p13"/>
          <p:cNvSpPr txBox="1"/>
          <p:nvPr>
            <p:ph type="title"/>
          </p:nvPr>
        </p:nvSpPr>
        <p:spPr>
          <a:xfrm>
            <a:off x="1987042" y="449071"/>
            <a:ext cx="7519034" cy="1367790"/>
          </a:xfrm>
          <a:prstGeom prst="rect">
            <a:avLst/>
          </a:prstGeom>
          <a:noFill/>
          <a:ln>
            <a:noFill/>
          </a:ln>
        </p:spPr>
        <p:txBody>
          <a:bodyPr anchorCtr="0" anchor="t" bIns="0" lIns="0" spcFirstLastPara="1" rIns="0" wrap="square" tIns="13325">
            <a:spAutoFit/>
          </a:bodyPr>
          <a:lstStyle/>
          <a:p>
            <a:pPr indent="-2478405" lvl="0" marL="2491105" marR="5080" rtl="0" algn="l">
              <a:lnSpc>
                <a:spcPct val="100000"/>
              </a:lnSpc>
              <a:spcBef>
                <a:spcPts val="0"/>
              </a:spcBef>
              <a:spcAft>
                <a:spcPts val="0"/>
              </a:spcAft>
              <a:buNone/>
            </a:pPr>
            <a:r>
              <a:rPr lang="en-US" sz="4400"/>
              <a:t>Ένα σύστημα ERP επιτρέπει στην επιχείρηση</a:t>
            </a:r>
            <a:endParaRPr sz="4400"/>
          </a:p>
        </p:txBody>
      </p:sp>
      <p:sp>
        <p:nvSpPr>
          <p:cNvPr id="162" name="Google Shape;162;p13"/>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163" name="Google Shape;163;p13"/>
          <p:cNvSpPr txBox="1"/>
          <p:nvPr/>
        </p:nvSpPr>
        <p:spPr>
          <a:xfrm>
            <a:off x="688340" y="1849818"/>
            <a:ext cx="10551795" cy="3813175"/>
          </a:xfrm>
          <a:prstGeom prst="rect">
            <a:avLst/>
          </a:prstGeom>
          <a:noFill/>
          <a:ln>
            <a:noFill/>
          </a:ln>
        </p:spPr>
        <p:txBody>
          <a:bodyPr anchorCtr="0" anchor="t" bIns="0" lIns="0" spcFirstLastPara="1" rIns="0" wrap="square" tIns="67925">
            <a:spAutoFit/>
          </a:bodyPr>
          <a:lstStyle/>
          <a:p>
            <a:pPr indent="-342900" lvl="0" marL="355600" rtl="0" algn="l">
              <a:lnSpc>
                <a:spcPct val="100000"/>
              </a:lnSpc>
              <a:spcBef>
                <a:spcPts val="0"/>
              </a:spcBef>
              <a:spcAft>
                <a:spcPts val="0"/>
              </a:spcAft>
              <a:buSzPts val="1800"/>
              <a:buFont typeface="Arial"/>
              <a:buChar char="•"/>
            </a:pPr>
            <a:r>
              <a:rPr lang="en-US" sz="1800">
                <a:latin typeface="Arial"/>
                <a:ea typeface="Arial"/>
                <a:cs typeface="Arial"/>
                <a:sym typeface="Arial"/>
              </a:rPr>
              <a:t>να ισορροπεί την προσφορά και τη ζήτηση προϊόντων και υπηρεσιών,</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να συνδέει τους πελάτες με τους προμηθευτές σχηματίζοντας εφοδιαστικές αλυσίδες,</a:t>
            </a:r>
            <a:endParaRPr sz="1800">
              <a:latin typeface="Arial"/>
              <a:ea typeface="Arial"/>
              <a:cs typeface="Arial"/>
              <a:sym typeface="Arial"/>
            </a:endParaRPr>
          </a:p>
          <a:p>
            <a:pPr indent="-342900" lvl="0" marL="355600" marR="688975" rtl="0" algn="l">
              <a:lnSpc>
                <a:spcPct val="100000"/>
              </a:lnSpc>
              <a:spcBef>
                <a:spcPts val="434"/>
              </a:spcBef>
              <a:spcAft>
                <a:spcPts val="0"/>
              </a:spcAft>
              <a:buSzPts val="1800"/>
              <a:buFont typeface="Arial"/>
              <a:buChar char="•"/>
            </a:pPr>
            <a:r>
              <a:rPr lang="en-US" sz="1800">
                <a:latin typeface="Arial"/>
                <a:ea typeface="Arial"/>
                <a:cs typeface="Arial"/>
                <a:sym typeface="Arial"/>
              </a:rPr>
              <a:t>να υιοθετεί αποδεδειγμένες επιχειρησιακές διαδικασίες με σκοπό τη βέλτιστη λήψη επιχειρηματικών αποφάσεων,</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να ελαχιστοποιεί το κόστος παραγωγής προϊόντων ή παροχής υπηρεσιών ενώ ταυτόχρονα να αυξάνει την</a:t>
            </a:r>
            <a:endParaRPr sz="1800">
              <a:latin typeface="Arial"/>
              <a:ea typeface="Arial"/>
              <a:cs typeface="Arial"/>
              <a:sym typeface="Arial"/>
            </a:endParaRPr>
          </a:p>
          <a:p>
            <a:pPr indent="0" lvl="0" marL="355600" rtl="0" algn="l">
              <a:lnSpc>
                <a:spcPct val="100000"/>
              </a:lnSpc>
              <a:spcBef>
                <a:spcPts val="0"/>
              </a:spcBef>
              <a:spcAft>
                <a:spcPts val="0"/>
              </a:spcAft>
              <a:buNone/>
            </a:pPr>
            <a:r>
              <a:rPr lang="en-US" sz="1800">
                <a:latin typeface="Arial"/>
                <a:ea typeface="Arial"/>
                <a:cs typeface="Arial"/>
                <a:sym typeface="Arial"/>
              </a:rPr>
              <a:t>ικανοποίηση του πελάτη,</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να καταγράφει και να βελτιώνει την κατανόηση των αναγκών της αγοράς και των πελατών,</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να μεγιστοποιεί την αποδοτικότητα των πόρων της επιχείρησης,</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να αυτοματοποιεί την οικονομική διαχείριση της επιχείρησης,</a:t>
            </a:r>
            <a:endParaRPr sz="1800">
              <a:latin typeface="Arial"/>
              <a:ea typeface="Arial"/>
              <a:cs typeface="Arial"/>
              <a:sym typeface="Arial"/>
            </a:endParaRPr>
          </a:p>
          <a:p>
            <a:pPr indent="-342900" lvl="0" marL="355600" marR="5080" rtl="0" algn="l">
              <a:lnSpc>
                <a:spcPct val="100000"/>
              </a:lnSpc>
              <a:spcBef>
                <a:spcPts val="430"/>
              </a:spcBef>
              <a:spcAft>
                <a:spcPts val="0"/>
              </a:spcAft>
              <a:buSzPts val="1800"/>
              <a:buFont typeface="Arial"/>
              <a:buChar char="•"/>
            </a:pPr>
            <a:r>
              <a:rPr lang="en-US" sz="1800">
                <a:latin typeface="Arial"/>
                <a:ea typeface="Arial"/>
                <a:cs typeface="Arial"/>
                <a:sym typeface="Arial"/>
              </a:rPr>
              <a:t>να συγκεντρώνει και να ολοκληρώνει όλα τα δεδομένα της επιχείρησης με τέτοιον τρόπο ώστε αυτά να είναι άμεσα διαθέσιμα σε όλη την οργάνωση και</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να δίνει τη δυνατότητα στην επιχείρηση να εφαρμόζει νέες πολιτικές και στρατηγικές.</a:t>
            </a:r>
            <a:endParaRPr sz="18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4"/>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169" name="Google Shape;169;p14"/>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0" name="Google Shape;170;p14"/>
          <p:cNvSpPr txBox="1"/>
          <p:nvPr>
            <p:ph type="title"/>
          </p:nvPr>
        </p:nvSpPr>
        <p:spPr>
          <a:xfrm>
            <a:off x="2144648" y="472897"/>
            <a:ext cx="7037705" cy="635000"/>
          </a:xfrm>
          <a:prstGeom prst="rect">
            <a:avLst/>
          </a:prstGeom>
          <a:noFill/>
          <a:ln>
            <a:noFill/>
          </a:ln>
        </p:spPr>
        <p:txBody>
          <a:bodyPr anchorCtr="0" anchor="t" bIns="0" lIns="0" spcFirstLastPara="1" rIns="0" wrap="square" tIns="12050">
            <a:spAutoFit/>
          </a:bodyPr>
          <a:lstStyle/>
          <a:p>
            <a:pPr indent="0" lvl="0" marL="746760" rtl="0" algn="l">
              <a:lnSpc>
                <a:spcPct val="100000"/>
              </a:lnSpc>
              <a:spcBef>
                <a:spcPts val="0"/>
              </a:spcBef>
              <a:spcAft>
                <a:spcPts val="0"/>
              </a:spcAft>
              <a:buNone/>
            </a:pPr>
            <a:r>
              <a:rPr lang="en-US"/>
              <a:t>Η εξέλιξη των συστημάτων</a:t>
            </a:r>
            <a:endParaRPr/>
          </a:p>
        </p:txBody>
      </p:sp>
      <p:pic>
        <p:nvPicPr>
          <p:cNvPr id="171" name="Google Shape;171;p14"/>
          <p:cNvPicPr preferRelativeResize="0"/>
          <p:nvPr/>
        </p:nvPicPr>
        <p:blipFill rotWithShape="1">
          <a:blip r:embed="rId3">
            <a:alphaModFix/>
          </a:blip>
          <a:srcRect b="0" l="0" r="0" t="0"/>
          <a:stretch/>
        </p:blipFill>
        <p:spPr>
          <a:xfrm>
            <a:off x="2496311" y="1444752"/>
            <a:ext cx="7132319" cy="4572000"/>
          </a:xfrm>
          <a:prstGeom prst="rect">
            <a:avLst/>
          </a:prstGeom>
          <a:noFill/>
          <a:ln>
            <a:noFill/>
          </a:ln>
        </p:spPr>
      </p:pic>
      <p:sp>
        <p:nvSpPr>
          <p:cNvPr id="172" name="Google Shape;172;p14"/>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178" name="Google Shape;178;p15"/>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9" name="Google Shape;179;p15"/>
          <p:cNvSpPr txBox="1"/>
          <p:nvPr>
            <p:ph type="title"/>
          </p:nvPr>
        </p:nvSpPr>
        <p:spPr>
          <a:xfrm>
            <a:off x="3627246" y="449071"/>
            <a:ext cx="4239260" cy="6965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4400"/>
              <a:t>SAP Business Suite</a:t>
            </a:r>
            <a:endParaRPr sz="4400"/>
          </a:p>
        </p:txBody>
      </p:sp>
      <p:sp>
        <p:nvSpPr>
          <p:cNvPr id="180" name="Google Shape;180;p15"/>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181" name="Google Shape;181;p15"/>
          <p:cNvSpPr txBox="1"/>
          <p:nvPr/>
        </p:nvSpPr>
        <p:spPr>
          <a:xfrm>
            <a:off x="688340" y="1613357"/>
            <a:ext cx="10812780" cy="4416425"/>
          </a:xfrm>
          <a:prstGeom prst="rect">
            <a:avLst/>
          </a:prstGeom>
          <a:noFill/>
          <a:ln>
            <a:noFill/>
          </a:ln>
        </p:spPr>
        <p:txBody>
          <a:bodyPr anchorCtr="0" anchor="t" bIns="0" lIns="0" spcFirstLastPara="1" rIns="0" wrap="square" tIns="12700">
            <a:spAutoFit/>
          </a:bodyPr>
          <a:lstStyle/>
          <a:p>
            <a:pPr indent="-342900" lvl="0" marL="355600" rtl="0" algn="l">
              <a:lnSpc>
                <a:spcPct val="100000"/>
              </a:lnSpc>
              <a:spcBef>
                <a:spcPts val="0"/>
              </a:spcBef>
              <a:spcAft>
                <a:spcPts val="0"/>
              </a:spcAft>
              <a:buSzPts val="2400"/>
              <a:buFont typeface="Arial"/>
              <a:buChar char="•"/>
            </a:pPr>
            <a:r>
              <a:rPr lang="en-US" sz="2400">
                <a:latin typeface="Arial"/>
                <a:ea typeface="Arial"/>
                <a:cs typeface="Arial"/>
                <a:sym typeface="Arial"/>
              </a:rPr>
              <a:t>Η εταιρεία SAP στο προϊόν της SAP Business Suite παρουσιάζει ένα Επιχειρηματικό</a:t>
            </a:r>
            <a:endParaRPr sz="2400">
              <a:latin typeface="Arial"/>
              <a:ea typeface="Arial"/>
              <a:cs typeface="Arial"/>
              <a:sym typeface="Arial"/>
            </a:endParaRPr>
          </a:p>
          <a:p>
            <a:pPr indent="0" lvl="0" marL="355600" marR="594995" rtl="0" algn="l">
              <a:lnSpc>
                <a:spcPct val="100000"/>
              </a:lnSpc>
              <a:spcBef>
                <a:spcPts val="5"/>
              </a:spcBef>
              <a:spcAft>
                <a:spcPts val="0"/>
              </a:spcAft>
              <a:buNone/>
            </a:pPr>
            <a:r>
              <a:rPr lang="en-US" sz="2400">
                <a:latin typeface="Arial"/>
                <a:ea typeface="Arial"/>
                <a:cs typeface="Arial"/>
                <a:sym typeface="Arial"/>
              </a:rPr>
              <a:t>Πλαίσιο Εφαρμογής, το οποίο ολοκληρώνει σε ένα ενιαίο σύνολο τα παρακάτω συστήματα:</a:t>
            </a:r>
            <a:endParaRPr sz="2400">
              <a:latin typeface="Arial"/>
              <a:ea typeface="Arial"/>
              <a:cs typeface="Arial"/>
              <a:sym typeface="Arial"/>
            </a:endParaRPr>
          </a:p>
          <a:p>
            <a:pPr indent="-355599" lvl="1" marL="824864" rtl="0" algn="l">
              <a:lnSpc>
                <a:spcPct val="100000"/>
              </a:lnSpc>
              <a:spcBef>
                <a:spcPts val="575"/>
              </a:spcBef>
              <a:spcAft>
                <a:spcPts val="0"/>
              </a:spcAft>
              <a:buSzPts val="2400"/>
              <a:buFont typeface="Arial"/>
              <a:buChar char="–"/>
            </a:pPr>
            <a:r>
              <a:rPr lang="en-US" sz="2400">
                <a:latin typeface="Arial"/>
                <a:ea typeface="Arial"/>
                <a:cs typeface="Arial"/>
                <a:sym typeface="Arial"/>
              </a:rPr>
              <a:t>Σύστημα Προγραμματισμού Επιχειρησιακών Πόρων – Enterprise Resource</a:t>
            </a:r>
            <a:endParaRPr sz="2400">
              <a:latin typeface="Arial"/>
              <a:ea typeface="Arial"/>
              <a:cs typeface="Arial"/>
              <a:sym typeface="Arial"/>
            </a:endParaRPr>
          </a:p>
          <a:p>
            <a:pPr indent="0" lvl="0" marL="756285" rtl="0" algn="l">
              <a:lnSpc>
                <a:spcPct val="100000"/>
              </a:lnSpc>
              <a:spcBef>
                <a:spcPts val="0"/>
              </a:spcBef>
              <a:spcAft>
                <a:spcPts val="0"/>
              </a:spcAft>
              <a:buNone/>
            </a:pPr>
            <a:r>
              <a:rPr lang="en-US" sz="2400">
                <a:latin typeface="Arial"/>
                <a:ea typeface="Arial"/>
                <a:cs typeface="Arial"/>
                <a:sym typeface="Arial"/>
              </a:rPr>
              <a:t>Planning (ERP)</a:t>
            </a:r>
            <a:endParaRPr sz="2400">
              <a:latin typeface="Arial"/>
              <a:ea typeface="Arial"/>
              <a:cs typeface="Arial"/>
              <a:sym typeface="Arial"/>
            </a:endParaRPr>
          </a:p>
          <a:p>
            <a:pPr indent="-287019" lvl="1" marL="756285" marR="1576705" rtl="0" algn="l">
              <a:lnSpc>
                <a:spcPct val="100000"/>
              </a:lnSpc>
              <a:spcBef>
                <a:spcPts val="580"/>
              </a:spcBef>
              <a:spcAft>
                <a:spcPts val="0"/>
              </a:spcAft>
              <a:buSzPts val="2400"/>
              <a:buFont typeface="Arial"/>
              <a:buChar char="–"/>
            </a:pPr>
            <a:r>
              <a:rPr lang="en-US" sz="2400">
                <a:latin typeface="Arial"/>
                <a:ea typeface="Arial"/>
                <a:cs typeface="Arial"/>
                <a:sym typeface="Arial"/>
              </a:rPr>
              <a:t>Σύστημα Διαχείρισης Πελατειακών Σχέσεων - Customer Relationship Management (CRM),</a:t>
            </a:r>
            <a:endParaRPr sz="2400">
              <a:latin typeface="Arial"/>
              <a:ea typeface="Arial"/>
              <a:cs typeface="Arial"/>
              <a:sym typeface="Arial"/>
            </a:endParaRPr>
          </a:p>
          <a:p>
            <a:pPr indent="-287019" lvl="1" marL="756285" rtl="0" algn="l">
              <a:lnSpc>
                <a:spcPct val="100000"/>
              </a:lnSpc>
              <a:spcBef>
                <a:spcPts val="575"/>
              </a:spcBef>
              <a:spcAft>
                <a:spcPts val="0"/>
              </a:spcAft>
              <a:buSzPts val="2400"/>
              <a:buFont typeface="Arial"/>
              <a:buChar char="–"/>
            </a:pPr>
            <a:r>
              <a:rPr lang="en-US" sz="2400">
                <a:latin typeface="Arial"/>
                <a:ea typeface="Arial"/>
                <a:cs typeface="Arial"/>
                <a:sym typeface="Arial"/>
              </a:rPr>
              <a:t>Σύστημα Διαχείρισης Εφοδιαστικής Αλυσίδας -Supply Chain Management (SCM),</a:t>
            </a:r>
            <a:endParaRPr sz="2400">
              <a:latin typeface="Arial"/>
              <a:ea typeface="Arial"/>
              <a:cs typeface="Arial"/>
              <a:sym typeface="Arial"/>
            </a:endParaRPr>
          </a:p>
          <a:p>
            <a:pPr indent="-287019" lvl="1" marL="756285" rtl="0" algn="l">
              <a:lnSpc>
                <a:spcPct val="100000"/>
              </a:lnSpc>
              <a:spcBef>
                <a:spcPts val="580"/>
              </a:spcBef>
              <a:spcAft>
                <a:spcPts val="0"/>
              </a:spcAft>
              <a:buSzPts val="2400"/>
              <a:buFont typeface="Arial"/>
              <a:buChar char="–"/>
            </a:pPr>
            <a:r>
              <a:rPr lang="en-US" sz="2400">
                <a:latin typeface="Arial"/>
                <a:ea typeface="Arial"/>
                <a:cs typeface="Arial"/>
                <a:sym typeface="Arial"/>
              </a:rPr>
              <a:t>Σύστημα Διαχείρισης Κύκλου Ζωής Προϊόντων - Product Lifecycle Management</a:t>
            </a:r>
            <a:endParaRPr sz="2400">
              <a:latin typeface="Arial"/>
              <a:ea typeface="Arial"/>
              <a:cs typeface="Arial"/>
              <a:sym typeface="Arial"/>
            </a:endParaRPr>
          </a:p>
          <a:p>
            <a:pPr indent="0" lvl="0" marL="756285" rtl="0" algn="l">
              <a:lnSpc>
                <a:spcPct val="100000"/>
              </a:lnSpc>
              <a:spcBef>
                <a:spcPts val="0"/>
              </a:spcBef>
              <a:spcAft>
                <a:spcPts val="0"/>
              </a:spcAft>
              <a:buNone/>
            </a:pPr>
            <a:r>
              <a:rPr lang="en-US" sz="2400">
                <a:latin typeface="Arial"/>
                <a:ea typeface="Arial"/>
                <a:cs typeface="Arial"/>
                <a:sym typeface="Arial"/>
              </a:rPr>
              <a:t>(PLM), και</a:t>
            </a:r>
            <a:endParaRPr sz="2400">
              <a:latin typeface="Arial"/>
              <a:ea typeface="Arial"/>
              <a:cs typeface="Arial"/>
              <a:sym typeface="Arial"/>
            </a:endParaRPr>
          </a:p>
          <a:p>
            <a:pPr indent="-287019" lvl="1" marL="756285" rtl="0" algn="l">
              <a:lnSpc>
                <a:spcPct val="100000"/>
              </a:lnSpc>
              <a:spcBef>
                <a:spcPts val="575"/>
              </a:spcBef>
              <a:spcAft>
                <a:spcPts val="0"/>
              </a:spcAft>
              <a:buSzPts val="2400"/>
              <a:buFont typeface="Arial"/>
              <a:buChar char="–"/>
            </a:pPr>
            <a:r>
              <a:rPr lang="en-US" sz="2400">
                <a:latin typeface="Arial"/>
                <a:ea typeface="Arial"/>
                <a:cs typeface="Arial"/>
                <a:sym typeface="Arial"/>
              </a:rPr>
              <a:t>Σύστημα Διαχείρισης Προμηθευτών - Supplier Relationship Management (SRM).</a:t>
            </a:r>
            <a:endParaRPr sz="24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6"/>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187" name="Google Shape;187;p16"/>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8" name="Google Shape;188;p16"/>
          <p:cNvSpPr txBox="1"/>
          <p:nvPr>
            <p:ph type="title"/>
          </p:nvPr>
        </p:nvSpPr>
        <p:spPr>
          <a:xfrm>
            <a:off x="1208938" y="472897"/>
            <a:ext cx="8905875" cy="1244600"/>
          </a:xfrm>
          <a:prstGeom prst="rect">
            <a:avLst/>
          </a:prstGeom>
          <a:noFill/>
          <a:ln>
            <a:noFill/>
          </a:ln>
        </p:spPr>
        <p:txBody>
          <a:bodyPr anchorCtr="0" anchor="t" bIns="0" lIns="0" spcFirstLastPara="1" rIns="0" wrap="square" tIns="12050">
            <a:spAutoFit/>
          </a:bodyPr>
          <a:lstStyle/>
          <a:p>
            <a:pPr indent="-2729865" lvl="0" marL="2741930" marR="5080" rtl="0" algn="l">
              <a:lnSpc>
                <a:spcPct val="100000"/>
              </a:lnSpc>
              <a:spcBef>
                <a:spcPts val="0"/>
              </a:spcBef>
              <a:spcAft>
                <a:spcPts val="0"/>
              </a:spcAft>
              <a:buNone/>
            </a:pPr>
            <a:r>
              <a:rPr lang="en-US"/>
              <a:t>To επιχειρηματικό πλαίσιο εφαρμογών του συστήματος SAP</a:t>
            </a:r>
            <a:endParaRPr/>
          </a:p>
        </p:txBody>
      </p:sp>
      <p:pic>
        <p:nvPicPr>
          <p:cNvPr id="189" name="Google Shape;189;p16"/>
          <p:cNvPicPr preferRelativeResize="0"/>
          <p:nvPr/>
        </p:nvPicPr>
        <p:blipFill rotWithShape="1">
          <a:blip r:embed="rId3">
            <a:alphaModFix/>
          </a:blip>
          <a:srcRect b="0" l="0" r="0" t="0"/>
          <a:stretch/>
        </p:blipFill>
        <p:spPr>
          <a:xfrm>
            <a:off x="3566159" y="1950720"/>
            <a:ext cx="4815840" cy="4450080"/>
          </a:xfrm>
          <a:prstGeom prst="rect">
            <a:avLst/>
          </a:prstGeom>
          <a:noFill/>
          <a:ln>
            <a:noFill/>
          </a:ln>
        </p:spPr>
      </p:pic>
      <p:sp>
        <p:nvSpPr>
          <p:cNvPr id="190" name="Google Shape;190;p16"/>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7"/>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196" name="Google Shape;196;p17"/>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7" name="Google Shape;197;p17"/>
          <p:cNvSpPr txBox="1"/>
          <p:nvPr>
            <p:ph type="title"/>
          </p:nvPr>
        </p:nvSpPr>
        <p:spPr>
          <a:xfrm>
            <a:off x="1415541" y="449071"/>
            <a:ext cx="8664575" cy="6965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4400"/>
              <a:t>Η αρχιτεκτονική των συστημάτων ERP</a:t>
            </a:r>
            <a:endParaRPr sz="4400"/>
          </a:p>
        </p:txBody>
      </p:sp>
      <p:sp>
        <p:nvSpPr>
          <p:cNvPr id="198" name="Google Shape;198;p17"/>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199" name="Google Shape;199;p17"/>
          <p:cNvSpPr txBox="1"/>
          <p:nvPr/>
        </p:nvSpPr>
        <p:spPr>
          <a:xfrm>
            <a:off x="688340" y="1613357"/>
            <a:ext cx="10024745" cy="3684904"/>
          </a:xfrm>
          <a:prstGeom prst="rect">
            <a:avLst/>
          </a:prstGeom>
          <a:noFill/>
          <a:ln>
            <a:noFill/>
          </a:ln>
        </p:spPr>
        <p:txBody>
          <a:bodyPr anchorCtr="0" anchor="t" bIns="0" lIns="0" spcFirstLastPara="1" rIns="0" wrap="square" tIns="12700">
            <a:spAutoFit/>
          </a:bodyPr>
          <a:lstStyle/>
          <a:p>
            <a:pPr indent="-342900" lvl="0" marL="355600" rtl="0" algn="l">
              <a:lnSpc>
                <a:spcPct val="100000"/>
              </a:lnSpc>
              <a:spcBef>
                <a:spcPts val="0"/>
              </a:spcBef>
              <a:spcAft>
                <a:spcPts val="0"/>
              </a:spcAft>
              <a:buSzPts val="2400"/>
              <a:buFont typeface="Arial"/>
              <a:buChar char="•"/>
            </a:pPr>
            <a:r>
              <a:rPr lang="en-US" sz="2400">
                <a:latin typeface="Arial"/>
                <a:ea typeface="Arial"/>
                <a:cs typeface="Arial"/>
                <a:sym typeface="Arial"/>
              </a:rPr>
              <a:t>Δομή που βασίζεται σε πολλές ευδιάκριτες επιχειρησιακές ενότητες (modular</a:t>
            </a:r>
            <a:endParaRPr sz="2400">
              <a:latin typeface="Arial"/>
              <a:ea typeface="Arial"/>
              <a:cs typeface="Arial"/>
              <a:sym typeface="Arial"/>
            </a:endParaRPr>
          </a:p>
          <a:p>
            <a:pPr indent="0" lvl="0" marL="355600" rtl="0" algn="l">
              <a:lnSpc>
                <a:spcPct val="100000"/>
              </a:lnSpc>
              <a:spcBef>
                <a:spcPts val="5"/>
              </a:spcBef>
              <a:spcAft>
                <a:spcPts val="0"/>
              </a:spcAft>
              <a:buNone/>
            </a:pPr>
            <a:r>
              <a:rPr lang="en-US" sz="2400">
                <a:latin typeface="Arial"/>
                <a:ea typeface="Arial"/>
                <a:cs typeface="Arial"/>
                <a:sym typeface="Arial"/>
              </a:rPr>
              <a:t>design),</a:t>
            </a:r>
            <a:endParaRPr sz="2400">
              <a:latin typeface="Arial"/>
              <a:ea typeface="Arial"/>
              <a:cs typeface="Arial"/>
              <a:sym typeface="Arial"/>
            </a:endParaRPr>
          </a:p>
          <a:p>
            <a:pPr indent="-342900" lvl="0" marL="355600" marR="58419" rtl="0" algn="l">
              <a:lnSpc>
                <a:spcPct val="100000"/>
              </a:lnSpc>
              <a:spcBef>
                <a:spcPts val="575"/>
              </a:spcBef>
              <a:spcAft>
                <a:spcPts val="0"/>
              </a:spcAft>
              <a:buSzPts val="2400"/>
              <a:buFont typeface="Arial"/>
              <a:buChar char="•"/>
            </a:pPr>
            <a:r>
              <a:rPr lang="en-US" sz="2400">
                <a:latin typeface="Arial"/>
                <a:ea typeface="Arial"/>
                <a:cs typeface="Arial"/>
                <a:sym typeface="Arial"/>
              </a:rPr>
              <a:t>Χρήση κοινής σχεσιακή βάσης δεδομένων (Relational Database Management System - RDBMS) για την	αποθήκευση όλων των επιχειρησιακών δεδομένων.</a:t>
            </a:r>
            <a:endParaRPr sz="2400">
              <a:latin typeface="Arial"/>
              <a:ea typeface="Arial"/>
              <a:cs typeface="Arial"/>
              <a:sym typeface="Arial"/>
            </a:endParaRPr>
          </a:p>
          <a:p>
            <a:pPr indent="-342900" lvl="0" marL="355600" rtl="0" algn="l">
              <a:lnSpc>
                <a:spcPct val="100000"/>
              </a:lnSpc>
              <a:spcBef>
                <a:spcPts val="580"/>
              </a:spcBef>
              <a:spcAft>
                <a:spcPts val="0"/>
              </a:spcAft>
              <a:buSzPts val="2400"/>
              <a:buFont typeface="Arial"/>
              <a:buChar char="•"/>
            </a:pPr>
            <a:r>
              <a:rPr lang="en-US" sz="2400">
                <a:latin typeface="Arial"/>
                <a:ea typeface="Arial"/>
                <a:cs typeface="Arial"/>
                <a:sym typeface="Arial"/>
              </a:rPr>
              <a:t>Ολοκλήρωση των δεδομένων αλλά και διαδικασιών.</a:t>
            </a:r>
            <a:endParaRPr sz="2400">
              <a:latin typeface="Arial"/>
              <a:ea typeface="Arial"/>
              <a:cs typeface="Arial"/>
              <a:sym typeface="Arial"/>
            </a:endParaRPr>
          </a:p>
          <a:p>
            <a:pPr indent="-342900" lvl="0" marL="355600" rtl="0" algn="l">
              <a:lnSpc>
                <a:spcPct val="100000"/>
              </a:lnSpc>
              <a:spcBef>
                <a:spcPts val="575"/>
              </a:spcBef>
              <a:spcAft>
                <a:spcPts val="0"/>
              </a:spcAft>
              <a:buSzPts val="2400"/>
              <a:buFont typeface="Arial"/>
              <a:buChar char="•"/>
            </a:pPr>
            <a:r>
              <a:rPr lang="en-US" sz="2400">
                <a:latin typeface="Arial"/>
                <a:ea typeface="Arial"/>
                <a:cs typeface="Arial"/>
                <a:sym typeface="Arial"/>
              </a:rPr>
              <a:t>Χρήση τυποποιημένων διεπαφών (interface) και γραφικών διεπαφών χρήστη.</a:t>
            </a:r>
            <a:endParaRPr sz="2400">
              <a:latin typeface="Arial"/>
              <a:ea typeface="Arial"/>
              <a:cs typeface="Arial"/>
              <a:sym typeface="Arial"/>
            </a:endParaRPr>
          </a:p>
          <a:p>
            <a:pPr indent="-342900" lvl="0" marL="355600" rtl="0" algn="l">
              <a:lnSpc>
                <a:spcPct val="100000"/>
              </a:lnSpc>
              <a:spcBef>
                <a:spcPts val="575"/>
              </a:spcBef>
              <a:spcAft>
                <a:spcPts val="0"/>
              </a:spcAft>
              <a:buSzPts val="2400"/>
              <a:buFont typeface="Arial"/>
              <a:buChar char="•"/>
            </a:pPr>
            <a:r>
              <a:rPr lang="en-US" sz="2400">
                <a:latin typeface="Arial"/>
                <a:ea typeface="Arial"/>
                <a:cs typeface="Arial"/>
                <a:sym typeface="Arial"/>
              </a:rPr>
              <a:t>Δυνατότητα παραμετροποίησης.</a:t>
            </a:r>
            <a:endParaRPr sz="2400">
              <a:latin typeface="Arial"/>
              <a:ea typeface="Arial"/>
              <a:cs typeface="Arial"/>
              <a:sym typeface="Arial"/>
            </a:endParaRPr>
          </a:p>
          <a:p>
            <a:pPr indent="-342900" lvl="0" marL="355600" marR="238125" rtl="0" algn="l">
              <a:lnSpc>
                <a:spcPct val="100000"/>
              </a:lnSpc>
              <a:spcBef>
                <a:spcPts val="580"/>
              </a:spcBef>
              <a:spcAft>
                <a:spcPts val="0"/>
              </a:spcAft>
              <a:buSzPts val="2400"/>
              <a:buFont typeface="Arial"/>
              <a:buChar char="•"/>
            </a:pPr>
            <a:r>
              <a:rPr lang="en-US" sz="2400">
                <a:latin typeface="Arial"/>
                <a:ea typeface="Arial"/>
                <a:cs typeface="Arial"/>
                <a:sym typeface="Arial"/>
              </a:rPr>
              <a:t>Δυνατότητα ορισμού επιχειρηματικών διαδικασιών (business processes) και ορισμού ροής εργασιών (workflows).</a:t>
            </a:r>
            <a:endParaRPr sz="24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8"/>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205" name="Google Shape;205;p18"/>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6" name="Google Shape;206;p18"/>
          <p:cNvSpPr txBox="1"/>
          <p:nvPr>
            <p:ph type="title"/>
          </p:nvPr>
        </p:nvSpPr>
        <p:spPr>
          <a:xfrm>
            <a:off x="2144648" y="472897"/>
            <a:ext cx="7037705" cy="635000"/>
          </a:xfrm>
          <a:prstGeom prst="rect">
            <a:avLst/>
          </a:prstGeom>
          <a:noFill/>
          <a:ln>
            <a:noFill/>
          </a:ln>
        </p:spPr>
        <p:txBody>
          <a:bodyPr anchorCtr="0" anchor="t" bIns="0" lIns="0" spcFirstLastPara="1" rIns="0" wrap="square" tIns="12050">
            <a:spAutoFit/>
          </a:bodyPr>
          <a:lstStyle/>
          <a:p>
            <a:pPr indent="0" lvl="0" marL="815339" rtl="0" algn="l">
              <a:lnSpc>
                <a:spcPct val="100000"/>
              </a:lnSpc>
              <a:spcBef>
                <a:spcPts val="0"/>
              </a:spcBef>
              <a:spcAft>
                <a:spcPts val="0"/>
              </a:spcAft>
              <a:buNone/>
            </a:pPr>
            <a:r>
              <a:rPr i="1" lang="en-US">
                <a:latin typeface="Arial"/>
                <a:ea typeface="Arial"/>
                <a:cs typeface="Arial"/>
                <a:sym typeface="Arial"/>
              </a:rPr>
              <a:t>Αρχιτεκτονική 3-επιπέδων</a:t>
            </a:r>
            <a:endParaRPr/>
          </a:p>
        </p:txBody>
      </p:sp>
      <p:pic>
        <p:nvPicPr>
          <p:cNvPr id="207" name="Google Shape;207;p18"/>
          <p:cNvPicPr preferRelativeResize="0"/>
          <p:nvPr/>
        </p:nvPicPr>
        <p:blipFill rotWithShape="1">
          <a:blip r:embed="rId3">
            <a:alphaModFix/>
          </a:blip>
          <a:srcRect b="0" l="0" r="0" t="0"/>
          <a:stretch/>
        </p:blipFill>
        <p:spPr>
          <a:xfrm>
            <a:off x="2705100" y="1170432"/>
            <a:ext cx="6217919" cy="5113020"/>
          </a:xfrm>
          <a:prstGeom prst="rect">
            <a:avLst/>
          </a:prstGeom>
          <a:noFill/>
          <a:ln>
            <a:noFill/>
          </a:ln>
        </p:spPr>
      </p:pic>
      <p:sp>
        <p:nvSpPr>
          <p:cNvPr id="208" name="Google Shape;208;p18"/>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9"/>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214" name="Google Shape;214;p19"/>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5" name="Google Shape;215;p19"/>
          <p:cNvSpPr txBox="1"/>
          <p:nvPr>
            <p:ph type="title"/>
          </p:nvPr>
        </p:nvSpPr>
        <p:spPr>
          <a:xfrm>
            <a:off x="2144648" y="472897"/>
            <a:ext cx="7037705" cy="635000"/>
          </a:xfrm>
          <a:prstGeom prst="rect">
            <a:avLst/>
          </a:prstGeom>
          <a:noFill/>
          <a:ln>
            <a:noFill/>
          </a:ln>
        </p:spPr>
        <p:txBody>
          <a:bodyPr anchorCtr="0" anchor="t" bIns="0" lIns="0" spcFirstLastPara="1" rIns="0" wrap="square" tIns="13325">
            <a:spAutoFit/>
          </a:bodyPr>
          <a:lstStyle/>
          <a:p>
            <a:pPr indent="0" lvl="0" marL="458469" rtl="0" algn="l">
              <a:lnSpc>
                <a:spcPct val="100000"/>
              </a:lnSpc>
              <a:spcBef>
                <a:spcPts val="0"/>
              </a:spcBef>
              <a:spcAft>
                <a:spcPts val="0"/>
              </a:spcAft>
              <a:buNone/>
            </a:pPr>
            <a:r>
              <a:rPr lang="en-US" sz="4400"/>
              <a:t>Επιχειρηματικές διεργασίες</a:t>
            </a:r>
            <a:endParaRPr sz="4400"/>
          </a:p>
        </p:txBody>
      </p:sp>
      <p:sp>
        <p:nvSpPr>
          <p:cNvPr id="216" name="Google Shape;216;p19"/>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217" name="Google Shape;217;p19"/>
          <p:cNvSpPr txBox="1"/>
          <p:nvPr/>
        </p:nvSpPr>
        <p:spPr>
          <a:xfrm>
            <a:off x="688340" y="1613357"/>
            <a:ext cx="10669270" cy="4050029"/>
          </a:xfrm>
          <a:prstGeom prst="rect">
            <a:avLst/>
          </a:prstGeom>
          <a:noFill/>
          <a:ln>
            <a:noFill/>
          </a:ln>
        </p:spPr>
        <p:txBody>
          <a:bodyPr anchorCtr="0" anchor="t" bIns="0" lIns="0" spcFirstLastPara="1" rIns="0" wrap="square" tIns="12700">
            <a:spAutoFit/>
          </a:bodyPr>
          <a:lstStyle/>
          <a:p>
            <a:pPr indent="-342900" lvl="0" marL="355600" marR="945514" rtl="0" algn="l">
              <a:lnSpc>
                <a:spcPct val="100000"/>
              </a:lnSpc>
              <a:spcBef>
                <a:spcPts val="0"/>
              </a:spcBef>
              <a:spcAft>
                <a:spcPts val="0"/>
              </a:spcAft>
              <a:buClr>
                <a:srgbClr val="FF0000"/>
              </a:buClr>
              <a:buSzPts val="2400"/>
              <a:buFont typeface="Arial"/>
              <a:buChar char="•"/>
            </a:pPr>
            <a:r>
              <a:rPr b="1" lang="en-US" sz="2400">
                <a:solidFill>
                  <a:srgbClr val="FF0000"/>
                </a:solidFill>
                <a:latin typeface="Arial"/>
                <a:ea typeface="Arial"/>
                <a:cs typeface="Arial"/>
                <a:sym typeface="Arial"/>
              </a:rPr>
              <a:t>Μια επιχειρηματική διεργασία (business process) </a:t>
            </a:r>
            <a:r>
              <a:rPr lang="en-US" sz="2400">
                <a:latin typeface="Arial"/>
                <a:ea typeface="Arial"/>
                <a:cs typeface="Arial"/>
                <a:sym typeface="Arial"/>
              </a:rPr>
              <a:t>είναι ένα λογικό σύνολο ενεργειών με σκοπό την παραγωγή ενός συγκεκριμένου προϊόντος ή μιας υπηρεσίας. Σε μια επιχείρηση αποτελούν ένα σύνολο αλληλεξαρτώμενων</a:t>
            </a:r>
            <a:endParaRPr sz="2400">
              <a:latin typeface="Arial"/>
              <a:ea typeface="Arial"/>
              <a:cs typeface="Arial"/>
              <a:sym typeface="Arial"/>
            </a:endParaRPr>
          </a:p>
          <a:p>
            <a:pPr indent="0" lvl="0" marL="355600" marR="819785" rtl="0" algn="l">
              <a:lnSpc>
                <a:spcPct val="100000"/>
              </a:lnSpc>
              <a:spcBef>
                <a:spcPts val="5"/>
              </a:spcBef>
              <a:spcAft>
                <a:spcPts val="0"/>
              </a:spcAft>
              <a:buNone/>
            </a:pPr>
            <a:r>
              <a:rPr lang="en-US" sz="2400">
                <a:latin typeface="Arial"/>
                <a:ea typeface="Arial"/>
                <a:cs typeface="Arial"/>
                <a:sym typeface="Arial"/>
              </a:rPr>
              <a:t>δραστηριοτήτων που παράγουν ένα σύνολο συγκεκριμένων εκροών για ένα πρόσωπο ή μία άλλη διεργασία μέσω συγκεκριμένων εισροών και εργασιών</a:t>
            </a:r>
            <a:endParaRPr sz="2400">
              <a:latin typeface="Arial"/>
              <a:ea typeface="Arial"/>
              <a:cs typeface="Arial"/>
              <a:sym typeface="Arial"/>
            </a:endParaRPr>
          </a:p>
          <a:p>
            <a:pPr indent="0" lvl="0" marL="355600" marR="89535" rtl="0" algn="l">
              <a:lnSpc>
                <a:spcPct val="100000"/>
              </a:lnSpc>
              <a:spcBef>
                <a:spcPts val="0"/>
              </a:spcBef>
              <a:spcAft>
                <a:spcPts val="0"/>
              </a:spcAft>
              <a:buNone/>
            </a:pPr>
            <a:r>
              <a:rPr lang="en-US" sz="2400">
                <a:latin typeface="Arial"/>
                <a:ea typeface="Arial"/>
                <a:cs typeface="Arial"/>
                <a:sym typeface="Arial"/>
              </a:rPr>
              <a:t>προστιθέμενης αξίας. Επίσης μια επιχειρηματική διαδικασία μπορεί να οριστεί ως ένα σύνολο δραστηριοτήτων και εργασιών που με την ολοκλήρωσή της,</a:t>
            </a:r>
            <a:endParaRPr sz="2400">
              <a:latin typeface="Arial"/>
              <a:ea typeface="Arial"/>
              <a:cs typeface="Arial"/>
              <a:sym typeface="Arial"/>
            </a:endParaRPr>
          </a:p>
          <a:p>
            <a:pPr indent="0" lvl="0" marL="355600" marR="5080" rtl="0" algn="l">
              <a:lnSpc>
                <a:spcPct val="100000"/>
              </a:lnSpc>
              <a:spcBef>
                <a:spcPts val="0"/>
              </a:spcBef>
              <a:spcAft>
                <a:spcPts val="0"/>
              </a:spcAft>
              <a:buNone/>
            </a:pPr>
            <a:r>
              <a:rPr lang="en-US" sz="2400">
                <a:latin typeface="Arial"/>
                <a:ea typeface="Arial"/>
                <a:cs typeface="Arial"/>
                <a:sym typeface="Arial"/>
              </a:rPr>
              <a:t>επιτυγχάνει έναν οργανωτικό στόχο. Η διαδικασία πρέπει να περιλαμβάνει σαφώς καθορισμένες εισόδους και μία τουλάχιστον έξοδο. Αυτές οι είσοδοι αποτελούνται από όλα αυτά τα στοιχεία που συμβάλλουν (άμεσα ή έμμεσα) στην προστιθέμενη αξία μιας υπηρεσίας ή προϊόντος.</a:t>
            </a:r>
            <a:endParaRPr sz="24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61" name="Google Shape;61;p2"/>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2" name="Google Shape;62;p2"/>
          <p:cNvSpPr txBox="1"/>
          <p:nvPr>
            <p:ph type="title"/>
          </p:nvPr>
        </p:nvSpPr>
        <p:spPr>
          <a:xfrm>
            <a:off x="2144648" y="472897"/>
            <a:ext cx="7037705" cy="635000"/>
          </a:xfrm>
          <a:prstGeom prst="rect">
            <a:avLst/>
          </a:prstGeom>
          <a:noFill/>
          <a:ln>
            <a:noFill/>
          </a:ln>
        </p:spPr>
        <p:txBody>
          <a:bodyPr anchorCtr="0" anchor="t" bIns="0" lIns="0" spcFirstLastPara="1" rIns="0" wrap="square" tIns="13325">
            <a:spAutoFit/>
          </a:bodyPr>
          <a:lstStyle/>
          <a:p>
            <a:pPr indent="0" lvl="0" marL="1098550" rtl="0" algn="l">
              <a:lnSpc>
                <a:spcPct val="100000"/>
              </a:lnSpc>
              <a:spcBef>
                <a:spcPts val="0"/>
              </a:spcBef>
              <a:spcAft>
                <a:spcPts val="0"/>
              </a:spcAft>
              <a:buNone/>
            </a:pPr>
            <a:r>
              <a:rPr lang="en-US" sz="4400"/>
              <a:t>Στόχοι του κεφαλαίου</a:t>
            </a:r>
            <a:endParaRPr sz="4400"/>
          </a:p>
        </p:txBody>
      </p:sp>
      <p:sp>
        <p:nvSpPr>
          <p:cNvPr id="63" name="Google Shape;63;p2"/>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64" name="Google Shape;64;p2"/>
          <p:cNvSpPr txBox="1"/>
          <p:nvPr/>
        </p:nvSpPr>
        <p:spPr>
          <a:xfrm>
            <a:off x="688340" y="1539811"/>
            <a:ext cx="10654030" cy="4489450"/>
          </a:xfrm>
          <a:prstGeom prst="rect">
            <a:avLst/>
          </a:prstGeom>
          <a:noFill/>
          <a:ln>
            <a:noFill/>
          </a:ln>
        </p:spPr>
        <p:txBody>
          <a:bodyPr anchorCtr="0" anchor="t" bIns="0" lIns="0" spcFirstLastPara="1" rIns="0" wrap="square" tIns="86350">
            <a:spAutoFit/>
          </a:bodyPr>
          <a:lstStyle/>
          <a:p>
            <a:pPr indent="-342900" lvl="0" marL="355600" rtl="0" algn="l">
              <a:lnSpc>
                <a:spcPct val="100000"/>
              </a:lnSpc>
              <a:spcBef>
                <a:spcPts val="0"/>
              </a:spcBef>
              <a:spcAft>
                <a:spcPts val="0"/>
              </a:spcAft>
              <a:buSzPts val="2400"/>
              <a:buFont typeface="Arial"/>
              <a:buChar char="•"/>
            </a:pPr>
            <a:r>
              <a:rPr lang="en-US" sz="2400">
                <a:latin typeface="Arial"/>
                <a:ea typeface="Arial"/>
                <a:cs typeface="Arial"/>
                <a:sym typeface="Arial"/>
              </a:rPr>
              <a:t>Αφού θα έχετε ολοκληρώσει τη μελέτη αυτού του κεφαλαίου θα μπορείτε:</a:t>
            </a:r>
            <a:endParaRPr sz="2400">
              <a:latin typeface="Arial"/>
              <a:ea typeface="Arial"/>
              <a:cs typeface="Arial"/>
              <a:sym typeface="Arial"/>
            </a:endParaRPr>
          </a:p>
          <a:p>
            <a:pPr indent="-287019" lvl="1" marL="756285" marR="521969" rtl="0" algn="l">
              <a:lnSpc>
                <a:spcPct val="100000"/>
              </a:lnSpc>
              <a:spcBef>
                <a:spcPts val="580"/>
              </a:spcBef>
              <a:spcAft>
                <a:spcPts val="0"/>
              </a:spcAft>
              <a:buSzPts val="2400"/>
              <a:buFont typeface="Arial"/>
              <a:buChar char="–"/>
            </a:pPr>
            <a:r>
              <a:rPr lang="en-US" sz="2400">
                <a:latin typeface="Arial"/>
                <a:ea typeface="Arial"/>
                <a:cs typeface="Arial"/>
                <a:sym typeface="Arial"/>
              </a:rPr>
              <a:t>Να προσδιορίσετε τους βασικούς τύπους επιχειρηματικών πληροφοριακών συστημάτων	και	να κατανοήσετε τη χρήση και τα οφέλη τους.</a:t>
            </a:r>
            <a:endParaRPr sz="2400">
              <a:latin typeface="Arial"/>
              <a:ea typeface="Arial"/>
              <a:cs typeface="Arial"/>
              <a:sym typeface="Arial"/>
            </a:endParaRPr>
          </a:p>
          <a:p>
            <a:pPr indent="-287019" lvl="1" marL="756285" marR="358140" rtl="0" algn="l">
              <a:lnSpc>
                <a:spcPct val="100000"/>
              </a:lnSpc>
              <a:spcBef>
                <a:spcPts val="575"/>
              </a:spcBef>
              <a:spcAft>
                <a:spcPts val="0"/>
              </a:spcAft>
              <a:buSzPts val="2400"/>
              <a:buFont typeface="Arial"/>
              <a:buChar char="–"/>
            </a:pPr>
            <a:r>
              <a:rPr lang="en-US" sz="2400">
                <a:latin typeface="Arial"/>
                <a:ea typeface="Arial"/>
                <a:cs typeface="Arial"/>
                <a:sym typeface="Arial"/>
              </a:rPr>
              <a:t>Να προσδιορίσετε τα βασικά ζητήματα και τις προκλήσεις που πρέπει να αντιμετωπίσετε	για	την επιτυχημένη εισαγωγή αυτών των συστημάτων στην επιχείρηση.</a:t>
            </a:r>
            <a:endParaRPr sz="2400">
              <a:latin typeface="Arial"/>
              <a:ea typeface="Arial"/>
              <a:cs typeface="Arial"/>
              <a:sym typeface="Arial"/>
            </a:endParaRPr>
          </a:p>
          <a:p>
            <a:pPr indent="-287019" lvl="1" marL="756285" marR="775335" rtl="0" algn="l">
              <a:lnSpc>
                <a:spcPct val="100000"/>
              </a:lnSpc>
              <a:spcBef>
                <a:spcPts val="580"/>
              </a:spcBef>
              <a:spcAft>
                <a:spcPts val="0"/>
              </a:spcAft>
              <a:buSzPts val="2400"/>
              <a:buFont typeface="Arial"/>
              <a:buChar char="–"/>
            </a:pPr>
            <a:r>
              <a:rPr lang="en-US" sz="2400">
                <a:latin typeface="Arial"/>
                <a:ea typeface="Arial"/>
                <a:cs typeface="Arial"/>
                <a:sym typeface="Arial"/>
              </a:rPr>
              <a:t>Να γνωρίζετε τα βασικά στοιχεία της αρχιτεκτονικής των πληροφοριακών συστημάτων.</a:t>
            </a:r>
            <a:endParaRPr sz="2400">
              <a:latin typeface="Arial"/>
              <a:ea typeface="Arial"/>
              <a:cs typeface="Arial"/>
              <a:sym typeface="Arial"/>
            </a:endParaRPr>
          </a:p>
          <a:p>
            <a:pPr indent="-287019" lvl="1" marL="756285" rtl="0" algn="l">
              <a:lnSpc>
                <a:spcPct val="100000"/>
              </a:lnSpc>
              <a:spcBef>
                <a:spcPts val="575"/>
              </a:spcBef>
              <a:spcAft>
                <a:spcPts val="0"/>
              </a:spcAft>
              <a:buSzPts val="2400"/>
              <a:buFont typeface="Arial"/>
              <a:buChar char="–"/>
            </a:pPr>
            <a:r>
              <a:rPr lang="en-US" sz="2400">
                <a:latin typeface="Arial"/>
                <a:ea typeface="Arial"/>
                <a:cs typeface="Arial"/>
                <a:sym typeface="Arial"/>
              </a:rPr>
              <a:t>Να γνωρίζετε την έννοια της επιχειρηματικής διεργασίας (business process).</a:t>
            </a:r>
            <a:endParaRPr sz="2400">
              <a:latin typeface="Arial"/>
              <a:ea typeface="Arial"/>
              <a:cs typeface="Arial"/>
              <a:sym typeface="Arial"/>
            </a:endParaRPr>
          </a:p>
          <a:p>
            <a:pPr indent="-287019" lvl="1" marL="756285" marR="5080" rtl="0" algn="l">
              <a:lnSpc>
                <a:spcPct val="100000"/>
              </a:lnSpc>
              <a:spcBef>
                <a:spcPts val="580"/>
              </a:spcBef>
              <a:spcAft>
                <a:spcPts val="0"/>
              </a:spcAft>
              <a:buSzPts val="2400"/>
              <a:buFont typeface="Arial"/>
              <a:buChar char="–"/>
            </a:pPr>
            <a:r>
              <a:rPr lang="en-US" sz="2400">
                <a:latin typeface="Arial"/>
                <a:ea typeface="Arial"/>
                <a:cs typeface="Arial"/>
                <a:sym typeface="Arial"/>
              </a:rPr>
              <a:t>Να γνωρίζετε τη βασική λειτουργικότητα ενός επιχειρηματικού πληροφοριακού συστήματος, καθώς και κάποιες κλαδικές λύσεις.</a:t>
            </a:r>
            <a:endParaRPr sz="24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0"/>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223" name="Google Shape;223;p20"/>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4" name="Google Shape;224;p20"/>
          <p:cNvSpPr txBox="1"/>
          <p:nvPr>
            <p:ph type="title"/>
          </p:nvPr>
        </p:nvSpPr>
        <p:spPr>
          <a:xfrm>
            <a:off x="706627" y="449071"/>
            <a:ext cx="10080625" cy="6965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4400"/>
              <a:t>Παραδείγματα επιχειρηματικών διεργασιών</a:t>
            </a:r>
            <a:endParaRPr sz="4400"/>
          </a:p>
        </p:txBody>
      </p:sp>
      <p:sp>
        <p:nvSpPr>
          <p:cNvPr id="225" name="Google Shape;225;p20"/>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226" name="Google Shape;226;p20"/>
          <p:cNvSpPr txBox="1"/>
          <p:nvPr>
            <p:ph idx="1" type="body"/>
          </p:nvPr>
        </p:nvSpPr>
        <p:spPr>
          <a:xfrm>
            <a:off x="688340" y="1511020"/>
            <a:ext cx="7092950" cy="2366645"/>
          </a:xfrm>
          <a:prstGeom prst="rect">
            <a:avLst/>
          </a:prstGeom>
          <a:noFill/>
          <a:ln>
            <a:noFill/>
          </a:ln>
        </p:spPr>
        <p:txBody>
          <a:bodyPr anchorCtr="0" anchor="t" bIns="0" lIns="0" spcFirstLastPara="1" rIns="0" wrap="square" tIns="109850">
            <a:spAutoFit/>
          </a:bodyPr>
          <a:lstStyle/>
          <a:p>
            <a:pPr indent="-342900" lvl="0" marL="355600" rtl="0" algn="l">
              <a:lnSpc>
                <a:spcPct val="100000"/>
              </a:lnSpc>
              <a:spcBef>
                <a:spcPts val="0"/>
              </a:spcBef>
              <a:spcAft>
                <a:spcPts val="0"/>
              </a:spcAft>
              <a:buClr>
                <a:schemeClr val="dk1"/>
              </a:buClr>
              <a:buSzPts val="3200"/>
              <a:buFont typeface="Arial"/>
              <a:buChar char="•"/>
            </a:pPr>
            <a:r>
              <a:rPr lang="en-US"/>
              <a:t>Πώληση προϊόντων (Fulfillment)</a:t>
            </a:r>
            <a:endParaRPr/>
          </a:p>
          <a:p>
            <a:pPr indent="-342900" lvl="0" marL="355600" rtl="0" algn="l">
              <a:lnSpc>
                <a:spcPct val="100000"/>
              </a:lnSpc>
              <a:spcBef>
                <a:spcPts val="770"/>
              </a:spcBef>
              <a:spcAft>
                <a:spcPts val="0"/>
              </a:spcAft>
              <a:buClr>
                <a:schemeClr val="dk1"/>
              </a:buClr>
              <a:buSzPts val="3200"/>
              <a:buFont typeface="Arial"/>
              <a:buChar char="•"/>
            </a:pPr>
            <a:r>
              <a:rPr lang="en-US"/>
              <a:t>Αγορά υλικών (Procurement)</a:t>
            </a:r>
            <a:endParaRPr/>
          </a:p>
          <a:p>
            <a:pPr indent="-342900" lvl="0" marL="355600" rtl="0" algn="l">
              <a:lnSpc>
                <a:spcPct val="100000"/>
              </a:lnSpc>
              <a:spcBef>
                <a:spcPts val="765"/>
              </a:spcBef>
              <a:spcAft>
                <a:spcPts val="0"/>
              </a:spcAft>
              <a:buClr>
                <a:schemeClr val="dk1"/>
              </a:buClr>
              <a:buSzPts val="3200"/>
              <a:buFont typeface="Arial"/>
              <a:buChar char="•"/>
            </a:pPr>
            <a:r>
              <a:rPr lang="en-US"/>
              <a:t>Παραγωγή προϊόντων (Production)</a:t>
            </a:r>
            <a:endParaRPr/>
          </a:p>
          <a:p>
            <a:pPr indent="-342900" lvl="0" marL="355600" rtl="0" algn="l">
              <a:lnSpc>
                <a:spcPct val="100000"/>
              </a:lnSpc>
              <a:spcBef>
                <a:spcPts val="770"/>
              </a:spcBef>
              <a:spcAft>
                <a:spcPts val="0"/>
              </a:spcAft>
              <a:buClr>
                <a:schemeClr val="dk1"/>
              </a:buClr>
              <a:buSzPts val="3200"/>
              <a:buFont typeface="Arial"/>
              <a:buChar char="•"/>
            </a:pPr>
            <a:r>
              <a:rPr lang="en-US"/>
              <a:t>Διαχείριση Έργου (Project Management)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1"/>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232" name="Google Shape;232;p21"/>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3" name="Google Shape;233;p21"/>
          <p:cNvSpPr txBox="1"/>
          <p:nvPr>
            <p:ph type="title"/>
          </p:nvPr>
        </p:nvSpPr>
        <p:spPr>
          <a:xfrm>
            <a:off x="792276" y="449071"/>
            <a:ext cx="9909175" cy="1367790"/>
          </a:xfrm>
          <a:prstGeom prst="rect">
            <a:avLst/>
          </a:prstGeom>
          <a:noFill/>
          <a:ln>
            <a:noFill/>
          </a:ln>
        </p:spPr>
        <p:txBody>
          <a:bodyPr anchorCtr="0" anchor="t" bIns="0" lIns="0" spcFirstLastPara="1" rIns="0" wrap="square" tIns="13325">
            <a:spAutoFit/>
          </a:bodyPr>
          <a:lstStyle/>
          <a:p>
            <a:pPr indent="-3624579" lvl="0" marL="3636645" marR="5080" rtl="0" algn="l">
              <a:lnSpc>
                <a:spcPct val="100000"/>
              </a:lnSpc>
              <a:spcBef>
                <a:spcPts val="0"/>
              </a:spcBef>
              <a:spcAft>
                <a:spcPts val="0"/>
              </a:spcAft>
              <a:buNone/>
            </a:pPr>
            <a:r>
              <a:rPr lang="en-US" sz="4400"/>
              <a:t>Μέθοδοι μοντελοποίησης επιχειρηματικών διεργασιών</a:t>
            </a:r>
            <a:endParaRPr sz="4400"/>
          </a:p>
        </p:txBody>
      </p:sp>
      <p:sp>
        <p:nvSpPr>
          <p:cNvPr id="234" name="Google Shape;234;p21"/>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235" name="Google Shape;235;p21"/>
          <p:cNvSpPr txBox="1"/>
          <p:nvPr/>
        </p:nvSpPr>
        <p:spPr>
          <a:xfrm>
            <a:off x="688340" y="1734519"/>
            <a:ext cx="10793730" cy="4150995"/>
          </a:xfrm>
          <a:prstGeom prst="rect">
            <a:avLst/>
          </a:prstGeom>
          <a:noFill/>
          <a:ln>
            <a:noFill/>
          </a:ln>
        </p:spPr>
        <p:txBody>
          <a:bodyPr anchorCtr="0" anchor="t" bIns="0" lIns="0" spcFirstLastPara="1" rIns="0" wrap="square" tIns="106675">
            <a:spAutoFit/>
          </a:bodyPr>
          <a:lstStyle/>
          <a:p>
            <a:pPr indent="-342900" lvl="0" marL="355600" rtl="0" algn="l">
              <a:lnSpc>
                <a:spcPct val="100000"/>
              </a:lnSpc>
              <a:spcBef>
                <a:spcPts val="0"/>
              </a:spcBef>
              <a:spcAft>
                <a:spcPts val="0"/>
              </a:spcAft>
              <a:buSzPts val="2800"/>
              <a:buFont typeface="Arial"/>
              <a:buChar char="•"/>
            </a:pPr>
            <a:r>
              <a:rPr lang="en-US" sz="2800">
                <a:latin typeface="Arial"/>
                <a:ea typeface="Arial"/>
                <a:cs typeface="Arial"/>
                <a:sym typeface="Arial"/>
              </a:rPr>
              <a:t>Η μοντελοποίηση επιχειρηματικών διεργασιών μπορεί να γίνει με :</a:t>
            </a:r>
            <a:endParaRPr sz="2800">
              <a:latin typeface="Arial"/>
              <a:ea typeface="Arial"/>
              <a:cs typeface="Arial"/>
              <a:sym typeface="Arial"/>
            </a:endParaRPr>
          </a:p>
          <a:p>
            <a:pPr indent="-287019" lvl="1" marL="756285" rtl="0" algn="l">
              <a:lnSpc>
                <a:spcPct val="100000"/>
              </a:lnSpc>
              <a:spcBef>
                <a:spcPts val="535"/>
              </a:spcBef>
              <a:spcAft>
                <a:spcPts val="0"/>
              </a:spcAft>
              <a:buSzPts val="2000"/>
              <a:buFont typeface="Arial"/>
              <a:buChar char="–"/>
            </a:pPr>
            <a:r>
              <a:rPr lang="en-US" sz="2000">
                <a:latin typeface="Arial"/>
                <a:ea typeface="Arial"/>
                <a:cs typeface="Arial"/>
                <a:sym typeface="Arial"/>
              </a:rPr>
              <a:t>απλές μεθόδοι περιγραφής επιχειρηματικών διεργασιών, όπως τα διαγράμματα ροής</a:t>
            </a:r>
            <a:endParaRPr sz="2000">
              <a:latin typeface="Arial"/>
              <a:ea typeface="Arial"/>
              <a:cs typeface="Arial"/>
              <a:sym typeface="Arial"/>
            </a:endParaRPr>
          </a:p>
          <a:p>
            <a:pPr indent="0" lvl="0" marL="756285" rtl="0" algn="l">
              <a:lnSpc>
                <a:spcPct val="100000"/>
              </a:lnSpc>
              <a:spcBef>
                <a:spcPts val="0"/>
              </a:spcBef>
              <a:spcAft>
                <a:spcPts val="0"/>
              </a:spcAft>
              <a:buNone/>
            </a:pPr>
            <a:r>
              <a:rPr lang="en-US" sz="2000">
                <a:latin typeface="Arial"/>
                <a:ea typeface="Arial"/>
                <a:cs typeface="Arial"/>
                <a:sym typeface="Arial"/>
              </a:rPr>
              <a:t>(flowcharts)</a:t>
            </a:r>
            <a:endParaRPr sz="2000">
              <a:latin typeface="Arial"/>
              <a:ea typeface="Arial"/>
              <a:cs typeface="Arial"/>
              <a:sym typeface="Arial"/>
            </a:endParaRPr>
          </a:p>
          <a:p>
            <a:pPr indent="-287019" lvl="1" marL="756285" marR="86360" rtl="0" algn="l">
              <a:lnSpc>
                <a:spcPct val="100000"/>
              </a:lnSpc>
              <a:spcBef>
                <a:spcPts val="480"/>
              </a:spcBef>
              <a:spcAft>
                <a:spcPts val="0"/>
              </a:spcAft>
              <a:buSzPts val="2000"/>
              <a:buFont typeface="Arial"/>
              <a:buChar char="–"/>
            </a:pPr>
            <a:r>
              <a:rPr lang="en-US" sz="2000">
                <a:latin typeface="Arial"/>
                <a:ea typeface="Arial"/>
                <a:cs typeface="Arial"/>
                <a:sym typeface="Arial"/>
              </a:rPr>
              <a:t>τις ημιτυπικές (semi-formal) τεχνικές όπως τα διαγράμματα διαδικασιών ελεγχόμενων από αλυσίδες γεγονότων (event controlled chain of process) που χρησιμοποιούνται από τα εργαλεία ARIS και το σύστημα ERP SAP. Στην ίδια κατηγορία ανήκουν τα διαγράμματα της γλώσσας UML καθώς και η αναπαράσταση Business Process Modeling Notation (BPMN)</a:t>
            </a:r>
            <a:endParaRPr sz="2000">
              <a:latin typeface="Arial"/>
              <a:ea typeface="Arial"/>
              <a:cs typeface="Arial"/>
              <a:sym typeface="Arial"/>
            </a:endParaRPr>
          </a:p>
          <a:p>
            <a:pPr indent="-287019" lvl="1" marL="756285" rtl="0" algn="l">
              <a:lnSpc>
                <a:spcPct val="100000"/>
              </a:lnSpc>
              <a:spcBef>
                <a:spcPts val="480"/>
              </a:spcBef>
              <a:spcAft>
                <a:spcPts val="0"/>
              </a:spcAft>
              <a:buSzPts val="2000"/>
              <a:buFont typeface="Arial"/>
              <a:buChar char="–"/>
            </a:pPr>
            <a:r>
              <a:rPr lang="en-US" sz="2000">
                <a:latin typeface="Arial"/>
                <a:ea typeface="Arial"/>
                <a:cs typeface="Arial"/>
                <a:sym typeface="Arial"/>
              </a:rPr>
              <a:t>γλώσσες αναπαράστασης με τη χρήση της XML όπως η Business Process Execution Language</a:t>
            </a:r>
            <a:endParaRPr sz="2000">
              <a:latin typeface="Arial"/>
              <a:ea typeface="Arial"/>
              <a:cs typeface="Arial"/>
              <a:sym typeface="Arial"/>
            </a:endParaRPr>
          </a:p>
          <a:p>
            <a:pPr indent="0" lvl="0" marL="756285" marR="5080" rtl="0" algn="l">
              <a:lnSpc>
                <a:spcPct val="100000"/>
              </a:lnSpc>
              <a:spcBef>
                <a:spcPts val="5"/>
              </a:spcBef>
              <a:spcAft>
                <a:spcPts val="0"/>
              </a:spcAft>
              <a:buNone/>
            </a:pPr>
            <a:r>
              <a:rPr lang="en-US" sz="2000">
                <a:latin typeface="Arial"/>
                <a:ea typeface="Arial"/>
                <a:cs typeface="Arial"/>
                <a:sym typeface="Arial"/>
              </a:rPr>
              <a:t>(BPEL) που έχει αναπτυχθεί από τον οργανισμό OASIS και αποτελεί την πιο διαδεδομένη γλώσσα αναπαράστασης επιχειρηματικών διεργασιών, Workflow XML (WfXML), Business Process Modeling Language (BPML), κ.α.</a:t>
            </a:r>
            <a:endParaRPr sz="2000">
              <a:latin typeface="Arial"/>
              <a:ea typeface="Arial"/>
              <a:cs typeface="Arial"/>
              <a:sym typeface="Arial"/>
            </a:endParaRPr>
          </a:p>
          <a:p>
            <a:pPr indent="-287019" lvl="1" marL="756285" rtl="0" algn="l">
              <a:lnSpc>
                <a:spcPct val="100000"/>
              </a:lnSpc>
              <a:spcBef>
                <a:spcPts val="480"/>
              </a:spcBef>
              <a:spcAft>
                <a:spcPts val="0"/>
              </a:spcAft>
              <a:buSzPts val="2000"/>
              <a:buFont typeface="Arial"/>
              <a:buChar char="–"/>
            </a:pPr>
            <a:r>
              <a:rPr lang="en-US" sz="2000">
                <a:latin typeface="Arial"/>
                <a:ea typeface="Arial"/>
                <a:cs typeface="Arial"/>
                <a:sym typeface="Arial"/>
              </a:rPr>
              <a:t>τις πιο αυστηρές και θεωρητικές περιγραφές όπως Pi-calculus και τα Petri Nets</a:t>
            </a:r>
            <a:endParaRPr sz="20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2"/>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241" name="Google Shape;241;p22"/>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2" name="Google Shape;242;p22"/>
          <p:cNvSpPr txBox="1"/>
          <p:nvPr>
            <p:ph type="title"/>
          </p:nvPr>
        </p:nvSpPr>
        <p:spPr>
          <a:xfrm>
            <a:off x="2144648" y="472897"/>
            <a:ext cx="7037705" cy="635000"/>
          </a:xfrm>
          <a:prstGeom prst="rect">
            <a:avLst/>
          </a:prstGeom>
          <a:noFill/>
          <a:ln>
            <a:noFill/>
          </a:ln>
        </p:spPr>
        <p:txBody>
          <a:bodyPr anchorCtr="0" anchor="t" bIns="0" lIns="0" spcFirstLastPara="1" rIns="0" wrap="square" tIns="12050">
            <a:spAutoFit/>
          </a:bodyPr>
          <a:lstStyle/>
          <a:p>
            <a:pPr indent="0" lvl="0" marL="5080" rtl="0" algn="l">
              <a:lnSpc>
                <a:spcPct val="100000"/>
              </a:lnSpc>
              <a:spcBef>
                <a:spcPts val="0"/>
              </a:spcBef>
              <a:spcAft>
                <a:spcPts val="0"/>
              </a:spcAft>
              <a:buNone/>
            </a:pPr>
            <a:r>
              <a:rPr i="1" lang="en-US">
                <a:latin typeface="Arial"/>
                <a:ea typeface="Arial"/>
                <a:cs typeface="Arial"/>
                <a:sym typeface="Arial"/>
              </a:rPr>
              <a:t>Παράδειγμα διεργασίας με BPMN</a:t>
            </a:r>
            <a:endParaRPr/>
          </a:p>
        </p:txBody>
      </p:sp>
      <p:pic>
        <p:nvPicPr>
          <p:cNvPr id="243" name="Google Shape;243;p22"/>
          <p:cNvPicPr preferRelativeResize="0"/>
          <p:nvPr/>
        </p:nvPicPr>
        <p:blipFill rotWithShape="1">
          <a:blip r:embed="rId3">
            <a:alphaModFix/>
          </a:blip>
          <a:srcRect b="0" l="0" r="0" t="0"/>
          <a:stretch/>
        </p:blipFill>
        <p:spPr>
          <a:xfrm>
            <a:off x="2357627" y="1470660"/>
            <a:ext cx="6644640" cy="4267200"/>
          </a:xfrm>
          <a:prstGeom prst="rect">
            <a:avLst/>
          </a:prstGeom>
          <a:noFill/>
          <a:ln>
            <a:noFill/>
          </a:ln>
        </p:spPr>
      </p:pic>
      <p:sp>
        <p:nvSpPr>
          <p:cNvPr id="244" name="Google Shape;244;p22"/>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3"/>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250" name="Google Shape;250;p23"/>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1" name="Google Shape;251;p23"/>
          <p:cNvSpPr txBox="1"/>
          <p:nvPr>
            <p:ph type="title"/>
          </p:nvPr>
        </p:nvSpPr>
        <p:spPr>
          <a:xfrm>
            <a:off x="1975485" y="472897"/>
            <a:ext cx="7374890" cy="1244600"/>
          </a:xfrm>
          <a:prstGeom prst="rect">
            <a:avLst/>
          </a:prstGeom>
          <a:noFill/>
          <a:ln>
            <a:noFill/>
          </a:ln>
        </p:spPr>
        <p:txBody>
          <a:bodyPr anchorCtr="0" anchor="t" bIns="0" lIns="0" spcFirstLastPara="1" rIns="0" wrap="square" tIns="12050">
            <a:spAutoFit/>
          </a:bodyPr>
          <a:lstStyle/>
          <a:p>
            <a:pPr indent="-899160" lvl="0" marL="911225" marR="5080" rtl="0" algn="l">
              <a:lnSpc>
                <a:spcPct val="100000"/>
              </a:lnSpc>
              <a:spcBef>
                <a:spcPts val="0"/>
              </a:spcBef>
              <a:spcAft>
                <a:spcPts val="0"/>
              </a:spcAft>
              <a:buNone/>
            </a:pPr>
            <a:r>
              <a:rPr lang="en-US"/>
              <a:t>Ο τρόπος εργασίας με μεμονωμένα πληροφοριακά συστήματα</a:t>
            </a:r>
            <a:endParaRPr/>
          </a:p>
        </p:txBody>
      </p:sp>
      <p:pic>
        <p:nvPicPr>
          <p:cNvPr id="252" name="Google Shape;252;p23"/>
          <p:cNvPicPr preferRelativeResize="0"/>
          <p:nvPr/>
        </p:nvPicPr>
        <p:blipFill rotWithShape="1">
          <a:blip r:embed="rId3">
            <a:alphaModFix/>
          </a:blip>
          <a:srcRect b="0" l="0" r="0" t="0"/>
          <a:stretch/>
        </p:blipFill>
        <p:spPr>
          <a:xfrm>
            <a:off x="1647444" y="2275332"/>
            <a:ext cx="8934559" cy="3176886"/>
          </a:xfrm>
          <a:prstGeom prst="rect">
            <a:avLst/>
          </a:prstGeom>
          <a:noFill/>
          <a:ln>
            <a:noFill/>
          </a:ln>
        </p:spPr>
      </p:pic>
      <p:sp>
        <p:nvSpPr>
          <p:cNvPr id="253" name="Google Shape;253;p23"/>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4"/>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259" name="Google Shape;259;p24"/>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0" name="Google Shape;260;p24"/>
          <p:cNvSpPr txBox="1"/>
          <p:nvPr>
            <p:ph type="title"/>
          </p:nvPr>
        </p:nvSpPr>
        <p:spPr>
          <a:xfrm>
            <a:off x="1799589" y="449071"/>
            <a:ext cx="7894320" cy="1367790"/>
          </a:xfrm>
          <a:prstGeom prst="rect">
            <a:avLst/>
          </a:prstGeom>
          <a:noFill/>
          <a:ln>
            <a:noFill/>
          </a:ln>
        </p:spPr>
        <p:txBody>
          <a:bodyPr anchorCtr="0" anchor="t" bIns="0" lIns="0" spcFirstLastPara="1" rIns="0" wrap="square" tIns="13325">
            <a:spAutoFit/>
          </a:bodyPr>
          <a:lstStyle/>
          <a:p>
            <a:pPr indent="-632460" lvl="0" marL="645160" marR="5080" rtl="0" algn="l">
              <a:lnSpc>
                <a:spcPct val="100000"/>
              </a:lnSpc>
              <a:spcBef>
                <a:spcPts val="0"/>
              </a:spcBef>
              <a:spcAft>
                <a:spcPts val="0"/>
              </a:spcAft>
              <a:buNone/>
            </a:pPr>
            <a:r>
              <a:rPr lang="en-US" sz="4400"/>
              <a:t>Οπτικές γωνίες ολοκλήρωσης ενός πληροφοριακού συστήματος</a:t>
            </a:r>
            <a:endParaRPr sz="4400"/>
          </a:p>
        </p:txBody>
      </p:sp>
      <p:sp>
        <p:nvSpPr>
          <p:cNvPr id="261" name="Google Shape;261;p24"/>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262" name="Google Shape;262;p24"/>
          <p:cNvSpPr txBox="1"/>
          <p:nvPr/>
        </p:nvSpPr>
        <p:spPr>
          <a:xfrm>
            <a:off x="688340" y="2111501"/>
            <a:ext cx="10796270" cy="3257550"/>
          </a:xfrm>
          <a:prstGeom prst="rect">
            <a:avLst/>
          </a:prstGeom>
          <a:noFill/>
          <a:ln>
            <a:noFill/>
          </a:ln>
        </p:spPr>
        <p:txBody>
          <a:bodyPr anchorCtr="0" anchor="t" bIns="0" lIns="0" spcFirstLastPara="1" rIns="0" wrap="square" tIns="13325">
            <a:spAutoFit/>
          </a:bodyPr>
          <a:lstStyle/>
          <a:p>
            <a:pPr indent="-342900" lvl="0" marL="355600" rtl="0" algn="l">
              <a:lnSpc>
                <a:spcPct val="100000"/>
              </a:lnSpc>
              <a:spcBef>
                <a:spcPts val="0"/>
              </a:spcBef>
              <a:spcAft>
                <a:spcPts val="0"/>
              </a:spcAft>
              <a:buSzPts val="2000"/>
              <a:buFont typeface="Arial"/>
              <a:buChar char="•"/>
            </a:pPr>
            <a:r>
              <a:rPr b="1" lang="en-US" sz="2000">
                <a:latin typeface="Arial"/>
                <a:ea typeface="Arial"/>
                <a:cs typeface="Arial"/>
                <a:sym typeface="Arial"/>
              </a:rPr>
              <a:t>Ολοκλήρωση των δεδομένων (data integration) </a:t>
            </a:r>
            <a:r>
              <a:rPr lang="en-US" sz="2000">
                <a:latin typeface="Arial"/>
                <a:ea typeface="Arial"/>
                <a:cs typeface="Arial"/>
                <a:sym typeface="Arial"/>
              </a:rPr>
              <a:t>επιτυγχάνεται όταν όλα τα σχήματα δεδομένων</a:t>
            </a:r>
            <a:endParaRPr sz="2000">
              <a:latin typeface="Arial"/>
              <a:ea typeface="Arial"/>
              <a:cs typeface="Arial"/>
              <a:sym typeface="Arial"/>
            </a:endParaRPr>
          </a:p>
          <a:p>
            <a:pPr indent="0" lvl="0" marL="355600" marR="55880" rtl="0" algn="l">
              <a:lnSpc>
                <a:spcPct val="100000"/>
              </a:lnSpc>
              <a:spcBef>
                <a:spcPts val="0"/>
              </a:spcBef>
              <a:spcAft>
                <a:spcPts val="0"/>
              </a:spcAft>
              <a:buNone/>
            </a:pPr>
            <a:r>
              <a:rPr lang="en-US" sz="2000">
                <a:latin typeface="Arial"/>
                <a:ea typeface="Arial"/>
                <a:cs typeface="Arial"/>
                <a:sym typeface="Arial"/>
              </a:rPr>
              <a:t>που χρησιμοποιούνται από όλα τα τμήματα της επιχείρησης είναι ενοποιημένα και οι εγγραφές στα αντίστοιχα πεδία έχουν την ίδια τιμή.</a:t>
            </a:r>
            <a:endParaRPr sz="2000">
              <a:latin typeface="Arial"/>
              <a:ea typeface="Arial"/>
              <a:cs typeface="Arial"/>
              <a:sym typeface="Arial"/>
            </a:endParaRPr>
          </a:p>
          <a:p>
            <a:pPr indent="-342900" lvl="0" marL="355600" marR="5080" rtl="0" algn="l">
              <a:lnSpc>
                <a:spcPct val="100000"/>
              </a:lnSpc>
              <a:spcBef>
                <a:spcPts val="480"/>
              </a:spcBef>
              <a:spcAft>
                <a:spcPts val="0"/>
              </a:spcAft>
              <a:buSzPts val="2000"/>
              <a:buFont typeface="Arial"/>
              <a:buChar char="•"/>
            </a:pPr>
            <a:r>
              <a:rPr b="1" lang="en-US" sz="2000">
                <a:latin typeface="Arial"/>
                <a:ea typeface="Arial"/>
                <a:cs typeface="Arial"/>
                <a:sym typeface="Arial"/>
              </a:rPr>
              <a:t>Λειτουργική ολοκλήρωση (operation integration) </a:t>
            </a:r>
            <a:r>
              <a:rPr lang="en-US" sz="2000">
                <a:latin typeface="Arial"/>
                <a:ea typeface="Arial"/>
                <a:cs typeface="Arial"/>
                <a:sym typeface="Arial"/>
              </a:rPr>
              <a:t>απαιτεί τον ορισμό της ροής εργασίας (workflow), δηλαδή τη σύνδεση των επιμέρους ενεργειών, ή των βημάτων της επιχειρηματικής διεργασίας, με την προηγούμενη ή την επόμενη εργασία, αντίστοιχα.</a:t>
            </a:r>
            <a:endParaRPr sz="2000">
              <a:latin typeface="Arial"/>
              <a:ea typeface="Arial"/>
              <a:cs typeface="Arial"/>
              <a:sym typeface="Arial"/>
            </a:endParaRPr>
          </a:p>
          <a:p>
            <a:pPr indent="-342900" lvl="0" marL="355600" rtl="0" algn="l">
              <a:lnSpc>
                <a:spcPct val="100000"/>
              </a:lnSpc>
              <a:spcBef>
                <a:spcPts val="480"/>
              </a:spcBef>
              <a:spcAft>
                <a:spcPts val="0"/>
              </a:spcAft>
              <a:buSzPts val="2000"/>
              <a:buFont typeface="Arial"/>
              <a:buChar char="•"/>
            </a:pPr>
            <a:r>
              <a:rPr b="1" lang="en-US" sz="2000">
                <a:latin typeface="Arial"/>
                <a:ea typeface="Arial"/>
                <a:cs typeface="Arial"/>
                <a:sym typeface="Arial"/>
              </a:rPr>
              <a:t>Ολοκλήρωση διεργασιών (process integration) </a:t>
            </a:r>
            <a:r>
              <a:rPr lang="en-US" sz="2000">
                <a:latin typeface="Arial"/>
                <a:ea typeface="Arial"/>
                <a:cs typeface="Arial"/>
                <a:sym typeface="Arial"/>
              </a:rPr>
              <a:t>σημαίνει ότι έχουν αναπτυχθεί διεπαφές</a:t>
            </a:r>
            <a:endParaRPr sz="2000">
              <a:latin typeface="Arial"/>
              <a:ea typeface="Arial"/>
              <a:cs typeface="Arial"/>
              <a:sym typeface="Arial"/>
            </a:endParaRPr>
          </a:p>
          <a:p>
            <a:pPr indent="0" lvl="0" marL="355600" rtl="0" algn="l">
              <a:lnSpc>
                <a:spcPct val="100000"/>
              </a:lnSpc>
              <a:spcBef>
                <a:spcPts val="0"/>
              </a:spcBef>
              <a:spcAft>
                <a:spcPts val="0"/>
              </a:spcAft>
              <a:buNone/>
            </a:pPr>
            <a:r>
              <a:rPr lang="en-US" sz="2000">
                <a:latin typeface="Arial"/>
                <a:ea typeface="Arial"/>
                <a:cs typeface="Arial"/>
                <a:sym typeface="Arial"/>
              </a:rPr>
              <a:t>(interfaces) μεταξύ των διαφόρων επιχειρηματικών διεργασιών.</a:t>
            </a:r>
            <a:endParaRPr sz="2000">
              <a:latin typeface="Arial"/>
              <a:ea typeface="Arial"/>
              <a:cs typeface="Arial"/>
              <a:sym typeface="Arial"/>
            </a:endParaRPr>
          </a:p>
          <a:p>
            <a:pPr indent="-342900" lvl="0" marL="355600" marR="679450" rtl="0" algn="l">
              <a:lnSpc>
                <a:spcPct val="100000"/>
              </a:lnSpc>
              <a:spcBef>
                <a:spcPts val="480"/>
              </a:spcBef>
              <a:spcAft>
                <a:spcPts val="0"/>
              </a:spcAft>
              <a:buSzPts val="2000"/>
              <a:buFont typeface="Arial"/>
              <a:buChar char="•"/>
            </a:pPr>
            <a:r>
              <a:rPr b="1" lang="en-US" sz="2000">
                <a:latin typeface="Arial"/>
                <a:ea typeface="Arial"/>
                <a:cs typeface="Arial"/>
                <a:sym typeface="Arial"/>
              </a:rPr>
              <a:t>Ολοκλήρωση λογισμικού (software integration) </a:t>
            </a:r>
            <a:r>
              <a:rPr lang="en-US" sz="2000">
                <a:latin typeface="Arial"/>
                <a:ea typeface="Arial"/>
                <a:cs typeface="Arial"/>
                <a:sym typeface="Arial"/>
              </a:rPr>
              <a:t>επιτυγχάνεται όταν διαφορετικές εφαρμογές λογισμικού μπορούν να χρησιμοποιούν τα δεδομένα και τις λειτουργίες του άλλου.</a:t>
            </a:r>
            <a:endParaRPr sz="20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5"/>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268" name="Google Shape;268;p25"/>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9" name="Google Shape;269;p25"/>
          <p:cNvSpPr txBox="1"/>
          <p:nvPr>
            <p:ph type="title"/>
          </p:nvPr>
        </p:nvSpPr>
        <p:spPr>
          <a:xfrm>
            <a:off x="1279016" y="472897"/>
            <a:ext cx="8769350" cy="1214755"/>
          </a:xfrm>
          <a:prstGeom prst="rect">
            <a:avLst/>
          </a:prstGeom>
          <a:noFill/>
          <a:ln>
            <a:noFill/>
          </a:ln>
        </p:spPr>
        <p:txBody>
          <a:bodyPr anchorCtr="0" anchor="t" bIns="0" lIns="0" spcFirstLastPara="1" rIns="0" wrap="square" tIns="12700">
            <a:spAutoFit/>
          </a:bodyPr>
          <a:lstStyle/>
          <a:p>
            <a:pPr indent="-3033395" lvl="0" marL="3045460" marR="5080" rtl="0" algn="l">
              <a:lnSpc>
                <a:spcPct val="100000"/>
              </a:lnSpc>
              <a:spcBef>
                <a:spcPts val="0"/>
              </a:spcBef>
              <a:spcAft>
                <a:spcPts val="0"/>
              </a:spcAft>
              <a:buNone/>
            </a:pPr>
            <a:r>
              <a:rPr i="1" lang="en-US" sz="3900">
                <a:latin typeface="Arial"/>
                <a:ea typeface="Arial"/>
                <a:cs typeface="Arial"/>
                <a:sym typeface="Arial"/>
              </a:rPr>
              <a:t>Κεντρική αποθήκευση πληροφορίας σε ένα σύστημα ERP</a:t>
            </a:r>
            <a:endParaRPr sz="3900">
              <a:latin typeface="Arial"/>
              <a:ea typeface="Arial"/>
              <a:cs typeface="Arial"/>
              <a:sym typeface="Arial"/>
            </a:endParaRPr>
          </a:p>
        </p:txBody>
      </p:sp>
      <p:pic>
        <p:nvPicPr>
          <p:cNvPr id="270" name="Google Shape;270;p25"/>
          <p:cNvPicPr preferRelativeResize="0"/>
          <p:nvPr/>
        </p:nvPicPr>
        <p:blipFill rotWithShape="1">
          <a:blip r:embed="rId3">
            <a:alphaModFix/>
          </a:blip>
          <a:srcRect b="0" l="0" r="0" t="0"/>
          <a:stretch/>
        </p:blipFill>
        <p:spPr>
          <a:xfrm>
            <a:off x="2717292" y="1868423"/>
            <a:ext cx="6096000" cy="4572000"/>
          </a:xfrm>
          <a:prstGeom prst="rect">
            <a:avLst/>
          </a:prstGeom>
          <a:noFill/>
          <a:ln>
            <a:noFill/>
          </a:ln>
        </p:spPr>
      </p:pic>
      <p:sp>
        <p:nvSpPr>
          <p:cNvPr id="271" name="Google Shape;271;p25"/>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6"/>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277" name="Google Shape;277;p26"/>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8" name="Google Shape;278;p26"/>
          <p:cNvSpPr txBox="1"/>
          <p:nvPr>
            <p:ph type="title"/>
          </p:nvPr>
        </p:nvSpPr>
        <p:spPr>
          <a:xfrm>
            <a:off x="1139748" y="449071"/>
            <a:ext cx="9214485" cy="6965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4400"/>
              <a:t>H λειτουργικότητα των συστημάτων ERP</a:t>
            </a:r>
            <a:endParaRPr sz="4400"/>
          </a:p>
        </p:txBody>
      </p:sp>
      <p:sp>
        <p:nvSpPr>
          <p:cNvPr id="279" name="Google Shape;279;p26"/>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280" name="Google Shape;280;p26"/>
          <p:cNvSpPr txBox="1"/>
          <p:nvPr>
            <p:ph idx="1" type="body"/>
          </p:nvPr>
        </p:nvSpPr>
        <p:spPr>
          <a:xfrm>
            <a:off x="688340" y="1511020"/>
            <a:ext cx="7092950" cy="2366645"/>
          </a:xfrm>
          <a:prstGeom prst="rect">
            <a:avLst/>
          </a:prstGeom>
          <a:noFill/>
          <a:ln>
            <a:noFill/>
          </a:ln>
        </p:spPr>
        <p:txBody>
          <a:bodyPr anchorCtr="0" anchor="t" bIns="0" lIns="0" spcFirstLastPara="1" rIns="0" wrap="square" tIns="109850">
            <a:spAutoFit/>
          </a:bodyPr>
          <a:lstStyle/>
          <a:p>
            <a:pPr indent="-342900" lvl="0" marL="355600" rtl="0" algn="l">
              <a:lnSpc>
                <a:spcPct val="100000"/>
              </a:lnSpc>
              <a:spcBef>
                <a:spcPts val="0"/>
              </a:spcBef>
              <a:spcAft>
                <a:spcPts val="0"/>
              </a:spcAft>
              <a:buClr>
                <a:schemeClr val="dk1"/>
              </a:buClr>
              <a:buSzPts val="3200"/>
              <a:buFont typeface="Arial"/>
              <a:buChar char="•"/>
            </a:pPr>
            <a:r>
              <a:rPr lang="en-US"/>
              <a:t>Μάρκετινγκ και Πωλήσεις,</a:t>
            </a:r>
            <a:endParaRPr/>
          </a:p>
          <a:p>
            <a:pPr indent="-342900" lvl="0" marL="355600" rtl="0" algn="l">
              <a:lnSpc>
                <a:spcPct val="100000"/>
              </a:lnSpc>
              <a:spcBef>
                <a:spcPts val="770"/>
              </a:spcBef>
              <a:spcAft>
                <a:spcPts val="0"/>
              </a:spcAft>
              <a:buClr>
                <a:schemeClr val="dk1"/>
              </a:buClr>
              <a:buSzPts val="3200"/>
              <a:buFont typeface="Arial"/>
              <a:buChar char="•"/>
            </a:pPr>
            <a:r>
              <a:rPr lang="en-US"/>
              <a:t>Διαχείριση Εφοδιαστικής Αλυσίδας,</a:t>
            </a:r>
            <a:endParaRPr/>
          </a:p>
          <a:p>
            <a:pPr indent="-342900" lvl="0" marL="355600" rtl="0" algn="l">
              <a:lnSpc>
                <a:spcPct val="100000"/>
              </a:lnSpc>
              <a:spcBef>
                <a:spcPts val="765"/>
              </a:spcBef>
              <a:spcAft>
                <a:spcPts val="0"/>
              </a:spcAft>
              <a:buClr>
                <a:schemeClr val="dk1"/>
              </a:buClr>
              <a:buSzPts val="3200"/>
              <a:buFont typeface="Arial"/>
              <a:buChar char="•"/>
            </a:pPr>
            <a:r>
              <a:rPr lang="en-US"/>
              <a:t>Οικονομική και Λογιστική Διαχείριση και</a:t>
            </a:r>
            <a:endParaRPr/>
          </a:p>
          <a:p>
            <a:pPr indent="-342900" lvl="0" marL="355600" rtl="0" algn="l">
              <a:lnSpc>
                <a:spcPct val="100000"/>
              </a:lnSpc>
              <a:spcBef>
                <a:spcPts val="770"/>
              </a:spcBef>
              <a:spcAft>
                <a:spcPts val="0"/>
              </a:spcAft>
              <a:buClr>
                <a:schemeClr val="dk1"/>
              </a:buClr>
              <a:buSzPts val="3200"/>
              <a:buFont typeface="Arial"/>
              <a:buChar char="•"/>
            </a:pPr>
            <a:r>
              <a:rPr lang="en-US"/>
              <a:t>Διοίκηση Ανθρώπινου Δυναμικού</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7"/>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286" name="Google Shape;286;p27"/>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7" name="Google Shape;287;p27"/>
          <p:cNvSpPr txBox="1"/>
          <p:nvPr>
            <p:ph type="title"/>
          </p:nvPr>
        </p:nvSpPr>
        <p:spPr>
          <a:xfrm>
            <a:off x="2144648" y="472897"/>
            <a:ext cx="7037705" cy="635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Τα modules ενός ERP συστήματος</a:t>
            </a:r>
            <a:endParaRPr/>
          </a:p>
        </p:txBody>
      </p:sp>
      <p:sp>
        <p:nvSpPr>
          <p:cNvPr id="288" name="Google Shape;288;p27"/>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graphicFrame>
        <p:nvGraphicFramePr>
          <p:cNvPr id="289" name="Google Shape;289;p27"/>
          <p:cNvGraphicFramePr/>
          <p:nvPr/>
        </p:nvGraphicFramePr>
        <p:xfrm>
          <a:off x="770089" y="1242822"/>
          <a:ext cx="3000000" cy="3000000"/>
        </p:xfrm>
        <a:graphic>
          <a:graphicData uri="http://schemas.openxmlformats.org/drawingml/2006/table">
            <a:tbl>
              <a:tblPr bandRow="1" firstRow="1">
                <a:noFill/>
                <a:tableStyleId>{8B54A576-6790-4472-833B-260C143EC7BF}</a:tableStyleId>
              </a:tblPr>
              <a:tblGrid>
                <a:gridCol w="2348225"/>
                <a:gridCol w="2348225"/>
                <a:gridCol w="2348225"/>
                <a:gridCol w="2348875"/>
              </a:tblGrid>
              <a:tr h="474975">
                <a:tc>
                  <a:txBody>
                    <a:bodyPr/>
                    <a:lstStyle/>
                    <a:p>
                      <a:pPr indent="0" lvl="0" marL="68580" marR="0" rtl="0" algn="l">
                        <a:lnSpc>
                          <a:spcPct val="100000"/>
                        </a:lnSpc>
                        <a:spcBef>
                          <a:spcPts val="0"/>
                        </a:spcBef>
                        <a:spcAft>
                          <a:spcPts val="0"/>
                        </a:spcAft>
                        <a:buNone/>
                      </a:pPr>
                      <a:r>
                        <a:rPr b="1" lang="en-US" sz="1400" u="none" cap="none" strike="noStrike">
                          <a:latin typeface="Arial"/>
                          <a:ea typeface="Arial"/>
                          <a:cs typeface="Arial"/>
                          <a:sym typeface="Arial"/>
                        </a:rPr>
                        <a:t>Διαχείριση Εφοδιαστικής</a:t>
                      </a:r>
                      <a:endParaRPr sz="1400" u="none" cap="none" strike="noStrike">
                        <a:latin typeface="Arial"/>
                        <a:ea typeface="Arial"/>
                        <a:cs typeface="Arial"/>
                        <a:sym typeface="Arial"/>
                      </a:endParaRPr>
                    </a:p>
                    <a:p>
                      <a:pPr indent="0" lvl="0" marL="68580" marR="0" rtl="0" algn="l">
                        <a:lnSpc>
                          <a:spcPct val="118214"/>
                        </a:lnSpc>
                        <a:spcBef>
                          <a:spcPts val="250"/>
                        </a:spcBef>
                        <a:spcAft>
                          <a:spcPts val="0"/>
                        </a:spcAft>
                        <a:buNone/>
                      </a:pPr>
                      <a:r>
                        <a:rPr b="1" lang="en-US" sz="1400" u="none" cap="none" strike="noStrike">
                          <a:latin typeface="Arial"/>
                          <a:ea typeface="Arial"/>
                          <a:cs typeface="Arial"/>
                          <a:sym typeface="Arial"/>
                        </a:rPr>
                        <a:t>Αλυσίδας</a:t>
                      </a:r>
                      <a:endParaRPr sz="1400" u="none" cap="none" strike="noStrike">
                        <a:latin typeface="Arial"/>
                        <a:ea typeface="Arial"/>
                        <a:cs typeface="Arial"/>
                        <a:sym typeface="Arial"/>
                      </a:endParaRPr>
                    </a:p>
                  </a:txBody>
                  <a:tcPr marT="69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8580" marR="0" rtl="0" algn="l">
                        <a:lnSpc>
                          <a:spcPct val="100000"/>
                        </a:lnSpc>
                        <a:spcBef>
                          <a:spcPts val="0"/>
                        </a:spcBef>
                        <a:spcAft>
                          <a:spcPts val="0"/>
                        </a:spcAft>
                        <a:buNone/>
                      </a:pPr>
                      <a:r>
                        <a:rPr b="1" lang="en-US" sz="1400" u="none" cap="none" strike="noStrike">
                          <a:latin typeface="Arial"/>
                          <a:ea typeface="Arial"/>
                          <a:cs typeface="Arial"/>
                          <a:sym typeface="Arial"/>
                        </a:rPr>
                        <a:t>Οικονομική και Λογιστική</a:t>
                      </a:r>
                      <a:endParaRPr sz="1400" u="none" cap="none" strike="noStrike">
                        <a:latin typeface="Arial"/>
                        <a:ea typeface="Arial"/>
                        <a:cs typeface="Arial"/>
                        <a:sym typeface="Arial"/>
                      </a:endParaRPr>
                    </a:p>
                    <a:p>
                      <a:pPr indent="0" lvl="0" marL="68580" marR="0" rtl="0" algn="l">
                        <a:lnSpc>
                          <a:spcPct val="118214"/>
                        </a:lnSpc>
                        <a:spcBef>
                          <a:spcPts val="250"/>
                        </a:spcBef>
                        <a:spcAft>
                          <a:spcPts val="0"/>
                        </a:spcAft>
                        <a:buNone/>
                      </a:pPr>
                      <a:r>
                        <a:rPr b="1" lang="en-US" sz="1400" u="none" cap="none" strike="noStrike">
                          <a:latin typeface="Arial"/>
                          <a:ea typeface="Arial"/>
                          <a:cs typeface="Arial"/>
                          <a:sym typeface="Arial"/>
                        </a:rPr>
                        <a:t>Διαχείριση</a:t>
                      </a:r>
                      <a:endParaRPr sz="1400" u="none" cap="none" strike="noStrike">
                        <a:latin typeface="Arial"/>
                        <a:ea typeface="Arial"/>
                        <a:cs typeface="Arial"/>
                        <a:sym typeface="Arial"/>
                      </a:endParaRPr>
                    </a:p>
                  </a:txBody>
                  <a:tcPr marT="69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9215" marR="0" rtl="0" algn="l">
                        <a:lnSpc>
                          <a:spcPct val="100000"/>
                        </a:lnSpc>
                        <a:spcBef>
                          <a:spcPts val="0"/>
                        </a:spcBef>
                        <a:spcAft>
                          <a:spcPts val="0"/>
                        </a:spcAft>
                        <a:buNone/>
                      </a:pPr>
                      <a:r>
                        <a:rPr b="1" lang="en-US" sz="1400" u="none" cap="none" strike="noStrike">
                          <a:latin typeface="Arial"/>
                          <a:ea typeface="Arial"/>
                          <a:cs typeface="Arial"/>
                          <a:sym typeface="Arial"/>
                        </a:rPr>
                        <a:t>Ανθρώπινοι Πόροι</a:t>
                      </a:r>
                      <a:endParaRPr sz="1400" u="none" cap="none" strike="noStrike">
                        <a:latin typeface="Arial"/>
                        <a:ea typeface="Arial"/>
                        <a:cs typeface="Arial"/>
                        <a:sym typeface="Arial"/>
                      </a:endParaRPr>
                    </a:p>
                  </a:txBody>
                  <a:tcPr marT="69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9215" marR="0" rtl="0" algn="l">
                        <a:lnSpc>
                          <a:spcPct val="100000"/>
                        </a:lnSpc>
                        <a:spcBef>
                          <a:spcPts val="0"/>
                        </a:spcBef>
                        <a:spcAft>
                          <a:spcPts val="0"/>
                        </a:spcAft>
                        <a:buNone/>
                      </a:pPr>
                      <a:r>
                        <a:rPr b="1" lang="en-US" sz="1400" u="none" cap="none" strike="noStrike">
                          <a:latin typeface="Arial"/>
                          <a:ea typeface="Arial"/>
                          <a:cs typeface="Arial"/>
                          <a:sym typeface="Arial"/>
                        </a:rPr>
                        <a:t>Μάρκετινγκ και Πωλήσεις</a:t>
                      </a:r>
                      <a:endParaRPr sz="1400" u="none" cap="none" strike="noStrike">
                        <a:latin typeface="Arial"/>
                        <a:ea typeface="Arial"/>
                        <a:cs typeface="Arial"/>
                        <a:sym typeface="Arial"/>
                      </a:endParaRPr>
                    </a:p>
                  </a:txBody>
                  <a:tcPr marT="69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r>
              <a:tr h="825500">
                <a:tc>
                  <a:txBody>
                    <a:bodyPr/>
                    <a:lstStyle/>
                    <a:p>
                      <a:pPr indent="0" lvl="0" marL="68580" marR="0" rtl="0" algn="l">
                        <a:lnSpc>
                          <a:spcPct val="100000"/>
                        </a:lnSpc>
                        <a:spcBef>
                          <a:spcPts val="0"/>
                        </a:spcBef>
                        <a:spcAft>
                          <a:spcPts val="0"/>
                        </a:spcAft>
                        <a:buNone/>
                      </a:pPr>
                      <a:r>
                        <a:rPr lang="en-US" sz="1000" u="none" cap="none" strike="noStrike">
                          <a:latin typeface="Arial"/>
                          <a:ea typeface="Arial"/>
                          <a:cs typeface="Arial"/>
                          <a:sym typeface="Arial"/>
                        </a:rPr>
                        <a:t>Προγραμματισμός και πρόγραμμα</a:t>
                      </a:r>
                      <a:endParaRPr sz="1000" u="none" cap="none" strike="noStrike">
                        <a:latin typeface="Arial"/>
                        <a:ea typeface="Arial"/>
                        <a:cs typeface="Arial"/>
                        <a:sym typeface="Arial"/>
                      </a:endParaRPr>
                    </a:p>
                    <a:p>
                      <a:pPr indent="0" lvl="0" marL="68580" marR="0" rtl="0" algn="l">
                        <a:lnSpc>
                          <a:spcPct val="100000"/>
                        </a:lnSpc>
                        <a:spcBef>
                          <a:spcPts val="180"/>
                        </a:spcBef>
                        <a:spcAft>
                          <a:spcPts val="0"/>
                        </a:spcAft>
                        <a:buNone/>
                      </a:pPr>
                      <a:r>
                        <a:rPr lang="en-US" sz="1000" u="none" cap="none" strike="noStrike">
                          <a:latin typeface="Arial"/>
                          <a:ea typeface="Arial"/>
                          <a:cs typeface="Arial"/>
                          <a:sym typeface="Arial"/>
                        </a:rPr>
                        <a:t>παραγωγής (Production Planning and</a:t>
                      </a:r>
                      <a:endParaRPr sz="1000" u="none" cap="none" strike="noStrike">
                        <a:latin typeface="Arial"/>
                        <a:ea typeface="Arial"/>
                        <a:cs typeface="Arial"/>
                        <a:sym typeface="Arial"/>
                      </a:endParaRPr>
                    </a:p>
                    <a:p>
                      <a:pPr indent="0" lvl="0" marL="68580" marR="0" rtl="0" algn="l">
                        <a:lnSpc>
                          <a:spcPct val="100000"/>
                        </a:lnSpc>
                        <a:spcBef>
                          <a:spcPts val="180"/>
                        </a:spcBef>
                        <a:spcAft>
                          <a:spcPts val="0"/>
                        </a:spcAft>
                        <a:buNone/>
                      </a:pPr>
                      <a:r>
                        <a:rPr lang="en-US" sz="1000" u="none" cap="none" strike="noStrike">
                          <a:latin typeface="Arial"/>
                          <a:ea typeface="Arial"/>
                          <a:cs typeface="Arial"/>
                          <a:sym typeface="Arial"/>
                        </a:rPr>
                        <a:t>Scheduling)</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8580" marR="0" rtl="0" algn="l">
                        <a:lnSpc>
                          <a:spcPct val="100000"/>
                        </a:lnSpc>
                        <a:spcBef>
                          <a:spcPts val="0"/>
                        </a:spcBef>
                        <a:spcAft>
                          <a:spcPts val="0"/>
                        </a:spcAft>
                        <a:buNone/>
                      </a:pPr>
                      <a:r>
                        <a:rPr lang="en-US" sz="1000" u="none" cap="none" strike="noStrike">
                          <a:latin typeface="Arial"/>
                          <a:ea typeface="Arial"/>
                          <a:cs typeface="Arial"/>
                          <a:sym typeface="Arial"/>
                        </a:rPr>
                        <a:t>Γενική Λογιστική (General ledger)</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9215" marR="0" rtl="0" algn="l">
                        <a:lnSpc>
                          <a:spcPct val="100000"/>
                        </a:lnSpc>
                        <a:spcBef>
                          <a:spcPts val="0"/>
                        </a:spcBef>
                        <a:spcAft>
                          <a:spcPts val="0"/>
                        </a:spcAft>
                        <a:buNone/>
                      </a:pPr>
                      <a:r>
                        <a:rPr lang="en-US" sz="1000" u="none" cap="none" strike="noStrike">
                          <a:latin typeface="Arial"/>
                          <a:ea typeface="Arial"/>
                          <a:cs typeface="Arial"/>
                          <a:sym typeface="Arial"/>
                        </a:rPr>
                        <a:t>Διαχείριση Προσωπικού (Personnel</a:t>
                      </a:r>
                      <a:endParaRPr sz="1000" u="none" cap="none" strike="noStrike">
                        <a:latin typeface="Arial"/>
                        <a:ea typeface="Arial"/>
                        <a:cs typeface="Arial"/>
                        <a:sym typeface="Arial"/>
                      </a:endParaRPr>
                    </a:p>
                    <a:p>
                      <a:pPr indent="0" lvl="0" marL="69215" marR="0" rtl="0" algn="l">
                        <a:lnSpc>
                          <a:spcPct val="100000"/>
                        </a:lnSpc>
                        <a:spcBef>
                          <a:spcPts val="180"/>
                        </a:spcBef>
                        <a:spcAft>
                          <a:spcPts val="0"/>
                        </a:spcAft>
                        <a:buNone/>
                      </a:pPr>
                      <a:r>
                        <a:rPr lang="en-US" sz="1000" u="none" cap="none" strike="noStrike">
                          <a:latin typeface="Arial"/>
                          <a:ea typeface="Arial"/>
                          <a:cs typeface="Arial"/>
                          <a:sym typeface="Arial"/>
                        </a:rPr>
                        <a:t>planning)</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9215" marR="0" rtl="0" algn="l">
                        <a:lnSpc>
                          <a:spcPct val="100000"/>
                        </a:lnSpc>
                        <a:spcBef>
                          <a:spcPts val="0"/>
                        </a:spcBef>
                        <a:spcAft>
                          <a:spcPts val="0"/>
                        </a:spcAft>
                        <a:buNone/>
                      </a:pPr>
                      <a:r>
                        <a:rPr lang="en-US" sz="1000" u="none" cap="none" strike="noStrike">
                          <a:latin typeface="Arial"/>
                          <a:ea typeface="Arial"/>
                          <a:cs typeface="Arial"/>
                          <a:sym typeface="Arial"/>
                        </a:rPr>
                        <a:t>Διαχείριση Πελατών (Customer</a:t>
                      </a:r>
                      <a:endParaRPr sz="1000" u="none" cap="none" strike="noStrike">
                        <a:latin typeface="Arial"/>
                        <a:ea typeface="Arial"/>
                        <a:cs typeface="Arial"/>
                        <a:sym typeface="Arial"/>
                      </a:endParaRPr>
                    </a:p>
                    <a:p>
                      <a:pPr indent="0" lvl="0" marL="69215" marR="0" rtl="0" algn="l">
                        <a:lnSpc>
                          <a:spcPct val="100000"/>
                        </a:lnSpc>
                        <a:spcBef>
                          <a:spcPts val="180"/>
                        </a:spcBef>
                        <a:spcAft>
                          <a:spcPts val="0"/>
                        </a:spcAft>
                        <a:buNone/>
                      </a:pPr>
                      <a:r>
                        <a:rPr lang="en-US" sz="1000" u="none" cap="none" strike="noStrike">
                          <a:latin typeface="Arial"/>
                          <a:ea typeface="Arial"/>
                          <a:cs typeface="Arial"/>
                          <a:sym typeface="Arial"/>
                        </a:rPr>
                        <a:t>Management)</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r>
              <a:tr h="615950">
                <a:tc>
                  <a:txBody>
                    <a:bodyPr/>
                    <a:lstStyle/>
                    <a:p>
                      <a:pPr indent="0" lvl="0" marL="68580" marR="0" rtl="0" algn="l">
                        <a:lnSpc>
                          <a:spcPct val="100000"/>
                        </a:lnSpc>
                        <a:spcBef>
                          <a:spcPts val="0"/>
                        </a:spcBef>
                        <a:spcAft>
                          <a:spcPts val="0"/>
                        </a:spcAft>
                        <a:buNone/>
                      </a:pPr>
                      <a:r>
                        <a:rPr lang="en-US" sz="1000" u="none" cap="none" strike="noStrike">
                          <a:latin typeface="Arial"/>
                          <a:ea typeface="Arial"/>
                          <a:cs typeface="Arial"/>
                          <a:sym typeface="Arial"/>
                        </a:rPr>
                        <a:t>MRP</a:t>
                      </a:r>
                      <a:endParaRPr sz="1000" u="none" cap="none" strike="noStrike">
                        <a:latin typeface="Arial"/>
                        <a:ea typeface="Arial"/>
                        <a:cs typeface="Arial"/>
                        <a:sym typeface="Arial"/>
                      </a:endParaRPr>
                    </a:p>
                    <a:p>
                      <a:pPr indent="0" lvl="0" marL="68580" marR="0" rtl="0" algn="l">
                        <a:lnSpc>
                          <a:spcPct val="100000"/>
                        </a:lnSpc>
                        <a:spcBef>
                          <a:spcPts val="180"/>
                        </a:spcBef>
                        <a:spcAft>
                          <a:spcPts val="0"/>
                        </a:spcAft>
                        <a:buNone/>
                      </a:pPr>
                      <a:r>
                        <a:rPr lang="en-US" sz="1000" u="none" cap="none" strike="noStrike">
                          <a:latin typeface="Arial"/>
                          <a:ea typeface="Arial"/>
                          <a:cs typeface="Arial"/>
                          <a:sym typeface="Arial"/>
                        </a:rPr>
                        <a:t>(Material Requirements Planning)</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8580" marR="0" rtl="0" algn="l">
                        <a:lnSpc>
                          <a:spcPct val="100000"/>
                        </a:lnSpc>
                        <a:spcBef>
                          <a:spcPts val="0"/>
                        </a:spcBef>
                        <a:spcAft>
                          <a:spcPts val="0"/>
                        </a:spcAft>
                        <a:buNone/>
                      </a:pPr>
                      <a:r>
                        <a:rPr lang="en-US" sz="1000" u="none" cap="none" strike="noStrike">
                          <a:latin typeface="Arial"/>
                          <a:ea typeface="Arial"/>
                          <a:cs typeface="Arial"/>
                          <a:sym typeface="Arial"/>
                        </a:rPr>
                        <a:t>Διαχείριση Παγίων (Assets accounting)</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9215" marR="0" rtl="0" algn="l">
                        <a:lnSpc>
                          <a:spcPct val="100000"/>
                        </a:lnSpc>
                        <a:spcBef>
                          <a:spcPts val="0"/>
                        </a:spcBef>
                        <a:spcAft>
                          <a:spcPts val="0"/>
                        </a:spcAft>
                        <a:buNone/>
                      </a:pPr>
                      <a:r>
                        <a:rPr lang="en-US" sz="1000" u="none" cap="none" strike="noStrike">
                          <a:latin typeface="Arial"/>
                          <a:ea typeface="Arial"/>
                          <a:cs typeface="Arial"/>
                          <a:sym typeface="Arial"/>
                        </a:rPr>
                        <a:t>Μισθοδοσία (Payroll)</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9215" marR="0" rtl="0" algn="l">
                        <a:lnSpc>
                          <a:spcPct val="100000"/>
                        </a:lnSpc>
                        <a:spcBef>
                          <a:spcPts val="0"/>
                        </a:spcBef>
                        <a:spcAft>
                          <a:spcPts val="0"/>
                        </a:spcAft>
                        <a:buNone/>
                      </a:pPr>
                      <a:r>
                        <a:rPr lang="en-US" sz="1000" u="none" cap="none" strike="noStrike">
                          <a:latin typeface="Arial"/>
                          <a:ea typeface="Arial"/>
                          <a:cs typeface="Arial"/>
                          <a:sym typeface="Arial"/>
                        </a:rPr>
                        <a:t>(Διαχείριση Παραγγελιών) Order</a:t>
                      </a:r>
                      <a:endParaRPr sz="1000" u="none" cap="none" strike="noStrike">
                        <a:latin typeface="Arial"/>
                        <a:ea typeface="Arial"/>
                        <a:cs typeface="Arial"/>
                        <a:sym typeface="Arial"/>
                      </a:endParaRPr>
                    </a:p>
                    <a:p>
                      <a:pPr indent="0" lvl="0" marL="69215" marR="0" rtl="0" algn="l">
                        <a:lnSpc>
                          <a:spcPct val="100000"/>
                        </a:lnSpc>
                        <a:spcBef>
                          <a:spcPts val="180"/>
                        </a:spcBef>
                        <a:spcAft>
                          <a:spcPts val="0"/>
                        </a:spcAft>
                        <a:buNone/>
                      </a:pPr>
                      <a:r>
                        <a:rPr lang="en-US" sz="1000" u="none" cap="none" strike="noStrike">
                          <a:latin typeface="Arial"/>
                          <a:ea typeface="Arial"/>
                          <a:cs typeface="Arial"/>
                          <a:sym typeface="Arial"/>
                        </a:rPr>
                        <a:t>management</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r>
              <a:tr h="1035675">
                <a:tc>
                  <a:txBody>
                    <a:bodyPr/>
                    <a:lstStyle/>
                    <a:p>
                      <a:pPr indent="0" lvl="0" marL="68580" marR="0" rtl="0" algn="l">
                        <a:lnSpc>
                          <a:spcPct val="100000"/>
                        </a:lnSpc>
                        <a:spcBef>
                          <a:spcPts val="0"/>
                        </a:spcBef>
                        <a:spcAft>
                          <a:spcPts val="0"/>
                        </a:spcAft>
                        <a:buNone/>
                      </a:pPr>
                      <a:r>
                        <a:rPr lang="en-US" sz="1000" u="none" cap="none" strike="noStrike">
                          <a:latin typeface="Arial"/>
                          <a:ea typeface="Arial"/>
                          <a:cs typeface="Arial"/>
                          <a:sym typeface="Arial"/>
                        </a:rPr>
                        <a:t>Διαχείριση Υλικών και Διαχείριση</a:t>
                      </a:r>
                      <a:endParaRPr sz="1000" u="none" cap="none" strike="noStrike">
                        <a:latin typeface="Arial"/>
                        <a:ea typeface="Arial"/>
                        <a:cs typeface="Arial"/>
                        <a:sym typeface="Arial"/>
                      </a:endParaRPr>
                    </a:p>
                    <a:p>
                      <a:pPr indent="0" lvl="0" marL="68580" marR="246379" rtl="0" algn="l">
                        <a:lnSpc>
                          <a:spcPct val="114999"/>
                        </a:lnSpc>
                        <a:spcBef>
                          <a:spcPts val="0"/>
                        </a:spcBef>
                        <a:spcAft>
                          <a:spcPts val="0"/>
                        </a:spcAft>
                        <a:buNone/>
                      </a:pPr>
                      <a:r>
                        <a:rPr lang="en-US" sz="1000" u="none" cap="none" strike="noStrike">
                          <a:latin typeface="Arial"/>
                          <a:ea typeface="Arial"/>
                          <a:cs typeface="Arial"/>
                          <a:sym typeface="Arial"/>
                        </a:rPr>
                        <a:t>Αποθήκης (Inventory management and Warehouse management)</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8580" marR="0" rtl="0" algn="l">
                        <a:lnSpc>
                          <a:spcPct val="100000"/>
                        </a:lnSpc>
                        <a:spcBef>
                          <a:spcPts val="0"/>
                        </a:spcBef>
                        <a:spcAft>
                          <a:spcPts val="0"/>
                        </a:spcAft>
                        <a:buNone/>
                      </a:pPr>
                      <a:r>
                        <a:rPr lang="en-US" sz="1000" u="none" cap="none" strike="noStrike">
                          <a:latin typeface="Arial"/>
                          <a:ea typeface="Arial"/>
                          <a:cs typeface="Arial"/>
                          <a:sym typeface="Arial"/>
                        </a:rPr>
                        <a:t>Κέντρα κόστους/κερδών</a:t>
                      </a:r>
                      <a:endParaRPr sz="1000" u="none" cap="none" strike="noStrike">
                        <a:latin typeface="Arial"/>
                        <a:ea typeface="Arial"/>
                        <a:cs typeface="Arial"/>
                        <a:sym typeface="Arial"/>
                      </a:endParaRPr>
                    </a:p>
                    <a:p>
                      <a:pPr indent="0" lvl="0" marL="68580" marR="325755" rtl="0" algn="l">
                        <a:lnSpc>
                          <a:spcPct val="114999"/>
                        </a:lnSpc>
                        <a:spcBef>
                          <a:spcPts val="0"/>
                        </a:spcBef>
                        <a:spcAft>
                          <a:spcPts val="0"/>
                        </a:spcAft>
                        <a:buNone/>
                      </a:pPr>
                      <a:r>
                        <a:rPr lang="en-US" sz="1000" u="none" cap="none" strike="noStrike">
                          <a:latin typeface="Arial"/>
                          <a:ea typeface="Arial"/>
                          <a:cs typeface="Arial"/>
                          <a:sym typeface="Arial"/>
                        </a:rPr>
                        <a:t>(Cost center accounting/ Profit center accounting)</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9215" marR="0" rtl="0" algn="l">
                        <a:lnSpc>
                          <a:spcPct val="100000"/>
                        </a:lnSpc>
                        <a:spcBef>
                          <a:spcPts val="0"/>
                        </a:spcBef>
                        <a:spcAft>
                          <a:spcPts val="0"/>
                        </a:spcAft>
                        <a:buNone/>
                      </a:pPr>
                      <a:r>
                        <a:rPr lang="en-US" sz="1000" u="none" cap="none" strike="noStrike">
                          <a:latin typeface="Arial"/>
                          <a:ea typeface="Arial"/>
                          <a:cs typeface="Arial"/>
                          <a:sym typeface="Arial"/>
                        </a:rPr>
                        <a:t>Απολογισμός Ταξιδίων (Travel expenses)</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9215" marR="0" rtl="0" algn="l">
                        <a:lnSpc>
                          <a:spcPct val="100000"/>
                        </a:lnSpc>
                        <a:spcBef>
                          <a:spcPts val="0"/>
                        </a:spcBef>
                        <a:spcAft>
                          <a:spcPts val="0"/>
                        </a:spcAft>
                        <a:buNone/>
                      </a:pPr>
                      <a:r>
                        <a:rPr lang="en-US" sz="1000" u="none" cap="none" strike="noStrike">
                          <a:latin typeface="Arial"/>
                          <a:ea typeface="Arial"/>
                          <a:cs typeface="Arial"/>
                          <a:sym typeface="Arial"/>
                        </a:rPr>
                        <a:t>Πρόβλεψη Πωλήσεων (Forecasting)</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r>
              <a:tr h="615950">
                <a:tc>
                  <a:txBody>
                    <a:bodyPr/>
                    <a:lstStyle/>
                    <a:p>
                      <a:pPr indent="0" lvl="0" marL="68580" marR="0" rtl="0" algn="l">
                        <a:lnSpc>
                          <a:spcPct val="100000"/>
                        </a:lnSpc>
                        <a:spcBef>
                          <a:spcPts val="0"/>
                        </a:spcBef>
                        <a:spcAft>
                          <a:spcPts val="0"/>
                        </a:spcAft>
                        <a:buNone/>
                      </a:pPr>
                      <a:r>
                        <a:rPr lang="en-US" sz="1000" u="none" cap="none" strike="noStrike">
                          <a:latin typeface="Arial"/>
                          <a:ea typeface="Arial"/>
                          <a:cs typeface="Arial"/>
                          <a:sym typeface="Arial"/>
                        </a:rPr>
                        <a:t>Συντήρηση Εργοστασίου (Plant</a:t>
                      </a:r>
                      <a:endParaRPr sz="1000" u="none" cap="none" strike="noStrike">
                        <a:latin typeface="Arial"/>
                        <a:ea typeface="Arial"/>
                        <a:cs typeface="Arial"/>
                        <a:sym typeface="Arial"/>
                      </a:endParaRPr>
                    </a:p>
                    <a:p>
                      <a:pPr indent="0" lvl="0" marL="68580" marR="0" rtl="0" algn="l">
                        <a:lnSpc>
                          <a:spcPct val="100000"/>
                        </a:lnSpc>
                        <a:spcBef>
                          <a:spcPts val="185"/>
                        </a:spcBef>
                        <a:spcAft>
                          <a:spcPts val="0"/>
                        </a:spcAft>
                        <a:buNone/>
                      </a:pPr>
                      <a:r>
                        <a:rPr lang="en-US" sz="1000" u="none" cap="none" strike="noStrike">
                          <a:latin typeface="Arial"/>
                          <a:ea typeface="Arial"/>
                          <a:cs typeface="Arial"/>
                          <a:sym typeface="Arial"/>
                        </a:rPr>
                        <a:t>maintenance)</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8580" marR="0" rtl="0" algn="l">
                        <a:lnSpc>
                          <a:spcPct val="100000"/>
                        </a:lnSpc>
                        <a:spcBef>
                          <a:spcPts val="0"/>
                        </a:spcBef>
                        <a:spcAft>
                          <a:spcPts val="0"/>
                        </a:spcAft>
                        <a:buNone/>
                      </a:pPr>
                      <a:r>
                        <a:rPr lang="en-US" sz="1000" u="none" cap="none" strike="noStrike">
                          <a:latin typeface="Arial"/>
                          <a:ea typeface="Arial"/>
                          <a:cs typeface="Arial"/>
                          <a:sym typeface="Arial"/>
                        </a:rPr>
                        <a:t>Λογαριασμοί Εισπρακτέοι/ Πληρωτέοι</a:t>
                      </a:r>
                      <a:endParaRPr sz="1000" u="none" cap="none" strike="noStrike">
                        <a:latin typeface="Arial"/>
                        <a:ea typeface="Arial"/>
                        <a:cs typeface="Arial"/>
                        <a:sym typeface="Arial"/>
                      </a:endParaRPr>
                    </a:p>
                    <a:p>
                      <a:pPr indent="0" lvl="0" marL="68580" marR="0" rtl="0" algn="l">
                        <a:lnSpc>
                          <a:spcPct val="100000"/>
                        </a:lnSpc>
                        <a:spcBef>
                          <a:spcPts val="185"/>
                        </a:spcBef>
                        <a:spcAft>
                          <a:spcPts val="0"/>
                        </a:spcAft>
                        <a:buNone/>
                      </a:pPr>
                      <a:r>
                        <a:rPr lang="en-US" sz="1000" u="none" cap="none" strike="noStrike">
                          <a:latin typeface="Arial"/>
                          <a:ea typeface="Arial"/>
                          <a:cs typeface="Arial"/>
                          <a:sym typeface="Arial"/>
                        </a:rPr>
                        <a:t>(Accounts receivable and payable)</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9215" marR="0" rtl="0" algn="l">
                        <a:lnSpc>
                          <a:spcPct val="100000"/>
                        </a:lnSpc>
                        <a:spcBef>
                          <a:spcPts val="0"/>
                        </a:spcBef>
                        <a:spcAft>
                          <a:spcPts val="0"/>
                        </a:spcAft>
                        <a:buNone/>
                      </a:pPr>
                      <a:r>
                        <a:rPr lang="en-US" sz="1000" u="none" cap="none" strike="noStrike">
                          <a:latin typeface="Arial"/>
                          <a:ea typeface="Arial"/>
                          <a:cs typeface="Arial"/>
                          <a:sym typeface="Arial"/>
                        </a:rPr>
                        <a:t>Διαχείριση Οργανωτικής Δομής</a:t>
                      </a:r>
                      <a:endParaRPr sz="1000" u="none" cap="none" strike="noStrike">
                        <a:latin typeface="Arial"/>
                        <a:ea typeface="Arial"/>
                        <a:cs typeface="Arial"/>
                        <a:sym typeface="Arial"/>
                      </a:endParaRPr>
                    </a:p>
                    <a:p>
                      <a:pPr indent="0" lvl="0" marL="69215" marR="0" rtl="0" algn="l">
                        <a:lnSpc>
                          <a:spcPct val="100000"/>
                        </a:lnSpc>
                        <a:spcBef>
                          <a:spcPts val="185"/>
                        </a:spcBef>
                        <a:spcAft>
                          <a:spcPts val="0"/>
                        </a:spcAft>
                        <a:buNone/>
                      </a:pPr>
                      <a:r>
                        <a:rPr lang="en-US" sz="1000" u="none" cap="none" strike="noStrike">
                          <a:latin typeface="Arial"/>
                          <a:ea typeface="Arial"/>
                          <a:cs typeface="Arial"/>
                          <a:sym typeface="Arial"/>
                        </a:rPr>
                        <a:t>(Organisational structure)</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9215" marR="0" rtl="0" algn="l">
                        <a:lnSpc>
                          <a:spcPct val="100000"/>
                        </a:lnSpc>
                        <a:spcBef>
                          <a:spcPts val="0"/>
                        </a:spcBef>
                        <a:spcAft>
                          <a:spcPts val="0"/>
                        </a:spcAft>
                        <a:buNone/>
                      </a:pPr>
                      <a:r>
                        <a:rPr lang="en-US" sz="1000" u="none" cap="none" strike="noStrike">
                          <a:latin typeface="Arial"/>
                          <a:ea typeface="Arial"/>
                          <a:cs typeface="Arial"/>
                          <a:sym typeface="Arial"/>
                        </a:rPr>
                        <a:t>Προγραμματισμός Πωλήσεων (Sales</a:t>
                      </a:r>
                      <a:endParaRPr sz="1000" u="none" cap="none" strike="noStrike">
                        <a:latin typeface="Arial"/>
                        <a:ea typeface="Arial"/>
                        <a:cs typeface="Arial"/>
                        <a:sym typeface="Arial"/>
                      </a:endParaRPr>
                    </a:p>
                    <a:p>
                      <a:pPr indent="0" lvl="0" marL="69215" marR="0" rtl="0" algn="l">
                        <a:lnSpc>
                          <a:spcPct val="100000"/>
                        </a:lnSpc>
                        <a:spcBef>
                          <a:spcPts val="185"/>
                        </a:spcBef>
                        <a:spcAft>
                          <a:spcPts val="0"/>
                        </a:spcAft>
                        <a:buNone/>
                      </a:pPr>
                      <a:r>
                        <a:rPr lang="en-US" sz="1000" u="none" cap="none" strike="noStrike">
                          <a:latin typeface="Arial"/>
                          <a:ea typeface="Arial"/>
                          <a:cs typeface="Arial"/>
                          <a:sym typeface="Arial"/>
                        </a:rPr>
                        <a:t>planning)</a:t>
                      </a:r>
                      <a:endParaRPr sz="1000" u="none" cap="none" strike="noStrike">
                        <a:latin typeface="Arial"/>
                        <a:ea typeface="Arial"/>
                        <a:cs typeface="Arial"/>
                        <a:sym typeface="Arial"/>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r>
              <a:tr h="615950">
                <a:tc>
                  <a:txBody>
                    <a:bodyPr/>
                    <a:lstStyle/>
                    <a:p>
                      <a:pPr indent="0" lvl="0" marL="68580" marR="0" rtl="0" algn="l">
                        <a:lnSpc>
                          <a:spcPct val="100000"/>
                        </a:lnSpc>
                        <a:spcBef>
                          <a:spcPts val="0"/>
                        </a:spcBef>
                        <a:spcAft>
                          <a:spcPts val="0"/>
                        </a:spcAft>
                        <a:buNone/>
                      </a:pPr>
                      <a:r>
                        <a:rPr lang="en-US" sz="1000" u="none" cap="none" strike="noStrike">
                          <a:latin typeface="Arial"/>
                          <a:ea typeface="Arial"/>
                          <a:cs typeface="Arial"/>
                          <a:sym typeface="Arial"/>
                        </a:rPr>
                        <a:t>Διαχείριση Ποιότητας (Quality</a:t>
                      </a:r>
                      <a:endParaRPr sz="1000" u="none" cap="none" strike="noStrike">
                        <a:latin typeface="Arial"/>
                        <a:ea typeface="Arial"/>
                        <a:cs typeface="Arial"/>
                        <a:sym typeface="Arial"/>
                      </a:endParaRPr>
                    </a:p>
                    <a:p>
                      <a:pPr indent="0" lvl="0" marL="68580" marR="0" rtl="0" algn="l">
                        <a:lnSpc>
                          <a:spcPct val="100000"/>
                        </a:lnSpc>
                        <a:spcBef>
                          <a:spcPts val="180"/>
                        </a:spcBef>
                        <a:spcAft>
                          <a:spcPts val="0"/>
                        </a:spcAft>
                        <a:buNone/>
                      </a:pPr>
                      <a:r>
                        <a:rPr lang="en-US" sz="1000" u="none" cap="none" strike="noStrike">
                          <a:latin typeface="Arial"/>
                          <a:ea typeface="Arial"/>
                          <a:cs typeface="Arial"/>
                          <a:sym typeface="Arial"/>
                        </a:rPr>
                        <a:t>management)</a:t>
                      </a:r>
                      <a:endParaRPr sz="1000" u="none" cap="none" strike="noStrike">
                        <a:latin typeface="Arial"/>
                        <a:ea typeface="Arial"/>
                        <a:cs typeface="Arial"/>
                        <a:sym typeface="Arial"/>
                      </a:endParaRPr>
                    </a:p>
                  </a:txBody>
                  <a:tcPr marT="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8580" marR="0" rtl="0" algn="l">
                        <a:lnSpc>
                          <a:spcPct val="100000"/>
                        </a:lnSpc>
                        <a:spcBef>
                          <a:spcPts val="0"/>
                        </a:spcBef>
                        <a:spcAft>
                          <a:spcPts val="0"/>
                        </a:spcAft>
                        <a:buNone/>
                      </a:pPr>
                      <a:r>
                        <a:rPr lang="en-US" sz="1000" u="none" cap="none" strike="noStrike">
                          <a:latin typeface="Arial"/>
                          <a:ea typeface="Arial"/>
                          <a:cs typeface="Arial"/>
                          <a:sym typeface="Arial"/>
                        </a:rPr>
                        <a:t>Προϋπολογισμός (Budgeting)</a:t>
                      </a:r>
                      <a:endParaRPr sz="1000" u="none" cap="none" strike="noStrike">
                        <a:latin typeface="Arial"/>
                        <a:ea typeface="Arial"/>
                        <a:cs typeface="Arial"/>
                        <a:sym typeface="Arial"/>
                      </a:endParaRPr>
                    </a:p>
                  </a:txBody>
                  <a:tcPr marT="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9215" marR="0" rtl="0" algn="l">
                        <a:lnSpc>
                          <a:spcPct val="100000"/>
                        </a:lnSpc>
                        <a:spcBef>
                          <a:spcPts val="0"/>
                        </a:spcBef>
                        <a:spcAft>
                          <a:spcPts val="0"/>
                        </a:spcAft>
                        <a:buNone/>
                      </a:pPr>
                      <a:r>
                        <a:rPr lang="en-US" sz="1000" u="none" cap="none" strike="noStrike">
                          <a:latin typeface="Arial"/>
                          <a:ea typeface="Arial"/>
                          <a:cs typeface="Arial"/>
                          <a:sym typeface="Arial"/>
                        </a:rPr>
                        <a:t>Διαχείριση Χρόνου Εργαζομένων</a:t>
                      </a:r>
                      <a:endParaRPr sz="1000" u="none" cap="none" strike="noStrike">
                        <a:latin typeface="Arial"/>
                        <a:ea typeface="Arial"/>
                        <a:cs typeface="Arial"/>
                        <a:sym typeface="Arial"/>
                      </a:endParaRPr>
                    </a:p>
                    <a:p>
                      <a:pPr indent="0" lvl="0" marL="69215" marR="0" rtl="0" algn="l">
                        <a:lnSpc>
                          <a:spcPct val="100000"/>
                        </a:lnSpc>
                        <a:spcBef>
                          <a:spcPts val="180"/>
                        </a:spcBef>
                        <a:spcAft>
                          <a:spcPts val="0"/>
                        </a:spcAft>
                        <a:buNone/>
                      </a:pPr>
                      <a:r>
                        <a:rPr lang="en-US" sz="1000" u="none" cap="none" strike="noStrike">
                          <a:latin typeface="Arial"/>
                          <a:ea typeface="Arial"/>
                          <a:cs typeface="Arial"/>
                          <a:sym typeface="Arial"/>
                        </a:rPr>
                        <a:t>(Time management)</a:t>
                      </a:r>
                      <a:endParaRPr sz="1000" u="none" cap="none" strike="noStrike">
                        <a:latin typeface="Arial"/>
                        <a:ea typeface="Arial"/>
                        <a:cs typeface="Arial"/>
                        <a:sym typeface="Arial"/>
                      </a:endParaRPr>
                    </a:p>
                  </a:txBody>
                  <a:tcPr marT="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r>
              <a:tr h="615950">
                <a:tc>
                  <a:txBody>
                    <a:bodyPr/>
                    <a:lstStyle/>
                    <a:p>
                      <a:pPr indent="0" lvl="0" marL="68580" marR="0" rtl="0" algn="l">
                        <a:lnSpc>
                          <a:spcPct val="100000"/>
                        </a:lnSpc>
                        <a:spcBef>
                          <a:spcPts val="0"/>
                        </a:spcBef>
                        <a:spcAft>
                          <a:spcPts val="0"/>
                        </a:spcAft>
                        <a:buNone/>
                      </a:pPr>
                      <a:r>
                        <a:rPr lang="en-US" sz="1000" u="none" cap="none" strike="noStrike">
                          <a:latin typeface="Arial"/>
                          <a:ea typeface="Arial"/>
                          <a:cs typeface="Arial"/>
                          <a:sym typeface="Arial"/>
                        </a:rPr>
                        <a:t>Προγραμματισμός Διανομών</a:t>
                      </a:r>
                      <a:endParaRPr sz="1000" u="none" cap="none" strike="noStrike">
                        <a:latin typeface="Arial"/>
                        <a:ea typeface="Arial"/>
                        <a:cs typeface="Arial"/>
                        <a:sym typeface="Arial"/>
                      </a:endParaRPr>
                    </a:p>
                    <a:p>
                      <a:pPr indent="0" lvl="0" marL="68580" marR="0" rtl="0" algn="l">
                        <a:lnSpc>
                          <a:spcPct val="100000"/>
                        </a:lnSpc>
                        <a:spcBef>
                          <a:spcPts val="180"/>
                        </a:spcBef>
                        <a:spcAft>
                          <a:spcPts val="0"/>
                        </a:spcAft>
                        <a:buNone/>
                      </a:pPr>
                      <a:r>
                        <a:rPr lang="en-US" sz="1000" u="none" cap="none" strike="noStrike">
                          <a:latin typeface="Arial"/>
                          <a:ea typeface="Arial"/>
                          <a:cs typeface="Arial"/>
                          <a:sym typeface="Arial"/>
                        </a:rPr>
                        <a:t>(Distribution planning)</a:t>
                      </a:r>
                      <a:endParaRPr sz="1000" u="none" cap="none" strike="noStrike">
                        <a:latin typeface="Arial"/>
                        <a:ea typeface="Arial"/>
                        <a:cs typeface="Arial"/>
                        <a:sym typeface="Arial"/>
                      </a:endParaRPr>
                    </a:p>
                  </a:txBody>
                  <a:tcPr marT="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8580" marR="0" rtl="0" algn="l">
                        <a:lnSpc>
                          <a:spcPct val="100000"/>
                        </a:lnSpc>
                        <a:spcBef>
                          <a:spcPts val="0"/>
                        </a:spcBef>
                        <a:spcAft>
                          <a:spcPts val="0"/>
                        </a:spcAft>
                        <a:buNone/>
                      </a:pPr>
                      <a:r>
                        <a:rPr lang="en-US" sz="1000" u="none" cap="none" strike="noStrike">
                          <a:latin typeface="Arial"/>
                          <a:ea typeface="Arial"/>
                          <a:cs typeface="Arial"/>
                          <a:sym typeface="Arial"/>
                        </a:rPr>
                        <a:t>Κοστολόγηση προϊόντων/υπηρεσιών</a:t>
                      </a:r>
                      <a:endParaRPr sz="1000" u="none" cap="none" strike="noStrike">
                        <a:latin typeface="Arial"/>
                        <a:ea typeface="Arial"/>
                        <a:cs typeface="Arial"/>
                        <a:sym typeface="Arial"/>
                      </a:endParaRPr>
                    </a:p>
                    <a:p>
                      <a:pPr indent="0" lvl="0" marL="68580" marR="0" rtl="0" algn="l">
                        <a:lnSpc>
                          <a:spcPct val="100000"/>
                        </a:lnSpc>
                        <a:spcBef>
                          <a:spcPts val="180"/>
                        </a:spcBef>
                        <a:spcAft>
                          <a:spcPts val="0"/>
                        </a:spcAft>
                        <a:buNone/>
                      </a:pPr>
                      <a:r>
                        <a:rPr lang="en-US" sz="1000" u="none" cap="none" strike="noStrike">
                          <a:latin typeface="Arial"/>
                          <a:ea typeface="Arial"/>
                          <a:cs typeface="Arial"/>
                          <a:sym typeface="Arial"/>
                        </a:rPr>
                        <a:t>(Costing)</a:t>
                      </a:r>
                      <a:endParaRPr sz="1000" u="none" cap="none" strike="noStrike">
                        <a:latin typeface="Arial"/>
                        <a:ea typeface="Arial"/>
                        <a:cs typeface="Arial"/>
                        <a:sym typeface="Arial"/>
                      </a:endParaRPr>
                    </a:p>
                  </a:txBody>
                  <a:tcPr marT="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69215" marR="0" rtl="0" algn="l">
                        <a:lnSpc>
                          <a:spcPct val="100000"/>
                        </a:lnSpc>
                        <a:spcBef>
                          <a:spcPts val="0"/>
                        </a:spcBef>
                        <a:spcAft>
                          <a:spcPts val="0"/>
                        </a:spcAft>
                        <a:buNone/>
                      </a:pPr>
                      <a:r>
                        <a:rPr lang="en-US" sz="1000" u="none" cap="none" strike="noStrike">
                          <a:latin typeface="Arial"/>
                          <a:ea typeface="Arial"/>
                          <a:cs typeface="Arial"/>
                          <a:sym typeface="Arial"/>
                        </a:rPr>
                        <a:t>Πρόσληψη προσωπικού</a:t>
                      </a:r>
                      <a:endParaRPr sz="1000" u="none" cap="none" strike="noStrike">
                        <a:latin typeface="Arial"/>
                        <a:ea typeface="Arial"/>
                        <a:cs typeface="Arial"/>
                        <a:sym typeface="Arial"/>
                      </a:endParaRPr>
                    </a:p>
                  </a:txBody>
                  <a:tcPr marT="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5E8"/>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8"/>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295" name="Google Shape;295;p28"/>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6" name="Google Shape;296;p28"/>
          <p:cNvSpPr txBox="1"/>
          <p:nvPr>
            <p:ph type="title"/>
          </p:nvPr>
        </p:nvSpPr>
        <p:spPr>
          <a:xfrm>
            <a:off x="1105306" y="472897"/>
            <a:ext cx="9115425" cy="1244600"/>
          </a:xfrm>
          <a:prstGeom prst="rect">
            <a:avLst/>
          </a:prstGeom>
          <a:noFill/>
          <a:ln>
            <a:noFill/>
          </a:ln>
        </p:spPr>
        <p:txBody>
          <a:bodyPr anchorCtr="0" anchor="t" bIns="0" lIns="0" spcFirstLastPara="1" rIns="0" wrap="square" tIns="12050">
            <a:spAutoFit/>
          </a:bodyPr>
          <a:lstStyle/>
          <a:p>
            <a:pPr indent="-3667125" lvl="0" marL="3679190" marR="5080" rtl="0" algn="l">
              <a:lnSpc>
                <a:spcPct val="100000"/>
              </a:lnSpc>
              <a:spcBef>
                <a:spcPts val="0"/>
              </a:spcBef>
              <a:spcAft>
                <a:spcPts val="0"/>
              </a:spcAft>
              <a:buNone/>
            </a:pPr>
            <a:r>
              <a:rPr lang="en-US"/>
              <a:t>Οι εξειδικευμένες λύσεις για βιομηχανικούς κλάδους</a:t>
            </a:r>
            <a:endParaRPr/>
          </a:p>
        </p:txBody>
      </p:sp>
      <p:sp>
        <p:nvSpPr>
          <p:cNvPr id="297" name="Google Shape;297;p28"/>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298" name="Google Shape;298;p28"/>
          <p:cNvSpPr txBox="1"/>
          <p:nvPr>
            <p:ph idx="2" type="body"/>
          </p:nvPr>
        </p:nvSpPr>
        <p:spPr>
          <a:xfrm>
            <a:off x="7090029" y="1867661"/>
            <a:ext cx="4871720" cy="4086225"/>
          </a:xfrm>
          <a:prstGeom prst="rect">
            <a:avLst/>
          </a:prstGeom>
          <a:noFill/>
          <a:ln>
            <a:noFill/>
          </a:ln>
        </p:spPr>
        <p:txBody>
          <a:bodyPr anchorCtr="0" anchor="t" bIns="0" lIns="0" spcFirstLastPara="1" rIns="0" wrap="square" tIns="12700">
            <a:spAutoFit/>
          </a:bodyPr>
          <a:lstStyle/>
          <a:p>
            <a:pPr indent="-342900" lvl="0" marL="355600" rtl="0" algn="l">
              <a:lnSpc>
                <a:spcPct val="100000"/>
              </a:lnSpc>
              <a:spcBef>
                <a:spcPts val="0"/>
              </a:spcBef>
              <a:spcAft>
                <a:spcPts val="0"/>
              </a:spcAft>
              <a:buClr>
                <a:schemeClr val="dk1"/>
              </a:buClr>
              <a:buSzPts val="1800"/>
              <a:buFont typeface="Arial"/>
              <a:buChar char="•"/>
            </a:pPr>
            <a:r>
              <a:rPr lang="en-US"/>
              <a:t>Εφοδιαστικής (Logistics Service Prod.)</a:t>
            </a:r>
            <a:endParaRPr/>
          </a:p>
          <a:p>
            <a:pPr indent="-342900" lvl="0" marL="355600" rtl="0" algn="l">
              <a:lnSpc>
                <a:spcPct val="100000"/>
              </a:lnSpc>
              <a:spcBef>
                <a:spcPts val="0"/>
              </a:spcBef>
              <a:spcAft>
                <a:spcPts val="0"/>
              </a:spcAft>
              <a:buClr>
                <a:schemeClr val="dk1"/>
              </a:buClr>
              <a:buSzPts val="1800"/>
              <a:buFont typeface="Arial"/>
              <a:buChar char="•"/>
            </a:pPr>
            <a:r>
              <a:rPr lang="en-US"/>
              <a:t>Μέσων Μαζικής Επικοινωνίας (Media)</a:t>
            </a:r>
            <a:endParaRPr/>
          </a:p>
          <a:p>
            <a:pPr indent="-342900" lvl="0" marL="355600" rtl="0" algn="l">
              <a:lnSpc>
                <a:spcPct val="100000"/>
              </a:lnSpc>
              <a:spcBef>
                <a:spcPts val="0"/>
              </a:spcBef>
              <a:spcAft>
                <a:spcPts val="0"/>
              </a:spcAft>
              <a:buClr>
                <a:schemeClr val="dk1"/>
              </a:buClr>
              <a:buSzPts val="1800"/>
              <a:buFont typeface="Arial"/>
              <a:buChar char="•"/>
            </a:pPr>
            <a:r>
              <a:rPr lang="en-US"/>
              <a:t>Προϊόντων Άλεσης (Mill Products)</a:t>
            </a:r>
            <a:endParaRPr/>
          </a:p>
          <a:p>
            <a:pPr indent="-342900" lvl="0" marL="355600" rtl="0" algn="l">
              <a:lnSpc>
                <a:spcPct val="100000"/>
              </a:lnSpc>
              <a:spcBef>
                <a:spcPts val="0"/>
              </a:spcBef>
              <a:spcAft>
                <a:spcPts val="0"/>
              </a:spcAft>
              <a:buClr>
                <a:schemeClr val="dk1"/>
              </a:buClr>
              <a:buSzPts val="1800"/>
              <a:buFont typeface="Arial"/>
              <a:buChar char="•"/>
            </a:pPr>
            <a:r>
              <a:rPr lang="en-US"/>
              <a:t>Ορυχείων (Mining)</a:t>
            </a:r>
            <a:endParaRPr/>
          </a:p>
          <a:p>
            <a:pPr indent="-342900" lvl="0" marL="355600" rtl="0" algn="l">
              <a:lnSpc>
                <a:spcPct val="100000"/>
              </a:lnSpc>
              <a:spcBef>
                <a:spcPts val="0"/>
              </a:spcBef>
              <a:spcAft>
                <a:spcPts val="0"/>
              </a:spcAft>
              <a:buClr>
                <a:schemeClr val="dk1"/>
              </a:buClr>
              <a:buSzPts val="1800"/>
              <a:buFont typeface="Arial"/>
              <a:buChar char="•"/>
            </a:pPr>
            <a:r>
              <a:rPr lang="en-US"/>
              <a:t>Πετρελαιοειδών και Φυσικού Αερίου (Oil &amp; Gas)</a:t>
            </a:r>
            <a:endParaRPr/>
          </a:p>
          <a:p>
            <a:pPr indent="-342900" lvl="0" marL="355600" rtl="0" algn="l">
              <a:lnSpc>
                <a:spcPct val="100000"/>
              </a:lnSpc>
              <a:spcBef>
                <a:spcPts val="0"/>
              </a:spcBef>
              <a:spcAft>
                <a:spcPts val="0"/>
              </a:spcAft>
              <a:buClr>
                <a:schemeClr val="dk1"/>
              </a:buClr>
              <a:buSzPts val="1800"/>
              <a:buFont typeface="Arial"/>
              <a:buChar char="•"/>
            </a:pPr>
            <a:r>
              <a:rPr lang="en-US"/>
              <a:t>Φαρμακευτικές (Pharmaceuticals)</a:t>
            </a:r>
            <a:endParaRPr/>
          </a:p>
          <a:p>
            <a:pPr indent="-342900" lvl="0" marL="355600" rtl="0" algn="l">
              <a:lnSpc>
                <a:spcPct val="100000"/>
              </a:lnSpc>
              <a:spcBef>
                <a:spcPts val="0"/>
              </a:spcBef>
              <a:spcAft>
                <a:spcPts val="0"/>
              </a:spcAft>
              <a:buClr>
                <a:schemeClr val="dk1"/>
              </a:buClr>
              <a:buSzPts val="1800"/>
              <a:buFont typeface="Arial"/>
              <a:buChar char="•"/>
            </a:pPr>
            <a:r>
              <a:rPr lang="en-US"/>
              <a:t>Ταχυδρομείων (Postal Services)</a:t>
            </a:r>
            <a:endParaRPr/>
          </a:p>
          <a:p>
            <a:pPr indent="-342900" lvl="0" marL="355600" rtl="0" algn="l">
              <a:lnSpc>
                <a:spcPct val="108055"/>
              </a:lnSpc>
              <a:spcBef>
                <a:spcPts val="0"/>
              </a:spcBef>
              <a:spcAft>
                <a:spcPts val="0"/>
              </a:spcAft>
              <a:buClr>
                <a:schemeClr val="dk1"/>
              </a:buClr>
              <a:buSzPts val="1800"/>
              <a:buFont typeface="Arial"/>
              <a:buChar char="•"/>
            </a:pPr>
            <a:r>
              <a:rPr lang="en-US"/>
              <a:t>Συμβουλευτικών Υπηρεσιών (Professional</a:t>
            </a:r>
            <a:endParaRPr/>
          </a:p>
          <a:p>
            <a:pPr indent="0" lvl="0" marL="355600" rtl="0" algn="l">
              <a:lnSpc>
                <a:spcPct val="108055"/>
              </a:lnSpc>
              <a:spcBef>
                <a:spcPts val="0"/>
              </a:spcBef>
              <a:spcAft>
                <a:spcPts val="0"/>
              </a:spcAft>
              <a:buNone/>
            </a:pPr>
            <a:r>
              <a:rPr lang="en-US"/>
              <a:t>Services)</a:t>
            </a:r>
            <a:endParaRPr/>
          </a:p>
          <a:p>
            <a:pPr indent="-342900" lvl="0" marL="355600" rtl="0" algn="l">
              <a:lnSpc>
                <a:spcPct val="100000"/>
              </a:lnSpc>
              <a:spcBef>
                <a:spcPts val="0"/>
              </a:spcBef>
              <a:spcAft>
                <a:spcPts val="0"/>
              </a:spcAft>
              <a:buClr>
                <a:schemeClr val="dk1"/>
              </a:buClr>
              <a:buSzPts val="1800"/>
              <a:buFont typeface="Arial"/>
              <a:buChar char="•"/>
            </a:pPr>
            <a:r>
              <a:rPr lang="en-US"/>
              <a:t>Δημοσίου Τομέα (Public Sector)</a:t>
            </a:r>
            <a:endParaRPr/>
          </a:p>
          <a:p>
            <a:pPr indent="-342900" lvl="0" marL="355600" rtl="0" algn="l">
              <a:lnSpc>
                <a:spcPct val="100000"/>
              </a:lnSpc>
              <a:spcBef>
                <a:spcPts val="0"/>
              </a:spcBef>
              <a:spcAft>
                <a:spcPts val="0"/>
              </a:spcAft>
              <a:buClr>
                <a:schemeClr val="dk1"/>
              </a:buClr>
              <a:buSzPts val="1800"/>
              <a:buFont typeface="Arial"/>
              <a:buChar char="•"/>
            </a:pPr>
            <a:r>
              <a:rPr lang="en-US"/>
              <a:t>Σιδηροδρομικές (Railways)</a:t>
            </a:r>
            <a:endParaRPr/>
          </a:p>
          <a:p>
            <a:pPr indent="-342900" lvl="0" marL="355600" rtl="0" algn="l">
              <a:lnSpc>
                <a:spcPct val="100000"/>
              </a:lnSpc>
              <a:spcBef>
                <a:spcPts val="5"/>
              </a:spcBef>
              <a:spcAft>
                <a:spcPts val="0"/>
              </a:spcAft>
              <a:buClr>
                <a:schemeClr val="dk1"/>
              </a:buClr>
              <a:buSzPts val="1800"/>
              <a:buFont typeface="Arial"/>
              <a:buChar char="•"/>
            </a:pPr>
            <a:r>
              <a:rPr lang="en-US"/>
              <a:t>Λιανικής Πώλησης (Retail)</a:t>
            </a:r>
            <a:endParaRPr/>
          </a:p>
          <a:p>
            <a:pPr indent="-342900" lvl="0" marL="355600" rtl="0" algn="l">
              <a:lnSpc>
                <a:spcPct val="100000"/>
              </a:lnSpc>
              <a:spcBef>
                <a:spcPts val="0"/>
              </a:spcBef>
              <a:spcAft>
                <a:spcPts val="0"/>
              </a:spcAft>
              <a:buClr>
                <a:schemeClr val="dk1"/>
              </a:buClr>
              <a:buSzPts val="1800"/>
              <a:buFont typeface="Arial"/>
              <a:buChar char="•"/>
            </a:pPr>
            <a:r>
              <a:rPr lang="en-US"/>
              <a:t>Τηλεπικοινωνιών (Telecommunications)</a:t>
            </a:r>
            <a:endParaRPr/>
          </a:p>
          <a:p>
            <a:pPr indent="-342900" lvl="0" marL="355600" rtl="0" algn="l">
              <a:lnSpc>
                <a:spcPct val="100000"/>
              </a:lnSpc>
              <a:spcBef>
                <a:spcPts val="0"/>
              </a:spcBef>
              <a:spcAft>
                <a:spcPts val="0"/>
              </a:spcAft>
              <a:buClr>
                <a:schemeClr val="dk1"/>
              </a:buClr>
              <a:buSzPts val="1800"/>
              <a:buFont typeface="Arial"/>
              <a:buChar char="•"/>
            </a:pPr>
            <a:r>
              <a:rPr lang="en-US"/>
              <a:t>Κοινής Ωφελείας (Utilities)</a:t>
            </a:r>
            <a:endParaRPr/>
          </a:p>
          <a:p>
            <a:pPr indent="-342900" lvl="0" marL="355600" rtl="0" algn="l">
              <a:lnSpc>
                <a:spcPct val="100000"/>
              </a:lnSpc>
              <a:spcBef>
                <a:spcPts val="0"/>
              </a:spcBef>
              <a:spcAft>
                <a:spcPts val="0"/>
              </a:spcAft>
              <a:buClr>
                <a:schemeClr val="dk1"/>
              </a:buClr>
              <a:buSzPts val="1800"/>
              <a:buFont typeface="Arial"/>
              <a:buChar char="•"/>
            </a:pPr>
            <a:r>
              <a:rPr lang="en-US"/>
              <a:t>Χονδρικού Εμπορίου (Wholesale Distribution)</a:t>
            </a:r>
            <a:endParaRPr/>
          </a:p>
        </p:txBody>
      </p:sp>
      <p:sp>
        <p:nvSpPr>
          <p:cNvPr id="299" name="Google Shape;299;p28"/>
          <p:cNvSpPr txBox="1"/>
          <p:nvPr/>
        </p:nvSpPr>
        <p:spPr>
          <a:xfrm>
            <a:off x="688340" y="1916429"/>
            <a:ext cx="5796915" cy="4470400"/>
          </a:xfrm>
          <a:prstGeom prst="rect">
            <a:avLst/>
          </a:prstGeom>
          <a:noFill/>
          <a:ln>
            <a:noFill/>
          </a:ln>
        </p:spPr>
        <p:txBody>
          <a:bodyPr anchorCtr="0" anchor="t" bIns="0" lIns="0" spcFirstLastPara="1" rIns="0" wrap="square" tIns="12700">
            <a:spAutoFit/>
          </a:bodyPr>
          <a:lstStyle/>
          <a:p>
            <a:pPr indent="-342900" lvl="0" marL="355600" marR="5080" rtl="0" algn="l">
              <a:lnSpc>
                <a:spcPct val="100000"/>
              </a:lnSpc>
              <a:spcBef>
                <a:spcPts val="0"/>
              </a:spcBef>
              <a:spcAft>
                <a:spcPts val="0"/>
              </a:spcAft>
              <a:buSzPts val="1800"/>
              <a:buFont typeface="Arial"/>
              <a:buChar char="•"/>
            </a:pPr>
            <a:r>
              <a:rPr lang="en-US" sz="1800">
                <a:latin typeface="Arial"/>
                <a:ea typeface="Arial"/>
                <a:cs typeface="Arial"/>
                <a:sym typeface="Arial"/>
              </a:rPr>
              <a:t>Αεροδιαστημικής Τεχνολογίας και Άμυνας (Aerospace and Defence)</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Αυτοκινητοβιομηχανίας (Automotive)</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Τραπεζικό (Banking)</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Χημικών βιομηχανιών (Chemicals)</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Καταναλωτικών προϊόντων (Consumer Products)</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Κατασκευαστικών εταιρειών (Engineering, Constuction)</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Υπηρεσιών Υγείας (Healthcare)</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Υψηλής Τεχνολογίας (High Technology)</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Ανώτατης Εκπαίδευσης (Higher Education)</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Κατασκευής μηχανολογικών προϊόντων (Industrial</a:t>
            </a:r>
            <a:endParaRPr sz="1800">
              <a:latin typeface="Arial"/>
              <a:ea typeface="Arial"/>
              <a:cs typeface="Arial"/>
              <a:sym typeface="Arial"/>
            </a:endParaRPr>
          </a:p>
          <a:p>
            <a:pPr indent="0" lvl="0" marL="355600" rtl="0" algn="l">
              <a:lnSpc>
                <a:spcPct val="100000"/>
              </a:lnSpc>
              <a:spcBef>
                <a:spcPts val="0"/>
              </a:spcBef>
              <a:spcAft>
                <a:spcPts val="0"/>
              </a:spcAft>
              <a:buNone/>
            </a:pPr>
            <a:r>
              <a:rPr lang="en-US" sz="1800">
                <a:latin typeface="Arial"/>
                <a:ea typeface="Arial"/>
                <a:cs typeface="Arial"/>
                <a:sym typeface="Arial"/>
              </a:rPr>
              <a:t>Machinery)</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Ασφαλειών (Insurance)</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Επιστημών ζωής (Life Sciences)</a:t>
            </a:r>
            <a:endParaRPr sz="18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9"/>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305" name="Google Shape;305;p29"/>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6" name="Google Shape;306;p29"/>
          <p:cNvSpPr txBox="1"/>
          <p:nvPr>
            <p:ph type="title"/>
          </p:nvPr>
        </p:nvSpPr>
        <p:spPr>
          <a:xfrm>
            <a:off x="734669" y="472897"/>
            <a:ext cx="9858375" cy="635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Εξειδικευμένες λύσεις ανά κλάδο - Νοσοκομεία</a:t>
            </a:r>
            <a:endParaRPr/>
          </a:p>
        </p:txBody>
      </p:sp>
      <p:pic>
        <p:nvPicPr>
          <p:cNvPr id="307" name="Google Shape;307;p29"/>
          <p:cNvPicPr preferRelativeResize="0"/>
          <p:nvPr/>
        </p:nvPicPr>
        <p:blipFill rotWithShape="1">
          <a:blip r:embed="rId3">
            <a:alphaModFix/>
          </a:blip>
          <a:srcRect b="0" l="0" r="0" t="0"/>
          <a:stretch/>
        </p:blipFill>
        <p:spPr>
          <a:xfrm>
            <a:off x="2252472" y="1946148"/>
            <a:ext cx="6644640" cy="4450080"/>
          </a:xfrm>
          <a:prstGeom prst="rect">
            <a:avLst/>
          </a:prstGeom>
          <a:noFill/>
          <a:ln>
            <a:noFill/>
          </a:ln>
        </p:spPr>
      </p:pic>
      <p:sp>
        <p:nvSpPr>
          <p:cNvPr id="308" name="Google Shape;308;p29"/>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70" name="Google Shape;70;p3"/>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1" name="Google Shape;71;p3"/>
          <p:cNvSpPr txBox="1"/>
          <p:nvPr>
            <p:ph type="title"/>
          </p:nvPr>
        </p:nvSpPr>
        <p:spPr>
          <a:xfrm>
            <a:off x="856284" y="449071"/>
            <a:ext cx="9779635" cy="6965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4400"/>
              <a:t>Ψηφιακός μετασχηματισμός της κοινωνίας</a:t>
            </a:r>
            <a:endParaRPr sz="4400"/>
          </a:p>
        </p:txBody>
      </p:sp>
      <p:sp>
        <p:nvSpPr>
          <p:cNvPr id="72" name="Google Shape;72;p3"/>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73" name="Google Shape;73;p3"/>
          <p:cNvSpPr txBox="1"/>
          <p:nvPr/>
        </p:nvSpPr>
        <p:spPr>
          <a:xfrm>
            <a:off x="688340" y="1607946"/>
            <a:ext cx="10812780" cy="3245485"/>
          </a:xfrm>
          <a:prstGeom prst="rect">
            <a:avLst/>
          </a:prstGeom>
          <a:noFill/>
          <a:ln>
            <a:noFill/>
          </a:ln>
        </p:spPr>
        <p:txBody>
          <a:bodyPr anchorCtr="0" anchor="t" bIns="0" lIns="0" spcFirstLastPara="1" rIns="0" wrap="square" tIns="13325">
            <a:spAutoFit/>
          </a:bodyPr>
          <a:lstStyle/>
          <a:p>
            <a:pPr indent="-342900" lvl="0" marL="355600" marR="5080" rtl="0" algn="l">
              <a:lnSpc>
                <a:spcPct val="100000"/>
              </a:lnSpc>
              <a:spcBef>
                <a:spcPts val="0"/>
              </a:spcBef>
              <a:spcAft>
                <a:spcPts val="0"/>
              </a:spcAft>
              <a:buSzPts val="3200"/>
              <a:buFont typeface="Arial"/>
              <a:buChar char="•"/>
            </a:pPr>
            <a:r>
              <a:rPr lang="en-US" sz="3200">
                <a:latin typeface="Arial"/>
                <a:ea typeface="Arial"/>
                <a:cs typeface="Arial"/>
                <a:sym typeface="Arial"/>
              </a:rPr>
              <a:t>Η ανάπτυξη νέων τεχνολογιών (υπολογιστικό νέφος, διαδίκτυο των αντικειμένων, τεχνητή νοημοσύνη κ.λπ.).</a:t>
            </a:r>
            <a:endParaRPr sz="3200">
              <a:latin typeface="Arial"/>
              <a:ea typeface="Arial"/>
              <a:cs typeface="Arial"/>
              <a:sym typeface="Arial"/>
            </a:endParaRPr>
          </a:p>
          <a:p>
            <a:pPr indent="-342900" lvl="0" marL="355600" marR="931544" rtl="0" algn="l">
              <a:lnSpc>
                <a:spcPct val="100000"/>
              </a:lnSpc>
              <a:spcBef>
                <a:spcPts val="765"/>
              </a:spcBef>
              <a:spcAft>
                <a:spcPts val="0"/>
              </a:spcAft>
              <a:buSzPts val="3200"/>
              <a:buFont typeface="Arial"/>
              <a:buChar char="•"/>
            </a:pPr>
            <a:r>
              <a:rPr lang="en-US" sz="3200">
                <a:latin typeface="Arial"/>
                <a:ea typeface="Arial"/>
                <a:cs typeface="Arial"/>
                <a:sym typeface="Arial"/>
              </a:rPr>
              <a:t>Η παγκοσμιοποίηση της οικονομίας και της εφοδιαστικής αλυσίδας.</a:t>
            </a:r>
            <a:endParaRPr sz="3200">
              <a:latin typeface="Arial"/>
              <a:ea typeface="Arial"/>
              <a:cs typeface="Arial"/>
              <a:sym typeface="Arial"/>
            </a:endParaRPr>
          </a:p>
          <a:p>
            <a:pPr indent="-342900" lvl="0" marL="355600" rtl="0" algn="l">
              <a:lnSpc>
                <a:spcPct val="100000"/>
              </a:lnSpc>
              <a:spcBef>
                <a:spcPts val="770"/>
              </a:spcBef>
              <a:spcAft>
                <a:spcPts val="0"/>
              </a:spcAft>
              <a:buSzPts val="3200"/>
              <a:buFont typeface="Arial"/>
              <a:buChar char="•"/>
            </a:pPr>
            <a:r>
              <a:rPr lang="en-US" sz="3200">
                <a:latin typeface="Arial"/>
                <a:ea typeface="Arial"/>
                <a:cs typeface="Arial"/>
                <a:sym typeface="Arial"/>
              </a:rPr>
              <a:t>Η κοινωνία της γνώσης.</a:t>
            </a:r>
            <a:endParaRPr sz="3200">
              <a:latin typeface="Arial"/>
              <a:ea typeface="Arial"/>
              <a:cs typeface="Arial"/>
              <a:sym typeface="Arial"/>
            </a:endParaRPr>
          </a:p>
          <a:p>
            <a:pPr indent="-342900" lvl="0" marL="355600" rtl="0" algn="l">
              <a:lnSpc>
                <a:spcPct val="100000"/>
              </a:lnSpc>
              <a:spcBef>
                <a:spcPts val="770"/>
              </a:spcBef>
              <a:spcAft>
                <a:spcPts val="0"/>
              </a:spcAft>
              <a:buSzPts val="3200"/>
              <a:buFont typeface="Arial"/>
              <a:buChar char="•"/>
            </a:pPr>
            <a:r>
              <a:rPr lang="en-US" sz="3200">
                <a:latin typeface="Arial"/>
                <a:ea typeface="Arial"/>
                <a:cs typeface="Arial"/>
                <a:sym typeface="Arial"/>
              </a:rPr>
              <a:t>Ο ψηφιακός μετασχηματισμός των επιχειρήσεων.</a:t>
            </a:r>
            <a:endParaRPr sz="32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0"/>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314" name="Google Shape;314;p30"/>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15" name="Google Shape;315;p30"/>
          <p:cNvPicPr preferRelativeResize="0"/>
          <p:nvPr/>
        </p:nvPicPr>
        <p:blipFill rotWithShape="1">
          <a:blip r:embed="rId3">
            <a:alphaModFix/>
          </a:blip>
          <a:srcRect b="0" l="0" r="0" t="0"/>
          <a:stretch/>
        </p:blipFill>
        <p:spPr>
          <a:xfrm>
            <a:off x="1949195" y="1371600"/>
            <a:ext cx="7612380" cy="4876800"/>
          </a:xfrm>
          <a:prstGeom prst="rect">
            <a:avLst/>
          </a:prstGeom>
          <a:noFill/>
          <a:ln>
            <a:noFill/>
          </a:ln>
        </p:spPr>
      </p:pic>
      <p:sp>
        <p:nvSpPr>
          <p:cNvPr id="316" name="Google Shape;316;p30"/>
          <p:cNvSpPr txBox="1"/>
          <p:nvPr>
            <p:ph type="title"/>
          </p:nvPr>
        </p:nvSpPr>
        <p:spPr>
          <a:xfrm>
            <a:off x="1628013" y="472897"/>
            <a:ext cx="8074025" cy="635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Συστήματα ERP και διοικητικά επίπεδα</a:t>
            </a:r>
            <a:endParaRPr/>
          </a:p>
        </p:txBody>
      </p:sp>
      <p:sp>
        <p:nvSpPr>
          <p:cNvPr id="317" name="Google Shape;317;p30"/>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1"/>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323" name="Google Shape;323;p31"/>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4" name="Google Shape;324;p31"/>
          <p:cNvSpPr txBox="1"/>
          <p:nvPr>
            <p:ph type="title"/>
          </p:nvPr>
        </p:nvSpPr>
        <p:spPr>
          <a:xfrm>
            <a:off x="1048308" y="449071"/>
            <a:ext cx="9398000" cy="6965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4400"/>
              <a:t>Πλεονεκτήματα χρήσης συστημάτων ERP</a:t>
            </a:r>
            <a:endParaRPr sz="4400"/>
          </a:p>
        </p:txBody>
      </p:sp>
      <p:sp>
        <p:nvSpPr>
          <p:cNvPr id="325" name="Google Shape;325;p31"/>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326" name="Google Shape;326;p31"/>
          <p:cNvSpPr txBox="1"/>
          <p:nvPr/>
        </p:nvSpPr>
        <p:spPr>
          <a:xfrm>
            <a:off x="688340" y="1616405"/>
            <a:ext cx="10648950" cy="3685540"/>
          </a:xfrm>
          <a:prstGeom prst="rect">
            <a:avLst/>
          </a:prstGeom>
          <a:noFill/>
          <a:ln>
            <a:noFill/>
          </a:ln>
        </p:spPr>
        <p:txBody>
          <a:bodyPr anchorCtr="0" anchor="t" bIns="0" lIns="0" spcFirstLastPara="1" rIns="0" wrap="square" tIns="13325">
            <a:spAutoFit/>
          </a:bodyPr>
          <a:lstStyle/>
          <a:p>
            <a:pPr indent="-342900" lvl="0" marL="355600" rtl="0" algn="l">
              <a:lnSpc>
                <a:spcPct val="100000"/>
              </a:lnSpc>
              <a:spcBef>
                <a:spcPts val="0"/>
              </a:spcBef>
              <a:spcAft>
                <a:spcPts val="0"/>
              </a:spcAft>
              <a:buSzPts val="2000"/>
              <a:buFont typeface="Arial"/>
              <a:buChar char="•"/>
            </a:pPr>
            <a:r>
              <a:rPr lang="en-US" sz="2000">
                <a:latin typeface="Arial"/>
                <a:ea typeface="Arial"/>
                <a:cs typeface="Arial"/>
                <a:sym typeface="Arial"/>
              </a:rPr>
              <a:t>Bελτίωση της λειτουργίας της επιχείρησης, το οποίο επιτυγχάνεται μέσω της μείωσης</a:t>
            </a:r>
            <a:endParaRPr sz="2000">
              <a:latin typeface="Arial"/>
              <a:ea typeface="Arial"/>
              <a:cs typeface="Arial"/>
              <a:sym typeface="Arial"/>
            </a:endParaRPr>
          </a:p>
          <a:p>
            <a:pPr indent="0" lvl="0" marL="355600" marR="835660" rtl="0" algn="l">
              <a:lnSpc>
                <a:spcPct val="100000"/>
              </a:lnSpc>
              <a:spcBef>
                <a:spcPts val="5"/>
              </a:spcBef>
              <a:spcAft>
                <a:spcPts val="0"/>
              </a:spcAft>
              <a:buNone/>
            </a:pPr>
            <a:r>
              <a:rPr lang="en-US" sz="2000">
                <a:latin typeface="Arial"/>
                <a:ea typeface="Arial"/>
                <a:cs typeface="Arial"/>
                <a:sym typeface="Arial"/>
              </a:rPr>
              <a:t>αποθηκευμένων υλικών, του καλύτερου ελέγχου αποθεμάτων, της μείωσης του αναγκαίου προσωπικού για εκτέλεση διαχειριστικών λειτουργιών, κ.α.</a:t>
            </a:r>
            <a:endParaRPr sz="2000">
              <a:latin typeface="Arial"/>
              <a:ea typeface="Arial"/>
              <a:cs typeface="Arial"/>
              <a:sym typeface="Arial"/>
            </a:endParaRPr>
          </a:p>
          <a:p>
            <a:pPr indent="-342900" lvl="0" marL="355600" rtl="0" algn="l">
              <a:lnSpc>
                <a:spcPct val="100000"/>
              </a:lnSpc>
              <a:spcBef>
                <a:spcPts val="480"/>
              </a:spcBef>
              <a:spcAft>
                <a:spcPts val="0"/>
              </a:spcAft>
              <a:buSzPts val="2000"/>
              <a:buFont typeface="Arial"/>
              <a:buChar char="•"/>
            </a:pPr>
            <a:r>
              <a:rPr lang="en-US" sz="2000">
                <a:latin typeface="Arial"/>
                <a:ea typeface="Arial"/>
                <a:cs typeface="Arial"/>
                <a:sym typeface="Arial"/>
              </a:rPr>
              <a:t>Aύξηση της παραγωγικής δυνατότητας μέσω του ολοκληρωμένου προγραμματισμού παραγωγής,</a:t>
            </a:r>
            <a:endParaRPr sz="2000">
              <a:latin typeface="Arial"/>
              <a:ea typeface="Arial"/>
              <a:cs typeface="Arial"/>
              <a:sym typeface="Arial"/>
            </a:endParaRPr>
          </a:p>
          <a:p>
            <a:pPr indent="-342900" lvl="0" marL="355600" rtl="0" algn="l">
              <a:lnSpc>
                <a:spcPct val="100000"/>
              </a:lnSpc>
              <a:spcBef>
                <a:spcPts val="480"/>
              </a:spcBef>
              <a:spcAft>
                <a:spcPts val="0"/>
              </a:spcAft>
              <a:buSzPts val="2000"/>
              <a:buFont typeface="Arial"/>
              <a:buChar char="•"/>
            </a:pPr>
            <a:r>
              <a:rPr lang="en-US" sz="2000">
                <a:latin typeface="Arial"/>
                <a:ea typeface="Arial"/>
                <a:cs typeface="Arial"/>
                <a:sym typeface="Arial"/>
              </a:rPr>
              <a:t>Bελτίωση και αποτελεσματικότερη διαχείριση παραγγελιών,</a:t>
            </a:r>
            <a:endParaRPr sz="2000">
              <a:latin typeface="Arial"/>
              <a:ea typeface="Arial"/>
              <a:cs typeface="Arial"/>
              <a:sym typeface="Arial"/>
            </a:endParaRPr>
          </a:p>
          <a:p>
            <a:pPr indent="-342900" lvl="0" marL="355600" marR="330835" rtl="0" algn="l">
              <a:lnSpc>
                <a:spcPct val="100000"/>
              </a:lnSpc>
              <a:spcBef>
                <a:spcPts val="480"/>
              </a:spcBef>
              <a:spcAft>
                <a:spcPts val="0"/>
              </a:spcAft>
              <a:buSzPts val="2000"/>
              <a:buFont typeface="Arial"/>
              <a:buChar char="•"/>
            </a:pPr>
            <a:r>
              <a:rPr lang="en-US" sz="2000">
                <a:latin typeface="Arial"/>
                <a:ea typeface="Arial"/>
                <a:cs typeface="Arial"/>
                <a:sym typeface="Arial"/>
              </a:rPr>
              <a:t>ταχύτερη διαχείριση οικονομικών διαδικασιών και κλείσιμο οικονομικών κύκλων και γενικότερα μέσω της βελτίωσης της εκτέλεσης των επιχειρηματικών διαδικασιών,</a:t>
            </a:r>
            <a:endParaRPr sz="2000">
              <a:latin typeface="Arial"/>
              <a:ea typeface="Arial"/>
              <a:cs typeface="Arial"/>
              <a:sym typeface="Arial"/>
            </a:endParaRPr>
          </a:p>
          <a:p>
            <a:pPr indent="-342900" lvl="0" marL="355600" rtl="0" algn="l">
              <a:lnSpc>
                <a:spcPct val="100000"/>
              </a:lnSpc>
              <a:spcBef>
                <a:spcPts val="480"/>
              </a:spcBef>
              <a:spcAft>
                <a:spcPts val="0"/>
              </a:spcAft>
              <a:buSzPts val="2000"/>
              <a:buFont typeface="Arial"/>
              <a:buChar char="•"/>
            </a:pPr>
            <a:r>
              <a:rPr lang="en-US" sz="2000">
                <a:latin typeface="Arial"/>
                <a:ea typeface="Arial"/>
                <a:cs typeface="Arial"/>
                <a:sym typeface="Arial"/>
              </a:rPr>
              <a:t>Bελτίωση της διαθέσιμης εταιρικής πληροφορίας μέσω της ύπαρξης κεντρικής βάσης δεδομένων</a:t>
            </a:r>
            <a:endParaRPr sz="2000">
              <a:latin typeface="Arial"/>
              <a:ea typeface="Arial"/>
              <a:cs typeface="Arial"/>
              <a:sym typeface="Arial"/>
            </a:endParaRPr>
          </a:p>
          <a:p>
            <a:pPr indent="0" lvl="0" marL="355600" rtl="0" algn="l">
              <a:lnSpc>
                <a:spcPct val="100000"/>
              </a:lnSpc>
              <a:spcBef>
                <a:spcPts val="0"/>
              </a:spcBef>
              <a:spcAft>
                <a:spcPts val="0"/>
              </a:spcAft>
              <a:buNone/>
            </a:pPr>
            <a:r>
              <a:rPr lang="en-US" sz="2000">
                <a:latin typeface="Arial"/>
                <a:ea typeface="Arial"/>
                <a:cs typeface="Arial"/>
                <a:sym typeface="Arial"/>
              </a:rPr>
              <a:t>όπου αποθηκεύονται όλα τα εταιρικά δεδομένα και</a:t>
            </a:r>
            <a:endParaRPr sz="2000">
              <a:latin typeface="Arial"/>
              <a:ea typeface="Arial"/>
              <a:cs typeface="Arial"/>
              <a:sym typeface="Arial"/>
            </a:endParaRPr>
          </a:p>
          <a:p>
            <a:pPr indent="-342900" lvl="0" marL="355600" marR="5080" rtl="0" algn="l">
              <a:lnSpc>
                <a:spcPct val="100000"/>
              </a:lnSpc>
              <a:spcBef>
                <a:spcPts val="484"/>
              </a:spcBef>
              <a:spcAft>
                <a:spcPts val="0"/>
              </a:spcAft>
              <a:buSzPts val="2000"/>
              <a:buFont typeface="Arial"/>
              <a:buChar char="•"/>
            </a:pPr>
            <a:r>
              <a:rPr lang="en-US" sz="2000">
                <a:latin typeface="Arial"/>
                <a:ea typeface="Arial"/>
                <a:cs typeface="Arial"/>
                <a:sym typeface="Arial"/>
              </a:rPr>
              <a:t>Bελτίωση της διαθεσιμότητας και της επεκτασιμότητας των πληροφοριακών συστημάτων μέσω της χρήσης ανοικτών και σύγχρονων αρχιτεκτονικών.</a:t>
            </a:r>
            <a:endParaRPr sz="20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2"/>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332" name="Google Shape;332;p32"/>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33" name="Google Shape;333;p32"/>
          <p:cNvSpPr txBox="1"/>
          <p:nvPr>
            <p:ph type="title"/>
          </p:nvPr>
        </p:nvSpPr>
        <p:spPr>
          <a:xfrm>
            <a:off x="1036116" y="449071"/>
            <a:ext cx="9423400" cy="6965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4400"/>
              <a:t>Μειονεκτήματα χρήσης συστημάτων ERP</a:t>
            </a:r>
            <a:endParaRPr sz="4400"/>
          </a:p>
        </p:txBody>
      </p:sp>
      <p:sp>
        <p:nvSpPr>
          <p:cNvPr id="334" name="Google Shape;334;p32"/>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335" name="Google Shape;335;p32"/>
          <p:cNvSpPr txBox="1"/>
          <p:nvPr/>
        </p:nvSpPr>
        <p:spPr>
          <a:xfrm>
            <a:off x="688340" y="1616405"/>
            <a:ext cx="10827385" cy="3502660"/>
          </a:xfrm>
          <a:prstGeom prst="rect">
            <a:avLst/>
          </a:prstGeom>
          <a:noFill/>
          <a:ln>
            <a:noFill/>
          </a:ln>
        </p:spPr>
        <p:txBody>
          <a:bodyPr anchorCtr="0" anchor="t" bIns="0" lIns="0" spcFirstLastPara="1" rIns="0" wrap="square" tIns="13325">
            <a:spAutoFit/>
          </a:bodyPr>
          <a:lstStyle/>
          <a:p>
            <a:pPr indent="-342900" lvl="0" marL="355600" rtl="0" algn="l">
              <a:lnSpc>
                <a:spcPct val="100000"/>
              </a:lnSpc>
              <a:spcBef>
                <a:spcPts val="0"/>
              </a:spcBef>
              <a:spcAft>
                <a:spcPts val="0"/>
              </a:spcAft>
              <a:buSzPts val="2000"/>
              <a:buFont typeface="Arial"/>
              <a:buChar char="•"/>
            </a:pPr>
            <a:r>
              <a:rPr lang="en-US" sz="2000">
                <a:latin typeface="Arial"/>
                <a:ea typeface="Arial"/>
                <a:cs typeface="Arial"/>
                <a:sym typeface="Arial"/>
              </a:rPr>
              <a:t>Δυσκολία προσαρμογής στους γοργούς ρυθμούς εξέλιξης των προϊόντων και των επιχειρηματικών</a:t>
            </a:r>
            <a:endParaRPr sz="2000">
              <a:latin typeface="Arial"/>
              <a:ea typeface="Arial"/>
              <a:cs typeface="Arial"/>
              <a:sym typeface="Arial"/>
            </a:endParaRPr>
          </a:p>
          <a:p>
            <a:pPr indent="0" lvl="0" marL="355600" rtl="0" algn="l">
              <a:lnSpc>
                <a:spcPct val="100000"/>
              </a:lnSpc>
              <a:spcBef>
                <a:spcPts val="5"/>
              </a:spcBef>
              <a:spcAft>
                <a:spcPts val="0"/>
              </a:spcAft>
              <a:buNone/>
            </a:pPr>
            <a:r>
              <a:rPr lang="en-US" sz="2000">
                <a:latin typeface="Arial"/>
                <a:ea typeface="Arial"/>
                <a:cs typeface="Arial"/>
                <a:sym typeface="Arial"/>
              </a:rPr>
              <a:t>δραστηριοτήτων του οργανισμού. Τα συστήματα ERP είναι εξαιρετικά δαπανηρά τόσο στην</a:t>
            </a:r>
            <a:endParaRPr sz="2000">
              <a:latin typeface="Arial"/>
              <a:ea typeface="Arial"/>
              <a:cs typeface="Arial"/>
              <a:sym typeface="Arial"/>
            </a:endParaRPr>
          </a:p>
          <a:p>
            <a:pPr indent="0" lvl="0" marL="355600" marR="139700" rtl="0" algn="l">
              <a:lnSpc>
                <a:spcPct val="100000"/>
              </a:lnSpc>
              <a:spcBef>
                <a:spcPts val="0"/>
              </a:spcBef>
              <a:spcAft>
                <a:spcPts val="0"/>
              </a:spcAft>
              <a:buNone/>
            </a:pPr>
            <a:r>
              <a:rPr lang="en-US" sz="2000">
                <a:latin typeface="Arial"/>
                <a:ea typeface="Arial"/>
                <a:cs typeface="Arial"/>
                <a:sym typeface="Arial"/>
              </a:rPr>
              <a:t>εγκατάσταση όσο και στη συντήρησή τους με συνέπεια οι αλλαγές στο περιβάλλον της επιχείρησης να μην απορροφώνται γρήγορα.</a:t>
            </a:r>
            <a:endParaRPr sz="2000">
              <a:latin typeface="Arial"/>
              <a:ea typeface="Arial"/>
              <a:cs typeface="Arial"/>
              <a:sym typeface="Arial"/>
            </a:endParaRPr>
          </a:p>
          <a:p>
            <a:pPr indent="-342900" lvl="0" marL="355600" rtl="0" algn="l">
              <a:lnSpc>
                <a:spcPct val="100000"/>
              </a:lnSpc>
              <a:spcBef>
                <a:spcPts val="480"/>
              </a:spcBef>
              <a:spcAft>
                <a:spcPts val="0"/>
              </a:spcAft>
              <a:buSzPts val="2000"/>
              <a:buFont typeface="Arial"/>
              <a:buChar char="•"/>
            </a:pPr>
            <a:r>
              <a:rPr lang="en-US" sz="2000">
                <a:latin typeface="Arial"/>
                <a:ea typeface="Arial"/>
                <a:cs typeface="Arial"/>
                <a:sym typeface="Arial"/>
              </a:rPr>
              <a:t>Το σύστημα αδυνατεί να αντεπεξέλθει στους όρους λειτουργίας του αν η συνεργασία με τους</a:t>
            </a:r>
            <a:endParaRPr sz="2000">
              <a:latin typeface="Arial"/>
              <a:ea typeface="Arial"/>
              <a:cs typeface="Arial"/>
              <a:sym typeface="Arial"/>
            </a:endParaRPr>
          </a:p>
          <a:p>
            <a:pPr indent="0" lvl="0" marL="355600" marR="215265" rtl="0" algn="l">
              <a:lnSpc>
                <a:spcPct val="100000"/>
              </a:lnSpc>
              <a:spcBef>
                <a:spcPts val="0"/>
              </a:spcBef>
              <a:spcAft>
                <a:spcPts val="0"/>
              </a:spcAft>
              <a:buNone/>
            </a:pPr>
            <a:r>
              <a:rPr lang="en-US" sz="2000">
                <a:latin typeface="Arial"/>
                <a:ea typeface="Arial"/>
                <a:cs typeface="Arial"/>
                <a:sym typeface="Arial"/>
              </a:rPr>
              <a:t>προμηθευτές είναι ελλιπής. Οι προμηθευτές αποτελούν παράγοντα ζωτικής σημασίας για τη διατήρηση της αλυσίδας ζωής ενός συστήματος ERP, με συνέπεια μια διαφωνία μαζί τους να θέσει σε κίνδυνο τη ζωτικότητα του συστήματος.</a:t>
            </a:r>
            <a:endParaRPr sz="2000">
              <a:latin typeface="Arial"/>
              <a:ea typeface="Arial"/>
              <a:cs typeface="Arial"/>
              <a:sym typeface="Arial"/>
            </a:endParaRPr>
          </a:p>
          <a:p>
            <a:pPr indent="-342900" lvl="0" marL="355600" rtl="0" algn="l">
              <a:lnSpc>
                <a:spcPct val="100000"/>
              </a:lnSpc>
              <a:spcBef>
                <a:spcPts val="480"/>
              </a:spcBef>
              <a:spcAft>
                <a:spcPts val="0"/>
              </a:spcAft>
              <a:buSzPts val="2000"/>
              <a:buFont typeface="Arial"/>
              <a:buChar char="•"/>
            </a:pPr>
            <a:r>
              <a:rPr lang="en-US" sz="2000">
                <a:latin typeface="Arial"/>
                <a:ea typeface="Arial"/>
                <a:cs typeface="Arial"/>
                <a:sym typeface="Arial"/>
              </a:rPr>
              <a:t>Το σύστημα αδυνατεί να λειτουργήσει σωστά αν οι χρήστες του δεν είναι άρτια εκπαιδευμένοι. Τα</a:t>
            </a:r>
            <a:endParaRPr sz="2000">
              <a:latin typeface="Arial"/>
              <a:ea typeface="Arial"/>
              <a:cs typeface="Arial"/>
              <a:sym typeface="Arial"/>
            </a:endParaRPr>
          </a:p>
          <a:p>
            <a:pPr indent="0" lvl="0" marL="355600" rtl="0" algn="l">
              <a:lnSpc>
                <a:spcPct val="100000"/>
              </a:lnSpc>
              <a:spcBef>
                <a:spcPts val="0"/>
              </a:spcBef>
              <a:spcAft>
                <a:spcPts val="0"/>
              </a:spcAft>
              <a:buNone/>
            </a:pPr>
            <a:r>
              <a:rPr lang="en-US" sz="2000">
                <a:latin typeface="Arial"/>
                <a:ea typeface="Arial"/>
                <a:cs typeface="Arial"/>
                <a:sym typeface="Arial"/>
              </a:rPr>
              <a:t>συστήματα αυτά παρέχουν αυτήν την αυτοματοποίηση βασιζόμενα σε πολύπλοκες διαδικασίες, που</a:t>
            </a:r>
            <a:endParaRPr sz="2000">
              <a:latin typeface="Arial"/>
              <a:ea typeface="Arial"/>
              <a:cs typeface="Arial"/>
              <a:sym typeface="Arial"/>
            </a:endParaRPr>
          </a:p>
          <a:p>
            <a:pPr indent="0" lvl="0" marL="355600" rtl="0" algn="l">
              <a:lnSpc>
                <a:spcPct val="100000"/>
              </a:lnSpc>
              <a:spcBef>
                <a:spcPts val="5"/>
              </a:spcBef>
              <a:spcAft>
                <a:spcPts val="0"/>
              </a:spcAft>
              <a:buNone/>
            </a:pPr>
            <a:r>
              <a:rPr lang="en-US" sz="2000">
                <a:latin typeface="Arial"/>
                <a:ea typeface="Arial"/>
                <a:cs typeface="Arial"/>
                <a:sym typeface="Arial"/>
              </a:rPr>
              <a:t>με έναν εσφαλμένο χειρισμό μπορεί να αποσταθεροποιηθούν.</a:t>
            </a:r>
            <a:endParaRPr sz="20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9" name="Shape 339"/>
        <p:cNvGrpSpPr/>
        <p:nvPr/>
      </p:nvGrpSpPr>
      <p:grpSpPr>
        <a:xfrm>
          <a:off x="0" y="0"/>
          <a:ext cx="0" cy="0"/>
          <a:chOff x="0" y="0"/>
          <a:chExt cx="0" cy="0"/>
        </a:xfrm>
      </p:grpSpPr>
      <p:sp>
        <p:nvSpPr>
          <p:cNvPr id="340" name="Google Shape;340;p33"/>
          <p:cNvSpPr/>
          <p:nvPr/>
        </p:nvSpPr>
        <p:spPr>
          <a:xfrm>
            <a:off x="0" y="0"/>
            <a:ext cx="12192000" cy="6858000"/>
          </a:xfrm>
          <a:custGeom>
            <a:rect b="b" l="l" r="r" t="t"/>
            <a:pathLst>
              <a:path extrusionOk="0" h="6858000" w="12192000">
                <a:moveTo>
                  <a:pt x="12192000" y="0"/>
                </a:moveTo>
                <a:lnTo>
                  <a:pt x="0" y="0"/>
                </a:lnTo>
                <a:lnTo>
                  <a:pt x="0" y="6858000"/>
                </a:lnTo>
                <a:lnTo>
                  <a:pt x="12192000" y="6858000"/>
                </a:lnTo>
                <a:lnTo>
                  <a:pt x="12192000" y="0"/>
                </a:lnTo>
                <a:close/>
              </a:path>
            </a:pathLst>
          </a:custGeom>
          <a:solidFill>
            <a:srgbClr val="E7E6E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341" name="Google Shape;341;p33"/>
          <p:cNvGrpSpPr/>
          <p:nvPr/>
        </p:nvGrpSpPr>
        <p:grpSpPr>
          <a:xfrm>
            <a:off x="1060703" y="0"/>
            <a:ext cx="11131550" cy="6857998"/>
            <a:chOff x="1060703" y="0"/>
            <a:chExt cx="11131550" cy="6857998"/>
          </a:xfrm>
        </p:grpSpPr>
        <p:pic>
          <p:nvPicPr>
            <p:cNvPr id="342" name="Google Shape;342;p33"/>
            <p:cNvPicPr preferRelativeResize="0"/>
            <p:nvPr/>
          </p:nvPicPr>
          <p:blipFill rotWithShape="1">
            <a:blip r:embed="rId3">
              <a:alphaModFix/>
            </a:blip>
            <a:srcRect b="0" l="0" r="0" t="0"/>
            <a:stretch/>
          </p:blipFill>
          <p:spPr>
            <a:xfrm>
              <a:off x="1060703" y="0"/>
              <a:ext cx="10070592" cy="6857998"/>
            </a:xfrm>
            <a:prstGeom prst="rect">
              <a:avLst/>
            </a:prstGeom>
            <a:noFill/>
            <a:ln>
              <a:noFill/>
            </a:ln>
          </p:spPr>
        </p:pic>
        <p:sp>
          <p:nvSpPr>
            <p:cNvPr id="343" name="Google Shape;343;p33"/>
            <p:cNvSpPr/>
            <p:nvPr/>
          </p:nvSpPr>
          <p:spPr>
            <a:xfrm>
              <a:off x="3636263" y="313943"/>
              <a:ext cx="8555990" cy="553720"/>
            </a:xfrm>
            <a:custGeom>
              <a:rect b="b" l="l" r="r" t="t"/>
              <a:pathLst>
                <a:path extrusionOk="0" h="553719" w="8555990">
                  <a:moveTo>
                    <a:pt x="8555736" y="0"/>
                  </a:moveTo>
                  <a:lnTo>
                    <a:pt x="0" y="0"/>
                  </a:lnTo>
                  <a:lnTo>
                    <a:pt x="0" y="553211"/>
                  </a:lnTo>
                  <a:lnTo>
                    <a:pt x="8555736" y="553211"/>
                  </a:lnTo>
                  <a:lnTo>
                    <a:pt x="8555736" y="0"/>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44" name="Google Shape;344;p33"/>
          <p:cNvSpPr txBox="1"/>
          <p:nvPr>
            <p:ph type="title"/>
          </p:nvPr>
        </p:nvSpPr>
        <p:spPr>
          <a:xfrm>
            <a:off x="10124693" y="322326"/>
            <a:ext cx="1899920" cy="482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3000">
                <a:solidFill>
                  <a:srgbClr val="FFFFFF"/>
                </a:solidFill>
                <a:latin typeface="Arial"/>
                <a:ea typeface="Arial"/>
                <a:cs typeface="Arial"/>
                <a:sym typeface="Arial"/>
              </a:rPr>
              <a:t>Κεφάλαιο 1</a:t>
            </a:r>
            <a:endParaRPr sz="3000">
              <a:latin typeface="Arial"/>
              <a:ea typeface="Arial"/>
              <a:cs typeface="Arial"/>
              <a:sym typeface="Arial"/>
            </a:endParaRPr>
          </a:p>
        </p:txBody>
      </p:sp>
      <p:sp>
        <p:nvSpPr>
          <p:cNvPr id="345" name="Google Shape;345;p33"/>
          <p:cNvSpPr/>
          <p:nvPr/>
        </p:nvSpPr>
        <p:spPr>
          <a:xfrm>
            <a:off x="4427220" y="1680972"/>
            <a:ext cx="7764780" cy="2862580"/>
          </a:xfrm>
          <a:custGeom>
            <a:rect b="b" l="l" r="r" t="t"/>
            <a:pathLst>
              <a:path extrusionOk="0" h="2862579" w="7764780">
                <a:moveTo>
                  <a:pt x="7764780" y="0"/>
                </a:moveTo>
                <a:lnTo>
                  <a:pt x="0" y="0"/>
                </a:lnTo>
                <a:lnTo>
                  <a:pt x="0" y="2862072"/>
                </a:lnTo>
                <a:lnTo>
                  <a:pt x="7764780" y="2862072"/>
                </a:lnTo>
                <a:lnTo>
                  <a:pt x="7764780" y="0"/>
                </a:lnTo>
                <a:close/>
              </a:path>
            </a:pathLst>
          </a:custGeom>
          <a:solidFill>
            <a:srgbClr val="D5DCE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6" name="Google Shape;346;p33"/>
          <p:cNvSpPr txBox="1"/>
          <p:nvPr/>
        </p:nvSpPr>
        <p:spPr>
          <a:xfrm>
            <a:off x="7290561" y="1665808"/>
            <a:ext cx="4737100" cy="2769870"/>
          </a:xfrm>
          <a:prstGeom prst="rect">
            <a:avLst/>
          </a:prstGeom>
          <a:noFill/>
          <a:ln>
            <a:noFill/>
          </a:ln>
        </p:spPr>
        <p:txBody>
          <a:bodyPr anchorCtr="0" anchor="t" bIns="0" lIns="0" spcFirstLastPara="1" rIns="0" wrap="square" tIns="12700">
            <a:spAutoFit/>
          </a:bodyPr>
          <a:lstStyle/>
          <a:p>
            <a:pPr indent="-422909" lvl="0" marL="434975" marR="5080" rtl="0" algn="r">
              <a:lnSpc>
                <a:spcPct val="100000"/>
              </a:lnSpc>
              <a:spcBef>
                <a:spcPts val="0"/>
              </a:spcBef>
              <a:spcAft>
                <a:spcPts val="0"/>
              </a:spcAft>
              <a:buNone/>
            </a:pPr>
            <a:r>
              <a:rPr lang="en-US" sz="6000">
                <a:latin typeface="Arial"/>
                <a:ea typeface="Arial"/>
                <a:cs typeface="Arial"/>
                <a:sym typeface="Arial"/>
              </a:rPr>
              <a:t>Πληροφοριακά Συστήματα Επιχειρήσεων</a:t>
            </a:r>
            <a:endParaRPr sz="6000">
              <a:latin typeface="Arial"/>
              <a:ea typeface="Arial"/>
              <a:cs typeface="Arial"/>
              <a:sym typeface="Arial"/>
            </a:endParaRPr>
          </a:p>
        </p:txBody>
      </p:sp>
      <p:sp>
        <p:nvSpPr>
          <p:cNvPr id="347" name="Google Shape;347;p33"/>
          <p:cNvSpPr/>
          <p:nvPr/>
        </p:nvSpPr>
        <p:spPr>
          <a:xfrm>
            <a:off x="4427220" y="5669279"/>
            <a:ext cx="7764780" cy="579120"/>
          </a:xfrm>
          <a:custGeom>
            <a:rect b="b" l="l" r="r" t="t"/>
            <a:pathLst>
              <a:path extrusionOk="0" h="579120" w="7764780">
                <a:moveTo>
                  <a:pt x="7764780" y="0"/>
                </a:moveTo>
                <a:lnTo>
                  <a:pt x="0" y="0"/>
                </a:lnTo>
                <a:lnTo>
                  <a:pt x="0" y="579120"/>
                </a:lnTo>
                <a:lnTo>
                  <a:pt x="7764780" y="579120"/>
                </a:lnTo>
                <a:lnTo>
                  <a:pt x="7764780" y="0"/>
                </a:lnTo>
                <a:close/>
              </a:path>
            </a:pathLst>
          </a:custGeom>
          <a:solidFill>
            <a:srgbClr val="D5DCE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8" name="Google Shape;348;p33"/>
          <p:cNvSpPr txBox="1"/>
          <p:nvPr/>
        </p:nvSpPr>
        <p:spPr>
          <a:xfrm>
            <a:off x="7502779" y="5689803"/>
            <a:ext cx="4522470" cy="45212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2800">
                <a:latin typeface="Arial"/>
                <a:ea typeface="Arial"/>
                <a:cs typeface="Arial"/>
                <a:sym typeface="Arial"/>
              </a:rPr>
              <a:t>Καθηγητής Δρ. Πάνος Φιτσιλής</a:t>
            </a:r>
            <a:endParaRPr sz="2800">
              <a:latin typeface="Arial"/>
              <a:ea typeface="Arial"/>
              <a:cs typeface="Arial"/>
              <a:sym typeface="Arial"/>
            </a:endParaRPr>
          </a:p>
        </p:txBody>
      </p:sp>
      <p:grpSp>
        <p:nvGrpSpPr>
          <p:cNvPr id="349" name="Google Shape;349;p33"/>
          <p:cNvGrpSpPr/>
          <p:nvPr/>
        </p:nvGrpSpPr>
        <p:grpSpPr>
          <a:xfrm>
            <a:off x="172212" y="313943"/>
            <a:ext cx="3902202" cy="6544054"/>
            <a:chOff x="172212" y="313943"/>
            <a:chExt cx="3902202" cy="6544054"/>
          </a:xfrm>
        </p:grpSpPr>
        <p:pic>
          <p:nvPicPr>
            <p:cNvPr id="350" name="Google Shape;350;p33"/>
            <p:cNvPicPr preferRelativeResize="0"/>
            <p:nvPr/>
          </p:nvPicPr>
          <p:blipFill rotWithShape="1">
            <a:blip r:embed="rId4">
              <a:alphaModFix/>
            </a:blip>
            <a:srcRect b="0" l="0" r="0" t="0"/>
            <a:stretch/>
          </p:blipFill>
          <p:spPr>
            <a:xfrm>
              <a:off x="172212" y="5529069"/>
              <a:ext cx="3902202" cy="1328928"/>
            </a:xfrm>
            <a:prstGeom prst="rect">
              <a:avLst/>
            </a:prstGeom>
            <a:noFill/>
            <a:ln>
              <a:noFill/>
            </a:ln>
          </p:spPr>
        </p:pic>
        <p:pic>
          <p:nvPicPr>
            <p:cNvPr id="351" name="Google Shape;351;p33"/>
            <p:cNvPicPr preferRelativeResize="0"/>
            <p:nvPr/>
          </p:nvPicPr>
          <p:blipFill rotWithShape="1">
            <a:blip r:embed="rId5">
              <a:alphaModFix/>
            </a:blip>
            <a:srcRect b="0" l="0" r="0" t="0"/>
            <a:stretch/>
          </p:blipFill>
          <p:spPr>
            <a:xfrm>
              <a:off x="181356" y="313943"/>
              <a:ext cx="3886200" cy="517398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79" name="Google Shape;79;p4"/>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 name="Google Shape;80;p4"/>
          <p:cNvSpPr txBox="1"/>
          <p:nvPr/>
        </p:nvSpPr>
        <p:spPr>
          <a:xfrm>
            <a:off x="855065" y="1436370"/>
            <a:ext cx="10466070" cy="4904105"/>
          </a:xfrm>
          <a:prstGeom prst="rect">
            <a:avLst/>
          </a:prstGeom>
          <a:noFill/>
          <a:ln>
            <a:noFill/>
          </a:ln>
        </p:spPr>
        <p:txBody>
          <a:bodyPr anchorCtr="0" anchor="t" bIns="0" lIns="0" spcFirstLastPara="1" rIns="0" wrap="square" tIns="13325">
            <a:spAutoFit/>
          </a:bodyPr>
          <a:lstStyle/>
          <a:p>
            <a:pPr indent="-342900" lvl="0" marL="355600" marR="5080" rtl="0" algn="l">
              <a:lnSpc>
                <a:spcPct val="100000"/>
              </a:lnSpc>
              <a:spcBef>
                <a:spcPts val="0"/>
              </a:spcBef>
              <a:spcAft>
                <a:spcPts val="0"/>
              </a:spcAft>
              <a:buSzPts val="3200"/>
              <a:buFont typeface="Arial"/>
              <a:buChar char="•"/>
            </a:pPr>
            <a:r>
              <a:rPr lang="en-US" sz="3200">
                <a:latin typeface="Arial"/>
                <a:ea typeface="Arial"/>
                <a:cs typeface="Arial"/>
                <a:sym typeface="Arial"/>
              </a:rPr>
              <a:t>Ένα πληροφοριακό σύστημα (Information System - IS) ή ένα πληροφοριακό σύστημα επιχειρήσεων (Business Information System – BIS) είναι ένα </a:t>
            </a:r>
            <a:r>
              <a:rPr lang="en-US" sz="3200">
                <a:solidFill>
                  <a:srgbClr val="FF0000"/>
                </a:solidFill>
                <a:latin typeface="Arial"/>
                <a:ea typeface="Arial"/>
                <a:cs typeface="Arial"/>
                <a:sym typeface="Arial"/>
              </a:rPr>
              <a:t>σύνολο αλληλένδετων συστατικών </a:t>
            </a:r>
            <a:r>
              <a:rPr lang="en-US" sz="3200">
                <a:latin typeface="Arial"/>
                <a:ea typeface="Arial"/>
                <a:cs typeface="Arial"/>
                <a:sym typeface="Arial"/>
              </a:rPr>
              <a:t>(components) που έχει ως σκοπό </a:t>
            </a:r>
            <a:r>
              <a:rPr lang="en-US" sz="3200">
                <a:solidFill>
                  <a:srgbClr val="FF0000"/>
                </a:solidFill>
                <a:latin typeface="Arial"/>
                <a:ea typeface="Arial"/>
                <a:cs typeface="Arial"/>
                <a:sym typeface="Arial"/>
              </a:rPr>
              <a:t>τη συλλογή, διαχείριση, αποθήκευση και μετάδοση δεδομένων και πληροφοριών</a:t>
            </a:r>
            <a:r>
              <a:rPr lang="en-US" sz="3200">
                <a:latin typeface="Arial"/>
                <a:ea typeface="Arial"/>
                <a:cs typeface="Arial"/>
                <a:sym typeface="Arial"/>
              </a:rPr>
              <a:t>,</a:t>
            </a:r>
            <a:endParaRPr sz="3200">
              <a:latin typeface="Arial"/>
              <a:ea typeface="Arial"/>
              <a:cs typeface="Arial"/>
              <a:sym typeface="Arial"/>
            </a:endParaRPr>
          </a:p>
          <a:p>
            <a:pPr indent="0" lvl="0" marL="355600" rtl="0" algn="l">
              <a:lnSpc>
                <a:spcPct val="100000"/>
              </a:lnSpc>
              <a:spcBef>
                <a:spcPts val="0"/>
              </a:spcBef>
              <a:spcAft>
                <a:spcPts val="0"/>
              </a:spcAft>
              <a:buNone/>
            </a:pPr>
            <a:r>
              <a:rPr lang="en-US" sz="3200">
                <a:latin typeface="Arial"/>
                <a:ea typeface="Arial"/>
                <a:cs typeface="Arial"/>
                <a:sym typeface="Arial"/>
              </a:rPr>
              <a:t>ενώ παρέχει έναν μηχανισμό ανάδρασης για την επίτευξη</a:t>
            </a:r>
            <a:endParaRPr sz="3200">
              <a:latin typeface="Arial"/>
              <a:ea typeface="Arial"/>
              <a:cs typeface="Arial"/>
              <a:sym typeface="Arial"/>
            </a:endParaRPr>
          </a:p>
          <a:p>
            <a:pPr indent="0" lvl="0" marL="355600" marR="226695" rtl="0" algn="l">
              <a:lnSpc>
                <a:spcPct val="100000"/>
              </a:lnSpc>
              <a:spcBef>
                <a:spcPts val="0"/>
              </a:spcBef>
              <a:spcAft>
                <a:spcPts val="0"/>
              </a:spcAft>
              <a:buNone/>
            </a:pPr>
            <a:r>
              <a:rPr lang="en-US" sz="3200">
                <a:latin typeface="Arial"/>
                <a:ea typeface="Arial"/>
                <a:cs typeface="Arial"/>
                <a:sym typeface="Arial"/>
              </a:rPr>
              <a:t>ενός επιχειρηματικού στόχου. Αυτός ακριβώς ο μηχανισμός ανάδρασης είναι που βοηθά τις επιχειρήσεις να επιτύχουν τους στόχους τους, όπως για παράδειγμα η αύξηση των</a:t>
            </a:r>
            <a:endParaRPr sz="3200">
              <a:latin typeface="Arial"/>
              <a:ea typeface="Arial"/>
              <a:cs typeface="Arial"/>
              <a:sym typeface="Arial"/>
            </a:endParaRPr>
          </a:p>
          <a:p>
            <a:pPr indent="0" lvl="0" marL="355600" rtl="0" algn="l">
              <a:lnSpc>
                <a:spcPct val="100000"/>
              </a:lnSpc>
              <a:spcBef>
                <a:spcPts val="5"/>
              </a:spcBef>
              <a:spcAft>
                <a:spcPts val="0"/>
              </a:spcAft>
              <a:buNone/>
            </a:pPr>
            <a:r>
              <a:rPr lang="en-US" sz="3200">
                <a:latin typeface="Arial"/>
                <a:ea typeface="Arial"/>
                <a:cs typeface="Arial"/>
                <a:sym typeface="Arial"/>
              </a:rPr>
              <a:t>κερδών ή η βελτίωση της εξυπηρέτησης των πελατών.</a:t>
            </a:r>
            <a:endParaRPr sz="3200">
              <a:latin typeface="Arial"/>
              <a:ea typeface="Arial"/>
              <a:cs typeface="Arial"/>
              <a:sym typeface="Arial"/>
            </a:endParaRPr>
          </a:p>
        </p:txBody>
      </p:sp>
      <p:sp>
        <p:nvSpPr>
          <p:cNvPr id="81" name="Google Shape;81;p4"/>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82" name="Google Shape;82;p4"/>
          <p:cNvSpPr txBox="1"/>
          <p:nvPr>
            <p:ph type="title"/>
          </p:nvPr>
        </p:nvSpPr>
        <p:spPr>
          <a:xfrm>
            <a:off x="1759076" y="471296"/>
            <a:ext cx="5625465" cy="6965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4400"/>
              <a:t>Πληροφοριακό σύστημα</a:t>
            </a:r>
            <a:endParaRPr sz="4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88" name="Google Shape;88;p5"/>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9" name="Google Shape;89;p5"/>
          <p:cNvSpPr txBox="1"/>
          <p:nvPr/>
        </p:nvSpPr>
        <p:spPr>
          <a:xfrm>
            <a:off x="567944" y="2097989"/>
            <a:ext cx="10647045" cy="3906520"/>
          </a:xfrm>
          <a:prstGeom prst="rect">
            <a:avLst/>
          </a:prstGeom>
          <a:noFill/>
          <a:ln>
            <a:noFill/>
          </a:ln>
        </p:spPr>
        <p:txBody>
          <a:bodyPr anchorCtr="0" anchor="t" bIns="0" lIns="0" spcFirstLastPara="1" rIns="0" wrap="square" tIns="13325">
            <a:spAutoFit/>
          </a:bodyPr>
          <a:lstStyle/>
          <a:p>
            <a:pPr indent="-342900" lvl="0" marL="355600" marR="74930" rtl="0" algn="l">
              <a:lnSpc>
                <a:spcPct val="100000"/>
              </a:lnSpc>
              <a:spcBef>
                <a:spcPts val="0"/>
              </a:spcBef>
              <a:spcAft>
                <a:spcPts val="0"/>
              </a:spcAft>
              <a:buSzPts val="3200"/>
              <a:buFont typeface="Arial"/>
              <a:buChar char="•"/>
            </a:pPr>
            <a:r>
              <a:rPr lang="en-US" sz="3200">
                <a:latin typeface="Arial"/>
                <a:ea typeface="Arial"/>
                <a:cs typeface="Arial"/>
                <a:sym typeface="Arial"/>
              </a:rPr>
              <a:t>Οι λειτουργίες ενός πληροφοριακού συστήματος μπορούν να επεξηγηθούν σε μια πρόταση:</a:t>
            </a:r>
            <a:endParaRPr sz="3200">
              <a:latin typeface="Arial"/>
              <a:ea typeface="Arial"/>
              <a:cs typeface="Arial"/>
              <a:sym typeface="Arial"/>
            </a:endParaRPr>
          </a:p>
          <a:p>
            <a:pPr indent="-287019" lvl="1" marL="756285" marR="645795" rtl="0" algn="l">
              <a:lnSpc>
                <a:spcPct val="100000"/>
              </a:lnSpc>
              <a:spcBef>
                <a:spcPts val="690"/>
              </a:spcBef>
              <a:spcAft>
                <a:spcPts val="0"/>
              </a:spcAft>
              <a:buSzPts val="2800"/>
              <a:buFont typeface="Arial"/>
              <a:buChar char="–"/>
            </a:pPr>
            <a:r>
              <a:rPr lang="en-US" sz="2800">
                <a:latin typeface="Arial"/>
                <a:ea typeface="Arial"/>
                <a:cs typeface="Arial"/>
                <a:sym typeface="Arial"/>
              </a:rPr>
              <a:t>ένα πληροφοριακό σύστημα	συλλέγει δεδομένα από διάφορες πηγές,</a:t>
            </a:r>
            <a:endParaRPr sz="2800">
              <a:latin typeface="Arial"/>
              <a:ea typeface="Arial"/>
              <a:cs typeface="Arial"/>
              <a:sym typeface="Arial"/>
            </a:endParaRPr>
          </a:p>
          <a:p>
            <a:pPr indent="-287019" lvl="1" marL="756285" rtl="0" algn="l">
              <a:lnSpc>
                <a:spcPct val="100000"/>
              </a:lnSpc>
              <a:spcBef>
                <a:spcPts val="675"/>
              </a:spcBef>
              <a:spcAft>
                <a:spcPts val="0"/>
              </a:spcAft>
              <a:buSzPts val="2800"/>
              <a:buFont typeface="Arial"/>
              <a:buChar char="–"/>
            </a:pPr>
            <a:r>
              <a:rPr lang="en-US" sz="2800">
                <a:latin typeface="Arial"/>
                <a:ea typeface="Arial"/>
                <a:cs typeface="Arial"/>
                <a:sym typeface="Arial"/>
              </a:rPr>
              <a:t>τα οποία οργανώνει μετασχηματίζοντάς τα σε πληροφορία,</a:t>
            </a:r>
            <a:endParaRPr sz="2800">
              <a:latin typeface="Arial"/>
              <a:ea typeface="Arial"/>
              <a:cs typeface="Arial"/>
              <a:sym typeface="Arial"/>
            </a:endParaRPr>
          </a:p>
          <a:p>
            <a:pPr indent="-287019" lvl="1" marL="756285" rtl="0" algn="l">
              <a:lnSpc>
                <a:spcPct val="100000"/>
              </a:lnSpc>
              <a:spcBef>
                <a:spcPts val="670"/>
              </a:spcBef>
              <a:spcAft>
                <a:spcPts val="0"/>
              </a:spcAft>
              <a:buSzPts val="2800"/>
              <a:buFont typeface="Arial"/>
              <a:buChar char="–"/>
            </a:pPr>
            <a:r>
              <a:rPr lang="en-US" sz="2800">
                <a:latin typeface="Arial"/>
                <a:ea typeface="Arial"/>
                <a:cs typeface="Arial"/>
                <a:sym typeface="Arial"/>
              </a:rPr>
              <a:t>στη συνέχεια τα αναλύει μετατρέποντας την πληροφορία σε γνώση,</a:t>
            </a:r>
            <a:endParaRPr sz="2800">
              <a:latin typeface="Arial"/>
              <a:ea typeface="Arial"/>
              <a:cs typeface="Arial"/>
              <a:sym typeface="Arial"/>
            </a:endParaRPr>
          </a:p>
          <a:p>
            <a:pPr indent="-287019" lvl="1" marL="756285" marR="1720850" rtl="0" algn="l">
              <a:lnSpc>
                <a:spcPct val="100000"/>
              </a:lnSpc>
              <a:spcBef>
                <a:spcPts val="675"/>
              </a:spcBef>
              <a:spcAft>
                <a:spcPts val="0"/>
              </a:spcAft>
              <a:buSzPts val="2800"/>
              <a:buFont typeface="Arial"/>
              <a:buChar char="–"/>
            </a:pPr>
            <a:r>
              <a:rPr lang="en-US" sz="2800">
                <a:latin typeface="Arial"/>
                <a:ea typeface="Arial"/>
                <a:cs typeface="Arial"/>
                <a:sym typeface="Arial"/>
              </a:rPr>
              <a:t>η οποία γνώση επιτρέπει στους χρήστες τους να λάβουν πληροφορημένες αποφάσεις (informed decisions).</a:t>
            </a:r>
            <a:endParaRPr sz="2800">
              <a:latin typeface="Arial"/>
              <a:ea typeface="Arial"/>
              <a:cs typeface="Arial"/>
              <a:sym typeface="Arial"/>
            </a:endParaRPr>
          </a:p>
        </p:txBody>
      </p:sp>
      <p:sp>
        <p:nvSpPr>
          <p:cNvPr id="90" name="Google Shape;90;p5"/>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91" name="Google Shape;91;p5"/>
          <p:cNvSpPr txBox="1"/>
          <p:nvPr>
            <p:ph type="title"/>
          </p:nvPr>
        </p:nvSpPr>
        <p:spPr>
          <a:xfrm>
            <a:off x="2502535" y="496265"/>
            <a:ext cx="6627495" cy="1368425"/>
          </a:xfrm>
          <a:prstGeom prst="rect">
            <a:avLst/>
          </a:prstGeom>
          <a:noFill/>
          <a:ln>
            <a:noFill/>
          </a:ln>
        </p:spPr>
        <p:txBody>
          <a:bodyPr anchorCtr="0" anchor="t" bIns="0" lIns="0" spcFirstLastPara="1" rIns="0" wrap="square" tIns="13325">
            <a:spAutoFit/>
          </a:bodyPr>
          <a:lstStyle/>
          <a:p>
            <a:pPr indent="0" lvl="0" marL="1270" rtl="0" algn="ctr">
              <a:lnSpc>
                <a:spcPct val="100000"/>
              </a:lnSpc>
              <a:spcBef>
                <a:spcPts val="0"/>
              </a:spcBef>
              <a:spcAft>
                <a:spcPts val="0"/>
              </a:spcAft>
              <a:buNone/>
            </a:pPr>
            <a:r>
              <a:rPr lang="en-US" sz="4400"/>
              <a:t>Βασικές λειτουργίες ενός</a:t>
            </a:r>
            <a:endParaRPr sz="4400"/>
          </a:p>
          <a:p>
            <a:pPr indent="0" lvl="0" marL="0" rtl="0" algn="ctr">
              <a:lnSpc>
                <a:spcPct val="100000"/>
              </a:lnSpc>
              <a:spcBef>
                <a:spcPts val="5"/>
              </a:spcBef>
              <a:spcAft>
                <a:spcPts val="0"/>
              </a:spcAft>
              <a:buNone/>
            </a:pPr>
            <a:r>
              <a:rPr lang="en-US" sz="4400"/>
              <a:t>πληροφοριακού συστήματος</a:t>
            </a:r>
            <a:endParaRPr sz="4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97" name="Google Shape;97;p6"/>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8" name="Google Shape;98;p6"/>
          <p:cNvSpPr txBox="1"/>
          <p:nvPr>
            <p:ph type="title"/>
          </p:nvPr>
        </p:nvSpPr>
        <p:spPr>
          <a:xfrm>
            <a:off x="1907539" y="509396"/>
            <a:ext cx="7974330" cy="1367790"/>
          </a:xfrm>
          <a:prstGeom prst="rect">
            <a:avLst/>
          </a:prstGeom>
          <a:noFill/>
          <a:ln>
            <a:noFill/>
          </a:ln>
        </p:spPr>
        <p:txBody>
          <a:bodyPr anchorCtr="0" anchor="t" bIns="0" lIns="0" spcFirstLastPara="1" rIns="0" wrap="square" tIns="13325">
            <a:spAutoFit/>
          </a:bodyPr>
          <a:lstStyle/>
          <a:p>
            <a:pPr indent="-1200150" lvl="0" marL="1212215" marR="5080" rtl="0" algn="l">
              <a:lnSpc>
                <a:spcPct val="100000"/>
              </a:lnSpc>
              <a:spcBef>
                <a:spcPts val="0"/>
              </a:spcBef>
              <a:spcAft>
                <a:spcPts val="0"/>
              </a:spcAft>
              <a:buNone/>
            </a:pPr>
            <a:r>
              <a:rPr i="1" lang="en-US" sz="4400">
                <a:latin typeface="Arial"/>
                <a:ea typeface="Arial"/>
                <a:cs typeface="Arial"/>
                <a:sym typeface="Arial"/>
              </a:rPr>
              <a:t>Το μονοπάτι μετασχηματισμού των δεδομένων σε απόφαση</a:t>
            </a:r>
            <a:endParaRPr sz="4400">
              <a:latin typeface="Arial"/>
              <a:ea typeface="Arial"/>
              <a:cs typeface="Arial"/>
              <a:sym typeface="Arial"/>
            </a:endParaRPr>
          </a:p>
        </p:txBody>
      </p:sp>
      <p:pic>
        <p:nvPicPr>
          <p:cNvPr id="99" name="Google Shape;99;p6"/>
          <p:cNvPicPr preferRelativeResize="0"/>
          <p:nvPr/>
        </p:nvPicPr>
        <p:blipFill rotWithShape="1">
          <a:blip r:embed="rId3">
            <a:alphaModFix/>
          </a:blip>
          <a:srcRect b="0" l="0" r="0" t="0"/>
          <a:stretch/>
        </p:blipFill>
        <p:spPr>
          <a:xfrm>
            <a:off x="1617132" y="2467282"/>
            <a:ext cx="7863840" cy="3779519"/>
          </a:xfrm>
          <a:prstGeom prst="rect">
            <a:avLst/>
          </a:prstGeom>
          <a:noFill/>
          <a:ln>
            <a:noFill/>
          </a:ln>
        </p:spPr>
      </p:pic>
      <p:sp>
        <p:nvSpPr>
          <p:cNvPr id="100" name="Google Shape;100;p6"/>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106" name="Google Shape;106;p7"/>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7" name="Google Shape;107;p7"/>
          <p:cNvSpPr txBox="1"/>
          <p:nvPr>
            <p:ph type="title"/>
          </p:nvPr>
        </p:nvSpPr>
        <p:spPr>
          <a:xfrm>
            <a:off x="1538986" y="449071"/>
            <a:ext cx="8412480" cy="6965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4400"/>
              <a:t>Τα χαρακτηριστικά της πληροφορίας</a:t>
            </a:r>
            <a:endParaRPr sz="4400"/>
          </a:p>
        </p:txBody>
      </p:sp>
      <p:sp>
        <p:nvSpPr>
          <p:cNvPr id="108" name="Google Shape;108;p7"/>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
        <p:nvSpPr>
          <p:cNvPr id="109" name="Google Shape;109;p7"/>
          <p:cNvSpPr txBox="1"/>
          <p:nvPr/>
        </p:nvSpPr>
        <p:spPr>
          <a:xfrm>
            <a:off x="688340" y="1617929"/>
            <a:ext cx="10789285" cy="4416425"/>
          </a:xfrm>
          <a:prstGeom prst="rect">
            <a:avLst/>
          </a:prstGeom>
          <a:noFill/>
          <a:ln>
            <a:noFill/>
          </a:ln>
        </p:spPr>
        <p:txBody>
          <a:bodyPr anchorCtr="0" anchor="t" bIns="0" lIns="0" spcFirstLastPara="1" rIns="0" wrap="square" tIns="12700">
            <a:spAutoFit/>
          </a:bodyPr>
          <a:lstStyle/>
          <a:p>
            <a:pPr indent="-342900" lvl="0" marL="355600" rtl="0" algn="l">
              <a:lnSpc>
                <a:spcPct val="100000"/>
              </a:lnSpc>
              <a:spcBef>
                <a:spcPts val="0"/>
              </a:spcBef>
              <a:spcAft>
                <a:spcPts val="0"/>
              </a:spcAft>
              <a:buSzPts val="1800"/>
              <a:buFont typeface="Arial"/>
              <a:buChar char="•"/>
            </a:pPr>
            <a:r>
              <a:rPr lang="en-US" sz="1800">
                <a:latin typeface="Arial"/>
                <a:ea typeface="Arial"/>
                <a:cs typeface="Arial"/>
                <a:sym typeface="Arial"/>
              </a:rPr>
              <a:t>Προσβάσιμη (Accessible): Η πληροφορία πρέπει να είναι εύκολα προσβάσιμη και διαθέσιμη στους</a:t>
            </a:r>
            <a:endParaRPr sz="1800">
              <a:latin typeface="Arial"/>
              <a:ea typeface="Arial"/>
              <a:cs typeface="Arial"/>
              <a:sym typeface="Arial"/>
            </a:endParaRPr>
          </a:p>
          <a:p>
            <a:pPr indent="0" lvl="0" marL="355600" rtl="0" algn="l">
              <a:lnSpc>
                <a:spcPct val="100000"/>
              </a:lnSpc>
              <a:spcBef>
                <a:spcPts val="5"/>
              </a:spcBef>
              <a:spcAft>
                <a:spcPts val="0"/>
              </a:spcAft>
              <a:buNone/>
            </a:pPr>
            <a:r>
              <a:rPr lang="en-US" sz="1800">
                <a:latin typeface="Arial"/>
                <a:ea typeface="Arial"/>
                <a:cs typeface="Arial"/>
                <a:sym typeface="Arial"/>
              </a:rPr>
              <a:t>εξουσιοδοτημένους χρήστες.</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Ακριβής (Accurate): Η πληροφορία δεν πρέπει να εμπεριέχει σφάλματα.</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Πλήρης (Complete): Η πληροφορία θα πρέπει να εμπεριέχει όλα τα αναγκαία δεδομένα.</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Οικονομική στην παραγωγή της (Economical): Το κόστος παραγωγής της πληροφορίας θα πρέπει να είναι σε</a:t>
            </a:r>
            <a:endParaRPr sz="1800">
              <a:latin typeface="Arial"/>
              <a:ea typeface="Arial"/>
              <a:cs typeface="Arial"/>
              <a:sym typeface="Arial"/>
            </a:endParaRPr>
          </a:p>
          <a:p>
            <a:pPr indent="0" lvl="0" marL="355600" rtl="0" algn="l">
              <a:lnSpc>
                <a:spcPct val="100000"/>
              </a:lnSpc>
              <a:spcBef>
                <a:spcPts val="0"/>
              </a:spcBef>
              <a:spcAft>
                <a:spcPts val="0"/>
              </a:spcAft>
              <a:buNone/>
            </a:pPr>
            <a:r>
              <a:rPr lang="en-US" sz="1800">
                <a:latin typeface="Arial"/>
                <a:ea typeface="Arial"/>
                <a:cs typeface="Arial"/>
                <a:sym typeface="Arial"/>
              </a:rPr>
              <a:t>συνάρτηση με την αξία της πληροφορίας.</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Ευέλικτη (Flexible): Να μπορεί να χρησιμοποιηθεί για διάφορους σκοπούς.</a:t>
            </a:r>
            <a:endParaRPr sz="1800">
              <a:latin typeface="Arial"/>
              <a:ea typeface="Arial"/>
              <a:cs typeface="Arial"/>
              <a:sym typeface="Arial"/>
            </a:endParaRPr>
          </a:p>
          <a:p>
            <a:pPr indent="-342900" lvl="0" marL="355600" marR="5080" rtl="0" algn="l">
              <a:lnSpc>
                <a:spcPct val="100000"/>
              </a:lnSpc>
              <a:spcBef>
                <a:spcPts val="430"/>
              </a:spcBef>
              <a:spcAft>
                <a:spcPts val="0"/>
              </a:spcAft>
              <a:buSzPts val="1800"/>
              <a:buFont typeface="Arial"/>
              <a:buChar char="•"/>
            </a:pPr>
            <a:r>
              <a:rPr lang="en-US" sz="1800">
                <a:latin typeface="Arial"/>
                <a:ea typeface="Arial"/>
                <a:cs typeface="Arial"/>
                <a:sym typeface="Arial"/>
              </a:rPr>
              <a:t>Σχετική (Relevant): H πληροφορία πρέπει να είναι σημαντική (σχετική) για το χρήστη της, π.χ. για τον υπεύθυνο λήψης αποφάσεων.</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Αξιόπιστη (Reliable): O χρήστης πρέπει να μπορεί να εμπιστεύεται την ορθότητα της πληροφορίας.</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Ασφαλής (Secure) : Η πληροφορία πρέπει να προστατεύεται από μη εξουσιοδοτημένη πρόσβαση.</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Απλή (Simple) : Να είναι εύκολα κατανοητή από τους χρήστες της.</a:t>
            </a:r>
            <a:endParaRPr sz="1800">
              <a:latin typeface="Arial"/>
              <a:ea typeface="Arial"/>
              <a:cs typeface="Arial"/>
              <a:sym typeface="Arial"/>
            </a:endParaRPr>
          </a:p>
          <a:p>
            <a:pPr indent="-342900" lvl="0" marL="355600" rtl="0" algn="l">
              <a:lnSpc>
                <a:spcPct val="100000"/>
              </a:lnSpc>
              <a:spcBef>
                <a:spcPts val="430"/>
              </a:spcBef>
              <a:spcAft>
                <a:spcPts val="0"/>
              </a:spcAft>
              <a:buSzPts val="1800"/>
              <a:buFont typeface="Arial"/>
              <a:buChar char="•"/>
            </a:pPr>
            <a:r>
              <a:rPr lang="en-US" sz="1800">
                <a:latin typeface="Arial"/>
                <a:ea typeface="Arial"/>
                <a:cs typeface="Arial"/>
                <a:sym typeface="Arial"/>
              </a:rPr>
              <a:t>Έγκαιρη (Timely): H πληροφορία θα πρέπει να δίνεται εγκαίρως και όταν χρειάζεται.</a:t>
            </a:r>
            <a:endParaRPr sz="1800">
              <a:latin typeface="Arial"/>
              <a:ea typeface="Arial"/>
              <a:cs typeface="Arial"/>
              <a:sym typeface="Arial"/>
            </a:endParaRPr>
          </a:p>
          <a:p>
            <a:pPr indent="-342900" lvl="0" marL="355600" rtl="0" algn="l">
              <a:lnSpc>
                <a:spcPct val="100000"/>
              </a:lnSpc>
              <a:spcBef>
                <a:spcPts val="434"/>
              </a:spcBef>
              <a:spcAft>
                <a:spcPts val="0"/>
              </a:spcAft>
              <a:buSzPts val="1800"/>
              <a:buFont typeface="Arial"/>
              <a:buChar char="•"/>
            </a:pPr>
            <a:r>
              <a:rPr lang="en-US" sz="1800">
                <a:latin typeface="Arial"/>
                <a:ea typeface="Arial"/>
                <a:cs typeface="Arial"/>
                <a:sym typeface="Arial"/>
              </a:rPr>
              <a:t>Επαληθεύσιμη (Verifiable): Θα πρέπει να υπάρχει δυνατότητα επαλήθευσης.</a:t>
            </a:r>
            <a:endParaRPr sz="18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8"/>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115" name="Google Shape;115;p8"/>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6" name="Google Shape;116;p8"/>
          <p:cNvSpPr txBox="1"/>
          <p:nvPr>
            <p:ph type="title"/>
          </p:nvPr>
        </p:nvSpPr>
        <p:spPr>
          <a:xfrm>
            <a:off x="1877948" y="472897"/>
            <a:ext cx="7567295" cy="635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Μετασχηματισμός της πληροφορίας</a:t>
            </a:r>
            <a:endParaRPr/>
          </a:p>
        </p:txBody>
      </p:sp>
      <p:pic>
        <p:nvPicPr>
          <p:cNvPr id="117" name="Google Shape;117;p8"/>
          <p:cNvPicPr preferRelativeResize="0"/>
          <p:nvPr/>
        </p:nvPicPr>
        <p:blipFill rotWithShape="1">
          <a:blip r:embed="rId3">
            <a:alphaModFix/>
          </a:blip>
          <a:srcRect b="0" l="0" r="0" t="0"/>
          <a:stretch/>
        </p:blipFill>
        <p:spPr>
          <a:xfrm>
            <a:off x="3430523" y="1464563"/>
            <a:ext cx="5097779" cy="4754880"/>
          </a:xfrm>
          <a:prstGeom prst="rect">
            <a:avLst/>
          </a:prstGeom>
          <a:noFill/>
          <a:ln>
            <a:noFill/>
          </a:ln>
        </p:spPr>
      </p:pic>
      <p:sp>
        <p:nvSpPr>
          <p:cNvPr id="118" name="Google Shape;118;p8"/>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9"/>
          <p:cNvSpPr txBox="1"/>
          <p:nvPr/>
        </p:nvSpPr>
        <p:spPr>
          <a:xfrm>
            <a:off x="9238233" y="206502"/>
            <a:ext cx="114998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444F55"/>
                </a:solidFill>
                <a:latin typeface="Arial"/>
                <a:ea typeface="Arial"/>
                <a:cs typeface="Arial"/>
                <a:sym typeface="Arial"/>
              </a:rPr>
              <a:t>Κεφάλαιο 1</a:t>
            </a:r>
            <a:endParaRPr sz="1800">
              <a:latin typeface="Arial"/>
              <a:ea typeface="Arial"/>
              <a:cs typeface="Arial"/>
              <a:sym typeface="Arial"/>
            </a:endParaRPr>
          </a:p>
        </p:txBody>
      </p:sp>
      <p:sp>
        <p:nvSpPr>
          <p:cNvPr id="124" name="Google Shape;124;p9"/>
          <p:cNvSpPr/>
          <p:nvPr/>
        </p:nvSpPr>
        <p:spPr>
          <a:xfrm>
            <a:off x="-1" y="405384"/>
            <a:ext cx="9112885" cy="0"/>
          </a:xfrm>
          <a:custGeom>
            <a:rect b="b" l="l" r="r" t="t"/>
            <a:pathLst>
              <a:path extrusionOk="0" h="120000" w="9112885">
                <a:moveTo>
                  <a:pt x="9112759" y="0"/>
                </a:moveTo>
                <a:lnTo>
                  <a:pt x="0" y="0"/>
                </a:lnTo>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5" name="Google Shape;125;p9"/>
          <p:cNvSpPr txBox="1"/>
          <p:nvPr>
            <p:ph type="title"/>
          </p:nvPr>
        </p:nvSpPr>
        <p:spPr>
          <a:xfrm>
            <a:off x="1879473" y="472897"/>
            <a:ext cx="7563484" cy="1244600"/>
          </a:xfrm>
          <a:prstGeom prst="rect">
            <a:avLst/>
          </a:prstGeom>
          <a:noFill/>
          <a:ln>
            <a:noFill/>
          </a:ln>
        </p:spPr>
        <p:txBody>
          <a:bodyPr anchorCtr="0" anchor="t" bIns="0" lIns="0" spcFirstLastPara="1" rIns="0" wrap="square" tIns="12050">
            <a:spAutoFit/>
          </a:bodyPr>
          <a:lstStyle/>
          <a:p>
            <a:pPr indent="-2510790" lvl="0" marL="2522855" marR="5080" rtl="0" algn="l">
              <a:lnSpc>
                <a:spcPct val="100000"/>
              </a:lnSpc>
              <a:spcBef>
                <a:spcPts val="0"/>
              </a:spcBef>
              <a:spcAft>
                <a:spcPts val="0"/>
              </a:spcAft>
              <a:buNone/>
            </a:pPr>
            <a:r>
              <a:rPr lang="en-US"/>
              <a:t>Το περιβάλλον ενός πληροφοριακού συστήματος</a:t>
            </a:r>
            <a:endParaRPr/>
          </a:p>
        </p:txBody>
      </p:sp>
      <p:pic>
        <p:nvPicPr>
          <p:cNvPr id="126" name="Google Shape;126;p9"/>
          <p:cNvPicPr preferRelativeResize="0"/>
          <p:nvPr/>
        </p:nvPicPr>
        <p:blipFill rotWithShape="1">
          <a:blip r:embed="rId3">
            <a:alphaModFix/>
          </a:blip>
          <a:srcRect b="0" l="0" r="0" t="0"/>
          <a:stretch/>
        </p:blipFill>
        <p:spPr>
          <a:xfrm>
            <a:off x="2450592" y="1722120"/>
            <a:ext cx="6608064" cy="4738116"/>
          </a:xfrm>
          <a:prstGeom prst="rect">
            <a:avLst/>
          </a:prstGeom>
          <a:noFill/>
          <a:ln>
            <a:noFill/>
          </a:ln>
        </p:spPr>
      </p:pic>
      <p:sp>
        <p:nvSpPr>
          <p:cNvPr id="127" name="Google Shape;127;p9"/>
          <p:cNvSpPr txBox="1"/>
          <p:nvPr>
            <p:ph idx="11" type="ftr"/>
          </p:nvPr>
        </p:nvSpPr>
        <p:spPr>
          <a:xfrm>
            <a:off x="78739" y="6555358"/>
            <a:ext cx="4884420" cy="139700"/>
          </a:xfrm>
          <a:prstGeom prst="rect">
            <a:avLst/>
          </a:prstGeom>
          <a:noFill/>
          <a:ln>
            <a:noFill/>
          </a:ln>
        </p:spPr>
        <p:txBody>
          <a:bodyPr anchorCtr="0" anchor="t" bIns="0" lIns="0" spcFirstLastPara="1" rIns="0" wrap="square" tIns="0">
            <a:spAutoFit/>
          </a:bodyPr>
          <a:lstStyle/>
          <a:p>
            <a:pPr indent="0" lvl="0" marL="12700" rtl="0" algn="l">
              <a:lnSpc>
                <a:spcPct val="106111"/>
              </a:lnSpc>
              <a:spcBef>
                <a:spcPts val="0"/>
              </a:spcBef>
              <a:spcAft>
                <a:spcPts val="0"/>
              </a:spcAft>
              <a:buNone/>
            </a:pPr>
            <a:r>
              <a:rPr lang="en-US"/>
              <a:t>May not be scanned, copied or duplicated, or posted to a publicly accessible website, in whole or in part.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2025-03-21T06:34:20Z</dcterms:created>
  <dc:creator>Microsoft account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2019-04-14T00:00:00Z</vt:filetime>
  </property>
  <property fmtid="{D5CDD505-2E9C-101B-9397-08002B2CF9AE}" pid="3" name="Creator">
    <vt:lpwstr>Microsoft® PowerPoint® 2019</vt:lpwstr>
  </property>
  <property fmtid="{D5CDD505-2E9C-101B-9397-08002B2CF9AE}" pid="4" name="LastSaved">
    <vt:filetime>2025-03-21T00:00:00Z</vt:filetime>
  </property>
  <property fmtid="{D5CDD505-2E9C-101B-9397-08002B2CF9AE}" pid="5" name="Producer">
    <vt:lpwstr>Microsoft® PowerPoint® 2019</vt:lpwstr>
  </property>
</Properties>
</file>