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1" r:id="rId3"/>
    <p:sldId id="257" r:id="rId4"/>
    <p:sldId id="258" r:id="rId5"/>
    <p:sldId id="272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8C9F6BC-8CA4-797F-B340-B2A65C1E90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>
                <a:solidFill>
                  <a:schemeClr val="tx1"/>
                </a:solidFill>
              </a:rPr>
              <a:t>Η ΕΙΚΟΝΑ </a:t>
            </a:r>
            <a:br>
              <a:rPr lang="el-GR" dirty="0">
                <a:solidFill>
                  <a:schemeClr val="tx1"/>
                </a:solidFill>
              </a:rPr>
            </a:br>
            <a:r>
              <a:rPr lang="el-GR" dirty="0">
                <a:solidFill>
                  <a:schemeClr val="tx1"/>
                </a:solidFill>
              </a:rPr>
              <a:t>ΩΣ ΜΟΧΛΟΣ ΑΝΑΠΤΥΞΗΣ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BBB99A2-D6C9-CB4A-09B4-B69E48E2D3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2400"/>
              <a:t>ΓΙΑ ΧΩΡΕΣ, ΠΟΛΕΙΣ ΚΑΙ ΕΠΙΧΕΙΡΗΣΕΙΣ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137301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398C8AE-8BBC-A7B5-220F-184EBC5D5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solidFill>
                  <a:schemeClr val="tx2"/>
                </a:solidFill>
              </a:rPr>
              <a:t>Γ) ΕΠΙΛΟΓΗ ΚΟΙΝΟΥ-ΣΤΟΧΟΥ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4DE6EC6-0F17-6F12-DCD2-EC7DC9A20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64566"/>
            <a:ext cx="8596668" cy="2236763"/>
          </a:xfrm>
        </p:spPr>
        <p:txBody>
          <a:bodyPr/>
          <a:lstStyle/>
          <a:p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 επιλογή του </a:t>
            </a:r>
            <a:r>
              <a:rPr lang="el-G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στοχευόμενου</a:t>
            </a:r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ή των </a:t>
            </a:r>
            <a:r>
              <a:rPr lang="el-G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στοχευόμενων</a:t>
            </a:r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κοινών είναι καθοριστικής σημασίας, διότι στην επιλογή αυτή θα βασισθούν οι στόχοι που θα θέσουμε και οι στρατηγικές που θα επιλέξουμε.</a:t>
            </a:r>
            <a:endParaRPr lang="el-G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3294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CD2504E-4328-A174-AB59-96D7DBB9E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solidFill>
                  <a:schemeClr val="tx2"/>
                </a:solidFill>
              </a:rPr>
              <a:t>Δ)ΚΑΘΟΡΙΣΜΟΣ ΣΤΟΧΩΝ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F5A5B00-A169-FBBA-C6BC-3E819C280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19311"/>
            <a:ext cx="8596668" cy="4522051"/>
          </a:xfrm>
        </p:spPr>
        <p:txBody>
          <a:bodyPr>
            <a:normAutofit/>
          </a:bodyPr>
          <a:lstStyle/>
          <a:p>
            <a:r>
              <a:rPr lang="el-G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Οι ΣΤΌΧΟΙ θα πρέπει να λαμβάνουν υπόψη τους τρία στοιχεία:</a:t>
            </a:r>
          </a:p>
          <a:p>
            <a:r>
              <a:rPr lang="el-G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α) το κοινό ή τα κοινά-στόχους, </a:t>
            </a:r>
          </a:p>
          <a:p>
            <a:r>
              <a:rPr lang="el-G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β) τον ανταγωνισμό και </a:t>
            </a:r>
          </a:p>
          <a:p>
            <a:r>
              <a:rPr lang="el-G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γ) τα δεδομένα και τις δυνατότητες της χώρας, της πόλης ή της επιχείρησης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0288050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D07928E-82C6-FB84-4D3C-92C7E3EEF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solidFill>
                  <a:schemeClr val="tx2"/>
                </a:solidFill>
              </a:rPr>
              <a:t>Ε) ΕΠΙΛΟΓΗ ΣΤΡΑΤΗΓΙΚΩΝ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0ABAD24-2004-37F3-3D9E-038A4E11A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19311"/>
            <a:ext cx="8596668" cy="4522051"/>
          </a:xfrm>
        </p:spPr>
        <p:txBody>
          <a:bodyPr/>
          <a:lstStyle/>
          <a:p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 αποδοτικότητα και η επιτυχία των στρατηγικών εξαρτώνται: </a:t>
            </a:r>
          </a:p>
          <a:p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από την πρωτοτυπία,</a:t>
            </a:r>
          </a:p>
          <a:p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την </a:t>
            </a:r>
            <a:r>
              <a:rPr lang="el-G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καινοτομικότητα</a:t>
            </a:r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τη διαφοροποίηση σε ελκυστικότητα και αξία και </a:t>
            </a:r>
          </a:p>
          <a:p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τον προσανατολισμό τους στις μελλοντικές τάσεις και εξελίξεις. </a:t>
            </a:r>
            <a:endParaRPr lang="el-G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89226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D6A942-948A-2435-E31A-B9459A094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solidFill>
                  <a:schemeClr val="tx2"/>
                </a:solidFill>
              </a:rPr>
              <a:t>ΣΤ) ΥΛΟΠΟΙΗΣΗ ΣΧΕΔΙΟΥ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EEEC818-FB8E-C4E7-AAEB-6901EAF75B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8972"/>
            <a:ext cx="8596668" cy="4592391"/>
          </a:xfrm>
        </p:spPr>
        <p:txBody>
          <a:bodyPr>
            <a:normAutofit/>
          </a:bodyPr>
          <a:lstStyle/>
          <a:p>
            <a:r>
              <a:rPr lang="el-GR" sz="2400" dirty="0"/>
              <a:t>ΠΕΡΙΛΑΜΒΑΝΕΙ:</a:t>
            </a:r>
          </a:p>
          <a:p>
            <a:r>
              <a:rPr lang="el-GR" sz="2400" dirty="0">
                <a:latin typeface="Arial" panose="020B0604020202020204" pitchFamily="34" charset="0"/>
                <a:ea typeface="Calibri" panose="020F0502020204030204" pitchFamily="34" charset="0"/>
              </a:rPr>
              <a:t>Τ</a:t>
            </a:r>
            <a:r>
              <a:rPr lang="el-G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ις πολιτικές, ενέργειες και δράσει που θα υλοποιήσουν  επιλεγείσες στρατηγικές /Μείγμα μάρκετινγκ </a:t>
            </a:r>
          </a:p>
          <a:p>
            <a:r>
              <a:rPr lang="el-G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Η υλοποίηση των στρατηγικών του Σχεδίου Μάρκετινγκ τόπων και πόλεων επιτυγχάνεται με την εφαρμογή επί μέρους προγραμμάτων,</a:t>
            </a:r>
          </a:p>
          <a:p>
            <a:r>
              <a:rPr lang="el-G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Καθορίζονται οι ρόλοι (ποιος θα κάνει τι και πως θα το κάνει) </a:t>
            </a:r>
          </a:p>
          <a:p>
            <a:r>
              <a:rPr lang="el-GR" sz="2400" dirty="0">
                <a:latin typeface="Arial" panose="020B0604020202020204" pitchFamily="34" charset="0"/>
                <a:ea typeface="Calibri" panose="020F0502020204030204" pitchFamily="34" charset="0"/>
              </a:rPr>
              <a:t>Καθορίζονται τα χρονοδιαγράμματα δράσης</a:t>
            </a:r>
            <a:endParaRPr lang="el-GR" sz="24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l-GR" sz="24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74125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CC3B2A8-A3DF-3ECE-A9E8-5372F889A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solidFill>
                  <a:schemeClr val="tx2"/>
                </a:solidFill>
              </a:rPr>
              <a:t>Ζ) ΚΑΘΟΡΙΣΜΟΣ ΟΙΚΟΝΟΜΙΚΩΝ ΠΟΡΩΝ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31AB19D-E5A2-66D4-44F4-FA18993AD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78635"/>
            <a:ext cx="8596668" cy="3024554"/>
          </a:xfrm>
        </p:spPr>
        <p:txBody>
          <a:bodyPr/>
          <a:lstStyle/>
          <a:p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ΚΑΘΟΡΊΖΟΝΤΑΙ-ΠΡΟΥΠΟΛΟΓΙΖΟΝΤΑΙ:</a:t>
            </a:r>
          </a:p>
          <a:p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τα οικονομικά μέσα που θα χρησιμοποιηθούν για την εκτέλεση του συνολικού σχεδίου. (Προϋπολογισμός)</a:t>
            </a:r>
          </a:p>
          <a:p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τα κόστη και οι δαπάνες των επιμέρους προγραμμάτων </a:t>
            </a:r>
          </a:p>
          <a:p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υπολογίζεται  το εκτιμώμενο όφελος από κάθε πρόγραμμα</a:t>
            </a:r>
            <a:endParaRPr lang="el-G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59703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43B7AB4-1552-9E95-A0F3-068C23003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solidFill>
                  <a:schemeClr val="tx2"/>
                </a:solidFill>
              </a:rPr>
              <a:t>Η) ΠΑΡΑΚΟΛΟΥΘΗΣΗ ΚΑΙ ΕΛΕΓΧΟΣ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8A20EE8-FEFF-F818-9855-415504621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47446"/>
            <a:ext cx="8596668" cy="5092505"/>
          </a:xfrm>
        </p:spPr>
        <p:txBody>
          <a:bodyPr>
            <a:normAutofit lnSpcReduction="10000"/>
          </a:bodyPr>
          <a:lstStyle/>
          <a:p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αξιολογούνται και μετρούνται τα αποτελέσματα των στρατηγικών, των πολιτικών  και των δράσεων του Σχεδίου και εντοπίζονται πιθανά προβλήματα. </a:t>
            </a:r>
          </a:p>
          <a:p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Εξετάζονται η πορεία και ο βαθμός υλοποίησης των στρατηγικών και των στόχων μέσα στο επιλεγμένο χρονοδιάγραμμα.</a:t>
            </a:r>
          </a:p>
          <a:p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Για την  παρακολούθηση και τον έλεγχο των σχεδίων και των προγραμμάτων μάρκετινγκ χρησιμοποιούνται πρότυπα απόδοσης και τρεις μορφές ελέγχου:</a:t>
            </a:r>
          </a:p>
          <a:p>
            <a:r>
              <a:rPr lang="el-GR" sz="24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Α)</a:t>
            </a:r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ο προκαταρκτικός έλεγχος (</a:t>
            </a:r>
            <a: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pretest</a:t>
            </a:r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</a:p>
          <a:p>
            <a:r>
              <a:rPr lang="el-GR" sz="24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Β) ο</a:t>
            </a:r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ενδιάμεσος έλεγχος(</a:t>
            </a:r>
            <a: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between</a:t>
            </a:r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και </a:t>
            </a:r>
          </a:p>
          <a:p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Γ) ο τελικός έλεγχος( </a:t>
            </a:r>
            <a: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posttest</a:t>
            </a:r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l-G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7363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7E96651-13D9-2E16-F4C4-3EA4D2A28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5643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chemeClr val="tx2"/>
                </a:solidFill>
              </a:rPr>
              <a:t>ΤΟ ΦΥΣΙΚΟ ΤΟΠΙΟ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AD896A5-2E21-BACF-5D58-729C10987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7785"/>
            <a:ext cx="8596668" cy="3868615"/>
          </a:xfrm>
        </p:spPr>
        <p:txBody>
          <a:bodyPr>
            <a:noAutofit/>
          </a:bodyPr>
          <a:lstStyle/>
          <a:p>
            <a:r>
              <a:rPr lang="el-GR" sz="2400" dirty="0"/>
              <a:t>Μια ιδιαίτερη οντότητα </a:t>
            </a:r>
            <a:r>
              <a:rPr lang="el-GR" sz="2400" dirty="0" err="1"/>
              <a:t>διαποτισμένη</a:t>
            </a:r>
            <a:r>
              <a:rPr lang="el-GR" sz="2400" dirty="0"/>
              <a:t> με ιστορικές μνήμες, εικόνες και παραστάσεις μοναδικών αξιών που καθορίζει την ταυτότητα του Έλληνα. </a:t>
            </a:r>
          </a:p>
          <a:p>
            <a:r>
              <a:rPr lang="el-GR" sz="2400" dirty="0"/>
              <a:t>Ένα αναδυόμενο μέσα στο χρόνο πολιτισμικό-γεωγραφικό σκηνικό</a:t>
            </a:r>
          </a:p>
          <a:p>
            <a:r>
              <a:rPr lang="el-GR" sz="2400" b="1" dirty="0"/>
              <a:t>ΕΛΥΤΗΣ</a:t>
            </a:r>
            <a:r>
              <a:rPr lang="el-GR" sz="2400" dirty="0"/>
              <a:t>: «Μια απέραντη κρυπτογράφηση ηθικών εντολών»</a:t>
            </a:r>
          </a:p>
          <a:p>
            <a:pPr marL="1371600" lvl="3" indent="0">
              <a:buNone/>
            </a:pPr>
            <a:r>
              <a:rPr lang="el-GR" sz="2400" dirty="0"/>
              <a:t>« Η προβολή της ψυχής ενός λαού επάνω στην ύλη» </a:t>
            </a:r>
          </a:p>
        </p:txBody>
      </p:sp>
    </p:spTree>
    <p:extLst>
      <p:ext uri="{BB962C8B-B14F-4D97-AF65-F5344CB8AC3E}">
        <p14:creationId xmlns:p14="http://schemas.microsoft.com/office/powerpoint/2010/main" val="20005856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908E6B6-0A9D-931F-1082-CF82A9690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81575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chemeClr val="tx2"/>
                </a:solidFill>
              </a:rPr>
              <a:t>ΠΟΛΙΤΙΣΜΟΣ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31B7037-A3E3-1DCD-9FF6-732F39031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1175"/>
            <a:ext cx="8596668" cy="2447779"/>
          </a:xfrm>
        </p:spPr>
        <p:txBody>
          <a:bodyPr>
            <a:normAutofit/>
          </a:bodyPr>
          <a:lstStyle/>
          <a:p>
            <a:r>
              <a:rPr lang="el-GR" sz="2400" dirty="0"/>
              <a:t>Ο πυρήνας ενός συμβολικού νοηματικού κόσμου αξιών, παραδόσεων, ηθών  και εθίμων που </a:t>
            </a:r>
            <a:r>
              <a:rPr lang="el-GR" sz="2400" dirty="0" err="1"/>
              <a:t>νοηματοδοτεί</a:t>
            </a:r>
            <a:r>
              <a:rPr lang="el-GR" sz="2400" dirty="0"/>
              <a:t> και διαμορφώνει την ταυτότητα κάθε κοινωνικού συνόλου.</a:t>
            </a:r>
          </a:p>
          <a:p>
            <a:r>
              <a:rPr lang="el-GR" sz="2400" dirty="0"/>
              <a:t>Πυλώνας οικονομικής ανάπτυξης</a:t>
            </a:r>
          </a:p>
        </p:txBody>
      </p:sp>
    </p:spTree>
    <p:extLst>
      <p:ext uri="{BB962C8B-B14F-4D97-AF65-F5344CB8AC3E}">
        <p14:creationId xmlns:p14="http://schemas.microsoft.com/office/powerpoint/2010/main" val="1833804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5F3502D-32C8-C700-118E-55F1EAB48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08185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chemeClr val="tx2"/>
                </a:solidFill>
              </a:rPr>
              <a:t>ΠΑΡΑΔΟΣΕΙΣ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6F217E6-3A1B-B739-EAB0-FC376EFBA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7785"/>
            <a:ext cx="8596668" cy="3151163"/>
          </a:xfrm>
        </p:spPr>
        <p:txBody>
          <a:bodyPr>
            <a:normAutofit/>
          </a:bodyPr>
          <a:lstStyle/>
          <a:p>
            <a:r>
              <a:rPr lang="el-GR" sz="2400" dirty="0"/>
              <a:t>Διαμορφώνουν </a:t>
            </a:r>
            <a:r>
              <a:rPr lang="el-GR" sz="2400" dirty="0" err="1"/>
              <a:t>ιδιοπροσωπίες</a:t>
            </a:r>
            <a:r>
              <a:rPr lang="el-GR" sz="2400" dirty="0"/>
              <a:t> λαών</a:t>
            </a:r>
          </a:p>
          <a:p>
            <a:r>
              <a:rPr lang="el-GR" sz="2400" b="1" dirty="0"/>
              <a:t>ΣΕΦΕΡΗΣ</a:t>
            </a:r>
            <a:r>
              <a:rPr lang="el-GR" sz="2400" dirty="0"/>
              <a:t> για ελληνική παράδοση:</a:t>
            </a:r>
          </a:p>
          <a:p>
            <a:r>
              <a:rPr lang="el-GR" sz="2400" dirty="0"/>
              <a:t>«Μια ενσαρκωμένη πραγματικότητα»</a:t>
            </a:r>
          </a:p>
          <a:p>
            <a:r>
              <a:rPr lang="el-GR" sz="2400" dirty="0"/>
              <a:t>«μια ζωντανή δράση και πορεία»</a:t>
            </a:r>
          </a:p>
          <a:p>
            <a:r>
              <a:rPr lang="el-GR" sz="2400" dirty="0"/>
              <a:t>«Ζωντανό και όχι στείρο χρυσάφι»</a:t>
            </a:r>
          </a:p>
        </p:txBody>
      </p:sp>
    </p:spTree>
    <p:extLst>
      <p:ext uri="{BB962C8B-B14F-4D97-AF65-F5344CB8AC3E}">
        <p14:creationId xmlns:p14="http://schemas.microsoft.com/office/powerpoint/2010/main" val="686082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CCF83A5-4AFF-9C3F-8F1F-1151F55EC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1C10B7B-1C68-2A70-980D-D09228C7D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2495817"/>
          </a:xfrm>
        </p:spPr>
        <p:txBody>
          <a:bodyPr/>
          <a:lstStyle/>
          <a:p>
            <a:pPr marL="457200" indent="45720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l-G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el-GR" sz="2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Η ψυχή δεν μπορεί να σκεφθεί χωρίς εικόνες</a:t>
            </a:r>
            <a:r>
              <a:rPr lang="el-G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endParaRPr lang="el-G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l-GR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               Αριστοτέλης</a:t>
            </a:r>
            <a:endParaRPr lang="el-G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7613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1672B2-6BAD-8E8A-1EA3-A306C257A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tx2"/>
                </a:solidFill>
              </a:rPr>
              <a:t>ΠΕΡΙΕΧΟΜΕΝΑ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13003C9-D18A-49A1-8306-822A5F79E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l-G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ΠΡΟΣΔΙΟΡΙΣΜΟΣ ΕΝΝΟΙΩΝ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l-G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ΙΣΤΟΡΙΚΗ ΕΞΕΛΙΞΗ ΤΗΣ ΕΠΙΚΟΙΝΩΝΙΑΣ ΜΕΣΩ ΕΙΚΟΝΑΣ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l-G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ΛΟΓΟΙ  ΚΑΘΙΕΡΩΣΗΣ ΤΟΥ ΡΟΛΟΥ ΤΗΣ ΕΙΚΟΝΑΣ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l-G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ΔΙΑΥΛΟΙ ΜΕΤΑΔΟΣΗΣ ΤΗΣ ΕΙΚΟΝΑΣ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l-G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ΠΡΟΥΠΟΘΕΣΕΙΣ ΕΠΙΤΥΧΙΑΣ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l-G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ΣΤΡΑΤΗΓΙΚΗ ΔΙΑΧΕΙΡΙΣΗ ΤΗΣ ΕΙΚΟΝΑΣ 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l-G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ΔΥΣΚΟΛΙΕΣ ΥΛΟΠΟΙΗΣΗΣ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l-G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1744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1E0171F-40C2-6330-5BBF-DC3960C7F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tx2"/>
                </a:solidFill>
              </a:rPr>
              <a:t>Β</a:t>
            </a:r>
            <a:r>
              <a:rPr lang="en-US" dirty="0">
                <a:solidFill>
                  <a:schemeClr val="tx2"/>
                </a:solidFill>
              </a:rPr>
              <a:t>RAND-BRANDING</a:t>
            </a:r>
            <a:br>
              <a:rPr lang="en-US" dirty="0">
                <a:solidFill>
                  <a:schemeClr val="tx2"/>
                </a:solidFill>
              </a:rPr>
            </a:br>
            <a:endParaRPr lang="el-GR" dirty="0">
              <a:solidFill>
                <a:schemeClr val="tx2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96AB5C1-1D26-F38D-6DE5-4B2144176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Brand </a:t>
            </a:r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είναι</a:t>
            </a:r>
            <a:r>
              <a:rPr lang="el-GR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σύνολο λειτουργικών και συναισθηματικών χαρακτηριστικών και συμβολικών αξιών που υπόσχεται πολλαπλή ικανοποίηση</a:t>
            </a:r>
            <a:endParaRPr lang="en-US" sz="2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Branding</a:t>
            </a:r>
            <a:r>
              <a:rPr lang="el-GR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είναι η διαδικασία</a:t>
            </a:r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του μάρκετινγκ, η οποία με τη χρήση επικοινωνιακών στρατηγικών και τεχνικών </a:t>
            </a:r>
            <a:r>
              <a:rPr lang="el-GR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σμιλεύει τα στοιχεία της ταυτότητας και της εικόνας </a:t>
            </a:r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μιας χώρας, μιας πόλης ή μιας επιχείρησης, </a:t>
            </a:r>
            <a:r>
              <a:rPr lang="el-GR" sz="24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τα διαχειρίζεται και τα επικοινωνεί στα επιθυμητά κοινά</a:t>
            </a:r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με σκοπό την παραγωγή θετικών συνειρμών και υποσχέσεων στο μυαλό των τελευταίων και απώτερη επιδίωξη τον επηρεασμό του λογικού και συναισθηματικού τους κόσμου.  </a:t>
            </a:r>
            <a:endParaRPr lang="el-G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1848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3B6B436-65FE-3EFF-91DE-BBE320653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12762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chemeClr val="tx2"/>
                </a:solidFill>
              </a:rPr>
              <a:t>ΛΟΓΟΙ ΚΑΘΙΕΡΩΣΗΣ ΡΟΛΟΥ ΕΙΚΟΝΑΣ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3081690-08BF-3BE8-DABD-969643994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63040"/>
            <a:ext cx="8596668" cy="4578323"/>
          </a:xfrm>
        </p:spPr>
        <p:txBody>
          <a:bodyPr>
            <a:normAutofit/>
          </a:bodyPr>
          <a:lstStyle/>
          <a:p>
            <a:r>
              <a:rPr lang="el-GR" sz="2400" dirty="0"/>
              <a:t>Διεθνής ανταγωνισμός</a:t>
            </a:r>
          </a:p>
          <a:p>
            <a:r>
              <a:rPr lang="el-GR" sz="2400" dirty="0"/>
              <a:t>Ιδιότυπη μαγεία σε θυμικό-λογικό</a:t>
            </a:r>
          </a:p>
          <a:p>
            <a:r>
              <a:rPr lang="el-GR" sz="2400" dirty="0"/>
              <a:t>Καταλυτικός ρόλο σε αναγνωρισιμότητα –διαφοροποίηση</a:t>
            </a:r>
          </a:p>
          <a:p>
            <a:r>
              <a:rPr lang="el-GR" sz="2400" dirty="0"/>
              <a:t>Βελτιώνει φήμη, κύρος, αξία τόπου</a:t>
            </a:r>
          </a:p>
          <a:p>
            <a:r>
              <a:rPr lang="el-GR" sz="2400" dirty="0"/>
              <a:t>Αυξάνει οικονομική δραστηριότητα/βιοτικό επίπεδο</a:t>
            </a:r>
          </a:p>
          <a:p>
            <a:r>
              <a:rPr lang="el-GR" sz="2400" dirty="0"/>
              <a:t>Αποτρέπει μετανάστευση </a:t>
            </a:r>
          </a:p>
          <a:p>
            <a:r>
              <a:rPr lang="el-GR" sz="2400" dirty="0"/>
              <a:t>Αρδεύει συλλογικό αίσθημα-υπερηφάνεια/συνοχή</a:t>
            </a:r>
          </a:p>
          <a:p>
            <a:r>
              <a:rPr lang="el-GR" sz="2400" dirty="0"/>
              <a:t>Αντιμετωπίζει κρίσεις -προκλήσεις</a:t>
            </a:r>
          </a:p>
        </p:txBody>
      </p:sp>
    </p:spTree>
    <p:extLst>
      <p:ext uri="{BB962C8B-B14F-4D97-AF65-F5344CB8AC3E}">
        <p14:creationId xmlns:p14="http://schemas.microsoft.com/office/powerpoint/2010/main" val="144227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FDF78BE-14A8-27C5-4DD2-B97E165BF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ΠΡΟΥΠΟΘΕΣΕΙΣ ΕΠΙΤΥΧΙΑΣ ΤΗΣ ΕΙΚΟΝΑΣ</a:t>
            </a:r>
            <a:endParaRPr lang="el-GR" sz="2400" dirty="0">
              <a:solidFill>
                <a:schemeClr val="tx2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0219327-D4C2-D335-5106-64BC4BCD3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8973"/>
            <a:ext cx="8596668" cy="551453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buNone/>
              <a:tabLst>
                <a:tab pos="2637155" algn="ctr"/>
                <a:tab pos="5274310" algn="r"/>
              </a:tabLst>
            </a:pPr>
            <a:r>
              <a:rPr lang="el-GR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Μια εικόνα είναι επιτυχημένη </a:t>
            </a:r>
            <a:r>
              <a:rPr lang="el-GR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όταν το αφήγημα και τα νοήματα που προωθεί:</a:t>
            </a:r>
          </a:p>
          <a:p>
            <a:pPr algn="just">
              <a:lnSpc>
                <a:spcPct val="115000"/>
              </a:lnSpc>
              <a:buNone/>
              <a:tabLst>
                <a:tab pos="2637155" algn="ctr"/>
                <a:tab pos="5274310" algn="r"/>
              </a:tabLst>
            </a:pPr>
            <a:r>
              <a:rPr lang="el-GR" sz="2000" b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l-GR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Είναι μοναδικά, Διακριτά,</a:t>
            </a:r>
            <a:endParaRPr lang="el-G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buNone/>
              <a:tabLst>
                <a:tab pos="2637155" algn="ctr"/>
                <a:tab pos="5274310" algn="r"/>
              </a:tabLst>
            </a:pPr>
            <a:r>
              <a:rPr lang="el-GR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-Προκαλούν θετικούς συνειρμούς και συναισθήματα, υποκινούν πεποιθήσεις και καθοδηγούν συμπεριφορές,</a:t>
            </a:r>
            <a:endParaRPr lang="el-G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buNone/>
              <a:tabLst>
                <a:tab pos="2637155" algn="ctr"/>
                <a:tab pos="5274310" algn="r"/>
              </a:tabLst>
            </a:pPr>
            <a:r>
              <a:rPr lang="el-GR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-Έχουν μεγάλη οικονομική  και ψυχολογική αξία  για τους καταναλωτές και το κοινό</a:t>
            </a:r>
            <a:endParaRPr lang="el-G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buNone/>
              <a:tabLst>
                <a:tab pos="2637155" algn="ctr"/>
                <a:tab pos="5274310" algn="r"/>
              </a:tabLst>
            </a:pPr>
            <a:r>
              <a:rPr lang="el-GR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-Είναι συνδεδεμένα με τις συνήθειες και τις βαθύτερες ανάγκες και επιθυμίες των καταναλωτών</a:t>
            </a:r>
            <a:endParaRPr lang="el-G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buNone/>
              <a:tabLst>
                <a:tab pos="2637155" algn="ctr"/>
                <a:tab pos="5274310" algn="r"/>
              </a:tabLst>
            </a:pPr>
            <a:r>
              <a:rPr lang="el-GR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-Είναι εύκολα </a:t>
            </a:r>
            <a:r>
              <a:rPr lang="el-GR" sz="20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προσλήψιμα</a:t>
            </a:r>
            <a:r>
              <a:rPr lang="el-GR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και μεταφράσιμα από τους λήπτες,</a:t>
            </a:r>
            <a:endParaRPr lang="el-G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buNone/>
              <a:tabLst>
                <a:tab pos="2637155" algn="ctr"/>
                <a:tab pos="5274310" algn="r"/>
              </a:tabLst>
            </a:pPr>
            <a:r>
              <a:rPr lang="el-GR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Αντιμετωπίζουν με επιτυχία τα στερεότυπα των διαφόρων ακροατηρίων και </a:t>
            </a:r>
            <a:r>
              <a:rPr lang="el-GR" sz="20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στοχεύομενων</a:t>
            </a:r>
            <a:r>
              <a:rPr lang="el-GR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κοινών </a:t>
            </a:r>
            <a:endParaRPr lang="el-G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2637155" algn="ctr"/>
                <a:tab pos="5274310" algn="r"/>
              </a:tabLst>
            </a:pPr>
            <a:r>
              <a:rPr lang="el-GR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l-G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61494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44A83FF-1FD1-F807-DE38-2D2C60F9E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l-GR" sz="24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ΣΤΡΑΤΗΓΙΚΗ ΔΙΑΧΕΙΡΙΣΗ ΤΗΣ ΕΙΚΟΝΑΣ</a:t>
            </a:r>
            <a:endParaRPr lang="el-GR" sz="2400" dirty="0">
              <a:solidFill>
                <a:schemeClr val="tx2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F512AA0D-203B-3600-B487-2BA14F4A3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264" y="1420837"/>
            <a:ext cx="8387737" cy="5437163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buNone/>
              <a:tabLst>
                <a:tab pos="2637155" algn="ctr"/>
                <a:tab pos="5274310" algn="r"/>
              </a:tabLst>
            </a:pPr>
            <a:r>
              <a:rPr lang="el-GR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l-G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l-GR" sz="18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Α)  </a:t>
            </a:r>
            <a:r>
              <a:rPr lang="el-GR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Αποτύπωση της υπάρχουσας κατάστασης.</a:t>
            </a:r>
            <a:endParaRPr lang="el-G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l-GR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Β) Επιλογή οράματος και αποστολής.</a:t>
            </a:r>
            <a:endParaRPr lang="el-G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l-GR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Γ) Επιλογή του κοινού-στόχου ή των κοινών-στόχων.</a:t>
            </a:r>
            <a:endParaRPr lang="el-G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l-GR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Δ) Καθορισμός στόχων.</a:t>
            </a:r>
            <a:endParaRPr lang="el-G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l-GR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Ε) Επιλογή στρατηγικής/στρατηγικών.</a:t>
            </a:r>
            <a:endParaRPr lang="el-G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l-GR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ΣΤ)Υλοποίηση στρατηγικής/στρατηγικών.</a:t>
            </a:r>
            <a:endParaRPr lang="el-G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l-GR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Ζ) Καθορισμός οικονομικών μέσων.</a:t>
            </a:r>
            <a:endParaRPr lang="el-G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buNone/>
              <a:tabLst>
                <a:tab pos="2637155" algn="ctr"/>
                <a:tab pos="5274310" algn="r"/>
              </a:tabLst>
            </a:pPr>
            <a:r>
              <a:rPr lang="el-GR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Η)  Έλεγχος /Αξιολόγηση</a:t>
            </a:r>
            <a:endParaRPr lang="el-G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tabLst>
                <a:tab pos="2637155" algn="ctr"/>
                <a:tab pos="5274310" algn="r"/>
              </a:tabLst>
            </a:pPr>
            <a:r>
              <a:rPr lang="el-GR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l-GR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02623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7E35A36-8E35-3DB4-245B-F6ABAAD64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tx2"/>
                </a:solidFill>
              </a:rPr>
              <a:t>Α</a:t>
            </a:r>
            <a:r>
              <a:rPr lang="el-GR" sz="2800" dirty="0">
                <a:solidFill>
                  <a:schemeClr val="tx2"/>
                </a:solidFill>
              </a:rPr>
              <a:t>) ΑΠΟΤΥΠΩΣΗ ΥΠΑΡΧΟΥΣΑΣ ΚΑΤΑΣΤΑΣΗΣ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F70B499-8876-0DC9-2F68-3DC1F728D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366820"/>
          </a:xfrm>
        </p:spPr>
        <p:txBody>
          <a:bodyPr>
            <a:normAutofit lnSpcReduction="10000"/>
          </a:bodyPr>
          <a:lstStyle/>
          <a:p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Συστηματική καταγραφή των δημογραφικών, κοινωνικών, οικονομικών, πολιτισμικών/πολιτιστικών και </a:t>
            </a:r>
            <a:r>
              <a:rPr lang="el-GR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φυσικοπεριβαλλοντικών</a:t>
            </a:r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χαρακτηριστικών του τόπου ή της πόλης.</a:t>
            </a:r>
          </a:p>
          <a:p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Περιβάλλον  </a:t>
            </a:r>
            <a:r>
              <a:rPr lang="el-G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ανταγωνισμού</a:t>
            </a:r>
          </a:p>
          <a:p>
            <a:r>
              <a:rPr lang="el-GR" sz="24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</a:t>
            </a:r>
            <a:r>
              <a:rPr lang="el-G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ντοπισμός των γενικών καταναλωτικών τάσεων και συμπεριφορών και των μελλοντικών τους εξελίξεων</a:t>
            </a:r>
          </a:p>
          <a:p>
            <a:r>
              <a:rPr lang="en-US" sz="24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SWOT </a:t>
            </a:r>
            <a:r>
              <a:rPr lang="el-GR" sz="24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Ανάλυση</a:t>
            </a:r>
          </a:p>
          <a:p>
            <a:endParaRPr lang="el-GR" sz="2400" kern="1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l-GR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l-GR" sz="2400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l-G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87737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9EA025-C177-DB8F-AC8E-140B97D35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800" dirty="0">
                <a:solidFill>
                  <a:schemeClr val="tx2"/>
                </a:solidFill>
              </a:rPr>
              <a:t>Β) ΕΠΙΛΟΓΗ ΟΡΑΜΑΤΟΣ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7030B79-FCA2-A90F-2151-AE22FEDFD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61514"/>
            <a:ext cx="8596668" cy="5134707"/>
          </a:xfrm>
        </p:spPr>
        <p:txBody>
          <a:bodyPr>
            <a:noAutofit/>
          </a:bodyPr>
          <a:lstStyle/>
          <a:p>
            <a:r>
              <a:rPr lang="el-GR" sz="2400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Όραμα είναι η καθοδηγητική ιδέα, η οποία ξεπηδά από το υπόστρωμα της ταυτότητας ενός τόπου ή μιας πόλης και προσδιορίζει την πορεία τους προς το μέλλον</a:t>
            </a:r>
            <a:endParaRPr lang="el-G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αποτυπώνει και επικοινωνεί το αφήγημά της,</a:t>
            </a:r>
            <a:endParaRPr lang="el-G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γοητεύει, εμπνέει, κινητοποιεί και κατευθύνει την τοπική κοινωνία,</a:t>
            </a:r>
            <a:endParaRPr lang="el-G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προσελκύει επενδυτές, επισκέπτες, μονίμους κατοίκους, κ.α.,</a:t>
            </a:r>
            <a:endParaRPr lang="el-G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προσδιορίζει τους στόχους και</a:t>
            </a:r>
            <a:endParaRPr lang="el-G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l-GR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• καθοδηγεί τις στρατηγικές.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el-G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692148692"/>
      </p:ext>
    </p:extLst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469</TotalTime>
  <Words>845</Words>
  <Application>Microsoft Office PowerPoint</Application>
  <PresentationFormat>Ευρεία οθόνη</PresentationFormat>
  <Paragraphs>104</Paragraphs>
  <Slides>18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3" baseType="lpstr">
      <vt:lpstr>Arial</vt:lpstr>
      <vt:lpstr>Calibri</vt:lpstr>
      <vt:lpstr>Trebuchet MS</vt:lpstr>
      <vt:lpstr>Wingdings 3</vt:lpstr>
      <vt:lpstr>Όψη</vt:lpstr>
      <vt:lpstr>Η ΕΙΚΟΝΑ  ΩΣ ΜΟΧΛΟΣ ΑΝΑΠΤΥΞΗΣ</vt:lpstr>
      <vt:lpstr>Παρουσίαση του PowerPoint</vt:lpstr>
      <vt:lpstr>ΠΕΡΙΕΧΟΜΕΝΑ</vt:lpstr>
      <vt:lpstr>ΒRAND-BRANDING </vt:lpstr>
      <vt:lpstr>ΛΟΓΟΙ ΚΑΘΙΕΡΩΣΗΣ ΡΟΛΟΥ ΕΙΚΟΝΑΣ</vt:lpstr>
      <vt:lpstr>ΠΡΟΥΠΟΘΕΣΕΙΣ ΕΠΙΤΥΧΙΑΣ ΤΗΣ ΕΙΚΟΝΑΣ</vt:lpstr>
      <vt:lpstr> ΣΤΡΑΤΗΓΙΚΗ ΔΙΑΧΕΙΡΙΣΗ ΤΗΣ ΕΙΚΟΝΑΣ</vt:lpstr>
      <vt:lpstr>Α) ΑΠΟΤΥΠΩΣΗ ΥΠΑΡΧΟΥΣΑΣ ΚΑΤΑΣΤΑΣΗΣ</vt:lpstr>
      <vt:lpstr>Β) ΕΠΙΛΟΓΗ ΟΡΑΜΑΤΟΣ</vt:lpstr>
      <vt:lpstr>Γ) ΕΠΙΛΟΓΗ ΚΟΙΝΟΥ-ΣΤΟΧΟΥ</vt:lpstr>
      <vt:lpstr>Δ)ΚΑΘΟΡΙΣΜΟΣ ΣΤΟΧΩΝ</vt:lpstr>
      <vt:lpstr>Ε) ΕΠΙΛΟΓΗ ΣΤΡΑΤΗΓΙΚΩΝ</vt:lpstr>
      <vt:lpstr>ΣΤ) ΥΛΟΠΟΙΗΣΗ ΣΧΕΔΙΟΥ</vt:lpstr>
      <vt:lpstr>Ζ) ΚΑΘΟΡΙΣΜΟΣ ΟΙΚΟΝΟΜΙΚΩΝ ΠΟΡΩΝ</vt:lpstr>
      <vt:lpstr>Η) ΠΑΡΑΚΟΛΟΥΘΗΣΗ ΚΑΙ ΕΛΕΓΧΟΣ</vt:lpstr>
      <vt:lpstr>ΤΟ ΦΥΣΙΚΟ ΤΟΠΙΟ</vt:lpstr>
      <vt:lpstr>ΠΟΛΙΤΙΣΜΟΣ</vt:lpstr>
      <vt:lpstr>ΠΑΡΑΔΟΣΕΙΣ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Orestis Nikolaou</dc:creator>
  <cp:lastModifiedBy>Orestis Nikolaou</cp:lastModifiedBy>
  <cp:revision>6</cp:revision>
  <dcterms:created xsi:type="dcterms:W3CDTF">2025-05-24T06:18:00Z</dcterms:created>
  <dcterms:modified xsi:type="dcterms:W3CDTF">2025-05-28T08:36:03Z</dcterms:modified>
</cp:coreProperties>
</file>