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31"/>
    <p:restoredTop sz="93671"/>
  </p:normalViewPr>
  <p:slideViewPr>
    <p:cSldViewPr snapToGrid="0">
      <p:cViewPr varScale="1">
        <p:scale>
          <a:sx n="88" d="100"/>
          <a:sy n="8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F2857-D162-72B2-B81B-15CC69FA6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142A0-6B85-7A36-B213-AB8F2117C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10011-89C7-1079-36E2-61339B87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D3178-29A2-F576-F5CC-194E7293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DAD02-07CB-4782-BC7B-133FCB662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255D5-5BD9-40F9-1C9B-BC8F4DC2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A9DA8-A8E6-B533-2D0E-EEBBF60E7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715A2-CEDD-BE66-3971-25389034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5E2C3-59CD-9292-21DB-C59E4484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18C06-7B1E-AAEE-3B72-6DDCF317B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3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96E1A-D969-4CF4-C7E6-1B38F9B09B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01F9F-BF22-C157-A4BD-CF30C84F9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45CBA-F06E-34B0-785B-684331F5B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BC0E8-2C1C-3D6B-F24B-52C0E1DF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B4883-5A72-8AFC-9DC3-DF456E7C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7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41734-94B9-207F-9F83-0EFE99E1E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359AB-F70B-E104-F749-60E369767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7531F-AB7B-A430-F66B-46C2B0AB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6AE05-939E-4F7A-F3E3-016E5141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4C786-FAD3-39A8-9029-DA0CD108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5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1E5F-56D5-228C-E579-2A07FD502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E1185-4264-8C7D-C962-03209238A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16DC3-6FA6-B344-6EF7-D1784285E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54562-CFA5-DE47-DE20-3F4A51D5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87400-0FA7-98B6-C3D8-F37B9F5C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9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F181-44E6-4B5B-2193-692259B5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C3682-5C0D-1B3E-7E29-7F2C66E26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72EE7C-FD21-ABF0-2D56-8A5F05E6F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C0F49-42A2-A8D4-9049-EC21207F2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7AD2C-E86A-55A6-98D6-015D833C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8D183-BDAC-31EC-0659-6072F623B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5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2F8D-E82B-A92B-E61B-49C2030E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3806C-7521-C920-6117-FD61A2786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95BB2-806A-44F1-3319-0E7347F7E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C504F-19E0-977A-0E6E-F839E66A0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2AF6C-E22A-5913-B3E3-38934778F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41C64E-6733-A0D9-7104-834358B2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B5B343-328C-6FDB-084F-DAE4C26A2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89A51-A3A7-15AD-658D-A72AAF3A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EC3C-FB19-5D03-6CD3-E437F16D8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AA0CE-D265-2450-C3F7-C08DA9AD8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1F7248-E0AC-080C-E3DD-82CD0181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9C97B-4F3B-A37E-CF76-8255B77D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9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F7CCB-337B-54AF-AD74-0797B8BC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2CA11-7B52-477D-30CD-3999A0A5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3DD7D-1DA5-D462-27E9-B77512BBC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7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B461-8F45-D237-A905-3A26C172F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7B6CE-1086-1516-A4AB-4060A4D9C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6ABFA-6DB5-B457-11D1-61D2158E0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DAB53-684F-CBAA-7EE0-D7B991757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02D6C-EAED-416F-8E5C-FCAF4255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160FF-61B2-7A6C-4F72-FEC54D3F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29863-F675-1674-CE37-AC96446BB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9566BB-CACA-4553-788A-DECFF60D9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C1FE2-88C7-93F4-85DD-79A456A59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9943F-3409-CABD-611B-BACD4DA2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39596-B39A-7033-785E-21DD00D8F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822F1-45D2-775F-939F-FA2246D1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1C6F7-F271-6C40-3BF1-1EC6D5A8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369E8-AD38-0E31-FE21-EA6522DEB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825DF-7E7D-54BE-7101-CE4BA5B9A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7A1C-BA00-DE42-894C-6E4B5AB1AC54}" type="datetimeFigureOut">
              <a:rPr lang="en-US" smtClean="0"/>
              <a:t>5/29/25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7A667-145B-CA2F-0C79-A9E156185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39E34-92F5-998B-9C2C-079930526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F76F1-3581-5545-AC0E-97C600082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6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6C9D7-76D4-AECB-F9E7-3803DF8756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Ψηφιακή Ασφάλεια, Ηθική &amp; Νομοθεσία στα Πληροφορικά Συστήματα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EFDB9-7849-69CB-C002-96FD775700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4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73ED-3C98-A7FA-B663-C3DD5509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DPO – </a:t>
            </a:r>
            <a:r>
              <a:rPr lang="el-GR" dirty="0"/>
              <a:t>Υπεύθυνος Προστασίας Δεδομένων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83A6-E5DC-4B9C-71A5-CC1BEB5C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Ποιος είναι ο </a:t>
            </a:r>
            <a:r>
              <a:rPr lang="en-US" b="1" dirty="0"/>
              <a:t>DPO;</a:t>
            </a:r>
            <a:endParaRPr lang="en-US" dirty="0"/>
          </a:p>
          <a:p>
            <a:pPr lvl="1"/>
            <a:r>
              <a:rPr lang="el-GR" dirty="0"/>
              <a:t>Ορισμός από τον </a:t>
            </a:r>
            <a:r>
              <a:rPr lang="en-US" dirty="0"/>
              <a:t>GDPR – </a:t>
            </a:r>
            <a:r>
              <a:rPr lang="el-GR" dirty="0"/>
              <a:t>Άρθρο 37.</a:t>
            </a:r>
          </a:p>
          <a:p>
            <a:pPr lvl="1"/>
            <a:r>
              <a:rPr lang="el-GR" dirty="0"/>
              <a:t>Ανεξάρτητος ρόλος, υπεύθυνος για παρακολούθηση της συμμόρφωσης.</a:t>
            </a:r>
          </a:p>
          <a:p>
            <a:pPr lvl="1"/>
            <a:r>
              <a:rPr lang="el-GR" dirty="0"/>
              <a:t>Δεν έχει επιχειρησιακή εξουσία αλλά λειτουργεί ως σύμβουλος.</a:t>
            </a:r>
          </a:p>
          <a:p>
            <a:r>
              <a:rPr lang="el-GR" dirty="0"/>
              <a:t>Πότε απαιτείται </a:t>
            </a:r>
            <a:r>
              <a:rPr lang="en-US" dirty="0"/>
              <a:t>DPO</a:t>
            </a:r>
          </a:p>
          <a:p>
            <a:pPr lvl="1"/>
            <a:r>
              <a:rPr lang="el-GR" dirty="0"/>
              <a:t>Δημόσιοι οργανισμοί.</a:t>
            </a:r>
          </a:p>
          <a:p>
            <a:pPr lvl="1"/>
            <a:r>
              <a:rPr lang="el-GR" dirty="0"/>
              <a:t>Οργανισμοί που επεξεργάζονται ευαίσθητα δεδομένα σε μεγάλη κλίμακα.</a:t>
            </a:r>
          </a:p>
          <a:p>
            <a:pPr lvl="1"/>
            <a:r>
              <a:rPr lang="el-GR" dirty="0"/>
              <a:t>Παρακολούθηση χρηστών σε συστηματική βάση (π.χ. </a:t>
            </a:r>
            <a:r>
              <a:rPr lang="en-US" dirty="0"/>
              <a:t>app analytics, tracking cookies).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24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73ED-3C98-A7FA-B663-C3DD5509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DPIA – </a:t>
            </a:r>
            <a:r>
              <a:rPr lang="el-GR" dirty="0"/>
              <a:t>Εκτίμηση Αντικτύπου για την Προστασία Δεδομένων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83A6-E5DC-4B9C-71A5-CC1BEB5C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Τι είναι το </a:t>
            </a:r>
            <a:r>
              <a:rPr lang="en-US" b="1" dirty="0"/>
              <a:t>DPIA;</a:t>
            </a:r>
            <a:endParaRPr lang="en-US" dirty="0"/>
          </a:p>
          <a:p>
            <a:pPr lvl="1"/>
            <a:r>
              <a:rPr lang="el-GR" dirty="0"/>
              <a:t>Εργαλείο αξιολόγησης κινδύνου όταν η επεξεργασία ενδέχεται να επηρεάζει σοβαρά την </a:t>
            </a:r>
            <a:r>
              <a:rPr lang="el-GR" dirty="0" err="1"/>
              <a:t>ιδιωτικότητα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Σκοπός: εντοπισμός, ανάλυση και μετριασμός κινδύνων.</a:t>
            </a:r>
          </a:p>
          <a:p>
            <a:r>
              <a:rPr lang="el-GR" b="1" dirty="0"/>
              <a:t>Πότε είναι Υποχρεωτικό</a:t>
            </a:r>
            <a:endParaRPr lang="el-GR" dirty="0"/>
          </a:p>
          <a:p>
            <a:pPr lvl="1"/>
            <a:r>
              <a:rPr lang="el-GR" dirty="0"/>
              <a:t>Χρήση </a:t>
            </a:r>
            <a:r>
              <a:rPr lang="en-US" dirty="0"/>
              <a:t>AI </a:t>
            </a:r>
            <a:r>
              <a:rPr lang="el-GR" dirty="0"/>
              <a:t>ή </a:t>
            </a:r>
            <a:r>
              <a:rPr lang="en-US" dirty="0"/>
              <a:t>profiling.</a:t>
            </a:r>
          </a:p>
          <a:p>
            <a:pPr lvl="1"/>
            <a:r>
              <a:rPr lang="el-GR" dirty="0"/>
              <a:t>Βιομετρικά/γενετικά δεδομένα.</a:t>
            </a:r>
          </a:p>
          <a:p>
            <a:pPr lvl="1"/>
            <a:r>
              <a:rPr lang="el-GR" dirty="0"/>
              <a:t>Συστηματική παρακολούθηση χώρων ή προσώπων.</a:t>
            </a:r>
          </a:p>
          <a:p>
            <a:pPr lvl="1"/>
            <a:r>
              <a:rPr lang="el-GR" dirty="0"/>
              <a:t>Ο </a:t>
            </a:r>
            <a:r>
              <a:rPr lang="en-US" dirty="0"/>
              <a:t>DPO </a:t>
            </a:r>
            <a:r>
              <a:rPr lang="el-GR" dirty="0"/>
              <a:t>συμμετέχει στην εκπόνηση του </a:t>
            </a:r>
            <a:r>
              <a:rPr lang="en-US" dirty="0"/>
              <a:t>DPIA.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82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73ED-3C98-A7FA-B663-C3DD5509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NIS2 – </a:t>
            </a:r>
            <a:r>
              <a:rPr lang="el-GR" dirty="0"/>
              <a:t>Οδηγία για την </a:t>
            </a:r>
            <a:r>
              <a:rPr lang="el-GR" dirty="0" err="1"/>
              <a:t>Κυβερνοασφάλεια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83A6-E5DC-4B9C-71A5-CC1BEB5C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/>
              <a:t>Τι είναι η </a:t>
            </a:r>
            <a:r>
              <a:rPr lang="en-US" b="1" dirty="0"/>
              <a:t>NIS2</a:t>
            </a:r>
            <a:endParaRPr lang="en-US" dirty="0"/>
          </a:p>
          <a:p>
            <a:pPr lvl="1"/>
            <a:r>
              <a:rPr lang="el-GR" dirty="0"/>
              <a:t>Νέα οδηγία ΕΕ (2022/2555) που αντικαθιστά την </a:t>
            </a:r>
            <a:r>
              <a:rPr lang="en-US" dirty="0"/>
              <a:t>NIS1.</a:t>
            </a:r>
          </a:p>
          <a:p>
            <a:pPr lvl="1"/>
            <a:r>
              <a:rPr lang="el-GR" dirty="0"/>
              <a:t>Υποχρεώνει κράτη &amp; επιχειρήσεις να βελτιώσουν την ανθεκτικότητα σε </a:t>
            </a:r>
            <a:r>
              <a:rPr lang="el-GR" dirty="0" err="1"/>
              <a:t>κυβερνοεπιθέσεις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Εφαρμογή έως Οκτώβριο 2024 (σε εθνικό δίκαιο).</a:t>
            </a:r>
            <a:endParaRPr lang="en-US" dirty="0"/>
          </a:p>
          <a:p>
            <a:r>
              <a:rPr lang="el-GR" b="1" dirty="0"/>
              <a:t>Ποιοι Οφείλουν να Συμμορφώνονται</a:t>
            </a:r>
            <a:endParaRPr lang="el-GR" dirty="0"/>
          </a:p>
          <a:p>
            <a:pPr lvl="1"/>
            <a:r>
              <a:rPr lang="el-GR" dirty="0"/>
              <a:t>Φορείς ζωτικής σημασίας (ενέργεια, υγεία, νερό, μεταφορές).</a:t>
            </a:r>
          </a:p>
          <a:p>
            <a:pPr lvl="1"/>
            <a:r>
              <a:rPr lang="el-GR" dirty="0"/>
              <a:t>Οντότητες τεχνολογίας: </a:t>
            </a:r>
            <a:r>
              <a:rPr lang="en-US" dirty="0"/>
              <a:t>cloud, datacenters, search engines.</a:t>
            </a:r>
          </a:p>
          <a:p>
            <a:pPr lvl="1"/>
            <a:r>
              <a:rPr lang="en-US" dirty="0"/>
              <a:t>SMEs </a:t>
            </a:r>
            <a:r>
              <a:rPr lang="el-GR" dirty="0"/>
              <a:t>και </a:t>
            </a:r>
            <a:r>
              <a:rPr lang="en-US" dirty="0"/>
              <a:t>start-ups </a:t>
            </a:r>
            <a:r>
              <a:rPr lang="el-GR" dirty="0"/>
              <a:t>που προσφέρουν «ουσιώδεις υπηρεσίες».</a:t>
            </a:r>
          </a:p>
          <a:p>
            <a:r>
              <a:rPr lang="el-GR" b="1" dirty="0"/>
              <a:t>Υποχρεώσεις &amp; Κυρώσεις</a:t>
            </a:r>
            <a:endParaRPr lang="el-GR" dirty="0"/>
          </a:p>
          <a:p>
            <a:pPr lvl="1"/>
            <a:r>
              <a:rPr lang="el-GR" dirty="0"/>
              <a:t>Υιοθέτηση πολιτικών ασφάλειας, </a:t>
            </a:r>
            <a:r>
              <a:rPr lang="en-US" dirty="0"/>
              <a:t>business continuity, training.</a:t>
            </a:r>
          </a:p>
          <a:p>
            <a:pPr lvl="1"/>
            <a:r>
              <a:rPr lang="el-GR" dirty="0"/>
              <a:t>Δήλωση συμβάντων εντός 24 ωρών.</a:t>
            </a:r>
          </a:p>
          <a:p>
            <a:pPr lvl="1"/>
            <a:r>
              <a:rPr lang="el-GR" dirty="0"/>
              <a:t>Πρόστιμα έως €10.000.000 ή 2% του κύκλου εργασιών.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2836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73ED-3C98-A7FA-B663-C3DD5509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Act – </a:t>
            </a:r>
            <a:r>
              <a:rPr lang="el-GR" dirty="0"/>
              <a:t>Κανονισμός για την Τεχνητή Νοημοσύνη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83A6-E5DC-4B9C-71A5-CC1BEB5C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Τι είναι ο </a:t>
            </a:r>
            <a:r>
              <a:rPr lang="en-US" b="1" dirty="0"/>
              <a:t>AI Act</a:t>
            </a:r>
            <a:endParaRPr lang="en-US" dirty="0"/>
          </a:p>
          <a:p>
            <a:pPr lvl="1"/>
            <a:r>
              <a:rPr lang="el-GR" dirty="0"/>
              <a:t>Πρώτο νομικό πλαίσιο παγκοσμίως για την Τεχνητή Νοημοσύνη.</a:t>
            </a:r>
          </a:p>
          <a:p>
            <a:pPr lvl="1"/>
            <a:r>
              <a:rPr lang="el-GR" dirty="0"/>
              <a:t>Εγκρίθηκε από το Ευρωπαϊκό Κοινοβούλιο (2024).</a:t>
            </a:r>
          </a:p>
          <a:p>
            <a:pPr lvl="1"/>
            <a:r>
              <a:rPr lang="el-GR" dirty="0"/>
              <a:t>Ακολουθεί προσέγγιση βάσει επιπέδων κινδύνου.</a:t>
            </a:r>
            <a:endParaRPr lang="en-US" dirty="0"/>
          </a:p>
          <a:p>
            <a:r>
              <a:rPr lang="el-GR" b="1" dirty="0"/>
              <a:t>Επίπεδα Κινδύνου</a:t>
            </a:r>
            <a:endParaRPr lang="el-GR" dirty="0"/>
          </a:p>
          <a:p>
            <a:pPr lvl="1"/>
            <a:r>
              <a:rPr lang="el-GR" b="1" dirty="0"/>
              <a:t>Απαγορευμένα συστήματα</a:t>
            </a:r>
            <a:r>
              <a:rPr lang="el-GR" dirty="0"/>
              <a:t>: </a:t>
            </a:r>
            <a:r>
              <a:rPr lang="en-US" dirty="0"/>
              <a:t>Social scoring, </a:t>
            </a:r>
            <a:r>
              <a:rPr lang="el-GR" dirty="0" err="1"/>
              <a:t>συμπεριφορικός</a:t>
            </a:r>
            <a:r>
              <a:rPr lang="el-GR" dirty="0"/>
              <a:t> χειρισμός.</a:t>
            </a:r>
          </a:p>
          <a:p>
            <a:pPr lvl="1"/>
            <a:r>
              <a:rPr lang="el-GR" b="1" dirty="0"/>
              <a:t>Υψηλού κινδύνου</a:t>
            </a:r>
            <a:r>
              <a:rPr lang="el-GR" dirty="0"/>
              <a:t>: πρόσληψη, εκπαίδευση, υγεία, υποδομές.</a:t>
            </a:r>
          </a:p>
          <a:p>
            <a:pPr lvl="1"/>
            <a:r>
              <a:rPr lang="el-GR" b="1" dirty="0"/>
              <a:t>Περιορισμένου κινδύνου</a:t>
            </a:r>
            <a:r>
              <a:rPr lang="el-GR" dirty="0"/>
              <a:t>: </a:t>
            </a:r>
            <a:r>
              <a:rPr lang="en-US" dirty="0"/>
              <a:t>Chatbots </a:t>
            </a:r>
            <a:r>
              <a:rPr lang="el-GR" dirty="0"/>
              <a:t>με ειδοποίηση ότι είναι </a:t>
            </a:r>
            <a:r>
              <a:rPr lang="en-US" dirty="0"/>
              <a:t>AI.</a:t>
            </a:r>
          </a:p>
          <a:p>
            <a:pPr lvl="1"/>
            <a:r>
              <a:rPr lang="el-GR" b="1" dirty="0"/>
              <a:t>Ελάχιστου κινδύνου</a:t>
            </a:r>
            <a:r>
              <a:rPr lang="el-GR" dirty="0"/>
              <a:t>: </a:t>
            </a:r>
            <a:r>
              <a:rPr lang="en-US" dirty="0"/>
              <a:t>AI </a:t>
            </a:r>
            <a:r>
              <a:rPr lang="el-GR" dirty="0"/>
              <a:t>για μετάφραση, </a:t>
            </a:r>
            <a:r>
              <a:rPr lang="en-US" dirty="0"/>
              <a:t>spam filters.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8311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73ED-3C98-A7FA-B663-C3DD5509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Act – </a:t>
            </a:r>
            <a:r>
              <a:rPr lang="el-GR" dirty="0"/>
              <a:t>Κανονισμός για την Τεχνητή Νοημοσύνη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83A6-E5DC-4B9C-71A5-CC1BEB5C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Απαιτήσεις για Υψηλού Κινδύνου </a:t>
            </a:r>
            <a:r>
              <a:rPr lang="en-US" b="1" dirty="0"/>
              <a:t>AI</a:t>
            </a:r>
            <a:endParaRPr lang="en-US" dirty="0"/>
          </a:p>
          <a:p>
            <a:pPr lvl="1"/>
            <a:r>
              <a:rPr lang="el-GR" dirty="0"/>
              <a:t>Διαφάνεια, ποιότητα δεδομένων, εποπτεία από άνθρωπο.</a:t>
            </a:r>
          </a:p>
          <a:p>
            <a:pPr lvl="1"/>
            <a:r>
              <a:rPr lang="el-GR" dirty="0" err="1"/>
              <a:t>Επαναληψιμότητα</a:t>
            </a:r>
            <a:r>
              <a:rPr lang="el-GR" dirty="0"/>
              <a:t> και </a:t>
            </a:r>
            <a:r>
              <a:rPr lang="en-US" dirty="0"/>
              <a:t>auditing </a:t>
            </a:r>
            <a:r>
              <a:rPr lang="el-GR" dirty="0"/>
              <a:t>των αποφάσεων.</a:t>
            </a:r>
          </a:p>
          <a:p>
            <a:pPr lvl="1"/>
            <a:r>
              <a:rPr lang="el-GR" dirty="0"/>
              <a:t>Συμβατότητα με </a:t>
            </a:r>
            <a:r>
              <a:rPr lang="en-US" dirty="0"/>
              <a:t>GDPR (</a:t>
            </a:r>
            <a:r>
              <a:rPr lang="el-GR" dirty="0"/>
              <a:t>π.χ. προστασία δεδομένων κατά την εκπαίδευση μοντέλων).</a:t>
            </a:r>
            <a:endParaRPr lang="en-US" dirty="0"/>
          </a:p>
          <a:p>
            <a:r>
              <a:rPr lang="el-GR" b="1" dirty="0"/>
              <a:t>Επιπτώσεις στην Καινοτομία και στις Επιχειρήσεις</a:t>
            </a:r>
            <a:endParaRPr lang="el-GR" dirty="0"/>
          </a:p>
          <a:p>
            <a:pPr lvl="1"/>
            <a:r>
              <a:rPr lang="el-GR" dirty="0"/>
              <a:t>Προώθηση "Ευρωπαϊκής Τ</a:t>
            </a:r>
            <a:r>
              <a:rPr lang="en-US" dirty="0" err="1"/>
              <a:t>rustworthy</a:t>
            </a:r>
            <a:r>
              <a:rPr lang="en-US" dirty="0"/>
              <a:t> AI".</a:t>
            </a:r>
          </a:p>
          <a:p>
            <a:pPr lvl="1"/>
            <a:r>
              <a:rPr lang="el-GR" dirty="0"/>
              <a:t>Επιβολή πιστοποίησης</a:t>
            </a:r>
            <a:r>
              <a:rPr lang="en-US" dirty="0"/>
              <a:t> </a:t>
            </a:r>
            <a:r>
              <a:rPr lang="el-GR" dirty="0"/>
              <a:t>για συστήματα </a:t>
            </a:r>
            <a:r>
              <a:rPr lang="en-US" dirty="0"/>
              <a:t>AI.</a:t>
            </a:r>
          </a:p>
          <a:p>
            <a:pPr lvl="1"/>
            <a:r>
              <a:rPr lang="el-GR" dirty="0"/>
              <a:t>Υποχρεώσεις ακόμα και για </a:t>
            </a:r>
            <a:r>
              <a:rPr lang="en-US" dirty="0"/>
              <a:t>third-party developers (</a:t>
            </a:r>
            <a:r>
              <a:rPr lang="el-GR" dirty="0"/>
              <a:t>π.χ. </a:t>
            </a:r>
            <a:r>
              <a:rPr lang="en-US" dirty="0"/>
              <a:t>APIs, SDKs).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758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2C06-4FBC-BE1C-C160-B5DA4D02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Επιχειρησιακά Συστήματα </a:t>
            </a:r>
            <a:r>
              <a:rPr lang="en-US" dirty="0"/>
              <a:t>ERP/CRM </a:t>
            </a:r>
            <a:r>
              <a:rPr lang="el-GR" dirty="0"/>
              <a:t>και Συμμόρφωση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407E-8061-3279-101B-572FDD18F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ERP</a:t>
            </a:r>
            <a:r>
              <a:rPr lang="en-US" dirty="0"/>
              <a:t> (Enterprise Resource Planning): </a:t>
            </a:r>
            <a:r>
              <a:rPr lang="el-GR" dirty="0"/>
              <a:t>Ενοποίηση λειτουργιών – προμήθειες, </a:t>
            </a:r>
            <a:r>
              <a:rPr lang="en-US" dirty="0"/>
              <a:t>HR, </a:t>
            </a:r>
            <a:r>
              <a:rPr lang="el-GR" dirty="0"/>
              <a:t>παραγωγή, λογιστήριο.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CRM</a:t>
            </a:r>
            <a:r>
              <a:rPr lang="en-US" dirty="0"/>
              <a:t> (Customer Relationship Management): </a:t>
            </a:r>
            <a:r>
              <a:rPr lang="el-GR" dirty="0"/>
              <a:t>Διαχείριση σχέσεων, εξυπηρέτησης και ανάλυσης πελατών.</a:t>
            </a:r>
          </a:p>
          <a:p>
            <a:pPr lvl="1"/>
            <a:r>
              <a:rPr lang="el-GR" dirty="0"/>
              <a:t>Κεντρικά συστήματα σε επιχειρήσεις όλων των μεγεθών.</a:t>
            </a:r>
          </a:p>
          <a:p>
            <a:pPr lvl="1"/>
            <a:r>
              <a:rPr lang="el-GR" dirty="0"/>
              <a:t>Υποστηρίζουν τη </a:t>
            </a:r>
            <a:r>
              <a:rPr lang="el-GR" b="1" dirty="0"/>
              <a:t>λήψη αποφάσεων βάσει δεδομένων (</a:t>
            </a:r>
            <a:r>
              <a:rPr lang="en-US" b="1" dirty="0"/>
              <a:t>data-driven)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33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2C06-4FBC-BE1C-C160-B5DA4D02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Σχεδιασμός </a:t>
            </a:r>
            <a:r>
              <a:rPr lang="en-US" dirty="0"/>
              <a:t>ERP/CRM </a:t>
            </a:r>
            <a:r>
              <a:rPr lang="el-GR" dirty="0"/>
              <a:t>με Αρχές </a:t>
            </a:r>
            <a:r>
              <a:rPr lang="en-US" dirty="0"/>
              <a:t>GDPR &amp; </a:t>
            </a:r>
            <a:r>
              <a:rPr lang="el-GR" dirty="0"/>
              <a:t>Ηθικής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407E-8061-3279-101B-572FDD18F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Πριν την υλοποίηση, γίνεται </a:t>
            </a:r>
            <a:r>
              <a:rPr lang="el-GR" b="1" dirty="0"/>
              <a:t>ανάλυση επιχειρησιακών διαδικασιών και ρίσκων</a:t>
            </a:r>
            <a:r>
              <a:rPr lang="el-GR" dirty="0"/>
              <a:t>.</a:t>
            </a:r>
          </a:p>
          <a:p>
            <a:r>
              <a:rPr lang="en-US" b="1" dirty="0"/>
              <a:t>Privacy by Design &amp; Security by Design</a:t>
            </a:r>
            <a:r>
              <a:rPr lang="en-US" dirty="0"/>
              <a:t> </a:t>
            </a:r>
            <a:r>
              <a:rPr lang="el-GR" dirty="0"/>
              <a:t>από τα πρώτα στάδια.</a:t>
            </a:r>
          </a:p>
          <a:p>
            <a:r>
              <a:rPr lang="el-GR" dirty="0"/>
              <a:t>Προβλέπεται:</a:t>
            </a:r>
          </a:p>
          <a:p>
            <a:pPr lvl="1"/>
            <a:r>
              <a:rPr lang="el-GR" dirty="0"/>
              <a:t>Καταγραφή ροών δεδομένων (</a:t>
            </a:r>
            <a:r>
              <a:rPr lang="en-US" dirty="0"/>
              <a:t>data mapping).</a:t>
            </a:r>
          </a:p>
          <a:p>
            <a:pPr lvl="1"/>
            <a:r>
              <a:rPr lang="el-GR" dirty="0"/>
              <a:t>Υλοποίηση </a:t>
            </a:r>
            <a:r>
              <a:rPr lang="en-US" dirty="0"/>
              <a:t>DPIA </a:t>
            </a:r>
            <a:r>
              <a:rPr lang="el-GR" dirty="0"/>
              <a:t>για </a:t>
            </a:r>
            <a:r>
              <a:rPr lang="en-US" dirty="0"/>
              <a:t>CRM </a:t>
            </a:r>
            <a:r>
              <a:rPr lang="el-GR" dirty="0"/>
              <a:t>με ευαίσθητα δεδομένα.</a:t>
            </a:r>
          </a:p>
          <a:p>
            <a:pPr lvl="1"/>
            <a:r>
              <a:rPr lang="el-GR" dirty="0"/>
              <a:t>Πρόβλεψη για δικαιώματα χρηστών (διαγραφή, ενημέρωση, συγκατάθεση).</a:t>
            </a:r>
          </a:p>
          <a:p>
            <a:pPr lvl="1"/>
            <a:r>
              <a:rPr lang="el-GR" dirty="0"/>
              <a:t>Εμπλοκή </a:t>
            </a:r>
            <a:r>
              <a:rPr lang="en-US" b="1" dirty="0"/>
              <a:t>DPO</a:t>
            </a:r>
            <a:r>
              <a:rPr lang="en-US" dirty="0"/>
              <a:t> </a:t>
            </a:r>
            <a:r>
              <a:rPr lang="el-GR" dirty="0"/>
              <a:t>στο σχεδιασμό &amp; παρακολούθηση.</a:t>
            </a:r>
          </a:p>
        </p:txBody>
      </p:sp>
    </p:spTree>
    <p:extLst>
      <p:ext uri="{BB962C8B-B14F-4D97-AF65-F5344CB8AC3E}">
        <p14:creationId xmlns:p14="http://schemas.microsoft.com/office/powerpoint/2010/main" val="3619342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22C06-4FBC-BE1C-C160-B5DA4D02B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ERP/CRM </a:t>
            </a:r>
            <a:r>
              <a:rPr lang="el-GR" dirty="0"/>
              <a:t>και Κανονιστική Συμμόρφωση (</a:t>
            </a:r>
            <a:r>
              <a:rPr lang="en-US" dirty="0"/>
              <a:t>GDPR, NIS2, AI 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407E-8061-3279-101B-572FDD18F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 συστήματα περιέχουν: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Προσωπικά δεδομένα (</a:t>
            </a:r>
            <a:r>
              <a:rPr lang="en-US" dirty="0"/>
              <a:t>GDPR)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Υποδομές και </a:t>
            </a:r>
            <a:r>
              <a:rPr lang="en-US" dirty="0"/>
              <a:t>APIs (NIS2)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Πιθανές </a:t>
            </a:r>
            <a:r>
              <a:rPr lang="en-US" dirty="0"/>
              <a:t>AI </a:t>
            </a:r>
            <a:r>
              <a:rPr lang="el-GR" dirty="0"/>
              <a:t>λειτουργίες (</a:t>
            </a:r>
            <a:r>
              <a:rPr lang="en-US" dirty="0"/>
              <a:t>AI Act, </a:t>
            </a:r>
            <a:r>
              <a:rPr lang="el-GR" dirty="0"/>
              <a:t>π.χ. </a:t>
            </a:r>
            <a:r>
              <a:rPr lang="en-US" dirty="0"/>
              <a:t>scoring </a:t>
            </a:r>
            <a:r>
              <a:rPr lang="el-GR" dirty="0"/>
              <a:t>πελατών)</a:t>
            </a:r>
          </a:p>
          <a:p>
            <a:r>
              <a:rPr lang="el-GR" dirty="0"/>
              <a:t>Συμμόρφωση με:</a:t>
            </a:r>
          </a:p>
          <a:p>
            <a:pPr lvl="1"/>
            <a:r>
              <a:rPr lang="en-US" b="1" dirty="0"/>
              <a:t>GDPR</a:t>
            </a:r>
            <a:r>
              <a:rPr lang="en-US" dirty="0"/>
              <a:t>: </a:t>
            </a:r>
            <a:r>
              <a:rPr lang="el-GR" dirty="0"/>
              <a:t>Καταγραφή συγκατάθεσης, διαγραφή, ενημέρωση πολιτικής.</a:t>
            </a:r>
          </a:p>
          <a:p>
            <a:pPr lvl="1"/>
            <a:r>
              <a:rPr lang="en-US" b="1" dirty="0"/>
              <a:t>NIS2</a:t>
            </a:r>
            <a:r>
              <a:rPr lang="en-US" dirty="0"/>
              <a:t>: </a:t>
            </a:r>
            <a:r>
              <a:rPr lang="el-GR" dirty="0"/>
              <a:t>Ασφάλεια δικτύου, ανάκαμψη από </a:t>
            </a:r>
            <a:r>
              <a:rPr lang="el-GR" dirty="0" err="1"/>
              <a:t>κυβερνοεπιθέσεις</a:t>
            </a:r>
            <a:r>
              <a:rPr lang="el-GR" dirty="0"/>
              <a:t>.</a:t>
            </a:r>
          </a:p>
          <a:p>
            <a:pPr lvl="1"/>
            <a:r>
              <a:rPr lang="en-US" b="1" dirty="0"/>
              <a:t>AI Act</a:t>
            </a:r>
            <a:r>
              <a:rPr lang="en-US" dirty="0"/>
              <a:t>: </a:t>
            </a:r>
            <a:r>
              <a:rPr lang="el-GR" dirty="0"/>
              <a:t>Διαφάνεια και έλεγχος σε αυτόματες αποφάσεις </a:t>
            </a:r>
            <a:r>
              <a:rPr lang="en-US" dirty="0"/>
              <a:t>CRM.</a:t>
            </a:r>
          </a:p>
          <a:p>
            <a:r>
              <a:rPr lang="el-GR" dirty="0"/>
              <a:t>Συνδυάζει τεχνική αρχιτεκτονική, κανονιστικό έλεγχο και ηθική κουλτούρα.</a:t>
            </a:r>
          </a:p>
        </p:txBody>
      </p:sp>
    </p:spTree>
    <p:extLst>
      <p:ext uri="{BB962C8B-B14F-4D97-AF65-F5344CB8AC3E}">
        <p14:creationId xmlns:p14="http://schemas.microsoft.com/office/powerpoint/2010/main" val="198359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24ACC-876A-B290-A9F2-20938B82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Θεματικές Ενότητες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18C03-D289-79A5-DEFB-7735EA3D0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Ασφάλεια Πληροφοριών (</a:t>
            </a:r>
            <a:r>
              <a:rPr lang="en-US" dirty="0"/>
              <a:t>CIA Model)</a:t>
            </a:r>
          </a:p>
          <a:p>
            <a:r>
              <a:rPr lang="el-GR" dirty="0" err="1"/>
              <a:t>Ιδιωτικότητα</a:t>
            </a:r>
            <a:r>
              <a:rPr lang="el-GR" dirty="0"/>
              <a:t> (</a:t>
            </a:r>
            <a:r>
              <a:rPr lang="en-US" dirty="0"/>
              <a:t>Privacy)</a:t>
            </a:r>
          </a:p>
          <a:p>
            <a:r>
              <a:rPr lang="el-GR" dirty="0"/>
              <a:t>Ηθική στην Τεχνολογία</a:t>
            </a:r>
          </a:p>
          <a:p>
            <a:r>
              <a:rPr lang="el-GR" dirty="0"/>
              <a:t>Γενικός Κανονισμός Προστασίας Δεδομένων (</a:t>
            </a:r>
            <a:r>
              <a:rPr lang="en-US" dirty="0"/>
              <a:t>GDPR)</a:t>
            </a:r>
          </a:p>
          <a:p>
            <a:r>
              <a:rPr lang="el-GR" dirty="0"/>
              <a:t>Υπεύθυνος Προστασίας Δεδομένων (</a:t>
            </a:r>
            <a:r>
              <a:rPr lang="en-US" dirty="0"/>
              <a:t>DPO)</a:t>
            </a:r>
          </a:p>
          <a:p>
            <a:r>
              <a:rPr lang="el-GR" dirty="0"/>
              <a:t>Εκτίμηση Αντικτύπου στην Προστασία Δεδομένων (</a:t>
            </a:r>
            <a:r>
              <a:rPr lang="en-US" dirty="0"/>
              <a:t>DPIA)</a:t>
            </a:r>
          </a:p>
          <a:p>
            <a:r>
              <a:rPr lang="el-GR" dirty="0"/>
              <a:t>Οδηγία </a:t>
            </a:r>
            <a:r>
              <a:rPr lang="en-US" dirty="0"/>
              <a:t>NIS2 </a:t>
            </a:r>
            <a:r>
              <a:rPr lang="el-GR" dirty="0"/>
              <a:t>για την </a:t>
            </a:r>
            <a:r>
              <a:rPr lang="el-GR" dirty="0" err="1"/>
              <a:t>Κυβερνοασφάλεια</a:t>
            </a:r>
            <a:endParaRPr lang="el-GR" dirty="0"/>
          </a:p>
          <a:p>
            <a:r>
              <a:rPr lang="el-GR" dirty="0"/>
              <a:t>Κανονισμός </a:t>
            </a:r>
            <a:r>
              <a:rPr lang="en-US" dirty="0"/>
              <a:t>AI Act </a:t>
            </a:r>
            <a:r>
              <a:rPr lang="el-GR" dirty="0"/>
              <a:t>για την Τεχνητή Νοημοσύνη</a:t>
            </a:r>
          </a:p>
          <a:p>
            <a:r>
              <a:rPr lang="el-GR" dirty="0"/>
              <a:t>Πληροφοριακά Συστήματα </a:t>
            </a:r>
            <a:r>
              <a:rPr lang="en-US" dirty="0"/>
              <a:t>ERP / CRM</a:t>
            </a:r>
          </a:p>
          <a:p>
            <a:r>
              <a:rPr lang="el-GR" dirty="0"/>
              <a:t>Συμμόρφωση, Ασφάλεια και Ηθική στη Σχεδίαση Συστημάτων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89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D7159-D973-691D-E737-93C6E8F8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Ασφάλεια – Το Μοντέλο </a:t>
            </a:r>
            <a:r>
              <a:rPr lang="en-US" dirty="0"/>
              <a:t>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9B8E-0F6B-A93A-FD1E-62158D5D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/>
              <a:t>Τι είναι η Πληροφοριακή Ασφάλεια</a:t>
            </a:r>
            <a:endParaRPr lang="el-GR" dirty="0"/>
          </a:p>
          <a:p>
            <a:pPr lvl="1"/>
            <a:r>
              <a:rPr lang="el-GR" dirty="0"/>
              <a:t>Η πληροφοριακή ασφάλεια προστατεύει δεδομένα και συστήματα από κακόβουλες ενέργειες ή απώλειες.</a:t>
            </a:r>
          </a:p>
          <a:p>
            <a:pPr lvl="1"/>
            <a:r>
              <a:rPr lang="el-GR" dirty="0"/>
              <a:t>Είναι κρίσιμη για επιχειρήσεις, κράτος και πολίτες σε ψηφιακό περιβάλλον.</a:t>
            </a:r>
          </a:p>
          <a:p>
            <a:pPr lvl="1"/>
            <a:r>
              <a:rPr lang="el-GR" b="1" dirty="0"/>
              <a:t>Εμπιστευτικότητα – </a:t>
            </a:r>
            <a:r>
              <a:rPr lang="en-US" b="1" dirty="0"/>
              <a:t>Confidentiality</a:t>
            </a:r>
            <a:r>
              <a:rPr lang="el-GR" b="1" dirty="0"/>
              <a:t>, Ακεραιότητα – </a:t>
            </a:r>
            <a:r>
              <a:rPr lang="en-US" b="1" dirty="0"/>
              <a:t>Integrity</a:t>
            </a:r>
            <a:r>
              <a:rPr lang="el-GR" b="1" dirty="0"/>
              <a:t>, Διαθεσιμότητα – </a:t>
            </a:r>
            <a:r>
              <a:rPr lang="en-US" b="1" dirty="0"/>
              <a:t>Availability</a:t>
            </a:r>
            <a:endParaRPr lang="en-US" dirty="0"/>
          </a:p>
          <a:p>
            <a:pPr lvl="1"/>
            <a:endParaRPr lang="el-GR" dirty="0"/>
          </a:p>
          <a:p>
            <a:r>
              <a:rPr lang="el-GR" b="1" dirty="0"/>
              <a:t>Εμπιστευτικότητα – </a:t>
            </a:r>
            <a:r>
              <a:rPr lang="en-US" b="1" dirty="0"/>
              <a:t>Confidentiality</a:t>
            </a:r>
            <a:endParaRPr lang="en-US" dirty="0"/>
          </a:p>
          <a:p>
            <a:pPr lvl="1"/>
            <a:r>
              <a:rPr lang="el-GR" dirty="0"/>
              <a:t>Τα δεδομένα </a:t>
            </a:r>
            <a:r>
              <a:rPr lang="el-GR" dirty="0" err="1"/>
              <a:t>προσβάσιμα</a:t>
            </a:r>
            <a:r>
              <a:rPr lang="el-GR" dirty="0"/>
              <a:t> μόνο από εξουσιοδοτημένα άτομα.</a:t>
            </a:r>
          </a:p>
          <a:p>
            <a:pPr lvl="1"/>
            <a:r>
              <a:rPr lang="el-GR" dirty="0"/>
              <a:t>Προστασία μέσω κρυπτογράφησης, ελέγχου πρόσβασης, δικαιωμάτων χρήστη.</a:t>
            </a:r>
          </a:p>
          <a:p>
            <a:pPr lvl="1"/>
            <a:r>
              <a:rPr lang="el-GR" dirty="0"/>
              <a:t>Παραβιάσεις εμπιστευτικότητας = διαρροή προσωπικών/επιχειρησιακών δεδομένων.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D7159-D973-691D-E737-93C6E8F8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Ασφάλεια – Το Μοντέλο </a:t>
            </a:r>
            <a:r>
              <a:rPr lang="en-US" dirty="0"/>
              <a:t>CIA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9B8E-0F6B-A93A-FD1E-62158D5D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Ακεραιότητα – </a:t>
            </a:r>
            <a:r>
              <a:rPr lang="en-US" b="1" dirty="0"/>
              <a:t>Integrity</a:t>
            </a:r>
            <a:endParaRPr lang="en-US" dirty="0"/>
          </a:p>
          <a:p>
            <a:pPr lvl="1"/>
            <a:r>
              <a:rPr lang="el-GR" dirty="0"/>
              <a:t>Τα δεδομένα παραμένουν ακριβή και αμετάβλητα χωρίς μη εξουσιοδοτημένη επέμβαση.</a:t>
            </a:r>
          </a:p>
          <a:p>
            <a:pPr lvl="1"/>
            <a:r>
              <a:rPr lang="el-GR" dirty="0"/>
              <a:t>Εφαρμόζεται μέσω ελέγχου εκδόσεων, ψηφιακών υπογραφών και </a:t>
            </a:r>
            <a:r>
              <a:rPr lang="en-US" dirty="0"/>
              <a:t>hash functions.</a:t>
            </a:r>
          </a:p>
          <a:p>
            <a:r>
              <a:rPr lang="el-GR" b="1" dirty="0"/>
              <a:t>Διαθεσιμότητα – </a:t>
            </a:r>
            <a:r>
              <a:rPr lang="en-US" b="1" dirty="0"/>
              <a:t>Availability</a:t>
            </a:r>
            <a:endParaRPr lang="en-US" dirty="0"/>
          </a:p>
          <a:p>
            <a:pPr lvl="1"/>
            <a:r>
              <a:rPr lang="el-GR" dirty="0"/>
              <a:t>Η πληροφορία και τα συστήματα πρέπει να είναι διαθέσιμα όταν τα χρειάζεται ο χρήστης.</a:t>
            </a:r>
          </a:p>
          <a:p>
            <a:pPr lvl="1"/>
            <a:r>
              <a:rPr lang="el-GR" dirty="0"/>
              <a:t>Εξασφαλίζεται με </a:t>
            </a:r>
            <a:r>
              <a:rPr lang="en-US" dirty="0"/>
              <a:t>backups, fault tolerance, DDoS protection.</a:t>
            </a:r>
          </a:p>
          <a:p>
            <a:pPr lvl="1"/>
            <a:r>
              <a:rPr lang="el-GR" dirty="0"/>
              <a:t>Παραδείγματα: αναστολή υπηρεσίας </a:t>
            </a:r>
            <a:r>
              <a:rPr lang="en-US" dirty="0"/>
              <a:t>e-banking </a:t>
            </a:r>
            <a:r>
              <a:rPr lang="el-GR" dirty="0"/>
              <a:t>ή </a:t>
            </a:r>
            <a:r>
              <a:rPr lang="en-US" dirty="0"/>
              <a:t>e-</a:t>
            </a:r>
            <a:r>
              <a:rPr lang="el-GR" dirty="0"/>
              <a:t>ΕΦΚΑ λόγω επίθεσης.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0180-49BA-E9A0-2D76-0D3DB7AE8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Ιδιωτικότητα</a:t>
            </a:r>
            <a:r>
              <a:rPr lang="el-GR" dirty="0"/>
              <a:t> (</a:t>
            </a:r>
            <a:r>
              <a:rPr lang="en-US" dirty="0"/>
              <a:t>Privacy)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D166D-E967-4631-EC4E-2331139B3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err="1"/>
              <a:t>Ιδιωτικότητα</a:t>
            </a:r>
            <a:r>
              <a:rPr lang="el-GR" b="1" dirty="0"/>
              <a:t> στην Ψηφιακή Εποχή</a:t>
            </a:r>
            <a:endParaRPr lang="el-GR" dirty="0"/>
          </a:p>
          <a:p>
            <a:pPr lvl="1"/>
            <a:r>
              <a:rPr lang="el-GR" dirty="0"/>
              <a:t>Το δικαίωμα του ατόμου να ελέγχει πώς συλλέγονται, χρησιμοποιούνται και κοινοποιούνται τα προσωπικά του δεδομένα.</a:t>
            </a:r>
          </a:p>
          <a:p>
            <a:pPr lvl="1"/>
            <a:r>
              <a:rPr lang="el-GR" dirty="0"/>
              <a:t>Καίρια σε κοινωνίες με συνεχή επιτήρηση (</a:t>
            </a:r>
            <a:r>
              <a:rPr lang="en-US" dirty="0"/>
              <a:t>CCTV, cookies, geolocation).</a:t>
            </a:r>
          </a:p>
          <a:p>
            <a:pPr lvl="1"/>
            <a:r>
              <a:rPr lang="el-GR" dirty="0"/>
              <a:t>Προϋπόθεση για ελευθερία λόγου, προστασία προσωπικής ζωής.</a:t>
            </a:r>
          </a:p>
          <a:p>
            <a:r>
              <a:rPr lang="el-GR" b="1" dirty="0"/>
              <a:t>Κίνδυνοι και Τεχνολογικές Προκλήσεις</a:t>
            </a:r>
            <a:endParaRPr lang="el-GR" dirty="0"/>
          </a:p>
          <a:p>
            <a:pPr lvl="1"/>
            <a:r>
              <a:rPr lang="en-US" dirty="0"/>
              <a:t>Social Media, Big Data, apps: </a:t>
            </a:r>
            <a:r>
              <a:rPr lang="el-GR" dirty="0"/>
              <a:t>συνεχής συλλογή δεδομένων.</a:t>
            </a:r>
          </a:p>
          <a:p>
            <a:pPr lvl="1"/>
            <a:r>
              <a:rPr lang="en-US" dirty="0"/>
              <a:t>AI, IoT </a:t>
            </a:r>
            <a:r>
              <a:rPr lang="el-GR" dirty="0"/>
              <a:t>και </a:t>
            </a:r>
            <a:r>
              <a:rPr lang="en-US" dirty="0"/>
              <a:t>wearable devices </a:t>
            </a:r>
            <a:r>
              <a:rPr lang="el-GR" dirty="0"/>
              <a:t>ενισχύουν την απώλεια ελέγχου.</a:t>
            </a:r>
          </a:p>
          <a:p>
            <a:pPr lvl="1"/>
            <a:r>
              <a:rPr lang="el-GR" dirty="0"/>
              <a:t>«Δωρεάν» εφαρμογές με αντίτιμο τα προσωπικά μας δεδομένα.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4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5F57-7A08-6270-EBC7-2E4B8A4CD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Ηθική και Τεχνολογία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D98D-D543-018D-194D-7B3459427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Η ηθική ασχολείται με το τι είναι “σωστό” και “λάθος”</a:t>
            </a:r>
            <a:r>
              <a:rPr lang="el-GR" dirty="0"/>
              <a:t> στις ανθρώπινες πράξεις.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Καθοδηγεί τη συμπεριφορά μας</a:t>
            </a:r>
            <a:r>
              <a:rPr lang="el-GR" dirty="0"/>
              <a:t> όταν ο νόμος ή οι κανόνες δεν είναι αρκετοί.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Στην τεχνολογία</a:t>
            </a:r>
            <a:r>
              <a:rPr lang="el-GR" dirty="0"/>
              <a:t>, η ηθική σχετίζεται με τον σχεδιασμό και την χρήση συστημάτων με υπευθυνότητα.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Βοηθά να απαντήσουμε ερωτήσεις όπως: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Είναι δίκαιο να χρησιμοποιούμε δεδομένα χωρίς συναίνεση;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/>
              <a:t>Πρέπει να έχουμε ανθρώπινη επίβλεψη σε </a:t>
            </a:r>
            <a:r>
              <a:rPr lang="en-US" dirty="0"/>
              <a:t>AI </a:t>
            </a:r>
            <a:r>
              <a:rPr lang="el-GR" dirty="0"/>
              <a:t>αποφάσεις;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Διαφέρει από τη νομιμότητα</a:t>
            </a:r>
            <a:r>
              <a:rPr lang="el-GR" dirty="0"/>
              <a:t>: κάτι μπορεί να είναι νόμιμο αλλά όχι απαραίτητα ηθικό.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F74F5-FDBD-43EB-0E73-F0858F3C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Ηθική και Τεχνολογία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5D0E6-FAED-9A60-F67E-4A5F57AAF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Γιατί η Ηθική έχει σημασία στην Πληροφορική</a:t>
            </a:r>
            <a:endParaRPr lang="el-GR" dirty="0"/>
          </a:p>
          <a:p>
            <a:pPr lvl="1"/>
            <a:r>
              <a:rPr lang="el-GR" dirty="0"/>
              <a:t>Οι τεχνολογικές αποφάσεις έχουν κοινωνικές συνέπειες.</a:t>
            </a:r>
          </a:p>
          <a:p>
            <a:pPr lvl="1"/>
            <a:r>
              <a:rPr lang="el-GR" dirty="0"/>
              <a:t>Εφαρμογές </a:t>
            </a:r>
            <a:r>
              <a:rPr lang="en-US" dirty="0"/>
              <a:t>AI </a:t>
            </a:r>
            <a:r>
              <a:rPr lang="el-GR" dirty="0"/>
              <a:t>μπορούν να αναπαράγουν </a:t>
            </a:r>
            <a:r>
              <a:rPr lang="el-GR" dirty="0" err="1"/>
              <a:t>μεροληψίες</a:t>
            </a:r>
            <a:r>
              <a:rPr lang="el-GR" dirty="0"/>
              <a:t> (</a:t>
            </a:r>
            <a:r>
              <a:rPr lang="en-US" dirty="0"/>
              <a:t>bias).</a:t>
            </a:r>
          </a:p>
          <a:p>
            <a:pPr lvl="1"/>
            <a:r>
              <a:rPr lang="el-GR" dirty="0"/>
              <a:t>Οι μηχανικοί και οι εταιρείες φέρουν ηθική ευθύνη.</a:t>
            </a:r>
          </a:p>
          <a:p>
            <a:r>
              <a:rPr lang="el-GR" b="1" dirty="0"/>
              <a:t>Ηθικά Διλήμματα</a:t>
            </a:r>
            <a:endParaRPr lang="el-GR" dirty="0"/>
          </a:p>
          <a:p>
            <a:pPr lvl="1"/>
            <a:r>
              <a:rPr lang="el-GR" dirty="0"/>
              <a:t>Ποιος φέρει την ευθύνη για ένα λάθος από αυτόνομο όχημα;</a:t>
            </a:r>
          </a:p>
          <a:p>
            <a:pPr lvl="1"/>
            <a:r>
              <a:rPr lang="el-GR" dirty="0"/>
              <a:t>Μπορούμε να χρησιμοποιούμε </a:t>
            </a:r>
            <a:r>
              <a:rPr lang="en-US" dirty="0"/>
              <a:t>AI </a:t>
            </a:r>
            <a:r>
              <a:rPr lang="el-GR" dirty="0"/>
              <a:t>για ανάλυση συναισθημάτων χωρίς συγκατάθεση;</a:t>
            </a:r>
          </a:p>
          <a:p>
            <a:pPr lvl="1"/>
            <a:r>
              <a:rPr lang="el-GR" dirty="0"/>
              <a:t>Ανθρώπινη εποπτεία ως προϋπόθεση ηθικής λογοδοσίας.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0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7523B-A060-2F92-B756-C97CF75E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F637A-349B-B2A0-6F1C-27BFF1623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5215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Τι είναι ο </a:t>
            </a:r>
            <a:r>
              <a:rPr lang="en-US" b="1" dirty="0"/>
              <a:t>GDPR;</a:t>
            </a:r>
            <a:endParaRPr lang="en-US" dirty="0"/>
          </a:p>
          <a:p>
            <a:pPr lvl="1"/>
            <a:r>
              <a:rPr lang="el-GR" dirty="0"/>
              <a:t>Κανονισμός της ΕΕ για την Προστασία των Προσωπικών Δεδομένων.</a:t>
            </a:r>
          </a:p>
          <a:p>
            <a:pPr lvl="1"/>
            <a:r>
              <a:rPr lang="el-GR" dirty="0"/>
              <a:t>Εφαρμόζεται από το 2018 – αφορά όλους τους οργανισμούς με πολίτες ΕΕ.</a:t>
            </a:r>
          </a:p>
          <a:p>
            <a:pPr lvl="1"/>
            <a:r>
              <a:rPr lang="el-GR" dirty="0"/>
              <a:t>Σκοπός: Προστασία των προσωπικών δεδομένων φυσικών προσώπων εντός ΕΕ.</a:t>
            </a:r>
          </a:p>
          <a:p>
            <a:pPr lvl="1"/>
            <a:r>
              <a:rPr lang="el-GR" dirty="0"/>
              <a:t>Ισχύει για κάθε οργανισμό, ανεξαρτήτως χώρας, αν διαχειρίζεται δεδομένα πολιτών ΕΕ.</a:t>
            </a:r>
          </a:p>
          <a:p>
            <a:r>
              <a:rPr lang="el-GR" b="1" dirty="0"/>
              <a:t>Θεμελιώδεις Αρχές </a:t>
            </a:r>
            <a:r>
              <a:rPr lang="en-US" b="1" dirty="0"/>
              <a:t>GDPR</a:t>
            </a:r>
            <a:endParaRPr lang="en-US" dirty="0"/>
          </a:p>
          <a:p>
            <a:pPr lvl="1"/>
            <a:r>
              <a:rPr lang="el-GR" dirty="0"/>
              <a:t>Νομιμότητα, διαφάνεια και σκοπούς επεξεργασίας.</a:t>
            </a:r>
          </a:p>
          <a:p>
            <a:pPr lvl="1"/>
            <a:r>
              <a:rPr lang="el-GR" dirty="0"/>
              <a:t>Ελαχιστοποίηση και ακρίβεια δεδομένων.</a:t>
            </a:r>
          </a:p>
          <a:p>
            <a:pPr lvl="1"/>
            <a:r>
              <a:rPr lang="el-GR" dirty="0"/>
              <a:t>Ασφάλεια, περιορισμένη διατήρηση, λογοδοσία.</a:t>
            </a:r>
          </a:p>
          <a:p>
            <a:r>
              <a:rPr lang="el-GR" b="1" dirty="0"/>
              <a:t>Δικαιώματα Υποκειμένων</a:t>
            </a:r>
            <a:endParaRPr lang="el-GR" dirty="0"/>
          </a:p>
          <a:p>
            <a:pPr lvl="1"/>
            <a:r>
              <a:rPr lang="el-GR" dirty="0"/>
              <a:t>Πρόσβαση στα δεδομένα τους.</a:t>
            </a:r>
          </a:p>
          <a:p>
            <a:pPr lvl="1"/>
            <a:r>
              <a:rPr lang="el-GR" dirty="0"/>
              <a:t>Διόρθωση ή διαγραφή (δικαίωμα στη λήθη).</a:t>
            </a:r>
          </a:p>
          <a:p>
            <a:pPr lvl="1"/>
            <a:r>
              <a:rPr lang="el-GR" dirty="0"/>
              <a:t>Περιορισμός ή εναντίωση στην επεξεργασία.</a:t>
            </a:r>
          </a:p>
          <a:p>
            <a:pPr lvl="1"/>
            <a:r>
              <a:rPr lang="el-GR" dirty="0" err="1"/>
              <a:t>Φορητότητα</a:t>
            </a:r>
            <a:r>
              <a:rPr lang="el-GR" dirty="0"/>
              <a:t> των δεδομένων σε άλλο </a:t>
            </a:r>
            <a:r>
              <a:rPr lang="el-GR" dirty="0" err="1"/>
              <a:t>πάροχο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0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C80C6-D327-4342-D218-782217E9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GDPR </a:t>
            </a:r>
            <a:r>
              <a:rPr lang="el-GR" dirty="0"/>
              <a:t>Υποχρεώσεις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2818E-8AC1-A62D-E8FD-D3880404E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Υποχρεώσεις Οργανισμών</a:t>
            </a:r>
            <a:endParaRPr lang="el-GR" dirty="0"/>
          </a:p>
          <a:p>
            <a:pPr lvl="1"/>
            <a:r>
              <a:rPr lang="el-GR" dirty="0"/>
              <a:t>Τεκμηρίωση και διαφάνεια επεξεργασίας.</a:t>
            </a:r>
          </a:p>
          <a:p>
            <a:pPr lvl="1"/>
            <a:r>
              <a:rPr lang="el-GR" dirty="0"/>
              <a:t>Ενημέρωση για παραβιάσεις εντός 72 ωρών.</a:t>
            </a:r>
          </a:p>
          <a:p>
            <a:pPr lvl="1"/>
            <a:r>
              <a:rPr lang="el-GR" dirty="0"/>
              <a:t>Συγκατάθεση να είναι ρητή, ελεύθερη και ανακλητή.</a:t>
            </a:r>
          </a:p>
          <a:p>
            <a:pPr lvl="1"/>
            <a:r>
              <a:rPr lang="el-GR" dirty="0"/>
              <a:t>Ορισμός </a:t>
            </a:r>
            <a:r>
              <a:rPr lang="en-US" dirty="0"/>
              <a:t>DPO (</a:t>
            </a:r>
            <a:r>
              <a:rPr lang="el-GR" dirty="0"/>
              <a:t>όπου απαιτείται).</a:t>
            </a:r>
          </a:p>
          <a:p>
            <a:r>
              <a:rPr lang="el-GR" b="1" dirty="0"/>
              <a:t>Πρόστιμα &amp; Επιπτώσεις</a:t>
            </a:r>
            <a:endParaRPr lang="el-GR" dirty="0"/>
          </a:p>
          <a:p>
            <a:pPr lvl="1"/>
            <a:r>
              <a:rPr lang="el-GR" dirty="0"/>
              <a:t>Έως 4% του παγκόσμιου τζίρου ή 20 εκατομμύρια ευρώ.</a:t>
            </a:r>
          </a:p>
          <a:p>
            <a:pPr lvl="1"/>
            <a:r>
              <a:rPr lang="el-GR" dirty="0"/>
              <a:t>Συχνές παραβιάσεις: μη έγκυρη συγκατάθεση, ανεπαρκής ενημέρωση.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4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1210</Words>
  <Application>Microsoft Macintosh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Ψηφιακή Ασφάλεια, Ηθική &amp; Νομοθεσία στα Πληροφορικά Συστήματα</vt:lpstr>
      <vt:lpstr>Θεματικές Ενότητες</vt:lpstr>
      <vt:lpstr>Ασφάλεια – Το Μοντέλο CIA</vt:lpstr>
      <vt:lpstr>Ασφάλεια – Το Μοντέλο CIA</vt:lpstr>
      <vt:lpstr>Ιδιωτικότητα (Privacy)</vt:lpstr>
      <vt:lpstr>Ηθική και Τεχνολογία</vt:lpstr>
      <vt:lpstr>Ηθική και Τεχνολογία</vt:lpstr>
      <vt:lpstr>GDPR</vt:lpstr>
      <vt:lpstr>GDPR Υποχρεώσεις</vt:lpstr>
      <vt:lpstr>DPO – Υπεύθυνος Προστασίας Δεδομένων</vt:lpstr>
      <vt:lpstr>DPIA – Εκτίμηση Αντικτύπου για την Προστασία Δεδομένων</vt:lpstr>
      <vt:lpstr>NIS2 – Οδηγία για την Κυβερνοασφάλεια</vt:lpstr>
      <vt:lpstr>AI Act – Κανονισμός για την Τεχνητή Νοημοσύνη</vt:lpstr>
      <vt:lpstr>AI Act – Κανονισμός για την Τεχνητή Νοημοσύνη</vt:lpstr>
      <vt:lpstr>Επιχειρησιακά Συστήματα ERP/CRM και Συμμόρφωση</vt:lpstr>
      <vt:lpstr>Σχεδιασμός ERP/CRM με Αρχές GDPR &amp; Ηθικής</vt:lpstr>
      <vt:lpstr>ERP/CRM και Κανονιστική Συμμόρφωση (GDPR, NIS2, AI Act)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Ψηφιακή Ασφάλεια, Ηθική &amp; Νομοθεσία στα Πληροφορικά Συστήματα</dc:title>
  <dc:creator>DD</dc:creator>
  <cp:lastModifiedBy>DD</cp:lastModifiedBy>
  <cp:revision>2</cp:revision>
  <dcterms:created xsi:type="dcterms:W3CDTF">2025-05-30T04:55:32Z</dcterms:created>
  <dcterms:modified xsi:type="dcterms:W3CDTF">2025-05-30T06:59:43Z</dcterms:modified>
</cp:coreProperties>
</file>