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65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203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Καλλιόπη Μόσχου" userId="57304eb7051b2103" providerId="LiveId" clId="{610FBB5D-49BD-4E56-910F-8B7409AF53FB}"/>
    <pc:docChg chg="custSel addSld modSld">
      <pc:chgData name="Καλλιόπη Μόσχου" userId="57304eb7051b2103" providerId="LiveId" clId="{610FBB5D-49BD-4E56-910F-8B7409AF53FB}" dt="2025-11-23T17:35:28.452" v="37" actId="115"/>
      <pc:docMkLst>
        <pc:docMk/>
      </pc:docMkLst>
      <pc:sldChg chg="modSp mod">
        <pc:chgData name="Καλλιόπη Μόσχου" userId="57304eb7051b2103" providerId="LiveId" clId="{610FBB5D-49BD-4E56-910F-8B7409AF53FB}" dt="2025-11-23T17:33:17.526" v="33" actId="20577"/>
        <pc:sldMkLst>
          <pc:docMk/>
          <pc:sldMk cId="0" sldId="256"/>
        </pc:sldMkLst>
        <pc:spChg chg="mod">
          <ac:chgData name="Καλλιόπη Μόσχου" userId="57304eb7051b2103" providerId="LiveId" clId="{610FBB5D-49BD-4E56-910F-8B7409AF53FB}" dt="2025-11-23T17:33:17.526" v="33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Καλλιόπη Μόσχου" userId="57304eb7051b2103" providerId="LiveId" clId="{610FBB5D-49BD-4E56-910F-8B7409AF53FB}" dt="2025-11-23T17:33:32.852" v="34" actId="13926"/>
        <pc:sldMkLst>
          <pc:docMk/>
          <pc:sldMk cId="0" sldId="264"/>
        </pc:sldMkLst>
        <pc:spChg chg="mod">
          <ac:chgData name="Καλλιόπη Μόσχου" userId="57304eb7051b2103" providerId="LiveId" clId="{610FBB5D-49BD-4E56-910F-8B7409AF53FB}" dt="2025-11-23T17:33:32.852" v="34" actId="13926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Καλλιόπη Μόσχου" userId="57304eb7051b2103" providerId="LiveId" clId="{610FBB5D-49BD-4E56-910F-8B7409AF53FB}" dt="2025-11-23T17:34:38.736" v="36" actId="20577"/>
        <pc:sldMkLst>
          <pc:docMk/>
          <pc:sldMk cId="879175958" sldId="268"/>
        </pc:sldMkLst>
        <pc:spChg chg="mod">
          <ac:chgData name="Καλλιόπη Μόσχου" userId="57304eb7051b2103" providerId="LiveId" clId="{610FBB5D-49BD-4E56-910F-8B7409AF53FB}" dt="2025-11-23T17:34:38.736" v="36" actId="20577"/>
          <ac:spMkLst>
            <pc:docMk/>
            <pc:sldMk cId="879175958" sldId="268"/>
            <ac:spMk id="5" creationId="{38E88542-17F0-9E56-0C78-CC36837D8F43}"/>
          </ac:spMkLst>
        </pc:spChg>
      </pc:sldChg>
      <pc:sldChg chg="modSp mod">
        <pc:chgData name="Καλλιόπη Μόσχου" userId="57304eb7051b2103" providerId="LiveId" clId="{610FBB5D-49BD-4E56-910F-8B7409AF53FB}" dt="2025-11-23T17:35:28.452" v="37" actId="115"/>
        <pc:sldMkLst>
          <pc:docMk/>
          <pc:sldMk cId="1129117604" sldId="271"/>
        </pc:sldMkLst>
        <pc:spChg chg="mod">
          <ac:chgData name="Καλλιόπη Μόσχου" userId="57304eb7051b2103" providerId="LiveId" clId="{610FBB5D-49BD-4E56-910F-8B7409AF53FB}" dt="2025-11-23T17:35:28.452" v="37" actId="115"/>
          <ac:spMkLst>
            <pc:docMk/>
            <pc:sldMk cId="1129117604" sldId="271"/>
            <ac:spMk id="5" creationId="{264C292B-969C-A5D4-B86D-8C1B8627010D}"/>
          </ac:spMkLst>
        </pc:spChg>
      </pc:sldChg>
      <pc:sldChg chg="addSp delSp modSp new mod">
        <pc:chgData name="Καλλιόπη Μόσχου" userId="57304eb7051b2103" providerId="LiveId" clId="{610FBB5D-49BD-4E56-910F-8B7409AF53FB}" dt="2025-11-23T15:08:44.763" v="20" actId="20577"/>
        <pc:sldMkLst>
          <pc:docMk/>
          <pc:sldMk cId="1369333285" sldId="275"/>
        </pc:sldMkLst>
        <pc:spChg chg="del">
          <ac:chgData name="Καλλιόπη Μόσχου" userId="57304eb7051b2103" providerId="LiveId" clId="{610FBB5D-49BD-4E56-910F-8B7409AF53FB}" dt="2025-11-23T15:07:58.773" v="1" actId="478"/>
          <ac:spMkLst>
            <pc:docMk/>
            <pc:sldMk cId="1369333285" sldId="275"/>
            <ac:spMk id="2" creationId="{A898218D-2D39-37EB-4DF7-F47EB9C9C80F}"/>
          </ac:spMkLst>
        </pc:spChg>
        <pc:spChg chg="del">
          <ac:chgData name="Καλλιόπη Μόσχου" userId="57304eb7051b2103" providerId="LiveId" clId="{610FBB5D-49BD-4E56-910F-8B7409AF53FB}" dt="2025-11-23T15:08:00.406" v="2" actId="478"/>
          <ac:spMkLst>
            <pc:docMk/>
            <pc:sldMk cId="1369333285" sldId="275"/>
            <ac:spMk id="3" creationId="{CE889DA4-D952-2316-8FB4-DFF4F150DE82}"/>
          </ac:spMkLst>
        </pc:spChg>
        <pc:spChg chg="add mod">
          <ac:chgData name="Καλλιόπη Μόσχου" userId="57304eb7051b2103" providerId="LiveId" clId="{610FBB5D-49BD-4E56-910F-8B7409AF53FB}" dt="2025-11-23T15:08:44.763" v="20" actId="20577"/>
          <ac:spMkLst>
            <pc:docMk/>
            <pc:sldMk cId="1369333285" sldId="275"/>
            <ac:spMk id="5" creationId="{B166C95E-51A7-3A23-63E1-5BDE95C21CB8}"/>
          </ac:spMkLst>
        </pc:spChg>
      </pc:sldChg>
      <pc:sldChg chg="addSp delSp modSp new mod">
        <pc:chgData name="Καλλιόπη Μόσχου" userId="57304eb7051b2103" providerId="LiveId" clId="{610FBB5D-49BD-4E56-910F-8B7409AF53FB}" dt="2025-11-23T15:09:20.870" v="30" actId="20577"/>
        <pc:sldMkLst>
          <pc:docMk/>
          <pc:sldMk cId="1220788881" sldId="276"/>
        </pc:sldMkLst>
        <pc:spChg chg="del">
          <ac:chgData name="Καλλιόπη Μόσχου" userId="57304eb7051b2103" providerId="LiveId" clId="{610FBB5D-49BD-4E56-910F-8B7409AF53FB}" dt="2025-11-23T15:09:04.502" v="22" actId="478"/>
          <ac:spMkLst>
            <pc:docMk/>
            <pc:sldMk cId="1220788881" sldId="276"/>
            <ac:spMk id="2" creationId="{D7BDC644-B304-67DB-1BC3-7FC536F80967}"/>
          </ac:spMkLst>
        </pc:spChg>
        <pc:spChg chg="del">
          <ac:chgData name="Καλλιόπη Μόσχου" userId="57304eb7051b2103" providerId="LiveId" clId="{610FBB5D-49BD-4E56-910F-8B7409AF53FB}" dt="2025-11-23T15:09:05.685" v="23" actId="478"/>
          <ac:spMkLst>
            <pc:docMk/>
            <pc:sldMk cId="1220788881" sldId="276"/>
            <ac:spMk id="3" creationId="{A791516B-51BE-A3A7-8825-E291F5678A53}"/>
          </ac:spMkLst>
        </pc:spChg>
        <pc:spChg chg="add mod">
          <ac:chgData name="Καλλιόπη Μόσχου" userId="57304eb7051b2103" providerId="LiveId" clId="{610FBB5D-49BD-4E56-910F-8B7409AF53FB}" dt="2025-11-23T15:09:20.870" v="30" actId="20577"/>
          <ac:spMkLst>
            <pc:docMk/>
            <pc:sldMk cId="1220788881" sldId="276"/>
            <ac:spMk id="5" creationId="{0F3ADBE0-E792-3D53-4B77-6716986F252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Ενότητ</a:t>
            </a:r>
            <a:r>
              <a:rPr dirty="0"/>
              <a:t>α </a:t>
            </a:r>
            <a:r>
              <a:rPr lang="el-GR" dirty="0"/>
              <a:t>8</a:t>
            </a:r>
            <a:r>
              <a:rPr dirty="0"/>
              <a:t>: </a:t>
            </a:r>
            <a:r>
              <a:rPr dirty="0" err="1"/>
              <a:t>Εφ</a:t>
            </a:r>
            <a:r>
              <a:rPr dirty="0"/>
              <a:t>αρμογές σε Επαγγέλματα Επικοινωνίας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Πρακτική αξιοποίηση σε ομάδες έργου – media – marketing</a:t>
            </a:r>
          </a:p>
          <a:p>
            <a:r>
              <a:t>Μάθημα: Ψυχολογία των Ομάδων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9602158-EC9E-7EE9-2C84-D3B5E4C0EC50}"/>
              </a:ext>
            </a:extLst>
          </p:cNvPr>
          <p:cNvSpPr txBox="1"/>
          <p:nvPr/>
        </p:nvSpPr>
        <p:spPr>
          <a:xfrm>
            <a:off x="1193320" y="259601"/>
            <a:ext cx="669697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i="1" dirty="0"/>
              <a:t>«Δημοσιογραφική ομάδα που καλύπτει κρίσιμο γεγονός»</a:t>
            </a:r>
            <a:r>
              <a:rPr lang="el-GR" dirty="0"/>
              <a:t>, με ανάλυση ψυχολογικών διεργασιών, ρόλων, συγκρούσεων και παραδειγμάτων.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BCC202-B5BB-1CB0-63B8-4E09D858EA33}"/>
              </a:ext>
            </a:extLst>
          </p:cNvPr>
          <p:cNvSpPr txBox="1"/>
          <p:nvPr/>
        </p:nvSpPr>
        <p:spPr>
          <a:xfrm>
            <a:off x="825260" y="1823410"/>
            <a:ext cx="676023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b="1" dirty="0"/>
              <a:t>Μελέτη Περίπτωσης: Δημοσιογραφική ομάδα που καλύπτει κρίσιμο γεγονός</a:t>
            </a:r>
          </a:p>
          <a:p>
            <a:pPr>
              <a:buNone/>
            </a:pPr>
            <a:endParaRPr lang="el-GR" b="1" dirty="0"/>
          </a:p>
          <a:p>
            <a:pPr>
              <a:buNone/>
            </a:pPr>
            <a:r>
              <a:rPr lang="el-GR" b="1" dirty="0"/>
              <a:t>1. Σενάριο</a:t>
            </a:r>
          </a:p>
          <a:p>
            <a:pPr>
              <a:buNone/>
            </a:pPr>
            <a:r>
              <a:rPr lang="el-GR" dirty="0"/>
              <a:t>Ένα τηλεοπτικό κανάλι καλείται να καλύψει </a:t>
            </a:r>
            <a:r>
              <a:rPr lang="el-GR" b="1" dirty="0"/>
              <a:t>αιφνίδιο κρίσιμο γεγονός</a:t>
            </a:r>
            <a:r>
              <a:rPr lang="el-GR" dirty="0"/>
              <a:t> (π.χ. μεγάλο ατύχημα, φυσική καταστροφή, σημαντική πολιτική κρίση).</a:t>
            </a:r>
            <a:br>
              <a:rPr lang="el-GR" dirty="0"/>
            </a:br>
            <a:r>
              <a:rPr lang="el-GR" dirty="0"/>
              <a:t>Η δημοσιογραφική ομάδα αποτελείται από: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Αρχισυντάκτη (συντονιστής)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Ρεπόρτερ πεδίου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Παραγωγό στο στούντιο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Social </a:t>
            </a:r>
            <a:r>
              <a:rPr lang="el-GR" dirty="0" err="1"/>
              <a:t>media</a:t>
            </a:r>
            <a:r>
              <a:rPr lang="el-GR" dirty="0"/>
              <a:t> </a:t>
            </a:r>
            <a:r>
              <a:rPr lang="el-GR" dirty="0" err="1"/>
              <a:t>editor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Τεχνικό ήχου–εικόνας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Αναλυτή/σχολιαστή</a:t>
            </a:r>
          </a:p>
          <a:p>
            <a:pPr>
              <a:buNone/>
            </a:pPr>
            <a:r>
              <a:rPr lang="el-GR" dirty="0"/>
              <a:t>Το γεγονός εξελίσσεται γρήγορα και απαιτεί συνεχή ενημέρωση, άμεσες αποφάσεις και υψηλή ακρίβεια πληροφοριών.</a:t>
            </a:r>
          </a:p>
        </p:txBody>
      </p:sp>
    </p:spTree>
    <p:extLst>
      <p:ext uri="{BB962C8B-B14F-4D97-AF65-F5344CB8AC3E}">
        <p14:creationId xmlns:p14="http://schemas.microsoft.com/office/powerpoint/2010/main" val="162192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856B959-9686-E3E7-19C3-903B69CA8538}"/>
              </a:ext>
            </a:extLst>
          </p:cNvPr>
          <p:cNvSpPr txBox="1"/>
          <p:nvPr/>
        </p:nvSpPr>
        <p:spPr>
          <a:xfrm>
            <a:off x="902898" y="367439"/>
            <a:ext cx="710241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sz="2400" b="1" dirty="0"/>
              <a:t>Στόχος της Ομάδας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Να συλλέξει αξιόπιστες πληροφορίες άμεσα.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Να τις διασταυρώσει πριν τη δημοσίευση.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Να συντονίσει όλους του ρόλους σε συνθήκες πίεσης.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Να ενημερώσει υπεύθυνα χωρίς πανικό, παραπληροφόρηση ή υπερβολές.</a:t>
            </a:r>
          </a:p>
        </p:txBody>
      </p:sp>
    </p:spTree>
    <p:extLst>
      <p:ext uri="{BB962C8B-B14F-4D97-AF65-F5344CB8AC3E}">
        <p14:creationId xmlns:p14="http://schemas.microsoft.com/office/powerpoint/2010/main" val="2281111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8E88542-17F0-9E56-0C78-CC36837D8F43}"/>
              </a:ext>
            </a:extLst>
          </p:cNvPr>
          <p:cNvSpPr txBox="1"/>
          <p:nvPr/>
        </p:nvSpPr>
        <p:spPr>
          <a:xfrm>
            <a:off x="1026543" y="310912"/>
            <a:ext cx="7013276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sz="2400" b="1" dirty="0"/>
              <a:t>3. Ψυχολογικές Διεργασίες που Εμφανίζονται</a:t>
            </a:r>
          </a:p>
          <a:p>
            <a:pPr>
              <a:buNone/>
            </a:pPr>
            <a:endParaRPr lang="el-GR" sz="2400" b="1" dirty="0"/>
          </a:p>
          <a:p>
            <a:pPr>
              <a:buNone/>
            </a:pPr>
            <a:r>
              <a:rPr lang="el-GR" sz="2400" b="1" dirty="0"/>
              <a:t>α. Πίεση χρόνου &amp; γνωστικό φορτίο</a:t>
            </a:r>
          </a:p>
          <a:p>
            <a:pPr>
              <a:buNone/>
            </a:pPr>
            <a:r>
              <a:rPr lang="el-GR" sz="2400" dirty="0"/>
              <a:t>Η ταχύτητα της κάλυψης δημιουργεί: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άγχος,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τάση για βιαστικές αποφάσεις,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δυσκολία στη διασταύρωση πληροφοριών.</a:t>
            </a:r>
          </a:p>
          <a:p>
            <a:pPr>
              <a:buNone/>
            </a:pPr>
            <a:r>
              <a:rPr lang="el-GR" sz="2400" dirty="0"/>
              <a:t>→ Αυξάνει τον κίνδυνο λαθών ή παραπληροφόρησης.</a:t>
            </a:r>
          </a:p>
          <a:p>
            <a:pPr>
              <a:buNone/>
            </a:pPr>
            <a:endParaRPr lang="el-GR" sz="2400" dirty="0"/>
          </a:p>
          <a:p>
            <a:pPr>
              <a:buNone/>
            </a:pPr>
            <a:r>
              <a:rPr lang="el-GR" sz="2400" b="1" dirty="0"/>
              <a:t>β. Συμμόρφωση &amp; Κοινωνική Επιρροή (</a:t>
            </a:r>
            <a:r>
              <a:rPr lang="el-GR" sz="2400" b="1" dirty="0" err="1"/>
              <a:t>Asch</a:t>
            </a:r>
            <a:r>
              <a:rPr lang="el-GR" sz="2400" b="1" dirty="0"/>
              <a:t>)</a:t>
            </a:r>
          </a:p>
          <a:p>
            <a:pPr>
              <a:buNone/>
            </a:pPr>
            <a:r>
              <a:rPr lang="el-GR" sz="2400" dirty="0"/>
              <a:t>Σε στιγμές κρίσης, οι δημοσιογράφοι συχνά: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ακολουθούν την άποψη του αρχισυντάκτη,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συμμορφώνονται με την "επικρατούσα αφήγηση",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φοβούνται να εκφράσουν αμφιβολία ώστε να μη θεωρηθούν «καθυστερημένοι» ή «μη συνεργάσιμοι».</a:t>
            </a:r>
          </a:p>
          <a:p>
            <a:pPr>
              <a:buNone/>
            </a:pPr>
            <a:r>
              <a:rPr lang="el-GR" sz="2400" dirty="0"/>
              <a:t>→ Κίνδυνος για </a:t>
            </a:r>
            <a:r>
              <a:rPr lang="el-GR" sz="2400" i="1" dirty="0" err="1"/>
              <a:t>groupthink</a:t>
            </a:r>
            <a:r>
              <a:rPr lang="el-G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9175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5A3FD19-DB17-3E8C-0054-4CF6918C6CC1}"/>
              </a:ext>
            </a:extLst>
          </p:cNvPr>
          <p:cNvSpPr txBox="1"/>
          <p:nvPr/>
        </p:nvSpPr>
        <p:spPr>
          <a:xfrm>
            <a:off x="1017917" y="418750"/>
            <a:ext cx="6814868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sz="2000" b="1" dirty="0"/>
              <a:t>γ. Ρόλοι &amp; ιεραρχία στην ομάδα</a:t>
            </a:r>
          </a:p>
          <a:p>
            <a:pPr>
              <a:buNone/>
            </a:pPr>
            <a:r>
              <a:rPr lang="el-GR" sz="2000" dirty="0"/>
              <a:t>Η δομή είναι συνήθως αυστηρή: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Ο αρχισυντάκτης παίρνει αποφάσεις.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Ο ρεπόρτερ μεταφέρει πληροφορίες.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Ο παραγωγός συντονίζει όλη τη ροή.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Ο </a:t>
            </a:r>
            <a:r>
              <a:rPr lang="el-GR" sz="2000" dirty="0" err="1"/>
              <a:t>social</a:t>
            </a:r>
            <a:r>
              <a:rPr lang="el-GR" sz="2000" dirty="0"/>
              <a:t> </a:t>
            </a:r>
            <a:r>
              <a:rPr lang="el-GR" sz="2000" dirty="0" err="1"/>
              <a:t>media</a:t>
            </a:r>
            <a:r>
              <a:rPr lang="el-GR" sz="2000" dirty="0"/>
              <a:t> </a:t>
            </a:r>
            <a:r>
              <a:rPr lang="el-GR" sz="2000" dirty="0" err="1"/>
              <a:t>editor</a:t>
            </a:r>
            <a:r>
              <a:rPr lang="el-GR" sz="2000" dirty="0"/>
              <a:t> παρακολουθεί αντιδράσεις &amp; νέα δεδομένα.</a:t>
            </a:r>
          </a:p>
          <a:p>
            <a:pPr>
              <a:buNone/>
            </a:pPr>
            <a:r>
              <a:rPr lang="el-GR" sz="2000" dirty="0"/>
              <a:t>Καλή λειτουργία απαιτεί </a:t>
            </a:r>
            <a:r>
              <a:rPr lang="el-GR" sz="2000" b="1" dirty="0"/>
              <a:t>σαφείς ρόλους</a:t>
            </a:r>
            <a:r>
              <a:rPr lang="el-GR" sz="2000" dirty="0"/>
              <a:t>, αλλιώς δημιουργούνται διπλές εντολές, λάθη ή συγκρούσεις.</a:t>
            </a:r>
          </a:p>
          <a:p>
            <a:pPr>
              <a:buNone/>
            </a:pPr>
            <a:endParaRPr lang="el-GR" sz="2000" dirty="0"/>
          </a:p>
          <a:p>
            <a:pPr>
              <a:buNone/>
            </a:pPr>
            <a:r>
              <a:rPr lang="el-GR" sz="2000" b="1" dirty="0"/>
              <a:t>δ. Συναισθηματική ένταση</a:t>
            </a:r>
          </a:p>
          <a:p>
            <a:pPr>
              <a:buNone/>
            </a:pPr>
            <a:r>
              <a:rPr lang="el-GR" sz="2000" dirty="0"/>
              <a:t>Η κάλυψη κρίσιμων γεγονότων συχνά περιέχει: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σοκ,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εικόνες βίας,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μαρτυρίες θυμάτων.</a:t>
            </a:r>
          </a:p>
          <a:p>
            <a:pPr>
              <a:buNone/>
            </a:pPr>
            <a:r>
              <a:rPr lang="el-GR" sz="2000" dirty="0"/>
              <a:t>Επηρεάζει ψυχολογικά: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υψηλός κίνδυνος </a:t>
            </a:r>
            <a:r>
              <a:rPr lang="el-GR" sz="2000" dirty="0" err="1"/>
              <a:t>stress</a:t>
            </a:r>
            <a:r>
              <a:rPr lang="el-GR" sz="2000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 err="1"/>
              <a:t>υπερενεργοποίηση</a:t>
            </a:r>
            <a:r>
              <a:rPr lang="el-GR" sz="2000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κόπωση.</a:t>
            </a:r>
          </a:p>
        </p:txBody>
      </p:sp>
    </p:spTree>
    <p:extLst>
      <p:ext uri="{BB962C8B-B14F-4D97-AF65-F5344CB8AC3E}">
        <p14:creationId xmlns:p14="http://schemas.microsoft.com/office/powerpoint/2010/main" val="37789907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834E687-3749-8D71-1789-AD8591CC1092}"/>
              </a:ext>
            </a:extLst>
          </p:cNvPr>
          <p:cNvSpPr txBox="1"/>
          <p:nvPr/>
        </p:nvSpPr>
        <p:spPr>
          <a:xfrm>
            <a:off x="868393" y="675635"/>
            <a:ext cx="768326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b="1" dirty="0"/>
              <a:t>4. Παγίδες στη λειτουργία της ομάδας</a:t>
            </a:r>
          </a:p>
          <a:p>
            <a:pPr>
              <a:buNone/>
            </a:pPr>
            <a:r>
              <a:rPr lang="el-GR" b="1" dirty="0" err="1"/>
              <a:t>Groupthink</a:t>
            </a:r>
            <a:endParaRPr lang="el-GR" b="1" dirty="0"/>
          </a:p>
          <a:p>
            <a:pPr>
              <a:buNone/>
            </a:pPr>
            <a:r>
              <a:rPr lang="el-GR" dirty="0"/>
              <a:t>Η ομάδα μπορεί να: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υιοθετήσει μια εξήγηση του γεγονότος χωρίς επαρκή στοιχεία,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απορρίψει διαφορετικές απόψεις,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err="1"/>
              <a:t>υπερεμπιστευτεί</a:t>
            </a:r>
            <a:r>
              <a:rPr lang="el-GR" dirty="0"/>
              <a:t> μια πηγή επειδή «έτσι κάνουν όλοι».</a:t>
            </a:r>
          </a:p>
          <a:p>
            <a:pPr>
              <a:buNone/>
            </a:pPr>
            <a:r>
              <a:rPr lang="el-GR" dirty="0"/>
              <a:t>Παράδειγμα:</a:t>
            </a:r>
            <a:br>
              <a:rPr lang="el-GR" dirty="0"/>
            </a:br>
            <a:r>
              <a:rPr lang="el-GR" i="1" dirty="0"/>
              <a:t>Ο αρχισυντάκτης θεωρεί ότι το συμβάν είναι τρομοκρατικό. Οι ρεπόρτερ, φοβούμενοι να διαφωνήσουν, μεταδίδουν πληροφορίες ως δεδομένες χωρίς επιβεβαίωση.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b="1" dirty="0"/>
              <a:t>Συγκρούσεις μεταξύ ρόλων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 ρεπόρτερ θέλει χρόνο για διασταύρωση.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 παραγωγός πιέζει: «Βγες ζωντανά τώρα».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 </a:t>
            </a:r>
            <a:r>
              <a:rPr lang="el-GR" dirty="0" err="1"/>
              <a:t>social</a:t>
            </a:r>
            <a:r>
              <a:rPr lang="el-GR" dirty="0"/>
              <a:t> </a:t>
            </a:r>
            <a:r>
              <a:rPr lang="el-GR" dirty="0" err="1"/>
              <a:t>media</a:t>
            </a:r>
            <a:r>
              <a:rPr lang="el-GR" dirty="0"/>
              <a:t> </a:t>
            </a:r>
            <a:r>
              <a:rPr lang="el-GR" dirty="0" err="1"/>
              <a:t>editor</a:t>
            </a:r>
            <a:r>
              <a:rPr lang="el-GR" dirty="0"/>
              <a:t> φέρνει ανεπιβεβαίωτα στοιχεία από το κοινό.</a:t>
            </a:r>
          </a:p>
          <a:p>
            <a:pPr>
              <a:buNone/>
            </a:pPr>
            <a:r>
              <a:rPr lang="el-GR" dirty="0"/>
              <a:t>→ Τριβές που αν δεν διαχειριστούν, μειώνουν την απόδοση.</a:t>
            </a:r>
          </a:p>
          <a:p>
            <a:pPr>
              <a:buNone/>
            </a:pPr>
            <a:r>
              <a:rPr lang="el-GR" b="1" dirty="0"/>
              <a:t>Τεχνικές δυσκολίες</a:t>
            </a:r>
          </a:p>
          <a:p>
            <a:pPr>
              <a:buNone/>
            </a:pPr>
            <a:r>
              <a:rPr lang="el-GR" dirty="0"/>
              <a:t>Οι διακοπές σύνδεσης ή κακή εικόνα αυξάνουν την ένταση και καθιστούν την επικοινωνία δυσκολότερη.</a:t>
            </a:r>
          </a:p>
        </p:txBody>
      </p:sp>
    </p:spTree>
    <p:extLst>
      <p:ext uri="{BB962C8B-B14F-4D97-AF65-F5344CB8AC3E}">
        <p14:creationId xmlns:p14="http://schemas.microsoft.com/office/powerpoint/2010/main" val="18616933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64C292B-969C-A5D4-B86D-8C1B8627010D}"/>
              </a:ext>
            </a:extLst>
          </p:cNvPr>
          <p:cNvSpPr txBox="1"/>
          <p:nvPr/>
        </p:nvSpPr>
        <p:spPr>
          <a:xfrm>
            <a:off x="115018" y="124527"/>
            <a:ext cx="8350370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sz="1600" b="1" dirty="0"/>
              <a:t>5. Σωστές Πρακτικές Λειτουργίας Ομάδας</a:t>
            </a:r>
          </a:p>
          <a:p>
            <a:pPr>
              <a:buNone/>
            </a:pPr>
            <a:r>
              <a:rPr lang="el-GR" sz="1600" b="1" dirty="0"/>
              <a:t>α. Ηγεσία &amp; ψυχραιμία</a:t>
            </a:r>
          </a:p>
          <a:p>
            <a:pPr>
              <a:buNone/>
            </a:pPr>
            <a:r>
              <a:rPr lang="el-GR" sz="1600" u="sng" dirty="0"/>
              <a:t>Ο αρχισυντάκτης: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600" u="sng" dirty="0"/>
              <a:t>κρατά σταθερό τόνο,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600" u="sng" dirty="0"/>
              <a:t>εξηγεί προτεραιότητες,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600" u="sng" dirty="0"/>
              <a:t>δεν πιέζει για ανεπιβεβαίωτες πληροφορίες,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600" u="sng" dirty="0"/>
              <a:t>ενθαρρύνει τις επισημάνσεις κινδύνων από την ομάδα.</a:t>
            </a:r>
          </a:p>
          <a:p>
            <a:pPr>
              <a:buNone/>
            </a:pPr>
            <a:r>
              <a:rPr lang="el-GR" sz="1600" b="1" dirty="0"/>
              <a:t>β. Σαφής ροή επικοινωνίας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600" dirty="0"/>
              <a:t>Μόνο ένα άτομο δίνει τελική εντολή.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600" dirty="0"/>
              <a:t>Όλοι γνωρίζουν τι πληροφορίες πρέπει να αναζητήσουν.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600" dirty="0"/>
              <a:t>Τα δεδομένα διασταυρώνονται πριν δημοσιοποιηθούν.</a:t>
            </a:r>
          </a:p>
          <a:p>
            <a:pPr>
              <a:buNone/>
            </a:pPr>
            <a:r>
              <a:rPr lang="el-GR" sz="1600" b="1" dirty="0"/>
              <a:t>γ. Ομαδική συλλογική σκέψη (χωρίς </a:t>
            </a:r>
            <a:r>
              <a:rPr lang="el-GR" sz="1600" b="1" dirty="0" err="1"/>
              <a:t>groupthink</a:t>
            </a:r>
            <a:r>
              <a:rPr lang="el-GR" sz="1600" b="1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600" dirty="0"/>
              <a:t>Επιτρέπονται ερωτήσεις του τύπου: «Είμαστε σίγουροι;»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600" dirty="0"/>
              <a:t>Εξετάζονται εναλλακτικές εκδοχές.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600" dirty="0"/>
              <a:t>Αξιοποιείται η εμπειρία όλων των μελών.</a:t>
            </a:r>
          </a:p>
          <a:p>
            <a:pPr>
              <a:buNone/>
            </a:pPr>
            <a:r>
              <a:rPr lang="el-GR" sz="1600" b="1" dirty="0"/>
              <a:t>δ. Υποστήριξη ρεπόρτερ στο πεδίο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600" dirty="0"/>
              <a:t>Παροχή ψυχολογικής ενίσχυσης.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600" dirty="0"/>
              <a:t>Συνεχής τεχνική υποστήριξη.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600" dirty="0"/>
              <a:t>Προστασία από επικίνδυνο περιβάλλον.</a:t>
            </a:r>
          </a:p>
          <a:p>
            <a:pPr>
              <a:buNone/>
            </a:pPr>
            <a:r>
              <a:rPr lang="el-GR" sz="1600" b="1" dirty="0"/>
              <a:t>ε. Διαχείριση συγκρούσεων</a:t>
            </a:r>
          </a:p>
          <a:p>
            <a:pPr>
              <a:buNone/>
            </a:pPr>
            <a:r>
              <a:rPr lang="el-GR" sz="1600" dirty="0"/>
              <a:t>Πιθανή σύγκρουση:</a:t>
            </a:r>
            <a:br>
              <a:rPr lang="el-GR" sz="1600" dirty="0"/>
            </a:br>
            <a:r>
              <a:rPr lang="el-GR" sz="1600" dirty="0"/>
              <a:t>«Ο παραγωγός θέλει άμεση σύνδεση, ο ρεπόρτερ λέει ότι δεν έχει επιβεβαίωση.»</a:t>
            </a:r>
          </a:p>
          <a:p>
            <a:pPr>
              <a:buNone/>
            </a:pPr>
            <a:r>
              <a:rPr lang="el-GR" sz="1600" dirty="0"/>
              <a:t>Λύση: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600" dirty="0"/>
              <a:t>Ευθυγράμμιση μέσω σύντομης σύσκεψης.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600" dirty="0"/>
              <a:t>Προτεραιότητα στην ακρίβεια, όχι στην ταχύτητα.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600" dirty="0"/>
              <a:t>Προσωρινή ασφαλής μετάδοση: “Πληροφορίες που εξετάζονται ακόμη”.</a:t>
            </a:r>
          </a:p>
        </p:txBody>
      </p:sp>
    </p:spTree>
    <p:extLst>
      <p:ext uri="{BB962C8B-B14F-4D97-AF65-F5344CB8AC3E}">
        <p14:creationId xmlns:p14="http://schemas.microsoft.com/office/powerpoint/2010/main" val="11291176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CF959F8-88D2-F942-4433-BFFB7275423C}"/>
              </a:ext>
            </a:extLst>
          </p:cNvPr>
          <p:cNvSpPr txBox="1"/>
          <p:nvPr/>
        </p:nvSpPr>
        <p:spPr>
          <a:xfrm>
            <a:off x="1216323" y="807877"/>
            <a:ext cx="640942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sz="2400" b="1" dirty="0"/>
              <a:t>Τι μαθαίνουμε από την περίπτωση</a:t>
            </a:r>
          </a:p>
          <a:p>
            <a:pPr>
              <a:buNone/>
            </a:pPr>
            <a:endParaRPr lang="el-GR" sz="2400" b="1" dirty="0"/>
          </a:p>
          <a:p>
            <a:pPr>
              <a:buFont typeface="+mj-lt"/>
              <a:buAutoNum type="arabicPeriod"/>
            </a:pPr>
            <a:r>
              <a:rPr lang="el-GR" sz="2400" b="1" dirty="0"/>
              <a:t>Η ψυχολογία ομάδων επηρεάζει καθοριστικά την ποιότητα ενημέρωσης.</a:t>
            </a:r>
            <a:endParaRPr lang="el-GR" sz="2400" dirty="0"/>
          </a:p>
          <a:p>
            <a:pPr>
              <a:buFont typeface="+mj-lt"/>
              <a:buAutoNum type="arabicPeriod"/>
            </a:pPr>
            <a:r>
              <a:rPr lang="el-GR" sz="2400" b="1" dirty="0"/>
              <a:t>Η σωστή ηγεσία αποτρέπει λάθη, πανικό και παραπληροφόρηση.</a:t>
            </a:r>
            <a:endParaRPr lang="el-GR" sz="2400" dirty="0"/>
          </a:p>
          <a:p>
            <a:pPr>
              <a:buFont typeface="+mj-lt"/>
              <a:buAutoNum type="arabicPeriod"/>
            </a:pPr>
            <a:r>
              <a:rPr lang="el-GR" sz="2400" b="1" dirty="0"/>
              <a:t>Οι συγκρούσεις σε συνθήκες κρίσης είναι φυσιολογικές – χρειάζεται διαχείριση.</a:t>
            </a:r>
            <a:endParaRPr lang="el-GR" sz="2400" dirty="0"/>
          </a:p>
          <a:p>
            <a:pPr>
              <a:buFont typeface="+mj-lt"/>
              <a:buAutoNum type="arabicPeriod"/>
            </a:pPr>
            <a:r>
              <a:rPr lang="el-GR" sz="2400" b="1" dirty="0"/>
              <a:t>Η συνεργασία και η εμπιστοσύνη είναι βασικά εργαλεία της δημοσιογραφικής επιτυχίας.</a:t>
            </a:r>
            <a:endParaRPr lang="el-GR" sz="2400" dirty="0"/>
          </a:p>
          <a:p>
            <a:pPr>
              <a:buFont typeface="+mj-lt"/>
              <a:buAutoNum type="arabicPeriod"/>
            </a:pPr>
            <a:r>
              <a:rPr lang="el-GR" sz="2400" b="1" dirty="0"/>
              <a:t>Η διασταύρωση πληροφοριών είναι συλλογική ευθύνη.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5627877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1421DCD-054B-BF20-E163-69B988938562}"/>
              </a:ext>
            </a:extLst>
          </p:cNvPr>
          <p:cNvSpPr txBox="1"/>
          <p:nvPr/>
        </p:nvSpPr>
        <p:spPr>
          <a:xfrm>
            <a:off x="1443487" y="768575"/>
            <a:ext cx="5923471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sz="2400" b="1" dirty="0"/>
              <a:t>Άσκηση 1: Κατανομή Ρόλων &amp; Στόχων</a:t>
            </a:r>
          </a:p>
          <a:p>
            <a:pPr>
              <a:buNone/>
            </a:pPr>
            <a:r>
              <a:rPr lang="el-GR" sz="2400" b="1" dirty="0"/>
              <a:t>Οδηγία:</a:t>
            </a:r>
            <a:r>
              <a:rPr lang="el-GR" sz="2400" dirty="0"/>
              <a:t> Οι φοιτητές χωρίζονται σε ομάδες των 6.</a:t>
            </a:r>
            <a:br>
              <a:rPr lang="el-GR" sz="2400" dirty="0"/>
            </a:br>
            <a:r>
              <a:rPr lang="el-GR" sz="2400" dirty="0"/>
              <a:t>Κάθε φοιτητής αναλαμβάνει έναν από τους παραπάνω ρόλους.</a:t>
            </a:r>
          </a:p>
          <a:p>
            <a:pPr>
              <a:buNone/>
            </a:pPr>
            <a:r>
              <a:rPr lang="el-GR" sz="2400" b="1" dirty="0"/>
              <a:t>Ερώτημα:</a:t>
            </a:r>
            <a:endParaRPr lang="el-G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Ποιος είναι ο βασικός στόχος του ρόλου σου;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Ποιες είναι οι μεγαλύτερες δυσκολίες που αντιμετωπίζεις στην κρίση;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Τι πληροφορίες χρειάζεσαι από τους άλλους;</a:t>
            </a:r>
          </a:p>
        </p:txBody>
      </p:sp>
    </p:spTree>
    <p:extLst>
      <p:ext uri="{BB962C8B-B14F-4D97-AF65-F5344CB8AC3E}">
        <p14:creationId xmlns:p14="http://schemas.microsoft.com/office/powerpoint/2010/main" val="8311195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0C72074-4A2A-255A-3C4D-1E274DE77AAF}"/>
              </a:ext>
            </a:extLst>
          </p:cNvPr>
          <p:cNvSpPr txBox="1"/>
          <p:nvPr/>
        </p:nvSpPr>
        <p:spPr>
          <a:xfrm>
            <a:off x="799381" y="724503"/>
            <a:ext cx="7746521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b="1" dirty="0"/>
              <a:t>Επικοινωνιακός Συντονισμός σε Συνθήκες Πίεσης</a:t>
            </a:r>
          </a:p>
          <a:p>
            <a:pPr>
              <a:buNone/>
            </a:pPr>
            <a:r>
              <a:rPr lang="el-GR" dirty="0"/>
              <a:t>Ο διδάσκων δίνει </a:t>
            </a:r>
            <a:r>
              <a:rPr lang="el-GR" i="1" dirty="0"/>
              <a:t>σε πραγματικό χρόνο</a:t>
            </a:r>
            <a:r>
              <a:rPr lang="el-GR" dirty="0"/>
              <a:t> αποσπασματικές πληροφορίες, π.χ.: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«Υπάρχουν μαρτυρίες για εκρήξεις.»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«Κυκλοφορούν στο Twitter ανεπιβεβαίωτα βίντεο.»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«Οι αρχές δεν έχουν ακόμη επίσημη ανακοίνωση.»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endParaRPr lang="el-GR" dirty="0"/>
          </a:p>
          <a:p>
            <a:pPr>
              <a:buNone/>
            </a:pPr>
            <a:r>
              <a:rPr lang="el-GR" b="1" dirty="0"/>
              <a:t>Οδηγία:</a:t>
            </a:r>
            <a:br>
              <a:rPr lang="el-GR" dirty="0"/>
            </a:br>
            <a:r>
              <a:rPr lang="el-GR" dirty="0"/>
              <a:t>Η ομάδα πρέπει να αποφασίσει:</a:t>
            </a:r>
          </a:p>
          <a:p>
            <a:pPr>
              <a:buFont typeface="+mj-lt"/>
              <a:buAutoNum type="arabicPeriod"/>
            </a:pPr>
            <a:r>
              <a:rPr lang="el-GR" dirty="0"/>
              <a:t>Ποιες πληροφορίες μεταδίδονται άμεσα;</a:t>
            </a:r>
          </a:p>
          <a:p>
            <a:pPr>
              <a:buFont typeface="+mj-lt"/>
              <a:buAutoNum type="arabicPeriod"/>
            </a:pPr>
            <a:r>
              <a:rPr lang="el-GR" dirty="0"/>
              <a:t>Ποιες χρειάζονται επιβεβαίωση;</a:t>
            </a:r>
          </a:p>
          <a:p>
            <a:pPr>
              <a:buFont typeface="+mj-lt"/>
              <a:buAutoNum type="arabicPeriod"/>
            </a:pPr>
            <a:r>
              <a:rPr lang="el-GR" dirty="0"/>
              <a:t>Τι λέει ο παρουσιαστής on-</a:t>
            </a:r>
            <a:r>
              <a:rPr lang="el-GR" dirty="0" err="1"/>
              <a:t>air</a:t>
            </a:r>
            <a:r>
              <a:rPr lang="el-GR" dirty="0"/>
              <a:t> αυτή τη στιγμή;</a:t>
            </a:r>
          </a:p>
          <a:p>
            <a:pPr>
              <a:buNone/>
            </a:pPr>
            <a:r>
              <a:rPr lang="el-GR" b="1" dirty="0"/>
              <a:t>Στόχος:</a:t>
            </a:r>
            <a:r>
              <a:rPr lang="el-GR" dirty="0"/>
              <a:t> κατανόηση του </a:t>
            </a:r>
            <a:r>
              <a:rPr lang="el-GR" i="1" dirty="0"/>
              <a:t>γνωστικού φορτίου</a:t>
            </a:r>
            <a:r>
              <a:rPr lang="el-GR" dirty="0"/>
              <a:t>, της πίεσης χρόνου και της ανάγκης για δομημένη επικοινωνία.</a:t>
            </a:r>
          </a:p>
        </p:txBody>
      </p:sp>
    </p:spTree>
    <p:extLst>
      <p:ext uri="{BB962C8B-B14F-4D97-AF65-F5344CB8AC3E}">
        <p14:creationId xmlns:p14="http://schemas.microsoft.com/office/powerpoint/2010/main" val="29656361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Συμπεράσματα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Η ψυχολογία ομάδων είναι κρίσιμη για τα επαγγέλματα επικοινωνίας</a:t>
            </a:r>
          </a:p>
          <a:p>
            <a:r>
              <a:t>Η αποτελεσματική συνεργασία βελτιώνει την ποιότητα έργου</a:t>
            </a:r>
          </a:p>
          <a:p>
            <a:r>
              <a:t>Η ηγεσία, η δομή και η επικοινωνία καθορίζουν την απόδοση</a:t>
            </a:r>
          </a:p>
          <a:p>
            <a:r>
              <a:t>Ανάπτυξη δεξιοτήτων απαραίτητη σε media &amp; marketing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Ο ρόλος των ομάδων στα επαγγέλματα επικοινωνίας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Συντονισμός σύνθετων έργων και πολυμέσων</a:t>
            </a:r>
          </a:p>
          <a:p>
            <a:r>
              <a:t>Διαχείριση διαφορετικών ειδικοτήτων και ρόλων</a:t>
            </a:r>
          </a:p>
          <a:p>
            <a:r>
              <a:t>Επικοινωνιακή συνοχή και διαμοιρασμός πληροφορίας</a:t>
            </a:r>
          </a:p>
          <a:p>
            <a:r>
              <a:t>Συνεργασία υπό πίεση χρόνου και δημιουργικών απαιτήσεων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166C95E-51A7-3A23-63E1-5BDE95C21CB8}"/>
              </a:ext>
            </a:extLst>
          </p:cNvPr>
          <p:cNvSpPr txBox="1"/>
          <p:nvPr/>
        </p:nvSpPr>
        <p:spPr>
          <a:xfrm>
            <a:off x="649857" y="656475"/>
            <a:ext cx="7700514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b="1" dirty="0"/>
              <a:t>Βιβλιογραφία για Ομάδες στα ΜΜΕ &amp; Δημοσιογραφία</a:t>
            </a:r>
          </a:p>
          <a:p>
            <a:pPr>
              <a:buNone/>
            </a:pPr>
            <a:endParaRPr lang="el-GR" b="1" dirty="0"/>
          </a:p>
          <a:p>
            <a:pPr>
              <a:buFont typeface="+mj-lt"/>
              <a:buAutoNum type="arabicPeriod"/>
            </a:pPr>
            <a:r>
              <a:rPr lang="en-US" b="1" dirty="0" err="1"/>
              <a:t>Schudson</a:t>
            </a:r>
            <a:r>
              <a:rPr lang="en-US" b="1" dirty="0"/>
              <a:t>, M. (2001). </a:t>
            </a:r>
            <a:r>
              <a:rPr lang="en-US" b="1" i="1" dirty="0"/>
              <a:t>The Sociology of News</a:t>
            </a:r>
            <a:r>
              <a:rPr lang="en-US" b="1" dirty="0"/>
              <a:t>. W.W. Norton.</a:t>
            </a:r>
            <a:br>
              <a:rPr lang="en-US" dirty="0"/>
            </a:br>
            <a:endParaRPr lang="el-GR" dirty="0"/>
          </a:p>
          <a:p>
            <a:pPr>
              <a:buFont typeface="+mj-lt"/>
              <a:buAutoNum type="arabicPeriod"/>
            </a:pPr>
            <a:r>
              <a:rPr lang="en-US" b="1" dirty="0"/>
              <a:t>Tuchman, G. (1978). </a:t>
            </a:r>
            <a:r>
              <a:rPr lang="en-US" b="1" i="1" dirty="0"/>
              <a:t>Making News: A Study in the Construction of Reality</a:t>
            </a:r>
            <a:r>
              <a:rPr lang="en-US" b="1" dirty="0"/>
              <a:t>. Free Press.</a:t>
            </a:r>
            <a:br>
              <a:rPr lang="en-US" dirty="0"/>
            </a:br>
            <a:endParaRPr lang="el-GR" dirty="0"/>
          </a:p>
          <a:p>
            <a:pPr>
              <a:buFont typeface="+mj-lt"/>
              <a:buAutoNum type="arabicPeriod"/>
            </a:pPr>
            <a:r>
              <a:rPr lang="en-US" b="1" dirty="0"/>
              <a:t>Zelizer, B. (2004). </a:t>
            </a:r>
            <a:r>
              <a:rPr lang="en-US" b="1" i="1" dirty="0"/>
              <a:t>Taking Journalism Seriously</a:t>
            </a:r>
            <a:r>
              <a:rPr lang="en-US" b="1" dirty="0"/>
              <a:t>. Sage.</a:t>
            </a:r>
            <a:br>
              <a:rPr lang="en-US" dirty="0"/>
            </a:br>
            <a:endParaRPr lang="el-GR" dirty="0"/>
          </a:p>
          <a:p>
            <a:pPr>
              <a:buFont typeface="+mj-lt"/>
              <a:buAutoNum type="arabicPeriod"/>
            </a:pPr>
            <a:r>
              <a:rPr lang="en-US" b="1" dirty="0"/>
              <a:t>Singer, J. et al. (2011). </a:t>
            </a:r>
            <a:r>
              <a:rPr lang="en-US" b="1" i="1" dirty="0"/>
              <a:t>Participatory Journalism: Guarding Open Gates</a:t>
            </a:r>
            <a:r>
              <a:rPr lang="en-US" b="1" dirty="0"/>
              <a:t>. Wiley-Blackwell.</a:t>
            </a:r>
            <a:br>
              <a:rPr lang="en-US" dirty="0"/>
            </a:br>
            <a:endParaRPr lang="el-GR" dirty="0"/>
          </a:p>
          <a:p>
            <a:pPr>
              <a:buFont typeface="+mj-lt"/>
              <a:buAutoNum type="arabicPeriod"/>
            </a:pPr>
            <a:r>
              <a:rPr lang="en-US" b="1" dirty="0"/>
              <a:t>Lövgren, J. (2018). </a:t>
            </a:r>
            <a:r>
              <a:rPr lang="en-US" b="1" i="1" dirty="0"/>
              <a:t>Crisis Journalism: Resilience and Risk in News Coverage</a:t>
            </a:r>
            <a:r>
              <a:rPr lang="en-US" b="1" dirty="0"/>
              <a:t>. Routledge.</a:t>
            </a:r>
            <a:br>
              <a:rPr lang="en-US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93332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F3ADBE0-E792-3D53-4B77-6716986F252E}"/>
              </a:ext>
            </a:extLst>
          </p:cNvPr>
          <p:cNvSpPr txBox="1"/>
          <p:nvPr/>
        </p:nvSpPr>
        <p:spPr>
          <a:xfrm>
            <a:off x="672860" y="762823"/>
            <a:ext cx="694714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b="1" dirty="0"/>
              <a:t>Ψηφιακές Ομάδες &amp; </a:t>
            </a:r>
            <a:r>
              <a:rPr lang="en-US" b="1" dirty="0"/>
              <a:t>Online </a:t>
            </a:r>
            <a:r>
              <a:rPr lang="el-GR" b="1" dirty="0"/>
              <a:t>Συνεργασία</a:t>
            </a:r>
          </a:p>
          <a:p>
            <a:pPr>
              <a:buNone/>
            </a:pPr>
            <a:endParaRPr lang="el-GR" b="1" dirty="0"/>
          </a:p>
          <a:p>
            <a:pPr>
              <a:buFont typeface="+mj-lt"/>
              <a:buAutoNum type="arabicPeriod"/>
            </a:pPr>
            <a:r>
              <a:rPr lang="en-US" b="1" dirty="0"/>
              <a:t>Hollingshead, A., &amp; Contractor, N. (2018). </a:t>
            </a:r>
            <a:r>
              <a:rPr lang="en-US" b="1" i="1" dirty="0"/>
              <a:t>Theories of Communication in Virtual Teams</a:t>
            </a:r>
            <a:r>
              <a:rPr lang="en-US" b="1" dirty="0"/>
              <a:t>.</a:t>
            </a:r>
            <a:br>
              <a:rPr lang="en-US" dirty="0"/>
            </a:b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/>
              <a:t>Powell, A., Piccoli, G., &amp; Ives, B. (2004). </a:t>
            </a:r>
            <a:r>
              <a:rPr lang="en-US" b="1" i="1" dirty="0"/>
              <a:t>Virtual Teams: A Review of Current Literature and Directions for Future Research</a:t>
            </a:r>
            <a:r>
              <a:rPr lang="en-US" b="1" dirty="0"/>
              <a:t>.</a:t>
            </a:r>
            <a:br>
              <a:rPr lang="en-US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20788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Ομάδες έργου (Project Teams)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Κατανομή ρόλων: υπεύθυνος έργου, δημιουργικό, τεχνική υποστήριξη</a:t>
            </a:r>
          </a:p>
          <a:p>
            <a:r>
              <a:t>Καθορισμός κοινού στόχου και μετρήσιμων αποτελεσμάτων</a:t>
            </a:r>
          </a:p>
          <a:p>
            <a:r>
              <a:t>Συνεχής ανατροφοδότηση και επίλυση προβλημάτων</a:t>
            </a:r>
          </a:p>
          <a:p>
            <a:r>
              <a:t>Χρήση εργαλείων συνεργασίας (Trello, Slack, Asana)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Media Teams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Συντονισμός ρεπορτάζ, παραγωγής και περιεχομένου</a:t>
            </a:r>
          </a:p>
          <a:p>
            <a:r>
              <a:t>Διαχείριση κρίσεων &amp; πιεστικών γεγονότων στην επικοινωνία</a:t>
            </a:r>
          </a:p>
          <a:p>
            <a:r>
              <a:t>Ροή πληροφορίας και συνεργασία δημοσιογράφων – παραγωγών</a:t>
            </a:r>
          </a:p>
          <a:p>
            <a:r>
              <a:t>Ομαδική λήψη αποφάσεων σε ταχέως μεταβαλλόμενα περιβάλλοντα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Marketing Teams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Συνεργασία μεταξύ τμημάτων (branding, social media, analytics)</a:t>
            </a:r>
          </a:p>
          <a:p>
            <a:r>
              <a:t>Ομαδική δημιουργικότητα και brainstorming καμπανιών</a:t>
            </a:r>
          </a:p>
          <a:p>
            <a:r>
              <a:t>Κοινή αντίληψη της ταυτότητας του brand</a:t>
            </a:r>
          </a:p>
          <a:p>
            <a:r>
              <a:t>Αντιμετώπιση συγκρούσεων σε ομάδες δημιουργίας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Ψυχολογικές διεργασίες σε επαγγελματικές ομάδες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Κοινωνική επιρροή και ιεραρχία</a:t>
            </a:r>
          </a:p>
          <a:p>
            <a:r>
              <a:t>Δημιουργία κλίματος εμπιστοσύνης</a:t>
            </a:r>
          </a:p>
          <a:p>
            <a:r>
              <a:t>Ομαδική συνοχή και απόδοση</a:t>
            </a:r>
          </a:p>
          <a:p>
            <a:r>
              <a:t>Αποφυγή groupthink σε δημιουργικά περιβάλλοντα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Ψηφιακή Συνεργασία σε Media &amp; Marketing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Διαχείριση online ομάδων και απομακρυσμένη εργασία</a:t>
            </a:r>
          </a:p>
          <a:p>
            <a:r>
              <a:t>Συγχρονισμός – ασύγχρονη επικοινωνία</a:t>
            </a:r>
          </a:p>
          <a:p>
            <a:r>
              <a:t>Προκλήσεις: παρερμηνείες, μειωμένα μη λεκτικά στοιχεία</a:t>
            </a:r>
          </a:p>
          <a:p>
            <a:r>
              <a:t>Οφέλη: ευελιξία, ταχύτητα, πρόσβαση σε ποικιλία δεξιοτήτων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Πρακτικές Δεξιότητες για Φοιτητές/τριες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Ενεργητική ακρόαση και σαφής επικοινωνία</a:t>
            </a:r>
          </a:p>
          <a:p>
            <a:r>
              <a:t>Συνεργατική επίλυση προβλημάτων</a:t>
            </a:r>
          </a:p>
          <a:p>
            <a:r>
              <a:t>Διαχείριση συγκρούσεων με επαγγελματισμό</a:t>
            </a:r>
          </a:p>
          <a:p>
            <a:r>
              <a:t>Αποτελεσματική συμμετοχή σε brainstorming και δημιουργικές ομάδες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Ενδεικτικές</a:t>
            </a:r>
            <a:r>
              <a:rPr dirty="0"/>
              <a:t> </a:t>
            </a:r>
            <a:r>
              <a:rPr dirty="0" err="1"/>
              <a:t>Μελέτες</a:t>
            </a:r>
            <a:r>
              <a:rPr dirty="0"/>
              <a:t> </a:t>
            </a:r>
            <a:r>
              <a:rPr dirty="0" err="1"/>
              <a:t>Περί</a:t>
            </a:r>
            <a:r>
              <a:rPr dirty="0"/>
              <a:t>πτωσης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Ομάδ</a:t>
            </a:r>
            <a:r>
              <a:rPr dirty="0"/>
              <a:t>α marketing που δημιουργεί νέα καμπάνια</a:t>
            </a:r>
          </a:p>
          <a:p>
            <a:r>
              <a:rPr dirty="0" err="1">
                <a:highlight>
                  <a:srgbClr val="FFFF00"/>
                </a:highlight>
              </a:rPr>
              <a:t>Δημοσιογρ</a:t>
            </a:r>
            <a:r>
              <a:rPr dirty="0">
                <a:highlight>
                  <a:srgbClr val="FFFF00"/>
                </a:highlight>
              </a:rPr>
              <a:t>αφική ομάδα που καλύπτει κρίσιμο γεγονός</a:t>
            </a:r>
          </a:p>
          <a:p>
            <a:r>
              <a:rPr dirty="0" err="1"/>
              <a:t>Ομάδ</a:t>
            </a:r>
            <a:r>
              <a:rPr dirty="0"/>
              <a:t>α παραγωγής που συντονίζει πολυμεσικό έργο</a:t>
            </a:r>
          </a:p>
          <a:p>
            <a:r>
              <a:rPr dirty="0" err="1"/>
              <a:t>Ανάλυση</a:t>
            </a:r>
            <a:r>
              <a:rPr dirty="0"/>
              <a:t> επ</a:t>
            </a:r>
            <a:r>
              <a:rPr dirty="0" err="1"/>
              <a:t>ιτυχημένων</a:t>
            </a:r>
            <a:r>
              <a:rPr dirty="0"/>
              <a:t> &amp; </a:t>
            </a:r>
            <a:r>
              <a:rPr dirty="0" err="1"/>
              <a:t>μη</a:t>
            </a:r>
            <a:r>
              <a:rPr dirty="0"/>
              <a:t> επ</a:t>
            </a:r>
            <a:r>
              <a:rPr dirty="0" err="1"/>
              <a:t>ιτυχημένων</a:t>
            </a:r>
            <a:r>
              <a:rPr dirty="0"/>
              <a:t> </a:t>
            </a:r>
            <a:r>
              <a:rPr dirty="0" err="1"/>
              <a:t>ομ</a:t>
            </a:r>
            <a:r>
              <a:rPr dirty="0"/>
              <a:t>αδικών πρακτικών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1222</Words>
  <Application>Microsoft Office PowerPoint</Application>
  <PresentationFormat>Προβολή στην οθόνη (4:3)</PresentationFormat>
  <Paragraphs>173</Paragraphs>
  <Slides>21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Ενότητα 8: Εφαρμογές σε Επαγγέλματα Επικοινωνίας</vt:lpstr>
      <vt:lpstr>Ο ρόλος των ομάδων στα επαγγέλματα επικοινωνίας</vt:lpstr>
      <vt:lpstr>Ομάδες έργου (Project Teams)</vt:lpstr>
      <vt:lpstr>Media Teams</vt:lpstr>
      <vt:lpstr>Marketing Teams</vt:lpstr>
      <vt:lpstr>Ψυχολογικές διεργασίες σε επαγγελματικές ομάδες</vt:lpstr>
      <vt:lpstr>Ψηφιακή Συνεργασία σε Media &amp; Marketing</vt:lpstr>
      <vt:lpstr>Πρακτικές Δεξιότητες για Φοιτητές/τριες</vt:lpstr>
      <vt:lpstr>Ενδεικτικές Μελέτες Περίπτωσης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Συμπεράσματα</vt:lpstr>
      <vt:lpstr>Παρουσίαση του PowerPoint</vt:lpstr>
      <vt:lpstr>Παρουσίαση του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Καλλιόπη Μόσχου</cp:lastModifiedBy>
  <cp:revision>3</cp:revision>
  <dcterms:created xsi:type="dcterms:W3CDTF">2013-01-27T09:14:16Z</dcterms:created>
  <dcterms:modified xsi:type="dcterms:W3CDTF">2025-11-23T17:35:37Z</dcterms:modified>
  <cp:category/>
</cp:coreProperties>
</file>