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82" r:id="rId2"/>
    <p:sldId id="283" r:id="rId3"/>
    <p:sldId id="313" r:id="rId4"/>
    <p:sldId id="284" r:id="rId5"/>
    <p:sldId id="274" r:id="rId6"/>
    <p:sldId id="275" r:id="rId7"/>
    <p:sldId id="276" r:id="rId8"/>
    <p:sldId id="277" r:id="rId9"/>
    <p:sldId id="280" r:id="rId10"/>
    <p:sldId id="281" r:id="rId11"/>
    <p:sldId id="278" r:id="rId12"/>
    <p:sldId id="279" r:id="rId13"/>
    <p:sldId id="312"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5"/>
    <p:restoredTop sz="94674"/>
  </p:normalViewPr>
  <p:slideViewPr>
    <p:cSldViewPr snapToGrid="0" snapToObjects="1">
      <p:cViewPr varScale="1">
        <p:scale>
          <a:sx n="124" d="100"/>
          <a:sy n="124" d="100"/>
        </p:scale>
        <p:origin x="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1B81A-1338-7B42-8AC6-C16112665DF4}" type="doc">
      <dgm:prSet loTypeId="urn:microsoft.com/office/officeart/2005/8/layout/vProcess5" loCatId="pyramid" qsTypeId="urn:microsoft.com/office/officeart/2005/8/quickstyle/simple1" qsCatId="simple" csTypeId="urn:microsoft.com/office/officeart/2005/8/colors/colorful1" csCatId="colorful" phldr="1"/>
      <dgm:spPr/>
      <dgm:t>
        <a:bodyPr/>
        <a:lstStyle/>
        <a:p>
          <a:endParaRPr lang="en-US"/>
        </a:p>
      </dgm:t>
    </dgm:pt>
    <dgm:pt modelId="{427B9F1B-8634-9F4F-971E-7BFC8078CBF9}">
      <dgm:prSet custT="1"/>
      <dgm:spPr/>
      <dgm:t>
        <a:bodyPr/>
        <a:lstStyle/>
        <a:p>
          <a:r>
            <a:rPr lang="en-US" sz="2800" b="1" dirty="0"/>
            <a:t>Σταθερή κα</a:t>
          </a:r>
          <a:r>
            <a:rPr lang="el-GR" sz="2800" b="1" dirty="0"/>
            <a:t>ι</a:t>
          </a:r>
          <a:r>
            <a:rPr lang="en-US" sz="2800" b="1" dirty="0"/>
            <a:t> συγκεκριμένη μορφή.</a:t>
          </a:r>
        </a:p>
      </dgm:t>
    </dgm:pt>
    <dgm:pt modelId="{DBE732D9-1FFA-B243-89D2-EA20427597E8}" type="parTrans" cxnId="{DD86E73F-D4D3-0843-89C9-0E482D9F6536}">
      <dgm:prSet/>
      <dgm:spPr/>
      <dgm:t>
        <a:bodyPr/>
        <a:lstStyle/>
        <a:p>
          <a:endParaRPr lang="en-US"/>
        </a:p>
      </dgm:t>
    </dgm:pt>
    <dgm:pt modelId="{568177F8-0862-4645-BC3D-9E7ADE4BC90C}" type="sibTrans" cxnId="{DD86E73F-D4D3-0843-89C9-0E482D9F6536}">
      <dgm:prSet/>
      <dgm:spPr/>
      <dgm:t>
        <a:bodyPr/>
        <a:lstStyle/>
        <a:p>
          <a:endParaRPr lang="en-US"/>
        </a:p>
      </dgm:t>
    </dgm:pt>
    <dgm:pt modelId="{B8254C41-D9A8-CA43-873F-3D74F9CD7083}">
      <dgm:prSet custT="1"/>
      <dgm:spPr/>
      <dgm:t>
        <a:bodyPr/>
        <a:lstStyle/>
        <a:p>
          <a:r>
            <a:rPr lang="el-GR" sz="2800" b="1" dirty="0"/>
            <a:t>Επιτρέπει έρευνα σε μεγάλο δείγμα πληθυσμού (αντιπροσωπευτικό).</a:t>
          </a:r>
          <a:endParaRPr lang="en-US" sz="2800" b="1" dirty="0"/>
        </a:p>
      </dgm:t>
    </dgm:pt>
    <dgm:pt modelId="{AE2FC820-B28E-2D4C-B5F6-12C72F8EE5A3}" type="parTrans" cxnId="{B0CAB60D-AB51-5F47-B97C-56957DFFC948}">
      <dgm:prSet/>
      <dgm:spPr/>
      <dgm:t>
        <a:bodyPr/>
        <a:lstStyle/>
        <a:p>
          <a:endParaRPr lang="en-US"/>
        </a:p>
      </dgm:t>
    </dgm:pt>
    <dgm:pt modelId="{2F7816BC-0865-3B42-BC59-1935D8717300}" type="sibTrans" cxnId="{B0CAB60D-AB51-5F47-B97C-56957DFFC948}">
      <dgm:prSet/>
      <dgm:spPr/>
      <dgm:t>
        <a:bodyPr/>
        <a:lstStyle/>
        <a:p>
          <a:endParaRPr lang="en-US"/>
        </a:p>
      </dgm:t>
    </dgm:pt>
    <dgm:pt modelId="{75F4438F-2E95-DC46-97BF-9CEE8AF5EF2A}">
      <dgm:prSet custT="1"/>
      <dgm:spPr/>
      <dgm:t>
        <a:bodyPr/>
        <a:lstStyle/>
        <a:p>
          <a:r>
            <a:rPr lang="el-GR" sz="2800" b="1" dirty="0"/>
            <a:t>Αναδεικνύει γενικές ή συνολικότερες τάσεις λόγω μεγάλου δείγματος.</a:t>
          </a:r>
          <a:endParaRPr lang="en-US" sz="2800" b="1" dirty="0"/>
        </a:p>
      </dgm:t>
    </dgm:pt>
    <dgm:pt modelId="{4E914CDE-9F71-7D4B-A2F3-40246A4F9091}" type="parTrans" cxnId="{6847158A-35A2-594F-953D-14146167BAC8}">
      <dgm:prSet/>
      <dgm:spPr/>
      <dgm:t>
        <a:bodyPr/>
        <a:lstStyle/>
        <a:p>
          <a:endParaRPr lang="en-US"/>
        </a:p>
      </dgm:t>
    </dgm:pt>
    <dgm:pt modelId="{30B18240-F978-FC49-BA3F-5597B547CBD7}" type="sibTrans" cxnId="{6847158A-35A2-594F-953D-14146167BAC8}">
      <dgm:prSet/>
      <dgm:spPr/>
      <dgm:t>
        <a:bodyPr/>
        <a:lstStyle/>
        <a:p>
          <a:endParaRPr lang="en-US"/>
        </a:p>
      </dgm:t>
    </dgm:pt>
    <dgm:pt modelId="{8F31FF15-8EC1-3E4D-B221-5F6ABD4D84C1}">
      <dgm:prSet custT="1"/>
      <dgm:spPr/>
      <dgm:t>
        <a:bodyPr/>
        <a:lstStyle/>
        <a:p>
          <a:r>
            <a:rPr lang="en-US" sz="2800" b="1" dirty="0"/>
            <a:t>Χρησιμοποιεί μεταβλητές.</a:t>
          </a:r>
        </a:p>
      </dgm:t>
    </dgm:pt>
    <dgm:pt modelId="{E6FEBE34-15DD-B843-9450-C4BE490CC28E}" type="parTrans" cxnId="{58AB149D-3382-D144-B53D-8C4E05D5F0E2}">
      <dgm:prSet/>
      <dgm:spPr/>
      <dgm:t>
        <a:bodyPr/>
        <a:lstStyle/>
        <a:p>
          <a:endParaRPr lang="en-US"/>
        </a:p>
      </dgm:t>
    </dgm:pt>
    <dgm:pt modelId="{EE4D5562-306C-E140-B985-1A926B4F8CF7}" type="sibTrans" cxnId="{58AB149D-3382-D144-B53D-8C4E05D5F0E2}">
      <dgm:prSet/>
      <dgm:spPr/>
      <dgm:t>
        <a:bodyPr/>
        <a:lstStyle/>
        <a:p>
          <a:endParaRPr lang="en-US"/>
        </a:p>
      </dgm:t>
    </dgm:pt>
    <dgm:pt modelId="{0D1BFA0D-3A82-8244-8A33-0FB5A40AB54B}">
      <dgm:prSet custT="1"/>
      <dgm:spPr/>
      <dgm:t>
        <a:bodyPr/>
        <a:lstStyle/>
        <a:p>
          <a:r>
            <a:rPr lang="el-GR" sz="1800" b="1" dirty="0"/>
            <a:t>Προϋπάρχει μια υπόθεση ή θεωρία, η οποία περιμένει να επαληθευτεί ή να διαψευστεί</a:t>
          </a:r>
          <a:r>
            <a:rPr lang="el-GR" sz="1800" b="0" dirty="0"/>
            <a:t>. -</a:t>
          </a:r>
          <a:r>
            <a:rPr lang="el-GR" sz="1800" b="1" dirty="0"/>
            <a:t>Διακρίνεται από μεγαλύτερη αξιοπιστία και εγκυρότητα λόγω μεγάλου ερευνώμενου δείγματος.</a:t>
          </a:r>
          <a:endParaRPr lang="en-US" sz="1800" b="1" dirty="0"/>
        </a:p>
      </dgm:t>
    </dgm:pt>
    <dgm:pt modelId="{0206821A-35C2-AA4F-BF46-9F1D1B417A37}" type="parTrans" cxnId="{CDEA4942-5FFD-4543-961B-B9F0DA1F0451}">
      <dgm:prSet/>
      <dgm:spPr/>
      <dgm:t>
        <a:bodyPr/>
        <a:lstStyle/>
        <a:p>
          <a:endParaRPr lang="en-US"/>
        </a:p>
      </dgm:t>
    </dgm:pt>
    <dgm:pt modelId="{01097686-7FCF-4147-AEDD-076F8DC63242}" type="sibTrans" cxnId="{CDEA4942-5FFD-4543-961B-B9F0DA1F0451}">
      <dgm:prSet/>
      <dgm:spPr/>
      <dgm:t>
        <a:bodyPr/>
        <a:lstStyle/>
        <a:p>
          <a:endParaRPr lang="en-US"/>
        </a:p>
      </dgm:t>
    </dgm:pt>
    <dgm:pt modelId="{1F6DD868-F882-1D4B-B5A7-65AE1590F09A}">
      <dgm:prSet custT="1"/>
      <dgm:spPr/>
    </dgm:pt>
    <dgm:pt modelId="{AC10752C-BF52-6447-9A59-0D9E21C3E29A}" type="parTrans" cxnId="{26AB43B5-9928-EA4C-92E8-F3513C5D87B8}">
      <dgm:prSet/>
      <dgm:spPr/>
      <dgm:t>
        <a:bodyPr/>
        <a:lstStyle/>
        <a:p>
          <a:endParaRPr lang="en-US"/>
        </a:p>
      </dgm:t>
    </dgm:pt>
    <dgm:pt modelId="{4FCC0489-023E-BA4D-8ED9-5A18A28330EA}" type="sibTrans" cxnId="{26AB43B5-9928-EA4C-92E8-F3513C5D87B8}">
      <dgm:prSet/>
      <dgm:spPr/>
      <dgm:t>
        <a:bodyPr/>
        <a:lstStyle/>
        <a:p>
          <a:endParaRPr lang="en-US"/>
        </a:p>
      </dgm:t>
    </dgm:pt>
    <dgm:pt modelId="{B0853AE6-7B96-4542-ABA4-F384F5B85594}" type="pres">
      <dgm:prSet presAssocID="{01F1B81A-1338-7B42-8AC6-C16112665DF4}" presName="outerComposite" presStyleCnt="0">
        <dgm:presLayoutVars>
          <dgm:chMax val="5"/>
          <dgm:dir/>
          <dgm:resizeHandles val="exact"/>
        </dgm:presLayoutVars>
      </dgm:prSet>
      <dgm:spPr/>
    </dgm:pt>
    <dgm:pt modelId="{807E146F-2DFC-574F-8414-627A17337E52}" type="pres">
      <dgm:prSet presAssocID="{01F1B81A-1338-7B42-8AC6-C16112665DF4}" presName="dummyMaxCanvas" presStyleCnt="0">
        <dgm:presLayoutVars/>
      </dgm:prSet>
      <dgm:spPr/>
    </dgm:pt>
    <dgm:pt modelId="{95B747F6-3C37-F949-9995-49378A9C76A6}" type="pres">
      <dgm:prSet presAssocID="{01F1B81A-1338-7B42-8AC6-C16112665DF4}" presName="FiveNodes_1" presStyleLbl="node1" presStyleIdx="0" presStyleCnt="5">
        <dgm:presLayoutVars>
          <dgm:bulletEnabled val="1"/>
        </dgm:presLayoutVars>
      </dgm:prSet>
      <dgm:spPr/>
    </dgm:pt>
    <dgm:pt modelId="{173A7FD2-498F-794B-B063-4E867368CDA4}" type="pres">
      <dgm:prSet presAssocID="{01F1B81A-1338-7B42-8AC6-C16112665DF4}" presName="FiveNodes_2" presStyleLbl="node1" presStyleIdx="1" presStyleCnt="5">
        <dgm:presLayoutVars>
          <dgm:bulletEnabled val="1"/>
        </dgm:presLayoutVars>
      </dgm:prSet>
      <dgm:spPr/>
    </dgm:pt>
    <dgm:pt modelId="{AD35F5C7-B552-E042-AF3B-A01C3B8280F9}" type="pres">
      <dgm:prSet presAssocID="{01F1B81A-1338-7B42-8AC6-C16112665DF4}" presName="FiveNodes_3" presStyleLbl="node1" presStyleIdx="2" presStyleCnt="5">
        <dgm:presLayoutVars>
          <dgm:bulletEnabled val="1"/>
        </dgm:presLayoutVars>
      </dgm:prSet>
      <dgm:spPr/>
    </dgm:pt>
    <dgm:pt modelId="{946B6F72-A007-7D4F-A389-F56380114573}" type="pres">
      <dgm:prSet presAssocID="{01F1B81A-1338-7B42-8AC6-C16112665DF4}" presName="FiveNodes_4" presStyleLbl="node1" presStyleIdx="3" presStyleCnt="5">
        <dgm:presLayoutVars>
          <dgm:bulletEnabled val="1"/>
        </dgm:presLayoutVars>
      </dgm:prSet>
      <dgm:spPr/>
    </dgm:pt>
    <dgm:pt modelId="{A1F63896-5328-844B-9D36-8B5881C5A73E}" type="pres">
      <dgm:prSet presAssocID="{01F1B81A-1338-7B42-8AC6-C16112665DF4}" presName="FiveNodes_5" presStyleLbl="node1" presStyleIdx="4" presStyleCnt="5">
        <dgm:presLayoutVars>
          <dgm:bulletEnabled val="1"/>
        </dgm:presLayoutVars>
      </dgm:prSet>
      <dgm:spPr/>
    </dgm:pt>
    <dgm:pt modelId="{D85BB606-579C-FD4B-B37D-F62F10E14B4E}" type="pres">
      <dgm:prSet presAssocID="{01F1B81A-1338-7B42-8AC6-C16112665DF4}" presName="FiveConn_1-2" presStyleLbl="fgAccFollowNode1" presStyleIdx="0" presStyleCnt="4">
        <dgm:presLayoutVars>
          <dgm:bulletEnabled val="1"/>
        </dgm:presLayoutVars>
      </dgm:prSet>
      <dgm:spPr/>
    </dgm:pt>
    <dgm:pt modelId="{9FB9AB4E-CB16-974C-808E-D9A130615E9E}" type="pres">
      <dgm:prSet presAssocID="{01F1B81A-1338-7B42-8AC6-C16112665DF4}" presName="FiveConn_2-3" presStyleLbl="fgAccFollowNode1" presStyleIdx="1" presStyleCnt="4">
        <dgm:presLayoutVars>
          <dgm:bulletEnabled val="1"/>
        </dgm:presLayoutVars>
      </dgm:prSet>
      <dgm:spPr/>
    </dgm:pt>
    <dgm:pt modelId="{248C3241-E52E-4E4C-BB4C-C5AD82004DFC}" type="pres">
      <dgm:prSet presAssocID="{01F1B81A-1338-7B42-8AC6-C16112665DF4}" presName="FiveConn_3-4" presStyleLbl="fgAccFollowNode1" presStyleIdx="2" presStyleCnt="4">
        <dgm:presLayoutVars>
          <dgm:bulletEnabled val="1"/>
        </dgm:presLayoutVars>
      </dgm:prSet>
      <dgm:spPr/>
    </dgm:pt>
    <dgm:pt modelId="{A26EE1D4-2B7A-3540-BF99-FF72A2772449}" type="pres">
      <dgm:prSet presAssocID="{01F1B81A-1338-7B42-8AC6-C16112665DF4}" presName="FiveConn_4-5" presStyleLbl="fgAccFollowNode1" presStyleIdx="3" presStyleCnt="4">
        <dgm:presLayoutVars>
          <dgm:bulletEnabled val="1"/>
        </dgm:presLayoutVars>
      </dgm:prSet>
      <dgm:spPr/>
    </dgm:pt>
    <dgm:pt modelId="{171B63F6-C48E-BB4A-9690-C45DF1403EA5}" type="pres">
      <dgm:prSet presAssocID="{01F1B81A-1338-7B42-8AC6-C16112665DF4}" presName="FiveNodes_1_text" presStyleLbl="node1" presStyleIdx="4" presStyleCnt="5">
        <dgm:presLayoutVars>
          <dgm:bulletEnabled val="1"/>
        </dgm:presLayoutVars>
      </dgm:prSet>
      <dgm:spPr/>
    </dgm:pt>
    <dgm:pt modelId="{C40062AB-25A0-0144-989D-C3691A5D9BC1}" type="pres">
      <dgm:prSet presAssocID="{01F1B81A-1338-7B42-8AC6-C16112665DF4}" presName="FiveNodes_2_text" presStyleLbl="node1" presStyleIdx="4" presStyleCnt="5">
        <dgm:presLayoutVars>
          <dgm:bulletEnabled val="1"/>
        </dgm:presLayoutVars>
      </dgm:prSet>
      <dgm:spPr/>
    </dgm:pt>
    <dgm:pt modelId="{912F9D1D-7F57-DD42-9CD0-E481577FD6A2}" type="pres">
      <dgm:prSet presAssocID="{01F1B81A-1338-7B42-8AC6-C16112665DF4}" presName="FiveNodes_3_text" presStyleLbl="node1" presStyleIdx="4" presStyleCnt="5">
        <dgm:presLayoutVars>
          <dgm:bulletEnabled val="1"/>
        </dgm:presLayoutVars>
      </dgm:prSet>
      <dgm:spPr/>
    </dgm:pt>
    <dgm:pt modelId="{63515B3E-F44A-9949-93CD-DD419CF9A0F3}" type="pres">
      <dgm:prSet presAssocID="{01F1B81A-1338-7B42-8AC6-C16112665DF4}" presName="FiveNodes_4_text" presStyleLbl="node1" presStyleIdx="4" presStyleCnt="5">
        <dgm:presLayoutVars>
          <dgm:bulletEnabled val="1"/>
        </dgm:presLayoutVars>
      </dgm:prSet>
      <dgm:spPr/>
    </dgm:pt>
    <dgm:pt modelId="{CF31AC42-38A0-8F49-A4FE-E4CCDBB696F1}" type="pres">
      <dgm:prSet presAssocID="{01F1B81A-1338-7B42-8AC6-C16112665DF4}" presName="FiveNodes_5_text" presStyleLbl="node1" presStyleIdx="4" presStyleCnt="5">
        <dgm:presLayoutVars>
          <dgm:bulletEnabled val="1"/>
        </dgm:presLayoutVars>
      </dgm:prSet>
      <dgm:spPr/>
    </dgm:pt>
  </dgm:ptLst>
  <dgm:cxnLst>
    <dgm:cxn modelId="{B0CAB60D-AB51-5F47-B97C-56957DFFC948}" srcId="{01F1B81A-1338-7B42-8AC6-C16112665DF4}" destId="{B8254C41-D9A8-CA43-873F-3D74F9CD7083}" srcOrd="1" destOrd="0" parTransId="{AE2FC820-B28E-2D4C-B5F6-12C72F8EE5A3}" sibTransId="{2F7816BC-0865-3B42-BC59-1935D8717300}"/>
    <dgm:cxn modelId="{EB218D1E-E4C9-E742-9D09-955EE320A6E6}" type="presOf" srcId="{B8254C41-D9A8-CA43-873F-3D74F9CD7083}" destId="{C40062AB-25A0-0144-989D-C3691A5D9BC1}" srcOrd="1" destOrd="0" presId="urn:microsoft.com/office/officeart/2005/8/layout/vProcess5"/>
    <dgm:cxn modelId="{902CB728-D952-C545-8F73-2F295457DFE8}" type="presOf" srcId="{30B18240-F978-FC49-BA3F-5597B547CBD7}" destId="{248C3241-E52E-4E4C-BB4C-C5AD82004DFC}" srcOrd="0" destOrd="0" presId="urn:microsoft.com/office/officeart/2005/8/layout/vProcess5"/>
    <dgm:cxn modelId="{F077BC3F-8EFB-2543-BCA0-F121B9DC7999}" type="presOf" srcId="{568177F8-0862-4645-BC3D-9E7ADE4BC90C}" destId="{D85BB606-579C-FD4B-B37D-F62F10E14B4E}" srcOrd="0" destOrd="0" presId="urn:microsoft.com/office/officeart/2005/8/layout/vProcess5"/>
    <dgm:cxn modelId="{DD86E73F-D4D3-0843-89C9-0E482D9F6536}" srcId="{01F1B81A-1338-7B42-8AC6-C16112665DF4}" destId="{427B9F1B-8634-9F4F-971E-7BFC8078CBF9}" srcOrd="0" destOrd="0" parTransId="{DBE732D9-1FFA-B243-89D2-EA20427597E8}" sibTransId="{568177F8-0862-4645-BC3D-9E7ADE4BC90C}"/>
    <dgm:cxn modelId="{CDEA4942-5FFD-4543-961B-B9F0DA1F0451}" srcId="{01F1B81A-1338-7B42-8AC6-C16112665DF4}" destId="{0D1BFA0D-3A82-8244-8A33-0FB5A40AB54B}" srcOrd="4" destOrd="0" parTransId="{0206821A-35C2-AA4F-BF46-9F1D1B417A37}" sibTransId="{01097686-7FCF-4147-AEDD-076F8DC63242}"/>
    <dgm:cxn modelId="{3D64BA4C-E7E7-B64C-8BBE-2A1EDCA89E06}" type="presOf" srcId="{75F4438F-2E95-DC46-97BF-9CEE8AF5EF2A}" destId="{AD35F5C7-B552-E042-AF3B-A01C3B8280F9}" srcOrd="0" destOrd="0" presId="urn:microsoft.com/office/officeart/2005/8/layout/vProcess5"/>
    <dgm:cxn modelId="{7A827F4D-8D00-BE4B-8F71-2B3F6A4680E7}" type="presOf" srcId="{01F1B81A-1338-7B42-8AC6-C16112665DF4}" destId="{B0853AE6-7B96-4542-ABA4-F384F5B85594}" srcOrd="0" destOrd="0" presId="urn:microsoft.com/office/officeart/2005/8/layout/vProcess5"/>
    <dgm:cxn modelId="{5BF4E75C-A0FD-1D40-9909-85DC008171C2}" type="presOf" srcId="{427B9F1B-8634-9F4F-971E-7BFC8078CBF9}" destId="{95B747F6-3C37-F949-9995-49378A9C76A6}" srcOrd="0" destOrd="0" presId="urn:microsoft.com/office/officeart/2005/8/layout/vProcess5"/>
    <dgm:cxn modelId="{D4335B64-DABF-5A4F-9D4B-E408616BA9D0}" type="presOf" srcId="{8F31FF15-8EC1-3E4D-B221-5F6ABD4D84C1}" destId="{946B6F72-A007-7D4F-A389-F56380114573}" srcOrd="0" destOrd="0" presId="urn:microsoft.com/office/officeart/2005/8/layout/vProcess5"/>
    <dgm:cxn modelId="{9CE29D6F-BC54-F74D-B9B1-8C96467AAC0E}" type="presOf" srcId="{B8254C41-D9A8-CA43-873F-3D74F9CD7083}" destId="{173A7FD2-498F-794B-B063-4E867368CDA4}" srcOrd="0" destOrd="0" presId="urn:microsoft.com/office/officeart/2005/8/layout/vProcess5"/>
    <dgm:cxn modelId="{B6A24080-AE8D-0447-8527-34C012AD2683}" type="presOf" srcId="{427B9F1B-8634-9F4F-971E-7BFC8078CBF9}" destId="{171B63F6-C48E-BB4A-9690-C45DF1403EA5}" srcOrd="1" destOrd="0" presId="urn:microsoft.com/office/officeart/2005/8/layout/vProcess5"/>
    <dgm:cxn modelId="{160E8785-751C-284E-87C1-3A77E7D4A300}" type="presOf" srcId="{75F4438F-2E95-DC46-97BF-9CEE8AF5EF2A}" destId="{912F9D1D-7F57-DD42-9CD0-E481577FD6A2}" srcOrd="1" destOrd="0" presId="urn:microsoft.com/office/officeart/2005/8/layout/vProcess5"/>
    <dgm:cxn modelId="{6847158A-35A2-594F-953D-14146167BAC8}" srcId="{01F1B81A-1338-7B42-8AC6-C16112665DF4}" destId="{75F4438F-2E95-DC46-97BF-9CEE8AF5EF2A}" srcOrd="2" destOrd="0" parTransId="{4E914CDE-9F71-7D4B-A2F3-40246A4F9091}" sibTransId="{30B18240-F978-FC49-BA3F-5597B547CBD7}"/>
    <dgm:cxn modelId="{58AB149D-3382-D144-B53D-8C4E05D5F0E2}" srcId="{01F1B81A-1338-7B42-8AC6-C16112665DF4}" destId="{8F31FF15-8EC1-3E4D-B221-5F6ABD4D84C1}" srcOrd="3" destOrd="0" parTransId="{E6FEBE34-15DD-B843-9450-C4BE490CC28E}" sibTransId="{EE4D5562-306C-E140-B985-1A926B4F8CF7}"/>
    <dgm:cxn modelId="{A0CEDFA4-B2EA-6D4F-83F9-EDDF0B7E418E}" type="presOf" srcId="{EE4D5562-306C-E140-B985-1A926B4F8CF7}" destId="{A26EE1D4-2B7A-3540-BF99-FF72A2772449}" srcOrd="0" destOrd="0" presId="urn:microsoft.com/office/officeart/2005/8/layout/vProcess5"/>
    <dgm:cxn modelId="{E795CFA7-C8BD-A247-A180-583A3CF05C12}" type="presOf" srcId="{0D1BFA0D-3A82-8244-8A33-0FB5A40AB54B}" destId="{CF31AC42-38A0-8F49-A4FE-E4CCDBB696F1}" srcOrd="1" destOrd="0" presId="urn:microsoft.com/office/officeart/2005/8/layout/vProcess5"/>
    <dgm:cxn modelId="{CB5E74B3-3E4A-034E-963B-3E10DF228703}" type="presOf" srcId="{8F31FF15-8EC1-3E4D-B221-5F6ABD4D84C1}" destId="{63515B3E-F44A-9949-93CD-DD419CF9A0F3}" srcOrd="1" destOrd="0" presId="urn:microsoft.com/office/officeart/2005/8/layout/vProcess5"/>
    <dgm:cxn modelId="{B3AC03B4-D7E2-284B-86A9-85CF78820F0E}" type="presOf" srcId="{2F7816BC-0865-3B42-BC59-1935D8717300}" destId="{9FB9AB4E-CB16-974C-808E-D9A130615E9E}" srcOrd="0" destOrd="0" presId="urn:microsoft.com/office/officeart/2005/8/layout/vProcess5"/>
    <dgm:cxn modelId="{26AB43B5-9928-EA4C-92E8-F3513C5D87B8}" srcId="{01F1B81A-1338-7B42-8AC6-C16112665DF4}" destId="{1F6DD868-F882-1D4B-B5A7-65AE1590F09A}" srcOrd="5" destOrd="0" parTransId="{AC10752C-BF52-6447-9A59-0D9E21C3E29A}" sibTransId="{4FCC0489-023E-BA4D-8ED9-5A18A28330EA}"/>
    <dgm:cxn modelId="{304320C8-860D-624C-B7B0-747E66B998E3}" type="presOf" srcId="{0D1BFA0D-3A82-8244-8A33-0FB5A40AB54B}" destId="{A1F63896-5328-844B-9D36-8B5881C5A73E}" srcOrd="0" destOrd="0" presId="urn:microsoft.com/office/officeart/2005/8/layout/vProcess5"/>
    <dgm:cxn modelId="{8A4173FA-425A-764F-B7AA-461433A04032}" type="presParOf" srcId="{B0853AE6-7B96-4542-ABA4-F384F5B85594}" destId="{807E146F-2DFC-574F-8414-627A17337E52}" srcOrd="0" destOrd="0" presId="urn:microsoft.com/office/officeart/2005/8/layout/vProcess5"/>
    <dgm:cxn modelId="{E8004AFA-6894-3342-85ED-A34ADFCD7CAE}" type="presParOf" srcId="{B0853AE6-7B96-4542-ABA4-F384F5B85594}" destId="{95B747F6-3C37-F949-9995-49378A9C76A6}" srcOrd="1" destOrd="0" presId="urn:microsoft.com/office/officeart/2005/8/layout/vProcess5"/>
    <dgm:cxn modelId="{AEF9B377-6CF9-5B49-A5A7-5C9649D93DA2}" type="presParOf" srcId="{B0853AE6-7B96-4542-ABA4-F384F5B85594}" destId="{173A7FD2-498F-794B-B063-4E867368CDA4}" srcOrd="2" destOrd="0" presId="urn:microsoft.com/office/officeart/2005/8/layout/vProcess5"/>
    <dgm:cxn modelId="{2B5983D6-6913-2B4C-BA00-EA7688BF24CE}" type="presParOf" srcId="{B0853AE6-7B96-4542-ABA4-F384F5B85594}" destId="{AD35F5C7-B552-E042-AF3B-A01C3B8280F9}" srcOrd="3" destOrd="0" presId="urn:microsoft.com/office/officeart/2005/8/layout/vProcess5"/>
    <dgm:cxn modelId="{5D423455-6D3A-434C-BA0D-D78DFABAEEA9}" type="presParOf" srcId="{B0853AE6-7B96-4542-ABA4-F384F5B85594}" destId="{946B6F72-A007-7D4F-A389-F56380114573}" srcOrd="4" destOrd="0" presId="urn:microsoft.com/office/officeart/2005/8/layout/vProcess5"/>
    <dgm:cxn modelId="{932C6A70-FC3E-3C49-9778-11819B35C571}" type="presParOf" srcId="{B0853AE6-7B96-4542-ABA4-F384F5B85594}" destId="{A1F63896-5328-844B-9D36-8B5881C5A73E}" srcOrd="5" destOrd="0" presId="urn:microsoft.com/office/officeart/2005/8/layout/vProcess5"/>
    <dgm:cxn modelId="{B2BC4135-A674-0740-AE87-20C4DA6F921C}" type="presParOf" srcId="{B0853AE6-7B96-4542-ABA4-F384F5B85594}" destId="{D85BB606-579C-FD4B-B37D-F62F10E14B4E}" srcOrd="6" destOrd="0" presId="urn:microsoft.com/office/officeart/2005/8/layout/vProcess5"/>
    <dgm:cxn modelId="{DAF9383F-C6B3-6C47-9CF8-C7A283AC964B}" type="presParOf" srcId="{B0853AE6-7B96-4542-ABA4-F384F5B85594}" destId="{9FB9AB4E-CB16-974C-808E-D9A130615E9E}" srcOrd="7" destOrd="0" presId="urn:microsoft.com/office/officeart/2005/8/layout/vProcess5"/>
    <dgm:cxn modelId="{AD40C2D9-C9C7-9544-8408-2DF67E7D7BBC}" type="presParOf" srcId="{B0853AE6-7B96-4542-ABA4-F384F5B85594}" destId="{248C3241-E52E-4E4C-BB4C-C5AD82004DFC}" srcOrd="8" destOrd="0" presId="urn:microsoft.com/office/officeart/2005/8/layout/vProcess5"/>
    <dgm:cxn modelId="{8A0FD9A8-D632-5341-B111-CEDC2BB53DD2}" type="presParOf" srcId="{B0853AE6-7B96-4542-ABA4-F384F5B85594}" destId="{A26EE1D4-2B7A-3540-BF99-FF72A2772449}" srcOrd="9" destOrd="0" presId="urn:microsoft.com/office/officeart/2005/8/layout/vProcess5"/>
    <dgm:cxn modelId="{8278A25C-9F31-EF48-8D5F-61C6D6252C31}" type="presParOf" srcId="{B0853AE6-7B96-4542-ABA4-F384F5B85594}" destId="{171B63F6-C48E-BB4A-9690-C45DF1403EA5}" srcOrd="10" destOrd="0" presId="urn:microsoft.com/office/officeart/2005/8/layout/vProcess5"/>
    <dgm:cxn modelId="{76C7158B-F5C3-8943-A71C-2E22A4137C4E}" type="presParOf" srcId="{B0853AE6-7B96-4542-ABA4-F384F5B85594}" destId="{C40062AB-25A0-0144-989D-C3691A5D9BC1}" srcOrd="11" destOrd="0" presId="urn:microsoft.com/office/officeart/2005/8/layout/vProcess5"/>
    <dgm:cxn modelId="{24B2C7B2-4D8B-1E40-B0E3-91D107FB888E}" type="presParOf" srcId="{B0853AE6-7B96-4542-ABA4-F384F5B85594}" destId="{912F9D1D-7F57-DD42-9CD0-E481577FD6A2}" srcOrd="12" destOrd="0" presId="urn:microsoft.com/office/officeart/2005/8/layout/vProcess5"/>
    <dgm:cxn modelId="{E14C8626-6905-8B4F-A08C-1F6745045855}" type="presParOf" srcId="{B0853AE6-7B96-4542-ABA4-F384F5B85594}" destId="{63515B3E-F44A-9949-93CD-DD419CF9A0F3}" srcOrd="13" destOrd="0" presId="urn:microsoft.com/office/officeart/2005/8/layout/vProcess5"/>
    <dgm:cxn modelId="{A9D3A838-7FAC-014B-A146-92F208E8FE9A}" type="presParOf" srcId="{B0853AE6-7B96-4542-ABA4-F384F5B85594}" destId="{CF31AC42-38A0-8F49-A4FE-E4CCDBB696F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E6442-01C8-D244-9152-CFABA0286FD3}"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5CB974C2-44F4-8D48-9E4A-D3C7300B5181}">
      <dgm:prSet phldrT="[Text]" custT="1"/>
      <dgm:spPr/>
      <dgm:t>
        <a:bodyPr/>
        <a:lstStyle/>
        <a:p>
          <a:pPr>
            <a:buFont typeface="Wingdings" pitchFamily="2" charset="2"/>
            <a:buChar char=""/>
          </a:pPr>
          <a:r>
            <a:rPr lang="el-GR" sz="3200" b="1"/>
            <a:t>Τα προϊόντα</a:t>
          </a:r>
          <a:endParaRPr lang="en-US" sz="3200" b="1"/>
        </a:p>
      </dgm:t>
    </dgm:pt>
    <dgm:pt modelId="{7E06A4BA-15CA-4A44-8499-62B67CF0D9CB}" type="parTrans" cxnId="{3CC80F1A-7171-C444-A0B7-3713330F8989}">
      <dgm:prSet/>
      <dgm:spPr/>
      <dgm:t>
        <a:bodyPr/>
        <a:lstStyle/>
        <a:p>
          <a:endParaRPr lang="en-US"/>
        </a:p>
      </dgm:t>
    </dgm:pt>
    <dgm:pt modelId="{C8303767-DBF3-504A-997E-AC8FD768907E}" type="sibTrans" cxnId="{3CC80F1A-7171-C444-A0B7-3713330F8989}">
      <dgm:prSet/>
      <dgm:spPr/>
      <dgm:t>
        <a:bodyPr/>
        <a:lstStyle/>
        <a:p>
          <a:endParaRPr lang="en-US"/>
        </a:p>
      </dgm:t>
    </dgm:pt>
    <dgm:pt modelId="{01AD6190-FB65-2342-A4FB-44638F38E7EA}">
      <dgm:prSet phldrT="[Text]" custT="1"/>
      <dgm:spPr/>
      <dgm:t>
        <a:bodyPr/>
        <a:lstStyle/>
        <a:p>
          <a:pPr>
            <a:buFont typeface="Wingdings" pitchFamily="2" charset="2"/>
            <a:buChar char=""/>
          </a:pPr>
          <a:r>
            <a:rPr lang="el-GR" sz="2400" b="1"/>
            <a:t>Τις υπηρεσίες της εταιρείας ή του οργανισμού</a:t>
          </a:r>
          <a:endParaRPr lang="en-US" sz="2400" b="1"/>
        </a:p>
      </dgm:t>
    </dgm:pt>
    <dgm:pt modelId="{110BADAF-1573-BF4C-9359-1F797C7C580B}" type="parTrans" cxnId="{796022F2-053B-0B48-9206-19213E566AE8}">
      <dgm:prSet/>
      <dgm:spPr/>
      <dgm:t>
        <a:bodyPr/>
        <a:lstStyle/>
        <a:p>
          <a:endParaRPr lang="en-US"/>
        </a:p>
      </dgm:t>
    </dgm:pt>
    <dgm:pt modelId="{43813F7A-E1A5-9447-8D8C-335186353D33}" type="sibTrans" cxnId="{796022F2-053B-0B48-9206-19213E566AE8}">
      <dgm:prSet/>
      <dgm:spPr/>
      <dgm:t>
        <a:bodyPr/>
        <a:lstStyle/>
        <a:p>
          <a:endParaRPr lang="en-US"/>
        </a:p>
      </dgm:t>
    </dgm:pt>
    <dgm:pt modelId="{A9B0F441-5C3A-214F-B716-2A924461CB31}">
      <dgm:prSet custT="1"/>
      <dgm:spPr/>
      <dgm:t>
        <a:bodyPr/>
        <a:lstStyle/>
        <a:p>
          <a:pPr>
            <a:buFont typeface="Wingdings" pitchFamily="2" charset="2"/>
            <a:buChar char=""/>
          </a:pPr>
          <a:r>
            <a:rPr lang="el-GR" sz="2000" b="1" dirty="0"/>
            <a:t>Συγκέντρωση στοιχείων σχετικά με το διαφημιστικό μήνυμα</a:t>
          </a:r>
          <a:endParaRPr lang="en-US" sz="2000" b="1" dirty="0"/>
        </a:p>
      </dgm:t>
    </dgm:pt>
    <dgm:pt modelId="{7F4CA883-AD90-8D4A-834D-C6CC741A6EEC}" type="parTrans" cxnId="{723BB143-5B4B-6743-8401-52E053B65F5B}">
      <dgm:prSet/>
      <dgm:spPr/>
      <dgm:t>
        <a:bodyPr/>
        <a:lstStyle/>
        <a:p>
          <a:endParaRPr lang="en-US"/>
        </a:p>
      </dgm:t>
    </dgm:pt>
    <dgm:pt modelId="{87FAA4DE-E80C-0D43-9E78-9C1708020313}" type="sibTrans" cxnId="{723BB143-5B4B-6743-8401-52E053B65F5B}">
      <dgm:prSet/>
      <dgm:spPr/>
      <dgm:t>
        <a:bodyPr/>
        <a:lstStyle/>
        <a:p>
          <a:endParaRPr lang="en-US"/>
        </a:p>
      </dgm:t>
    </dgm:pt>
    <dgm:pt modelId="{66714D6A-C78F-3F40-8A45-0CC4B90082CB}">
      <dgm:prSet custT="1"/>
      <dgm:spPr/>
      <dgm:t>
        <a:bodyPr/>
        <a:lstStyle/>
        <a:p>
          <a:pPr>
            <a:buFont typeface="Wingdings" pitchFamily="2" charset="2"/>
            <a:buChar char=""/>
          </a:pPr>
          <a:r>
            <a:rPr lang="el-GR" sz="2000" b="1"/>
            <a:t>Την κατανόηση των απόψεων του κοινού για συγκεκριμένα θέματα</a:t>
          </a:r>
          <a:endParaRPr lang="en-US" sz="2000" b="1"/>
        </a:p>
      </dgm:t>
    </dgm:pt>
    <dgm:pt modelId="{068F7C0E-14B5-7E45-90A7-27C42B4520FA}" type="parTrans" cxnId="{61099384-6990-F748-868E-8FD363DC8A97}">
      <dgm:prSet/>
      <dgm:spPr/>
      <dgm:t>
        <a:bodyPr/>
        <a:lstStyle/>
        <a:p>
          <a:endParaRPr lang="en-US"/>
        </a:p>
      </dgm:t>
    </dgm:pt>
    <dgm:pt modelId="{E3265FFC-4F76-A642-A6C1-A5BE2B07BF28}" type="sibTrans" cxnId="{61099384-6990-F748-868E-8FD363DC8A97}">
      <dgm:prSet/>
      <dgm:spPr/>
      <dgm:t>
        <a:bodyPr/>
        <a:lstStyle/>
        <a:p>
          <a:endParaRPr lang="en-US"/>
        </a:p>
      </dgm:t>
    </dgm:pt>
    <dgm:pt modelId="{9CEE8FC5-A43F-974C-8FB2-3B8DB8B55F39}">
      <dgm:prSet custT="1"/>
      <dgm:spPr/>
      <dgm:t>
        <a:bodyPr/>
        <a:lstStyle/>
        <a:p>
          <a:pPr>
            <a:buFont typeface="Wingdings" pitchFamily="2" charset="2"/>
            <a:buChar char=""/>
          </a:pPr>
          <a:r>
            <a:rPr lang="el-GR" sz="1800" b="1"/>
            <a:t>Τον έλεγχο της διαφήμισης ή την αποδοχή της συσκευασίας του προϊόντος (Σιώμκος και Μαύρος, 2008).</a:t>
          </a:r>
          <a:endParaRPr lang="en-US" sz="1800" b="1"/>
        </a:p>
      </dgm:t>
    </dgm:pt>
    <dgm:pt modelId="{12B466EC-9E9B-9C4C-9823-D04210CF5208}" type="parTrans" cxnId="{99C3408B-5A4C-0045-9B7E-53D8ED1A28D0}">
      <dgm:prSet/>
      <dgm:spPr/>
      <dgm:t>
        <a:bodyPr/>
        <a:lstStyle/>
        <a:p>
          <a:endParaRPr lang="en-US"/>
        </a:p>
      </dgm:t>
    </dgm:pt>
    <dgm:pt modelId="{F25A7505-9FDB-D441-9CF4-3A1E3E3D1337}" type="sibTrans" cxnId="{99C3408B-5A4C-0045-9B7E-53D8ED1A28D0}">
      <dgm:prSet/>
      <dgm:spPr/>
      <dgm:t>
        <a:bodyPr/>
        <a:lstStyle/>
        <a:p>
          <a:endParaRPr lang="en-US"/>
        </a:p>
      </dgm:t>
    </dgm:pt>
    <dgm:pt modelId="{FA9F2977-A69F-1948-8422-E1D7F2E50F54}" type="pres">
      <dgm:prSet presAssocID="{4EBE6442-01C8-D244-9152-CFABA0286FD3}" presName="outerComposite" presStyleCnt="0">
        <dgm:presLayoutVars>
          <dgm:chMax val="5"/>
          <dgm:dir/>
          <dgm:resizeHandles val="exact"/>
        </dgm:presLayoutVars>
      </dgm:prSet>
      <dgm:spPr/>
    </dgm:pt>
    <dgm:pt modelId="{00FE2E87-3A2C-1B47-8B5B-EEC7BEECB2C7}" type="pres">
      <dgm:prSet presAssocID="{4EBE6442-01C8-D244-9152-CFABA0286FD3}" presName="dummyMaxCanvas" presStyleCnt="0">
        <dgm:presLayoutVars/>
      </dgm:prSet>
      <dgm:spPr/>
    </dgm:pt>
    <dgm:pt modelId="{2DDE73ED-FE2D-5D4A-923A-A8D08147FEF8}" type="pres">
      <dgm:prSet presAssocID="{4EBE6442-01C8-D244-9152-CFABA0286FD3}" presName="FiveNodes_1" presStyleLbl="node1" presStyleIdx="0" presStyleCnt="5">
        <dgm:presLayoutVars>
          <dgm:bulletEnabled val="1"/>
        </dgm:presLayoutVars>
      </dgm:prSet>
      <dgm:spPr/>
    </dgm:pt>
    <dgm:pt modelId="{1DDDB984-D368-E743-BFB2-4E7136CEB5AF}" type="pres">
      <dgm:prSet presAssocID="{4EBE6442-01C8-D244-9152-CFABA0286FD3}" presName="FiveNodes_2" presStyleLbl="node1" presStyleIdx="1" presStyleCnt="5">
        <dgm:presLayoutVars>
          <dgm:bulletEnabled val="1"/>
        </dgm:presLayoutVars>
      </dgm:prSet>
      <dgm:spPr/>
    </dgm:pt>
    <dgm:pt modelId="{D9C70545-FFF4-0047-8C97-BDBBB4BFEC45}" type="pres">
      <dgm:prSet presAssocID="{4EBE6442-01C8-D244-9152-CFABA0286FD3}" presName="FiveNodes_3" presStyleLbl="node1" presStyleIdx="2" presStyleCnt="5">
        <dgm:presLayoutVars>
          <dgm:bulletEnabled val="1"/>
        </dgm:presLayoutVars>
      </dgm:prSet>
      <dgm:spPr/>
    </dgm:pt>
    <dgm:pt modelId="{6760BDCF-2718-3C41-A3C2-13ACED4F31E7}" type="pres">
      <dgm:prSet presAssocID="{4EBE6442-01C8-D244-9152-CFABA0286FD3}" presName="FiveNodes_4" presStyleLbl="node1" presStyleIdx="3" presStyleCnt="5">
        <dgm:presLayoutVars>
          <dgm:bulletEnabled val="1"/>
        </dgm:presLayoutVars>
      </dgm:prSet>
      <dgm:spPr/>
    </dgm:pt>
    <dgm:pt modelId="{D49182A4-24AF-624B-ABD0-D29D9772CD70}" type="pres">
      <dgm:prSet presAssocID="{4EBE6442-01C8-D244-9152-CFABA0286FD3}" presName="FiveNodes_5" presStyleLbl="node1" presStyleIdx="4" presStyleCnt="5">
        <dgm:presLayoutVars>
          <dgm:bulletEnabled val="1"/>
        </dgm:presLayoutVars>
      </dgm:prSet>
      <dgm:spPr/>
    </dgm:pt>
    <dgm:pt modelId="{5DB90773-3591-0144-882B-03C40D484B61}" type="pres">
      <dgm:prSet presAssocID="{4EBE6442-01C8-D244-9152-CFABA0286FD3}" presName="FiveConn_1-2" presStyleLbl="fgAccFollowNode1" presStyleIdx="0" presStyleCnt="4">
        <dgm:presLayoutVars>
          <dgm:bulletEnabled val="1"/>
        </dgm:presLayoutVars>
      </dgm:prSet>
      <dgm:spPr/>
    </dgm:pt>
    <dgm:pt modelId="{85A41D1C-07F1-A346-8B44-1CECBE067570}" type="pres">
      <dgm:prSet presAssocID="{4EBE6442-01C8-D244-9152-CFABA0286FD3}" presName="FiveConn_2-3" presStyleLbl="fgAccFollowNode1" presStyleIdx="1" presStyleCnt="4">
        <dgm:presLayoutVars>
          <dgm:bulletEnabled val="1"/>
        </dgm:presLayoutVars>
      </dgm:prSet>
      <dgm:spPr/>
    </dgm:pt>
    <dgm:pt modelId="{584B7259-8F1A-B846-9ED5-04DF0DE4D94A}" type="pres">
      <dgm:prSet presAssocID="{4EBE6442-01C8-D244-9152-CFABA0286FD3}" presName="FiveConn_3-4" presStyleLbl="fgAccFollowNode1" presStyleIdx="2" presStyleCnt="4">
        <dgm:presLayoutVars>
          <dgm:bulletEnabled val="1"/>
        </dgm:presLayoutVars>
      </dgm:prSet>
      <dgm:spPr/>
    </dgm:pt>
    <dgm:pt modelId="{481CA680-6E61-4A45-B1D3-9163EA7443A9}" type="pres">
      <dgm:prSet presAssocID="{4EBE6442-01C8-D244-9152-CFABA0286FD3}" presName="FiveConn_4-5" presStyleLbl="fgAccFollowNode1" presStyleIdx="3" presStyleCnt="4">
        <dgm:presLayoutVars>
          <dgm:bulletEnabled val="1"/>
        </dgm:presLayoutVars>
      </dgm:prSet>
      <dgm:spPr/>
    </dgm:pt>
    <dgm:pt modelId="{733E2E30-BB4A-4D4A-9932-7E402C5D7C7F}" type="pres">
      <dgm:prSet presAssocID="{4EBE6442-01C8-D244-9152-CFABA0286FD3}" presName="FiveNodes_1_text" presStyleLbl="node1" presStyleIdx="4" presStyleCnt="5">
        <dgm:presLayoutVars>
          <dgm:bulletEnabled val="1"/>
        </dgm:presLayoutVars>
      </dgm:prSet>
      <dgm:spPr/>
    </dgm:pt>
    <dgm:pt modelId="{BE1CFA32-39DD-5E4F-B70F-6D10D78DA6FB}" type="pres">
      <dgm:prSet presAssocID="{4EBE6442-01C8-D244-9152-CFABA0286FD3}" presName="FiveNodes_2_text" presStyleLbl="node1" presStyleIdx="4" presStyleCnt="5">
        <dgm:presLayoutVars>
          <dgm:bulletEnabled val="1"/>
        </dgm:presLayoutVars>
      </dgm:prSet>
      <dgm:spPr/>
    </dgm:pt>
    <dgm:pt modelId="{38A65C24-E4ED-6441-B057-F724508D2E5A}" type="pres">
      <dgm:prSet presAssocID="{4EBE6442-01C8-D244-9152-CFABA0286FD3}" presName="FiveNodes_3_text" presStyleLbl="node1" presStyleIdx="4" presStyleCnt="5">
        <dgm:presLayoutVars>
          <dgm:bulletEnabled val="1"/>
        </dgm:presLayoutVars>
      </dgm:prSet>
      <dgm:spPr/>
    </dgm:pt>
    <dgm:pt modelId="{0F263474-3178-BD41-B354-9AA16AE8F7D5}" type="pres">
      <dgm:prSet presAssocID="{4EBE6442-01C8-D244-9152-CFABA0286FD3}" presName="FiveNodes_4_text" presStyleLbl="node1" presStyleIdx="4" presStyleCnt="5">
        <dgm:presLayoutVars>
          <dgm:bulletEnabled val="1"/>
        </dgm:presLayoutVars>
      </dgm:prSet>
      <dgm:spPr/>
    </dgm:pt>
    <dgm:pt modelId="{4870AA7E-8426-5B43-BFFE-79D46869FB1D}" type="pres">
      <dgm:prSet presAssocID="{4EBE6442-01C8-D244-9152-CFABA0286FD3}" presName="FiveNodes_5_text" presStyleLbl="node1" presStyleIdx="4" presStyleCnt="5">
        <dgm:presLayoutVars>
          <dgm:bulletEnabled val="1"/>
        </dgm:presLayoutVars>
      </dgm:prSet>
      <dgm:spPr/>
    </dgm:pt>
  </dgm:ptLst>
  <dgm:cxnLst>
    <dgm:cxn modelId="{BDA4E112-5384-4A48-BE74-601D57869EDF}" type="presOf" srcId="{9CEE8FC5-A43F-974C-8FB2-3B8DB8B55F39}" destId="{D49182A4-24AF-624B-ABD0-D29D9772CD70}" srcOrd="0" destOrd="0" presId="urn:microsoft.com/office/officeart/2005/8/layout/vProcess5"/>
    <dgm:cxn modelId="{3CC80F1A-7171-C444-A0B7-3713330F8989}" srcId="{4EBE6442-01C8-D244-9152-CFABA0286FD3}" destId="{5CB974C2-44F4-8D48-9E4A-D3C7300B5181}" srcOrd="1" destOrd="0" parTransId="{7E06A4BA-15CA-4A44-8499-62B67CF0D9CB}" sibTransId="{C8303767-DBF3-504A-997E-AC8FD768907E}"/>
    <dgm:cxn modelId="{AD277624-CB8D-6843-997F-7C9055B0C73C}" type="presOf" srcId="{66714D6A-C78F-3F40-8A45-0CC4B90082CB}" destId="{6760BDCF-2718-3C41-A3C2-13ACED4F31E7}" srcOrd="0" destOrd="0" presId="urn:microsoft.com/office/officeart/2005/8/layout/vProcess5"/>
    <dgm:cxn modelId="{989DE737-1857-7443-9580-492C0140F9C7}" type="presOf" srcId="{A9B0F441-5C3A-214F-B716-2A924461CB31}" destId="{733E2E30-BB4A-4D4A-9932-7E402C5D7C7F}" srcOrd="1" destOrd="0" presId="urn:microsoft.com/office/officeart/2005/8/layout/vProcess5"/>
    <dgm:cxn modelId="{723BB143-5B4B-6743-8401-52E053B65F5B}" srcId="{4EBE6442-01C8-D244-9152-CFABA0286FD3}" destId="{A9B0F441-5C3A-214F-B716-2A924461CB31}" srcOrd="0" destOrd="0" parTransId="{7F4CA883-AD90-8D4A-834D-C6CC741A6EEC}" sibTransId="{87FAA4DE-E80C-0D43-9E78-9C1708020313}"/>
    <dgm:cxn modelId="{02A54357-6382-CE47-A128-2816F70894E4}" type="presOf" srcId="{01AD6190-FB65-2342-A4FB-44638F38E7EA}" destId="{D9C70545-FFF4-0047-8C97-BDBBB4BFEC45}" srcOrd="0" destOrd="0" presId="urn:microsoft.com/office/officeart/2005/8/layout/vProcess5"/>
    <dgm:cxn modelId="{DC31DB5B-81BD-BD44-AAA2-63B57420CB53}" type="presOf" srcId="{E3265FFC-4F76-A642-A6C1-A5BE2B07BF28}" destId="{481CA680-6E61-4A45-B1D3-9163EA7443A9}" srcOrd="0" destOrd="0" presId="urn:microsoft.com/office/officeart/2005/8/layout/vProcess5"/>
    <dgm:cxn modelId="{61099384-6990-F748-868E-8FD363DC8A97}" srcId="{4EBE6442-01C8-D244-9152-CFABA0286FD3}" destId="{66714D6A-C78F-3F40-8A45-0CC4B90082CB}" srcOrd="3" destOrd="0" parTransId="{068F7C0E-14B5-7E45-90A7-27C42B4520FA}" sibTransId="{E3265FFC-4F76-A642-A6C1-A5BE2B07BF28}"/>
    <dgm:cxn modelId="{99C3408B-5A4C-0045-9B7E-53D8ED1A28D0}" srcId="{4EBE6442-01C8-D244-9152-CFABA0286FD3}" destId="{9CEE8FC5-A43F-974C-8FB2-3B8DB8B55F39}" srcOrd="4" destOrd="0" parTransId="{12B466EC-9E9B-9C4C-9823-D04210CF5208}" sibTransId="{F25A7505-9FDB-D441-9CF4-3A1E3E3D1337}"/>
    <dgm:cxn modelId="{53090E8E-4882-3842-9589-AEC890668E6E}" type="presOf" srcId="{01AD6190-FB65-2342-A4FB-44638F38E7EA}" destId="{38A65C24-E4ED-6441-B057-F724508D2E5A}" srcOrd="1" destOrd="0" presId="urn:microsoft.com/office/officeart/2005/8/layout/vProcess5"/>
    <dgm:cxn modelId="{B0A76B8E-D06E-B740-B08D-E1548E6EC6BF}" type="presOf" srcId="{5CB974C2-44F4-8D48-9E4A-D3C7300B5181}" destId="{BE1CFA32-39DD-5E4F-B70F-6D10D78DA6FB}" srcOrd="1" destOrd="0" presId="urn:microsoft.com/office/officeart/2005/8/layout/vProcess5"/>
    <dgm:cxn modelId="{A696C391-D3D1-FB4E-95BA-56561BB54D63}" type="presOf" srcId="{A9B0F441-5C3A-214F-B716-2A924461CB31}" destId="{2DDE73ED-FE2D-5D4A-923A-A8D08147FEF8}" srcOrd="0" destOrd="0" presId="urn:microsoft.com/office/officeart/2005/8/layout/vProcess5"/>
    <dgm:cxn modelId="{6FF95297-3CEE-274E-AFCE-FC2DEDC0C9E9}" type="presOf" srcId="{C8303767-DBF3-504A-997E-AC8FD768907E}" destId="{85A41D1C-07F1-A346-8B44-1CECBE067570}" srcOrd="0" destOrd="0" presId="urn:microsoft.com/office/officeart/2005/8/layout/vProcess5"/>
    <dgm:cxn modelId="{73AEA39B-345C-594C-A9AA-270203F8988A}" type="presOf" srcId="{43813F7A-E1A5-9447-8D8C-335186353D33}" destId="{584B7259-8F1A-B846-9ED5-04DF0DE4D94A}" srcOrd="0" destOrd="0" presId="urn:microsoft.com/office/officeart/2005/8/layout/vProcess5"/>
    <dgm:cxn modelId="{F71727AB-C91A-5A40-BF1E-5BFD58CB1F6C}" type="presOf" srcId="{9CEE8FC5-A43F-974C-8FB2-3B8DB8B55F39}" destId="{4870AA7E-8426-5B43-BFFE-79D46869FB1D}" srcOrd="1" destOrd="0" presId="urn:microsoft.com/office/officeart/2005/8/layout/vProcess5"/>
    <dgm:cxn modelId="{5A7F20AC-5237-774F-B6D1-04BD83D177A0}" type="presOf" srcId="{87FAA4DE-E80C-0D43-9E78-9C1708020313}" destId="{5DB90773-3591-0144-882B-03C40D484B61}" srcOrd="0" destOrd="0" presId="urn:microsoft.com/office/officeart/2005/8/layout/vProcess5"/>
    <dgm:cxn modelId="{4BCD95B7-9A67-4C47-B06F-A346F720DB14}" type="presOf" srcId="{5CB974C2-44F4-8D48-9E4A-D3C7300B5181}" destId="{1DDDB984-D368-E743-BFB2-4E7136CEB5AF}" srcOrd="0" destOrd="0" presId="urn:microsoft.com/office/officeart/2005/8/layout/vProcess5"/>
    <dgm:cxn modelId="{E889E1BA-CFC2-264F-A518-900041059A8B}" type="presOf" srcId="{4EBE6442-01C8-D244-9152-CFABA0286FD3}" destId="{FA9F2977-A69F-1948-8422-E1D7F2E50F54}" srcOrd="0" destOrd="0" presId="urn:microsoft.com/office/officeart/2005/8/layout/vProcess5"/>
    <dgm:cxn modelId="{796022F2-053B-0B48-9206-19213E566AE8}" srcId="{4EBE6442-01C8-D244-9152-CFABA0286FD3}" destId="{01AD6190-FB65-2342-A4FB-44638F38E7EA}" srcOrd="2" destOrd="0" parTransId="{110BADAF-1573-BF4C-9359-1F797C7C580B}" sibTransId="{43813F7A-E1A5-9447-8D8C-335186353D33}"/>
    <dgm:cxn modelId="{C59A56F5-9488-8D43-90E9-36EDC09F4742}" type="presOf" srcId="{66714D6A-C78F-3F40-8A45-0CC4B90082CB}" destId="{0F263474-3178-BD41-B354-9AA16AE8F7D5}" srcOrd="1" destOrd="0" presId="urn:microsoft.com/office/officeart/2005/8/layout/vProcess5"/>
    <dgm:cxn modelId="{CA82336D-A701-434C-A379-612923227781}" type="presParOf" srcId="{FA9F2977-A69F-1948-8422-E1D7F2E50F54}" destId="{00FE2E87-3A2C-1B47-8B5B-EEC7BEECB2C7}" srcOrd="0" destOrd="0" presId="urn:microsoft.com/office/officeart/2005/8/layout/vProcess5"/>
    <dgm:cxn modelId="{71E23CBE-C33D-3041-946A-596698560809}" type="presParOf" srcId="{FA9F2977-A69F-1948-8422-E1D7F2E50F54}" destId="{2DDE73ED-FE2D-5D4A-923A-A8D08147FEF8}" srcOrd="1" destOrd="0" presId="urn:microsoft.com/office/officeart/2005/8/layout/vProcess5"/>
    <dgm:cxn modelId="{23F82FEC-872A-5340-84B2-C9E56FEC02C5}" type="presParOf" srcId="{FA9F2977-A69F-1948-8422-E1D7F2E50F54}" destId="{1DDDB984-D368-E743-BFB2-4E7136CEB5AF}" srcOrd="2" destOrd="0" presId="urn:microsoft.com/office/officeart/2005/8/layout/vProcess5"/>
    <dgm:cxn modelId="{F97AFE55-E18A-4248-B918-D95F8CD6EFE2}" type="presParOf" srcId="{FA9F2977-A69F-1948-8422-E1D7F2E50F54}" destId="{D9C70545-FFF4-0047-8C97-BDBBB4BFEC45}" srcOrd="3" destOrd="0" presId="urn:microsoft.com/office/officeart/2005/8/layout/vProcess5"/>
    <dgm:cxn modelId="{90C20680-4853-2240-BFE5-153CADBCAF2C}" type="presParOf" srcId="{FA9F2977-A69F-1948-8422-E1D7F2E50F54}" destId="{6760BDCF-2718-3C41-A3C2-13ACED4F31E7}" srcOrd="4" destOrd="0" presId="urn:microsoft.com/office/officeart/2005/8/layout/vProcess5"/>
    <dgm:cxn modelId="{DD644974-60BC-C147-86B0-4D11D16BD27C}" type="presParOf" srcId="{FA9F2977-A69F-1948-8422-E1D7F2E50F54}" destId="{D49182A4-24AF-624B-ABD0-D29D9772CD70}" srcOrd="5" destOrd="0" presId="urn:microsoft.com/office/officeart/2005/8/layout/vProcess5"/>
    <dgm:cxn modelId="{8DBC6B96-4CFC-3144-A660-E6AC50C3695E}" type="presParOf" srcId="{FA9F2977-A69F-1948-8422-E1D7F2E50F54}" destId="{5DB90773-3591-0144-882B-03C40D484B61}" srcOrd="6" destOrd="0" presId="urn:microsoft.com/office/officeart/2005/8/layout/vProcess5"/>
    <dgm:cxn modelId="{94907BF6-C20E-A246-BFCD-5276B40159F6}" type="presParOf" srcId="{FA9F2977-A69F-1948-8422-E1D7F2E50F54}" destId="{85A41D1C-07F1-A346-8B44-1CECBE067570}" srcOrd="7" destOrd="0" presId="urn:microsoft.com/office/officeart/2005/8/layout/vProcess5"/>
    <dgm:cxn modelId="{A338E587-7DB4-D942-ADCB-328FA9453D02}" type="presParOf" srcId="{FA9F2977-A69F-1948-8422-E1D7F2E50F54}" destId="{584B7259-8F1A-B846-9ED5-04DF0DE4D94A}" srcOrd="8" destOrd="0" presId="urn:microsoft.com/office/officeart/2005/8/layout/vProcess5"/>
    <dgm:cxn modelId="{19087D74-4496-B542-AB0C-4C839BE03A1F}" type="presParOf" srcId="{FA9F2977-A69F-1948-8422-E1D7F2E50F54}" destId="{481CA680-6E61-4A45-B1D3-9163EA7443A9}" srcOrd="9" destOrd="0" presId="urn:microsoft.com/office/officeart/2005/8/layout/vProcess5"/>
    <dgm:cxn modelId="{9EF510FF-C71E-3446-8988-348805AC1F47}" type="presParOf" srcId="{FA9F2977-A69F-1948-8422-E1D7F2E50F54}" destId="{733E2E30-BB4A-4D4A-9932-7E402C5D7C7F}" srcOrd="10" destOrd="0" presId="urn:microsoft.com/office/officeart/2005/8/layout/vProcess5"/>
    <dgm:cxn modelId="{B7FB7B61-2F74-5F45-BF70-46EE97DE1FE5}" type="presParOf" srcId="{FA9F2977-A69F-1948-8422-E1D7F2E50F54}" destId="{BE1CFA32-39DD-5E4F-B70F-6D10D78DA6FB}" srcOrd="11" destOrd="0" presId="urn:microsoft.com/office/officeart/2005/8/layout/vProcess5"/>
    <dgm:cxn modelId="{7DFB8838-9A24-B745-BC13-139650E5EADE}" type="presParOf" srcId="{FA9F2977-A69F-1948-8422-E1D7F2E50F54}" destId="{38A65C24-E4ED-6441-B057-F724508D2E5A}" srcOrd="12" destOrd="0" presId="urn:microsoft.com/office/officeart/2005/8/layout/vProcess5"/>
    <dgm:cxn modelId="{9C34D8EB-5C4A-B747-B1D9-894E3DFDBC45}" type="presParOf" srcId="{FA9F2977-A69F-1948-8422-E1D7F2E50F54}" destId="{0F263474-3178-BD41-B354-9AA16AE8F7D5}" srcOrd="13" destOrd="0" presId="urn:microsoft.com/office/officeart/2005/8/layout/vProcess5"/>
    <dgm:cxn modelId="{09AA6213-1B15-B149-AEE4-BA46A3FDB298}" type="presParOf" srcId="{FA9F2977-A69F-1948-8422-E1D7F2E50F54}" destId="{4870AA7E-8426-5B43-BFFE-79D46869FB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11E1D1-02B2-CD4D-9BB4-7EA003FF8171}"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C649D9D2-988F-B641-A1D2-B47C1BB1D340}">
      <dgm:prSet/>
      <dgm:spPr/>
      <dgm:t>
        <a:bodyPr/>
        <a:lstStyle/>
        <a:p>
          <a:pPr>
            <a:buFont typeface="Wingdings" pitchFamily="2" charset="2"/>
            <a:buChar char=""/>
          </a:pPr>
          <a:r>
            <a:rPr lang="el-GR" b="1"/>
            <a:t>κοινή χρήση</a:t>
          </a:r>
          <a:endParaRPr lang="en-US" b="1"/>
        </a:p>
      </dgm:t>
    </dgm:pt>
    <dgm:pt modelId="{B2BC09C0-C5C2-1947-824B-4BF7AED55EFD}" type="parTrans" cxnId="{0E1961D3-5BCC-264F-9F9E-C578BF5BC386}">
      <dgm:prSet/>
      <dgm:spPr/>
      <dgm:t>
        <a:bodyPr/>
        <a:lstStyle/>
        <a:p>
          <a:endParaRPr lang="en-US"/>
        </a:p>
      </dgm:t>
    </dgm:pt>
    <dgm:pt modelId="{E7B0C256-A4B9-5B42-B51C-77B591A6CB0A}" type="sibTrans" cxnId="{0E1961D3-5BCC-264F-9F9E-C578BF5BC386}">
      <dgm:prSet/>
      <dgm:spPr/>
      <dgm:t>
        <a:bodyPr/>
        <a:lstStyle/>
        <a:p>
          <a:endParaRPr lang="en-US"/>
        </a:p>
      </dgm:t>
    </dgm:pt>
    <dgm:pt modelId="{0698A50D-34AF-AB4F-8CCB-EFD08D4C1CC0}">
      <dgm:prSet/>
      <dgm:spPr/>
      <dgm:t>
        <a:bodyPr/>
        <a:lstStyle/>
        <a:p>
          <a:r>
            <a:rPr lang="el-GR" b="1"/>
            <a:t>διανομή</a:t>
          </a:r>
          <a:endParaRPr lang="en-US" b="1"/>
        </a:p>
      </dgm:t>
    </dgm:pt>
    <dgm:pt modelId="{23B410C3-009C-EA49-9973-411A4B1428F0}" type="parTrans" cxnId="{A55FEAB1-BD41-744E-8BAF-CDD799F328C6}">
      <dgm:prSet/>
      <dgm:spPr/>
      <dgm:t>
        <a:bodyPr/>
        <a:lstStyle/>
        <a:p>
          <a:endParaRPr lang="en-US"/>
        </a:p>
      </dgm:t>
    </dgm:pt>
    <dgm:pt modelId="{6E4CB3D9-4D1D-A44D-B330-FA9785DA2CCF}" type="sibTrans" cxnId="{A55FEAB1-BD41-744E-8BAF-CDD799F328C6}">
      <dgm:prSet/>
      <dgm:spPr/>
      <dgm:t>
        <a:bodyPr/>
        <a:lstStyle/>
        <a:p>
          <a:endParaRPr lang="en-US"/>
        </a:p>
      </dgm:t>
    </dgm:pt>
    <dgm:pt modelId="{61F3D4D3-2761-BE45-B0F6-8C013CD3FFAA}">
      <dgm:prSet/>
      <dgm:spPr/>
      <dgm:t>
        <a:bodyPr/>
        <a:lstStyle/>
        <a:p>
          <a:r>
            <a:rPr lang="el-GR" b="1"/>
            <a:t>έλεγχο</a:t>
          </a:r>
          <a:endParaRPr lang="en-US" b="1"/>
        </a:p>
      </dgm:t>
    </dgm:pt>
    <dgm:pt modelId="{7C464BCF-0AFE-1140-9208-6A8E95931746}" type="parTrans" cxnId="{D6498DD0-58B2-8B42-BB61-EC2AA0546D60}">
      <dgm:prSet/>
      <dgm:spPr/>
      <dgm:t>
        <a:bodyPr/>
        <a:lstStyle/>
        <a:p>
          <a:endParaRPr lang="en-US"/>
        </a:p>
      </dgm:t>
    </dgm:pt>
    <dgm:pt modelId="{3B76DB1E-6447-A34F-AE68-71EA81EB5383}" type="sibTrans" cxnId="{D6498DD0-58B2-8B42-BB61-EC2AA0546D60}">
      <dgm:prSet/>
      <dgm:spPr/>
      <dgm:t>
        <a:bodyPr/>
        <a:lstStyle/>
        <a:p>
          <a:endParaRPr lang="en-US"/>
        </a:p>
      </dgm:t>
    </dgm:pt>
    <dgm:pt modelId="{46387BCB-7778-1E49-AC10-B9B53D3A3FB6}">
      <dgm:prSet/>
      <dgm:spPr/>
      <dgm:t>
        <a:bodyPr/>
        <a:lstStyle/>
        <a:p>
          <a:r>
            <a:rPr lang="el-GR" b="1"/>
            <a:t>την επαλήθευση των δεδομένων του </a:t>
          </a:r>
          <a:r>
            <a:rPr lang="en-US" b="1"/>
            <a:t>crowdsourcing</a:t>
          </a:r>
        </a:p>
      </dgm:t>
    </dgm:pt>
    <dgm:pt modelId="{E6603223-CD8C-F84E-8FF9-6A80B8A2DCE9}" type="parTrans" cxnId="{F463E014-477B-0548-83C2-D00EB47070C4}">
      <dgm:prSet/>
      <dgm:spPr/>
      <dgm:t>
        <a:bodyPr/>
        <a:lstStyle/>
        <a:p>
          <a:endParaRPr lang="en-US"/>
        </a:p>
      </dgm:t>
    </dgm:pt>
    <dgm:pt modelId="{D0FE5091-A070-B449-91C7-3E4DCCCD25DB}" type="sibTrans" cxnId="{F463E014-477B-0548-83C2-D00EB47070C4}">
      <dgm:prSet/>
      <dgm:spPr/>
      <dgm:t>
        <a:bodyPr/>
        <a:lstStyle/>
        <a:p>
          <a:endParaRPr lang="en-US"/>
        </a:p>
      </dgm:t>
    </dgm:pt>
    <dgm:pt modelId="{B7B715C3-9472-B84D-9E3D-93CC696FF328}" type="pres">
      <dgm:prSet presAssocID="{9511E1D1-02B2-CD4D-9BB4-7EA003FF8171}" presName="Name0" presStyleCnt="0">
        <dgm:presLayoutVars>
          <dgm:dir/>
          <dgm:animLvl val="lvl"/>
          <dgm:resizeHandles/>
        </dgm:presLayoutVars>
      </dgm:prSet>
      <dgm:spPr/>
    </dgm:pt>
    <dgm:pt modelId="{6F815028-1785-6249-AACA-05357AC6A011}" type="pres">
      <dgm:prSet presAssocID="{C649D9D2-988F-B641-A1D2-B47C1BB1D340}" presName="linNode" presStyleCnt="0"/>
      <dgm:spPr/>
    </dgm:pt>
    <dgm:pt modelId="{C436429B-9DF4-0547-BDE9-FE73A91C0652}" type="pres">
      <dgm:prSet presAssocID="{C649D9D2-988F-B641-A1D2-B47C1BB1D340}" presName="parentShp" presStyleLbl="node1" presStyleIdx="0" presStyleCnt="4" custScaleX="208042">
        <dgm:presLayoutVars>
          <dgm:bulletEnabled val="1"/>
        </dgm:presLayoutVars>
      </dgm:prSet>
      <dgm:spPr/>
    </dgm:pt>
    <dgm:pt modelId="{01E1FA8B-1A85-9B44-B68C-CE311FA26802}" type="pres">
      <dgm:prSet presAssocID="{C649D9D2-988F-B641-A1D2-B47C1BB1D340}" presName="childShp" presStyleLbl="bgAccFollowNode1" presStyleIdx="0" presStyleCnt="4">
        <dgm:presLayoutVars>
          <dgm:bulletEnabled val="1"/>
        </dgm:presLayoutVars>
      </dgm:prSet>
      <dgm:spPr/>
    </dgm:pt>
    <dgm:pt modelId="{D882EDCB-726C-5E42-96A9-EDEA827B5CCA}" type="pres">
      <dgm:prSet presAssocID="{E7B0C256-A4B9-5B42-B51C-77B591A6CB0A}" presName="spacing" presStyleCnt="0"/>
      <dgm:spPr/>
    </dgm:pt>
    <dgm:pt modelId="{DAC12272-BFF8-764F-9D5C-0DF50395AADF}" type="pres">
      <dgm:prSet presAssocID="{0698A50D-34AF-AB4F-8CCB-EFD08D4C1CC0}" presName="linNode" presStyleCnt="0"/>
      <dgm:spPr/>
    </dgm:pt>
    <dgm:pt modelId="{1AAA7509-404E-0E47-8A1D-1F471934D397}" type="pres">
      <dgm:prSet presAssocID="{0698A50D-34AF-AB4F-8CCB-EFD08D4C1CC0}" presName="parentShp" presStyleLbl="node1" presStyleIdx="1" presStyleCnt="4" custScaleX="217476">
        <dgm:presLayoutVars>
          <dgm:bulletEnabled val="1"/>
        </dgm:presLayoutVars>
      </dgm:prSet>
      <dgm:spPr/>
    </dgm:pt>
    <dgm:pt modelId="{160031C7-32FC-324B-B096-CCBEADE03C7C}" type="pres">
      <dgm:prSet presAssocID="{0698A50D-34AF-AB4F-8CCB-EFD08D4C1CC0}" presName="childShp" presStyleLbl="bgAccFollowNode1" presStyleIdx="1" presStyleCnt="4">
        <dgm:presLayoutVars>
          <dgm:bulletEnabled val="1"/>
        </dgm:presLayoutVars>
      </dgm:prSet>
      <dgm:spPr/>
    </dgm:pt>
    <dgm:pt modelId="{C7B514B6-679A-D843-8EBC-A1D0B78CD4BB}" type="pres">
      <dgm:prSet presAssocID="{6E4CB3D9-4D1D-A44D-B330-FA9785DA2CCF}" presName="spacing" presStyleCnt="0"/>
      <dgm:spPr/>
    </dgm:pt>
    <dgm:pt modelId="{EB2124F6-6685-244A-A4E8-6D9E5583BCC2}" type="pres">
      <dgm:prSet presAssocID="{61F3D4D3-2761-BE45-B0F6-8C013CD3FFAA}" presName="linNode" presStyleCnt="0"/>
      <dgm:spPr/>
    </dgm:pt>
    <dgm:pt modelId="{FD647E3A-7092-D34E-8D68-CE63C76A65AC}" type="pres">
      <dgm:prSet presAssocID="{61F3D4D3-2761-BE45-B0F6-8C013CD3FFAA}" presName="parentShp" presStyleLbl="node1" presStyleIdx="2" presStyleCnt="4" custScaleX="240632">
        <dgm:presLayoutVars>
          <dgm:bulletEnabled val="1"/>
        </dgm:presLayoutVars>
      </dgm:prSet>
      <dgm:spPr/>
    </dgm:pt>
    <dgm:pt modelId="{EE0C9B60-E630-214C-BAF5-4DA8FBE6B91A}" type="pres">
      <dgm:prSet presAssocID="{61F3D4D3-2761-BE45-B0F6-8C013CD3FFAA}" presName="childShp" presStyleLbl="bgAccFollowNode1" presStyleIdx="2" presStyleCnt="4">
        <dgm:presLayoutVars>
          <dgm:bulletEnabled val="1"/>
        </dgm:presLayoutVars>
      </dgm:prSet>
      <dgm:spPr/>
    </dgm:pt>
    <dgm:pt modelId="{E9BE64D3-EB66-004A-8FF5-92F441D2D920}" type="pres">
      <dgm:prSet presAssocID="{3B76DB1E-6447-A34F-AE68-71EA81EB5383}" presName="spacing" presStyleCnt="0"/>
      <dgm:spPr/>
    </dgm:pt>
    <dgm:pt modelId="{727C6652-D604-C04E-A636-F4C8817F869B}" type="pres">
      <dgm:prSet presAssocID="{46387BCB-7778-1E49-AC10-B9B53D3A3FB6}" presName="linNode" presStyleCnt="0"/>
      <dgm:spPr/>
    </dgm:pt>
    <dgm:pt modelId="{A8B9ED25-042E-1E46-BC11-C734761D5EC8}" type="pres">
      <dgm:prSet presAssocID="{46387BCB-7778-1E49-AC10-B9B53D3A3FB6}" presName="parentShp" presStyleLbl="node1" presStyleIdx="3" presStyleCnt="4" custScaleX="257244">
        <dgm:presLayoutVars>
          <dgm:bulletEnabled val="1"/>
        </dgm:presLayoutVars>
      </dgm:prSet>
      <dgm:spPr/>
    </dgm:pt>
    <dgm:pt modelId="{2177E1A1-EB5F-5740-826F-40084871B0C2}" type="pres">
      <dgm:prSet presAssocID="{46387BCB-7778-1E49-AC10-B9B53D3A3FB6}" presName="childShp" presStyleLbl="bgAccFollowNode1" presStyleIdx="3" presStyleCnt="4">
        <dgm:presLayoutVars>
          <dgm:bulletEnabled val="1"/>
        </dgm:presLayoutVars>
      </dgm:prSet>
      <dgm:spPr/>
    </dgm:pt>
  </dgm:ptLst>
  <dgm:cxnLst>
    <dgm:cxn modelId="{3F08FE04-9870-0D47-B0D0-C1D783FA0B06}" type="presOf" srcId="{9511E1D1-02B2-CD4D-9BB4-7EA003FF8171}" destId="{B7B715C3-9472-B84D-9E3D-93CC696FF328}" srcOrd="0" destOrd="0" presId="urn:microsoft.com/office/officeart/2005/8/layout/vList6"/>
    <dgm:cxn modelId="{F463E014-477B-0548-83C2-D00EB47070C4}" srcId="{9511E1D1-02B2-CD4D-9BB4-7EA003FF8171}" destId="{46387BCB-7778-1E49-AC10-B9B53D3A3FB6}" srcOrd="3" destOrd="0" parTransId="{E6603223-CD8C-F84E-8FF9-6A80B8A2DCE9}" sibTransId="{D0FE5091-A070-B449-91C7-3E4DCCCD25DB}"/>
    <dgm:cxn modelId="{17D34271-54F9-3747-B568-F97F5182AFC9}" type="presOf" srcId="{0698A50D-34AF-AB4F-8CCB-EFD08D4C1CC0}" destId="{1AAA7509-404E-0E47-8A1D-1F471934D397}" srcOrd="0" destOrd="0" presId="urn:microsoft.com/office/officeart/2005/8/layout/vList6"/>
    <dgm:cxn modelId="{C54AAD7A-1A43-FE4B-A1A1-EFBCF14777F8}" type="presOf" srcId="{61F3D4D3-2761-BE45-B0F6-8C013CD3FFAA}" destId="{FD647E3A-7092-D34E-8D68-CE63C76A65AC}" srcOrd="0" destOrd="0" presId="urn:microsoft.com/office/officeart/2005/8/layout/vList6"/>
    <dgm:cxn modelId="{B75F0A82-0A15-584C-A4BF-A9D6A03A538B}" type="presOf" srcId="{C649D9D2-988F-B641-A1D2-B47C1BB1D340}" destId="{C436429B-9DF4-0547-BDE9-FE73A91C0652}" srcOrd="0" destOrd="0" presId="urn:microsoft.com/office/officeart/2005/8/layout/vList6"/>
    <dgm:cxn modelId="{A55FEAB1-BD41-744E-8BAF-CDD799F328C6}" srcId="{9511E1D1-02B2-CD4D-9BB4-7EA003FF8171}" destId="{0698A50D-34AF-AB4F-8CCB-EFD08D4C1CC0}" srcOrd="1" destOrd="0" parTransId="{23B410C3-009C-EA49-9973-411A4B1428F0}" sibTransId="{6E4CB3D9-4D1D-A44D-B330-FA9785DA2CCF}"/>
    <dgm:cxn modelId="{84F80CCC-3D90-E64A-A1C5-96432FA68944}" type="presOf" srcId="{46387BCB-7778-1E49-AC10-B9B53D3A3FB6}" destId="{A8B9ED25-042E-1E46-BC11-C734761D5EC8}" srcOrd="0" destOrd="0" presId="urn:microsoft.com/office/officeart/2005/8/layout/vList6"/>
    <dgm:cxn modelId="{D6498DD0-58B2-8B42-BB61-EC2AA0546D60}" srcId="{9511E1D1-02B2-CD4D-9BB4-7EA003FF8171}" destId="{61F3D4D3-2761-BE45-B0F6-8C013CD3FFAA}" srcOrd="2" destOrd="0" parTransId="{7C464BCF-0AFE-1140-9208-6A8E95931746}" sibTransId="{3B76DB1E-6447-A34F-AE68-71EA81EB5383}"/>
    <dgm:cxn modelId="{0E1961D3-5BCC-264F-9F9E-C578BF5BC386}" srcId="{9511E1D1-02B2-CD4D-9BB4-7EA003FF8171}" destId="{C649D9D2-988F-B641-A1D2-B47C1BB1D340}" srcOrd="0" destOrd="0" parTransId="{B2BC09C0-C5C2-1947-824B-4BF7AED55EFD}" sibTransId="{E7B0C256-A4B9-5B42-B51C-77B591A6CB0A}"/>
    <dgm:cxn modelId="{7BE91FF4-C56E-6F48-888B-425C6A57A73F}" type="presParOf" srcId="{B7B715C3-9472-B84D-9E3D-93CC696FF328}" destId="{6F815028-1785-6249-AACA-05357AC6A011}" srcOrd="0" destOrd="0" presId="urn:microsoft.com/office/officeart/2005/8/layout/vList6"/>
    <dgm:cxn modelId="{AE2393FD-EB26-8246-A9BD-78D1F505DCFE}" type="presParOf" srcId="{6F815028-1785-6249-AACA-05357AC6A011}" destId="{C436429B-9DF4-0547-BDE9-FE73A91C0652}" srcOrd="0" destOrd="0" presId="urn:microsoft.com/office/officeart/2005/8/layout/vList6"/>
    <dgm:cxn modelId="{0045A655-B19B-0344-9664-CE129462D7D1}" type="presParOf" srcId="{6F815028-1785-6249-AACA-05357AC6A011}" destId="{01E1FA8B-1A85-9B44-B68C-CE311FA26802}" srcOrd="1" destOrd="0" presId="urn:microsoft.com/office/officeart/2005/8/layout/vList6"/>
    <dgm:cxn modelId="{6176B3BB-4B5D-EA47-B807-650CC08B119E}" type="presParOf" srcId="{B7B715C3-9472-B84D-9E3D-93CC696FF328}" destId="{D882EDCB-726C-5E42-96A9-EDEA827B5CCA}" srcOrd="1" destOrd="0" presId="urn:microsoft.com/office/officeart/2005/8/layout/vList6"/>
    <dgm:cxn modelId="{20BBD04A-ADEA-3949-861A-383FF7052069}" type="presParOf" srcId="{B7B715C3-9472-B84D-9E3D-93CC696FF328}" destId="{DAC12272-BFF8-764F-9D5C-0DF50395AADF}" srcOrd="2" destOrd="0" presId="urn:microsoft.com/office/officeart/2005/8/layout/vList6"/>
    <dgm:cxn modelId="{992570D7-64B0-D947-9116-F65934737CAB}" type="presParOf" srcId="{DAC12272-BFF8-764F-9D5C-0DF50395AADF}" destId="{1AAA7509-404E-0E47-8A1D-1F471934D397}" srcOrd="0" destOrd="0" presId="urn:microsoft.com/office/officeart/2005/8/layout/vList6"/>
    <dgm:cxn modelId="{FA3BFFAE-0E59-4F40-8772-06967F647EF1}" type="presParOf" srcId="{DAC12272-BFF8-764F-9D5C-0DF50395AADF}" destId="{160031C7-32FC-324B-B096-CCBEADE03C7C}" srcOrd="1" destOrd="0" presId="urn:microsoft.com/office/officeart/2005/8/layout/vList6"/>
    <dgm:cxn modelId="{B637AC23-757D-7A4B-853B-FC96D40F3A52}" type="presParOf" srcId="{B7B715C3-9472-B84D-9E3D-93CC696FF328}" destId="{C7B514B6-679A-D843-8EBC-A1D0B78CD4BB}" srcOrd="3" destOrd="0" presId="urn:microsoft.com/office/officeart/2005/8/layout/vList6"/>
    <dgm:cxn modelId="{428375FF-C354-FA4B-ACBF-B9BB4A17002B}" type="presParOf" srcId="{B7B715C3-9472-B84D-9E3D-93CC696FF328}" destId="{EB2124F6-6685-244A-A4E8-6D9E5583BCC2}" srcOrd="4" destOrd="0" presId="urn:microsoft.com/office/officeart/2005/8/layout/vList6"/>
    <dgm:cxn modelId="{5855EAB8-E0DA-E844-A5AD-739861A26B64}" type="presParOf" srcId="{EB2124F6-6685-244A-A4E8-6D9E5583BCC2}" destId="{FD647E3A-7092-D34E-8D68-CE63C76A65AC}" srcOrd="0" destOrd="0" presId="urn:microsoft.com/office/officeart/2005/8/layout/vList6"/>
    <dgm:cxn modelId="{341DDF1B-9858-F245-BF4A-6495D7C10716}" type="presParOf" srcId="{EB2124F6-6685-244A-A4E8-6D9E5583BCC2}" destId="{EE0C9B60-E630-214C-BAF5-4DA8FBE6B91A}" srcOrd="1" destOrd="0" presId="urn:microsoft.com/office/officeart/2005/8/layout/vList6"/>
    <dgm:cxn modelId="{06B1C2B3-DF56-0247-9103-68F403F14A14}" type="presParOf" srcId="{B7B715C3-9472-B84D-9E3D-93CC696FF328}" destId="{E9BE64D3-EB66-004A-8FF5-92F441D2D920}" srcOrd="5" destOrd="0" presId="urn:microsoft.com/office/officeart/2005/8/layout/vList6"/>
    <dgm:cxn modelId="{788DA569-8D54-904A-BA88-318544730E29}" type="presParOf" srcId="{B7B715C3-9472-B84D-9E3D-93CC696FF328}" destId="{727C6652-D604-C04E-A636-F4C8817F869B}" srcOrd="6" destOrd="0" presId="urn:microsoft.com/office/officeart/2005/8/layout/vList6"/>
    <dgm:cxn modelId="{D2380CE9-AE5E-3541-B615-6198D6EF16BE}" type="presParOf" srcId="{727C6652-D604-C04E-A636-F4C8817F869B}" destId="{A8B9ED25-042E-1E46-BC11-C734761D5EC8}" srcOrd="0" destOrd="0" presId="urn:microsoft.com/office/officeart/2005/8/layout/vList6"/>
    <dgm:cxn modelId="{35E13DBC-33E5-7043-9A4B-9CA424FBD8EB}" type="presParOf" srcId="{727C6652-D604-C04E-A636-F4C8817F869B}" destId="{2177E1A1-EB5F-5740-826F-40084871B0C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747F6-3C37-F949-9995-49378A9C76A6}">
      <dsp:nvSpPr>
        <dsp:cNvPr id="0" name=""/>
        <dsp:cNvSpPr/>
      </dsp:nvSpPr>
      <dsp:spPr>
        <a:xfrm>
          <a:off x="0" y="0"/>
          <a:ext cx="8097012" cy="8309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Σταθερή κα</a:t>
          </a:r>
          <a:r>
            <a:rPr lang="el-GR" sz="2800" b="1" kern="1200" dirty="0"/>
            <a:t>ι</a:t>
          </a:r>
          <a:r>
            <a:rPr lang="en-US" sz="2800" b="1" kern="1200" dirty="0"/>
            <a:t> συγκεκριμένη μορφή.</a:t>
          </a:r>
        </a:p>
      </dsp:txBody>
      <dsp:txXfrm>
        <a:off x="24337" y="24337"/>
        <a:ext cx="7103156" cy="782254"/>
      </dsp:txXfrm>
    </dsp:sp>
    <dsp:sp modelId="{173A7FD2-498F-794B-B063-4E867368CDA4}">
      <dsp:nvSpPr>
        <dsp:cNvPr id="0" name=""/>
        <dsp:cNvSpPr/>
      </dsp:nvSpPr>
      <dsp:spPr>
        <a:xfrm>
          <a:off x="604647" y="946335"/>
          <a:ext cx="8097012" cy="8309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Επιτρέπει έρευνα σε μεγάλο δείγμα πληθυσμού (αντιπροσωπευτικό).</a:t>
          </a:r>
          <a:endParaRPr lang="en-US" sz="2800" b="1" kern="1200" dirty="0"/>
        </a:p>
      </dsp:txBody>
      <dsp:txXfrm>
        <a:off x="628984" y="970672"/>
        <a:ext cx="6903587" cy="782254"/>
      </dsp:txXfrm>
    </dsp:sp>
    <dsp:sp modelId="{AD35F5C7-B552-E042-AF3B-A01C3B8280F9}">
      <dsp:nvSpPr>
        <dsp:cNvPr id="0" name=""/>
        <dsp:cNvSpPr/>
      </dsp:nvSpPr>
      <dsp:spPr>
        <a:xfrm>
          <a:off x="1209293" y="1892671"/>
          <a:ext cx="8097012" cy="8309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Αναδεικνύει γενικές ή συνολικότερες τάσεις λόγω μεγάλου δείγματος.</a:t>
          </a:r>
          <a:endParaRPr lang="en-US" sz="2800" b="1" kern="1200" dirty="0"/>
        </a:p>
      </dsp:txBody>
      <dsp:txXfrm>
        <a:off x="1233630" y="1917008"/>
        <a:ext cx="6903587" cy="782254"/>
      </dsp:txXfrm>
    </dsp:sp>
    <dsp:sp modelId="{946B6F72-A007-7D4F-A389-F56380114573}">
      <dsp:nvSpPr>
        <dsp:cNvPr id="0" name=""/>
        <dsp:cNvSpPr/>
      </dsp:nvSpPr>
      <dsp:spPr>
        <a:xfrm>
          <a:off x="1813940" y="2839007"/>
          <a:ext cx="8097012" cy="8309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Χρησιμοποιεί μεταβλητές.</a:t>
          </a:r>
        </a:p>
      </dsp:txBody>
      <dsp:txXfrm>
        <a:off x="1838277" y="2863344"/>
        <a:ext cx="6903587" cy="782254"/>
      </dsp:txXfrm>
    </dsp:sp>
    <dsp:sp modelId="{A1F63896-5328-844B-9D36-8B5881C5A73E}">
      <dsp:nvSpPr>
        <dsp:cNvPr id="0" name=""/>
        <dsp:cNvSpPr/>
      </dsp:nvSpPr>
      <dsp:spPr>
        <a:xfrm>
          <a:off x="2418587" y="3785343"/>
          <a:ext cx="8097012" cy="83092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t>Προϋπάρχει μια υπόθεση ή θεωρία, η οποία περιμένει να επαληθευτεί ή να διαψευστεί</a:t>
          </a:r>
          <a:r>
            <a:rPr lang="el-GR" sz="1800" b="0" kern="1200" dirty="0"/>
            <a:t>. -</a:t>
          </a:r>
          <a:r>
            <a:rPr lang="el-GR" sz="1800" b="1" kern="1200" dirty="0"/>
            <a:t>Διακρίνεται από μεγαλύτερη αξιοπιστία και εγκυρότητα λόγω μεγάλου ερευνώμενου δείγματος.</a:t>
          </a:r>
          <a:endParaRPr lang="en-US" sz="1800" b="1" kern="1200" dirty="0"/>
        </a:p>
      </dsp:txBody>
      <dsp:txXfrm>
        <a:off x="2442924" y="3809680"/>
        <a:ext cx="6903587" cy="782254"/>
      </dsp:txXfrm>
    </dsp:sp>
    <dsp:sp modelId="{D85BB606-579C-FD4B-B37D-F62F10E14B4E}">
      <dsp:nvSpPr>
        <dsp:cNvPr id="0" name=""/>
        <dsp:cNvSpPr/>
      </dsp:nvSpPr>
      <dsp:spPr>
        <a:xfrm>
          <a:off x="7556908" y="607039"/>
          <a:ext cx="540103" cy="54010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78431" y="607039"/>
        <a:ext cx="297057" cy="406428"/>
      </dsp:txXfrm>
    </dsp:sp>
    <dsp:sp modelId="{9FB9AB4E-CB16-974C-808E-D9A130615E9E}">
      <dsp:nvSpPr>
        <dsp:cNvPr id="0" name=""/>
        <dsp:cNvSpPr/>
      </dsp:nvSpPr>
      <dsp:spPr>
        <a:xfrm>
          <a:off x="8161555" y="1553375"/>
          <a:ext cx="540103" cy="54010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83078" y="1553375"/>
        <a:ext cx="297057" cy="406428"/>
      </dsp:txXfrm>
    </dsp:sp>
    <dsp:sp modelId="{248C3241-E52E-4E4C-BB4C-C5AD82004DFC}">
      <dsp:nvSpPr>
        <dsp:cNvPr id="0" name=""/>
        <dsp:cNvSpPr/>
      </dsp:nvSpPr>
      <dsp:spPr>
        <a:xfrm>
          <a:off x="8766202" y="2485862"/>
          <a:ext cx="540103" cy="54010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887725" y="2485862"/>
        <a:ext cx="297057" cy="406428"/>
      </dsp:txXfrm>
    </dsp:sp>
    <dsp:sp modelId="{A26EE1D4-2B7A-3540-BF99-FF72A2772449}">
      <dsp:nvSpPr>
        <dsp:cNvPr id="0" name=""/>
        <dsp:cNvSpPr/>
      </dsp:nvSpPr>
      <dsp:spPr>
        <a:xfrm>
          <a:off x="9370849" y="3441430"/>
          <a:ext cx="540103" cy="54010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492372" y="3441430"/>
        <a:ext cx="297057" cy="406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E73ED-FE2D-5D4A-923A-A8D08147FEF8}">
      <dsp:nvSpPr>
        <dsp:cNvPr id="0" name=""/>
        <dsp:cNvSpPr/>
      </dsp:nvSpPr>
      <dsp:spPr>
        <a:xfrm>
          <a:off x="0" y="0"/>
          <a:ext cx="7333590" cy="1018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itchFamily="2" charset="2"/>
            <a:buNone/>
          </a:pPr>
          <a:r>
            <a:rPr lang="el-GR" sz="2000" b="1" kern="1200" dirty="0"/>
            <a:t>Συγκέντρωση στοιχείων σχετικά με το διαφημιστικό μήνυμα</a:t>
          </a:r>
          <a:endParaRPr lang="en-US" sz="2000" b="1" kern="1200" dirty="0"/>
        </a:p>
      </dsp:txBody>
      <dsp:txXfrm>
        <a:off x="29828" y="29828"/>
        <a:ext cx="6115490" cy="958757"/>
      </dsp:txXfrm>
    </dsp:sp>
    <dsp:sp modelId="{1DDDB984-D368-E743-BFB2-4E7136CEB5AF}">
      <dsp:nvSpPr>
        <dsp:cNvPr id="0" name=""/>
        <dsp:cNvSpPr/>
      </dsp:nvSpPr>
      <dsp:spPr>
        <a:xfrm>
          <a:off x="547638" y="1159859"/>
          <a:ext cx="7333590" cy="1018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Wingdings" pitchFamily="2" charset="2"/>
            <a:buNone/>
          </a:pPr>
          <a:r>
            <a:rPr lang="el-GR" sz="3200" b="1" kern="1200"/>
            <a:t>Τα προϊόντα</a:t>
          </a:r>
          <a:endParaRPr lang="en-US" sz="3200" b="1" kern="1200"/>
        </a:p>
      </dsp:txBody>
      <dsp:txXfrm>
        <a:off x="577466" y="1189687"/>
        <a:ext cx="6064328" cy="958756"/>
      </dsp:txXfrm>
    </dsp:sp>
    <dsp:sp modelId="{D9C70545-FFF4-0047-8C97-BDBBB4BFEC45}">
      <dsp:nvSpPr>
        <dsp:cNvPr id="0" name=""/>
        <dsp:cNvSpPr/>
      </dsp:nvSpPr>
      <dsp:spPr>
        <a:xfrm>
          <a:off x="1095276" y="2319718"/>
          <a:ext cx="7333590" cy="1018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Wingdings" pitchFamily="2" charset="2"/>
            <a:buNone/>
          </a:pPr>
          <a:r>
            <a:rPr lang="el-GR" sz="2400" b="1" kern="1200"/>
            <a:t>Τις υπηρεσίες της εταιρείας ή του οργανισμού</a:t>
          </a:r>
          <a:endParaRPr lang="en-US" sz="2400" b="1" kern="1200"/>
        </a:p>
      </dsp:txBody>
      <dsp:txXfrm>
        <a:off x="1125104" y="2349546"/>
        <a:ext cx="6064328" cy="958757"/>
      </dsp:txXfrm>
    </dsp:sp>
    <dsp:sp modelId="{6760BDCF-2718-3C41-A3C2-13ACED4F31E7}">
      <dsp:nvSpPr>
        <dsp:cNvPr id="0" name=""/>
        <dsp:cNvSpPr/>
      </dsp:nvSpPr>
      <dsp:spPr>
        <a:xfrm>
          <a:off x="1642914" y="3479577"/>
          <a:ext cx="7333590" cy="1018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itchFamily="2" charset="2"/>
            <a:buNone/>
          </a:pPr>
          <a:r>
            <a:rPr lang="el-GR" sz="2000" b="1" kern="1200"/>
            <a:t>Την κατανόηση των απόψεων του κοινού για συγκεκριμένα θέματα</a:t>
          </a:r>
          <a:endParaRPr lang="en-US" sz="2000" b="1" kern="1200"/>
        </a:p>
      </dsp:txBody>
      <dsp:txXfrm>
        <a:off x="1672742" y="3509405"/>
        <a:ext cx="6064328" cy="958757"/>
      </dsp:txXfrm>
    </dsp:sp>
    <dsp:sp modelId="{D49182A4-24AF-624B-ABD0-D29D9772CD70}">
      <dsp:nvSpPr>
        <dsp:cNvPr id="0" name=""/>
        <dsp:cNvSpPr/>
      </dsp:nvSpPr>
      <dsp:spPr>
        <a:xfrm>
          <a:off x="2190553" y="4639436"/>
          <a:ext cx="7333590" cy="1018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itchFamily="2" charset="2"/>
            <a:buNone/>
          </a:pPr>
          <a:r>
            <a:rPr lang="el-GR" sz="1800" b="1" kern="1200"/>
            <a:t>Τον έλεγχο της διαφήμισης ή την αποδοχή της συσκευασίας του προϊόντος (Σιώμκος και Μαύρος, 2008).</a:t>
          </a:r>
          <a:endParaRPr lang="en-US" sz="1800" b="1" kern="1200"/>
        </a:p>
      </dsp:txBody>
      <dsp:txXfrm>
        <a:off x="2220381" y="4669264"/>
        <a:ext cx="6064328" cy="958757"/>
      </dsp:txXfrm>
    </dsp:sp>
    <dsp:sp modelId="{5DB90773-3591-0144-882B-03C40D484B61}">
      <dsp:nvSpPr>
        <dsp:cNvPr id="0" name=""/>
        <dsp:cNvSpPr/>
      </dsp:nvSpPr>
      <dsp:spPr>
        <a:xfrm>
          <a:off x="6671622" y="744007"/>
          <a:ext cx="661968" cy="661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820565" y="744007"/>
        <a:ext cx="364082" cy="498131"/>
      </dsp:txXfrm>
    </dsp:sp>
    <dsp:sp modelId="{85A41D1C-07F1-A346-8B44-1CECBE067570}">
      <dsp:nvSpPr>
        <dsp:cNvPr id="0" name=""/>
        <dsp:cNvSpPr/>
      </dsp:nvSpPr>
      <dsp:spPr>
        <a:xfrm>
          <a:off x="7219260" y="1903866"/>
          <a:ext cx="661968" cy="661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368203" y="1903866"/>
        <a:ext cx="364082" cy="498131"/>
      </dsp:txXfrm>
    </dsp:sp>
    <dsp:sp modelId="{584B7259-8F1A-B846-9ED5-04DF0DE4D94A}">
      <dsp:nvSpPr>
        <dsp:cNvPr id="0" name=""/>
        <dsp:cNvSpPr/>
      </dsp:nvSpPr>
      <dsp:spPr>
        <a:xfrm>
          <a:off x="7766898" y="3046752"/>
          <a:ext cx="661968" cy="661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915841" y="3046752"/>
        <a:ext cx="364082" cy="498131"/>
      </dsp:txXfrm>
    </dsp:sp>
    <dsp:sp modelId="{481CA680-6E61-4A45-B1D3-9163EA7443A9}">
      <dsp:nvSpPr>
        <dsp:cNvPr id="0" name=""/>
        <dsp:cNvSpPr/>
      </dsp:nvSpPr>
      <dsp:spPr>
        <a:xfrm>
          <a:off x="8314537" y="4217927"/>
          <a:ext cx="661968" cy="6619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463480" y="4217927"/>
        <a:ext cx="364082" cy="498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1FA8B-1A85-9B44-B68C-CE311FA26802}">
      <dsp:nvSpPr>
        <dsp:cNvPr id="0" name=""/>
        <dsp:cNvSpPr/>
      </dsp:nvSpPr>
      <dsp:spPr>
        <a:xfrm>
          <a:off x="5324065" y="1187"/>
          <a:ext cx="3834074" cy="9424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6429B-9DF4-0547-BDE9-FE73A91C0652}">
      <dsp:nvSpPr>
        <dsp:cNvPr id="0" name=""/>
        <dsp:cNvSpPr/>
      </dsp:nvSpPr>
      <dsp:spPr>
        <a:xfrm>
          <a:off x="6408" y="1187"/>
          <a:ext cx="5317656" cy="942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Font typeface="Wingdings" pitchFamily="2" charset="2"/>
            <a:buNone/>
          </a:pPr>
          <a:r>
            <a:rPr lang="el-GR" sz="2600" b="1" kern="1200"/>
            <a:t>κοινή χρήση</a:t>
          </a:r>
          <a:endParaRPr lang="en-US" sz="2600" b="1" kern="1200"/>
        </a:p>
      </dsp:txBody>
      <dsp:txXfrm>
        <a:off x="52415" y="47194"/>
        <a:ext cx="5225642" cy="850454"/>
      </dsp:txXfrm>
    </dsp:sp>
    <dsp:sp modelId="{160031C7-32FC-324B-B096-CCBEADE03C7C}">
      <dsp:nvSpPr>
        <dsp:cNvPr id="0" name=""/>
        <dsp:cNvSpPr/>
      </dsp:nvSpPr>
      <dsp:spPr>
        <a:xfrm>
          <a:off x="5422893" y="1037902"/>
          <a:ext cx="3737417" cy="9424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AA7509-404E-0E47-8A1D-1F471934D397}">
      <dsp:nvSpPr>
        <dsp:cNvPr id="0" name=""/>
        <dsp:cNvSpPr/>
      </dsp:nvSpPr>
      <dsp:spPr>
        <a:xfrm>
          <a:off x="4236" y="1037902"/>
          <a:ext cx="5418656" cy="942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l-GR" sz="2600" b="1" kern="1200"/>
            <a:t>διανομή</a:t>
          </a:r>
          <a:endParaRPr lang="en-US" sz="2600" b="1" kern="1200"/>
        </a:p>
      </dsp:txBody>
      <dsp:txXfrm>
        <a:off x="50243" y="1083909"/>
        <a:ext cx="5326642" cy="850454"/>
      </dsp:txXfrm>
    </dsp:sp>
    <dsp:sp modelId="{EE0C9B60-E630-214C-BAF5-4DA8FBE6B91A}">
      <dsp:nvSpPr>
        <dsp:cNvPr id="0" name=""/>
        <dsp:cNvSpPr/>
      </dsp:nvSpPr>
      <dsp:spPr>
        <a:xfrm>
          <a:off x="5644859" y="2074617"/>
          <a:ext cx="3517253" cy="9424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647E3A-7092-D34E-8D68-CE63C76A65AC}">
      <dsp:nvSpPr>
        <dsp:cNvPr id="0" name=""/>
        <dsp:cNvSpPr/>
      </dsp:nvSpPr>
      <dsp:spPr>
        <a:xfrm>
          <a:off x="2435" y="2074617"/>
          <a:ext cx="5642424" cy="942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l-GR" sz="2600" b="1" kern="1200"/>
            <a:t>έλεγχο</a:t>
          </a:r>
          <a:endParaRPr lang="en-US" sz="2600" b="1" kern="1200"/>
        </a:p>
      </dsp:txBody>
      <dsp:txXfrm>
        <a:off x="48442" y="2120624"/>
        <a:ext cx="5550410" cy="850454"/>
      </dsp:txXfrm>
    </dsp:sp>
    <dsp:sp modelId="{2177E1A1-EB5F-5740-826F-40084871B0C2}">
      <dsp:nvSpPr>
        <dsp:cNvPr id="0" name=""/>
        <dsp:cNvSpPr/>
      </dsp:nvSpPr>
      <dsp:spPr>
        <a:xfrm>
          <a:off x="5787792" y="3111332"/>
          <a:ext cx="3372267" cy="94246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B9ED25-042E-1E46-BC11-C734761D5EC8}">
      <dsp:nvSpPr>
        <dsp:cNvPr id="0" name=""/>
        <dsp:cNvSpPr/>
      </dsp:nvSpPr>
      <dsp:spPr>
        <a:xfrm>
          <a:off x="4488" y="3111332"/>
          <a:ext cx="5783303" cy="9424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l-GR" sz="2600" b="1" kern="1200"/>
            <a:t>την επαλήθευση των δεδομένων του </a:t>
          </a:r>
          <a:r>
            <a:rPr lang="en-US" sz="2600" b="1" kern="1200"/>
            <a:t>crowdsourcing</a:t>
          </a:r>
        </a:p>
      </dsp:txBody>
      <dsp:txXfrm>
        <a:off x="50495" y="3157339"/>
        <a:ext cx="5691289" cy="8504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33C98-84FD-134E-BCD6-D6C44E3E3E76}" type="datetimeFigureOut">
              <a:rPr lang="en-US" smtClean="0"/>
              <a:t>5/19/24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A35B4-FA4A-0540-8C38-7C7BFA1AE524}" type="slidenum">
              <a:rPr lang="en-US" smtClean="0"/>
              <a:t>‹#›</a:t>
            </a:fld>
            <a:endParaRPr lang="en-US"/>
          </a:p>
        </p:txBody>
      </p:sp>
    </p:spTree>
    <p:extLst>
      <p:ext uri="{BB962C8B-B14F-4D97-AF65-F5344CB8AC3E}">
        <p14:creationId xmlns:p14="http://schemas.microsoft.com/office/powerpoint/2010/main" val="369770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19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3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85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01FA-9763-3D4A-9504-4FBE541A7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6EB97C-75E7-F142-9085-9CEFDB51B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08596-9368-3E4A-9AF4-CB034C9E3935}"/>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5" name="Footer Placeholder 4">
            <a:extLst>
              <a:ext uri="{FF2B5EF4-FFF2-40B4-BE49-F238E27FC236}">
                <a16:creationId xmlns:a16="http://schemas.microsoft.com/office/drawing/2014/main" id="{8BF10679-ECDA-CC46-B3D3-AFC779A27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61429-3E05-C14F-9796-A3E64C86B5B2}"/>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143897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52FA-369B-9D4F-8A74-92B39DC7D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E9CA1-59F0-CA4E-9F97-067C8EB541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19A30-1C3E-724F-A1F7-1785F1F08741}"/>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5" name="Footer Placeholder 4">
            <a:extLst>
              <a:ext uri="{FF2B5EF4-FFF2-40B4-BE49-F238E27FC236}">
                <a16:creationId xmlns:a16="http://schemas.microsoft.com/office/drawing/2014/main" id="{97742E3A-9C49-5445-A9E6-314355ABC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2C044-5D91-D248-988B-8C97C4273DC4}"/>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328688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65012-A5D4-2A43-9E67-66F28586A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A6BB97-5873-DD42-8439-7A415FF8BF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30F3-E515-3E44-9937-AD441B50F968}"/>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5" name="Footer Placeholder 4">
            <a:extLst>
              <a:ext uri="{FF2B5EF4-FFF2-40B4-BE49-F238E27FC236}">
                <a16:creationId xmlns:a16="http://schemas.microsoft.com/office/drawing/2014/main" id="{F48E774D-0240-6A40-8FF5-9A669DCFA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C6BE-85F4-A940-8930-CCE2D91CA7D6}"/>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66525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B99A7-3F25-EB41-A22B-8202A15B2D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2116A-EE91-8048-AA40-F9107073F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8CC03-DF53-C846-91CF-800CC8EC2ED4}"/>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5" name="Footer Placeholder 4">
            <a:extLst>
              <a:ext uri="{FF2B5EF4-FFF2-40B4-BE49-F238E27FC236}">
                <a16:creationId xmlns:a16="http://schemas.microsoft.com/office/drawing/2014/main" id="{F7EED66A-783C-E046-8E44-52E6C1D4B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AF4DB-DF3C-4D42-9437-C16675CFD6D0}"/>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66601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4B6D-F21B-5B4F-A944-2AC6C3BAFA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D9AFB-BC3C-B841-9EF0-C9AA3DDCAD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D94717-28DC-0147-9CE5-D671AF56B638}"/>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5" name="Footer Placeholder 4">
            <a:extLst>
              <a:ext uri="{FF2B5EF4-FFF2-40B4-BE49-F238E27FC236}">
                <a16:creationId xmlns:a16="http://schemas.microsoft.com/office/drawing/2014/main" id="{9AFAC168-DC2B-4D41-B6B2-2AA240514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63D66-8304-EF42-B702-979F70AFFF64}"/>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415887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777F-F339-4B42-9377-A7B1DAF360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16C8C-B52C-E54E-9EC3-1CFB5601F0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2671-683E-F545-B170-3E91016409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B5154-4C74-F544-9C56-5C891F7AFC83}"/>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6" name="Footer Placeholder 5">
            <a:extLst>
              <a:ext uri="{FF2B5EF4-FFF2-40B4-BE49-F238E27FC236}">
                <a16:creationId xmlns:a16="http://schemas.microsoft.com/office/drawing/2014/main" id="{801270BA-3617-8647-8304-2B86709D9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B9AFA-48D7-B84D-8397-3FA696ADDAAA}"/>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132393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1401-8E1B-384A-A3DD-00A14A9131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BACC4-F742-A547-BA1B-F31B326FA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35E397-4D5C-E04F-84BE-62C8CE59F5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F14B43-600B-E441-95FC-0DBDFF40B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ADA22E-7675-564C-918E-3459AA170D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EA9EF-1C1C-A540-9533-DBF1843BBBE2}"/>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8" name="Footer Placeholder 7">
            <a:extLst>
              <a:ext uri="{FF2B5EF4-FFF2-40B4-BE49-F238E27FC236}">
                <a16:creationId xmlns:a16="http://schemas.microsoft.com/office/drawing/2014/main" id="{B59589ED-F05D-3843-916F-88E9CD1382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C25E88-7BA4-C24F-BC28-0C2B1F8FB4B0}"/>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22271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AAD7-2DD8-1748-99D5-174F97DD5C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5D94E-72CB-F548-9F95-A29E2AF0FF7C}"/>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4" name="Footer Placeholder 3">
            <a:extLst>
              <a:ext uri="{FF2B5EF4-FFF2-40B4-BE49-F238E27FC236}">
                <a16:creationId xmlns:a16="http://schemas.microsoft.com/office/drawing/2014/main" id="{4A04ECE5-E7FD-724E-BD42-B679A4BE32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2BB3FE-EFE9-3943-B13F-EBCFE635783F}"/>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146253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00AD3-A65A-B040-8661-06E72A78F9FE}"/>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3" name="Footer Placeholder 2">
            <a:extLst>
              <a:ext uri="{FF2B5EF4-FFF2-40B4-BE49-F238E27FC236}">
                <a16:creationId xmlns:a16="http://schemas.microsoft.com/office/drawing/2014/main" id="{6009281E-356E-6046-8DC2-B4B607281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21BF5-A4A4-EA41-9318-390AF4F26233}"/>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69954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47CE-18CE-E84E-9AF5-7851406D9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FA237-DD3B-9E4A-89AA-11E1C789F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4468D7-5F42-3345-8FAE-24E5CAD66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BAA796-9992-7E4E-AC58-8F699025FCCE}"/>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6" name="Footer Placeholder 5">
            <a:extLst>
              <a:ext uri="{FF2B5EF4-FFF2-40B4-BE49-F238E27FC236}">
                <a16:creationId xmlns:a16="http://schemas.microsoft.com/office/drawing/2014/main" id="{E7C99AAC-9CC9-5443-ADCF-E21A8588B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5B996-59D9-AF48-A81F-3E74D317BF96}"/>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269781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2850-071E-2545-A5A1-C70CB5744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2A64B-2168-1542-BD0A-786E1F892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85F2D-8365-0745-AEDD-6A522F0CA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F3A49E-856A-4A49-80D8-D50395C29724}"/>
              </a:ext>
            </a:extLst>
          </p:cNvPr>
          <p:cNvSpPr>
            <a:spLocks noGrp="1"/>
          </p:cNvSpPr>
          <p:nvPr>
            <p:ph type="dt" sz="half" idx="10"/>
          </p:nvPr>
        </p:nvSpPr>
        <p:spPr/>
        <p:txBody>
          <a:bodyPr/>
          <a:lstStyle/>
          <a:p>
            <a:fld id="{CFA1DF2F-EFF2-2543-977A-2BA942812D33}" type="datetimeFigureOut">
              <a:rPr lang="en-US" smtClean="0"/>
              <a:t>5/19/24</a:t>
            </a:fld>
            <a:endParaRPr lang="en-US"/>
          </a:p>
        </p:txBody>
      </p:sp>
      <p:sp>
        <p:nvSpPr>
          <p:cNvPr id="6" name="Footer Placeholder 5">
            <a:extLst>
              <a:ext uri="{FF2B5EF4-FFF2-40B4-BE49-F238E27FC236}">
                <a16:creationId xmlns:a16="http://schemas.microsoft.com/office/drawing/2014/main" id="{F1BF3264-91DC-2649-A223-0BC2201A8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69E85-7471-3A41-BFE7-087EFEC43616}"/>
              </a:ext>
            </a:extLst>
          </p:cNvPr>
          <p:cNvSpPr>
            <a:spLocks noGrp="1"/>
          </p:cNvSpPr>
          <p:nvPr>
            <p:ph type="sldNum" sz="quarter" idx="12"/>
          </p:nvPr>
        </p:nvSpPr>
        <p:spPr/>
        <p:txBody>
          <a:bodyPr/>
          <a:lstStyle/>
          <a:p>
            <a:fld id="{DE2E4DC9-5ED5-6F44-960B-FC203CEE9E99}" type="slidenum">
              <a:rPr lang="en-US" smtClean="0"/>
              <a:t>‹#›</a:t>
            </a:fld>
            <a:endParaRPr lang="en-US"/>
          </a:p>
        </p:txBody>
      </p:sp>
    </p:spTree>
    <p:extLst>
      <p:ext uri="{BB962C8B-B14F-4D97-AF65-F5344CB8AC3E}">
        <p14:creationId xmlns:p14="http://schemas.microsoft.com/office/powerpoint/2010/main" val="425647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5DB38-4A4B-654B-8E7F-F5A3865A6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0E984-C4E0-F74E-B8F3-A0A1B3B55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F9055-9F00-FA41-B67E-86F61F6E38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1DF2F-EFF2-2543-977A-2BA942812D33}" type="datetimeFigureOut">
              <a:rPr lang="en-US" smtClean="0"/>
              <a:t>5/19/24</a:t>
            </a:fld>
            <a:endParaRPr lang="en-US"/>
          </a:p>
        </p:txBody>
      </p:sp>
      <p:sp>
        <p:nvSpPr>
          <p:cNvPr id="5" name="Footer Placeholder 4">
            <a:extLst>
              <a:ext uri="{FF2B5EF4-FFF2-40B4-BE49-F238E27FC236}">
                <a16:creationId xmlns:a16="http://schemas.microsoft.com/office/drawing/2014/main" id="{492643F7-6BA4-5646-BBB1-2DA4CC15D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60284B-C172-2A40-AE65-A0F818F4B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E4DC9-5ED5-6F44-960B-FC203CEE9E99}" type="slidenum">
              <a:rPr lang="en-US" smtClean="0"/>
              <a:t>‹#›</a:t>
            </a:fld>
            <a:endParaRPr lang="en-US"/>
          </a:p>
        </p:txBody>
      </p:sp>
    </p:spTree>
    <p:extLst>
      <p:ext uri="{BB962C8B-B14F-4D97-AF65-F5344CB8AC3E}">
        <p14:creationId xmlns:p14="http://schemas.microsoft.com/office/powerpoint/2010/main" val="309493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blog.mesydel.com/what-is-the-delphi-method-and-what-is-it-used-for-feb2d26f917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astavropoulos@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anastasiosastavropoulos.academia.edu/" TargetMode="External"/><Relationship Id="rId4" Type="http://schemas.openxmlformats.org/officeDocument/2006/relationships/hyperlink" Target="https://www.facebook.com/anastasios.stavropoulos.3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thessaloniki.gr/%CE%B8%CE%AD%CE%BB%CF%89-%CE%B1%CF%80%CF%8C-%CF%84%CE%BF%CE%BD-%CE%B4%CE%AE%CE%BC%CE%BF/%CE%B8%CE%AD%CE%BB%CF%89-%CE%BD%CE%B1-%CE%B5%CE%BE%CF%85%CF%80%CE%B7%CF%81%CE%B5%CF%84%CE%B7%CE%B8%CF%8E/resilien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ap.com/greece/products/artificial-intelligence/what-is-blockchain.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lockchain.org.gr/home/math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duotone>
              <a:schemeClr val="accent5">
                <a:shade val="45000"/>
                <a:satMod val="135000"/>
              </a:schemeClr>
              <a:prstClr val="white"/>
            </a:duotone>
          </a:blip>
          <a:srcRect/>
          <a:stretch/>
        </p:blipFill>
        <p:spPr>
          <a:xfrm>
            <a:off x="1226574" y="1342103"/>
            <a:ext cx="9314426" cy="3991897"/>
          </a:xfrm>
          <a:prstGeom prst="rect">
            <a:avLst/>
          </a:prstGeom>
          <a:noFill/>
          <a:ln>
            <a:noFill/>
          </a:ln>
        </p:spPr>
      </p:pic>
    </p:spTree>
    <p:extLst>
      <p:ext uri="{BB962C8B-B14F-4D97-AF65-F5344CB8AC3E}">
        <p14:creationId xmlns:p14="http://schemas.microsoft.com/office/powerpoint/2010/main" val="13277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2D6D-60EF-C945-A408-9A02D483547B}"/>
              </a:ext>
            </a:extLst>
          </p:cNvPr>
          <p:cNvSpPr>
            <a:spLocks noGrp="1"/>
          </p:cNvSpPr>
          <p:nvPr>
            <p:ph type="title"/>
          </p:nvPr>
        </p:nvSpPr>
        <p:spPr/>
        <p:txBody>
          <a:bodyPr>
            <a:normAutofit fontScale="90000"/>
          </a:bodyPr>
          <a:lstStyle/>
          <a:p>
            <a:pPr algn="ctr"/>
            <a:br>
              <a:rPr lang="el-GR" b="1" dirty="0"/>
            </a:br>
            <a:r>
              <a:rPr lang="el-GR" b="1" dirty="0"/>
              <a:t>5.1. Ηλεκτρονικές συνεντεύξεις.</a:t>
            </a:r>
            <a:br>
              <a:rPr lang="en-US" dirty="0"/>
            </a:br>
            <a:endParaRPr lang="en-US" dirty="0"/>
          </a:p>
        </p:txBody>
      </p:sp>
      <p:sp>
        <p:nvSpPr>
          <p:cNvPr id="5" name="Content Placeholder 4">
            <a:extLst>
              <a:ext uri="{FF2B5EF4-FFF2-40B4-BE49-F238E27FC236}">
                <a16:creationId xmlns:a16="http://schemas.microsoft.com/office/drawing/2014/main" id="{FFD5BA45-C823-A045-8D4C-702133266064}"/>
              </a:ext>
            </a:extLst>
          </p:cNvPr>
          <p:cNvSpPr>
            <a:spLocks noGrp="1"/>
          </p:cNvSpPr>
          <p:nvPr>
            <p:ph sz="half" idx="1"/>
          </p:nvPr>
        </p:nvSpPr>
        <p:spPr>
          <a:xfrm>
            <a:off x="838200" y="1366463"/>
            <a:ext cx="5181600" cy="4810500"/>
          </a:xfrm>
        </p:spPr>
        <p:txBody>
          <a:bodyPr>
            <a:normAutofit fontScale="92500" lnSpcReduction="20000"/>
          </a:bodyPr>
          <a:lstStyle/>
          <a:p>
            <a:r>
              <a:rPr lang="el-GR" sz="3000" dirty="0"/>
              <a:t>Η  εξάπλωση της χρήσης των </a:t>
            </a:r>
            <a:r>
              <a:rPr lang="en-US" sz="3000" dirty="0"/>
              <a:t>social media </a:t>
            </a:r>
            <a:r>
              <a:rPr lang="el-GR" sz="3000" dirty="0"/>
              <a:t>προσφέρουν τη δυνατότητα από διαφορετικά σημεία οι καταναλωτές να μπορούν σε πραγματικό χρόνο να πραγματοποιούν αυτές τις συνεντεύξεις.</a:t>
            </a:r>
            <a:endParaRPr lang="en-US" sz="3000" dirty="0"/>
          </a:p>
          <a:p>
            <a:r>
              <a:rPr lang="el-GR" sz="3000" dirty="0"/>
              <a:t>Γενικότερα οι συνεντεύξεις με τους</a:t>
            </a:r>
            <a:endParaRPr lang="en-US" sz="3000" dirty="0"/>
          </a:p>
          <a:p>
            <a:pPr lvl="0"/>
            <a:r>
              <a:rPr lang="el-GR" sz="3000" dirty="0"/>
              <a:t>Πελάτες της εταιρείας</a:t>
            </a:r>
            <a:endParaRPr lang="en-US" sz="3000" dirty="0"/>
          </a:p>
          <a:p>
            <a:pPr lvl="0"/>
            <a:r>
              <a:rPr lang="el-GR" sz="3000" dirty="0"/>
              <a:t>Το κοινό των οργανισμών</a:t>
            </a:r>
            <a:endParaRPr lang="en-US" sz="3000" dirty="0"/>
          </a:p>
          <a:p>
            <a:pPr lvl="0"/>
            <a:r>
              <a:rPr lang="el-GR" sz="3000" dirty="0"/>
              <a:t>Και τους χρήστες των κοινωνικών δικτύων </a:t>
            </a:r>
            <a:endParaRPr lang="en-US" sz="3000" dirty="0"/>
          </a:p>
          <a:p>
            <a:endParaRPr lang="en-US" dirty="0"/>
          </a:p>
          <a:p>
            <a:pPr marL="0" indent="0">
              <a:buNone/>
            </a:pPr>
            <a:endParaRPr lang="en-US" dirty="0"/>
          </a:p>
        </p:txBody>
      </p:sp>
      <p:sp>
        <p:nvSpPr>
          <p:cNvPr id="6" name="Content Placeholder 5">
            <a:extLst>
              <a:ext uri="{FF2B5EF4-FFF2-40B4-BE49-F238E27FC236}">
                <a16:creationId xmlns:a16="http://schemas.microsoft.com/office/drawing/2014/main" id="{DC4C5CE7-9C6B-B347-8EE8-9AA16BFF383F}"/>
              </a:ext>
            </a:extLst>
          </p:cNvPr>
          <p:cNvSpPr>
            <a:spLocks noGrp="1"/>
          </p:cNvSpPr>
          <p:nvPr>
            <p:ph sz="half" idx="2"/>
          </p:nvPr>
        </p:nvSpPr>
        <p:spPr>
          <a:xfrm>
            <a:off x="6172200" y="1366463"/>
            <a:ext cx="5181600" cy="4810500"/>
          </a:xfrm>
        </p:spPr>
        <p:txBody>
          <a:bodyPr>
            <a:normAutofit fontScale="92500" lnSpcReduction="20000"/>
          </a:bodyPr>
          <a:lstStyle/>
          <a:p>
            <a:r>
              <a:rPr lang="el-GR" dirty="0"/>
              <a:t>προσφέρουν </a:t>
            </a:r>
          </a:p>
          <a:p>
            <a:r>
              <a:rPr lang="el-GR" dirty="0"/>
              <a:t>χρήσιμα μεθοδολογικά εργαλεία</a:t>
            </a:r>
          </a:p>
          <a:p>
            <a:r>
              <a:rPr lang="el-GR" dirty="0"/>
              <a:t>για τη διαχείριση της γνώσης,</a:t>
            </a:r>
          </a:p>
          <a:p>
            <a:r>
              <a:rPr lang="el-GR" dirty="0"/>
              <a:t>μέσα από τη συσσώρευση πληροφοριών </a:t>
            </a:r>
          </a:p>
          <a:p>
            <a:r>
              <a:rPr lang="el-GR" dirty="0"/>
              <a:t>για αυτούς</a:t>
            </a:r>
            <a:r>
              <a:rPr lang="en-US" dirty="0"/>
              <a:t> ό</a:t>
            </a:r>
            <a:r>
              <a:rPr lang="el-GR" dirty="0"/>
              <a:t>πως:</a:t>
            </a:r>
          </a:p>
          <a:p>
            <a:pPr>
              <a:buFont typeface="Wingdings" pitchFamily="2" charset="2"/>
              <a:buChar char="Ø"/>
            </a:pPr>
            <a:r>
              <a:rPr lang="el-GR" dirty="0"/>
              <a:t>ιδέες</a:t>
            </a:r>
            <a:r>
              <a:rPr lang="en-US" dirty="0"/>
              <a:t> </a:t>
            </a:r>
            <a:r>
              <a:rPr lang="el-GR" dirty="0"/>
              <a:t>και</a:t>
            </a:r>
          </a:p>
          <a:p>
            <a:pPr>
              <a:buFont typeface="Wingdings" pitchFamily="2" charset="2"/>
              <a:buChar char="Ø"/>
            </a:pPr>
            <a:r>
              <a:rPr lang="el-GR" dirty="0"/>
              <a:t>προθέσεις τους σχετικά με τα προϊόντα και </a:t>
            </a:r>
          </a:p>
          <a:p>
            <a:pPr>
              <a:buFont typeface="Wingdings" pitchFamily="2" charset="2"/>
              <a:buChar char="Ø"/>
            </a:pPr>
            <a:r>
              <a:rPr lang="el-GR" dirty="0"/>
              <a:t>τις υπηρεσίες ή μεμονωμένες συνομιλίες για την υποστήριξη της εταιρίας ή του οργανισμού (</a:t>
            </a:r>
            <a:r>
              <a:rPr lang="en-US" dirty="0"/>
              <a:t>Buchnowski</a:t>
            </a:r>
            <a:r>
              <a:rPr lang="el-GR" dirty="0"/>
              <a:t>, 2011:27-28).</a:t>
            </a: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128957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C13C0-7620-F449-8181-AFCF7A63E6C5}"/>
              </a:ext>
            </a:extLst>
          </p:cNvPr>
          <p:cNvSpPr>
            <a:spLocks noGrp="1"/>
          </p:cNvSpPr>
          <p:nvPr>
            <p:ph type="title"/>
          </p:nvPr>
        </p:nvSpPr>
        <p:spPr>
          <a:xfrm>
            <a:off x="838200" y="365125"/>
            <a:ext cx="10515600" cy="518453"/>
          </a:xfrm>
        </p:spPr>
        <p:txBody>
          <a:bodyPr>
            <a:normAutofit fontScale="90000"/>
          </a:bodyPr>
          <a:lstStyle/>
          <a:p>
            <a:pPr algn="ctr"/>
            <a:br>
              <a:rPr lang="el-GR" b="1" dirty="0"/>
            </a:br>
            <a:r>
              <a:rPr lang="el-GR" b="1" dirty="0"/>
              <a:t>5.2. Ομάδες Εστίασης (</a:t>
            </a:r>
            <a:r>
              <a:rPr lang="en-US" b="1" dirty="0"/>
              <a:t>Focus Groups</a:t>
            </a:r>
            <a:r>
              <a:rPr lang="el-GR" b="1" dirty="0"/>
              <a:t>)</a:t>
            </a:r>
            <a:r>
              <a:rPr lang="el-GR" dirty="0"/>
              <a:t>.</a:t>
            </a:r>
            <a:br>
              <a:rPr lang="en-US" dirty="0"/>
            </a:br>
            <a:endParaRPr lang="en-US" dirty="0"/>
          </a:p>
        </p:txBody>
      </p:sp>
      <p:sp>
        <p:nvSpPr>
          <p:cNvPr id="6" name="Content Placeholder 5">
            <a:extLst>
              <a:ext uri="{FF2B5EF4-FFF2-40B4-BE49-F238E27FC236}">
                <a16:creationId xmlns:a16="http://schemas.microsoft.com/office/drawing/2014/main" id="{8825D777-BDC1-3E4C-AF0E-61431B0026E8}"/>
              </a:ext>
            </a:extLst>
          </p:cNvPr>
          <p:cNvSpPr>
            <a:spLocks noGrp="1"/>
          </p:cNvSpPr>
          <p:nvPr>
            <p:ph idx="1"/>
          </p:nvPr>
        </p:nvSpPr>
        <p:spPr>
          <a:xfrm>
            <a:off x="838200" y="1119883"/>
            <a:ext cx="10515600" cy="5057080"/>
          </a:xfrm>
        </p:spPr>
        <p:txBody>
          <a:bodyPr/>
          <a:lstStyle/>
          <a:p>
            <a:r>
              <a:rPr lang="el-GR" sz="3600" dirty="0"/>
              <a:t>Πρόκειται συνήθως για ομάδα πέντε-δέκα πολιτών που έχουν προσκληθεί από μία εταιρεία να συμμετέχουν σε μια ανοικτή συζήτηση προκειμένου:</a:t>
            </a:r>
            <a:endParaRPr lang="en-US" sz="3600" dirty="0"/>
          </a:p>
          <a:p>
            <a:pPr lvl="0">
              <a:buFont typeface="Wingdings" pitchFamily="2" charset="2"/>
              <a:buChar char="Ø"/>
            </a:pPr>
            <a:r>
              <a:rPr lang="el-GR" sz="3600" dirty="0"/>
              <a:t>Να διατυπώσουν την </a:t>
            </a:r>
            <a:r>
              <a:rPr lang="el-GR" sz="3600" b="1" dirty="0"/>
              <a:t>άποψή τους </a:t>
            </a:r>
            <a:r>
              <a:rPr lang="el-GR" sz="3600" dirty="0"/>
              <a:t>και </a:t>
            </a:r>
          </a:p>
          <a:p>
            <a:pPr lvl="0">
              <a:buFont typeface="Wingdings" pitchFamily="2" charset="2"/>
              <a:buChar char="Ø"/>
            </a:pPr>
            <a:r>
              <a:rPr lang="el-GR" sz="3600" dirty="0"/>
              <a:t>Τη </a:t>
            </a:r>
            <a:r>
              <a:rPr lang="el-GR" sz="3600" b="1" dirty="0"/>
              <a:t>γνώμη τους </a:t>
            </a:r>
            <a:r>
              <a:rPr lang="el-GR" sz="3600" dirty="0"/>
              <a:t>για ένα θέμα.</a:t>
            </a:r>
            <a:endParaRPr lang="en-US" sz="3600" dirty="0"/>
          </a:p>
          <a:p>
            <a:pPr marL="0" indent="0">
              <a:buNone/>
            </a:pPr>
            <a:r>
              <a:rPr lang="el-GR" sz="3600" dirty="0"/>
              <a:t>Οι </a:t>
            </a:r>
            <a:r>
              <a:rPr lang="el-GR" sz="3600" b="1" dirty="0"/>
              <a:t>ομάδες αυτές</a:t>
            </a:r>
            <a:r>
              <a:rPr lang="el-GR" sz="3600" dirty="0"/>
              <a:t> αναπτύσσουν </a:t>
            </a:r>
          </a:p>
          <a:p>
            <a:pPr marL="0" indent="0">
              <a:buNone/>
            </a:pPr>
            <a:r>
              <a:rPr lang="el-GR" sz="3600" dirty="0"/>
              <a:t>τη σκέψη τους με υλικό που περιλαμβάνει:</a:t>
            </a:r>
            <a:endParaRPr lang="en-US" sz="3600" dirty="0"/>
          </a:p>
          <a:p>
            <a:pPr marL="0" indent="0">
              <a:buNone/>
            </a:pPr>
            <a:endParaRPr lang="en-US" dirty="0"/>
          </a:p>
        </p:txBody>
      </p:sp>
    </p:spTree>
    <p:extLst>
      <p:ext uri="{BB962C8B-B14F-4D97-AF65-F5344CB8AC3E}">
        <p14:creationId xmlns:p14="http://schemas.microsoft.com/office/powerpoint/2010/main" val="201543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980227C-D955-0545-8DDB-AF4A37024A13}"/>
              </a:ext>
            </a:extLst>
          </p:cNvPr>
          <p:cNvGraphicFramePr/>
          <p:nvPr>
            <p:extLst/>
          </p:nvPr>
        </p:nvGraphicFramePr>
        <p:xfrm>
          <a:off x="1530849" y="600075"/>
          <a:ext cx="9524144" cy="56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29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935C-C677-EF47-BAAC-D16C8221432C}"/>
              </a:ext>
            </a:extLst>
          </p:cNvPr>
          <p:cNvSpPr>
            <a:spLocks noGrp="1"/>
          </p:cNvSpPr>
          <p:nvPr>
            <p:ph type="title"/>
          </p:nvPr>
        </p:nvSpPr>
        <p:spPr>
          <a:xfrm>
            <a:off x="838200" y="365126"/>
            <a:ext cx="10515600" cy="590372"/>
          </a:xfrm>
        </p:spPr>
        <p:txBody>
          <a:bodyPr>
            <a:normAutofit fontScale="90000"/>
          </a:bodyPr>
          <a:lstStyle/>
          <a:p>
            <a:pPr algn="ctr"/>
            <a:br>
              <a:rPr lang="el-GR" b="1" dirty="0"/>
            </a:br>
            <a:r>
              <a:rPr lang="el-GR" sz="4000" b="1" dirty="0"/>
              <a:t>5.3.Προβολικές Τεχνικές</a:t>
            </a:r>
            <a:r>
              <a:rPr lang="el-GR" b="1" dirty="0"/>
              <a:t>.</a:t>
            </a:r>
            <a:br>
              <a:rPr lang="en-US" dirty="0"/>
            </a:br>
            <a:endParaRPr lang="en-US" dirty="0"/>
          </a:p>
        </p:txBody>
      </p:sp>
      <p:sp>
        <p:nvSpPr>
          <p:cNvPr id="3" name="Content Placeholder 2">
            <a:extLst>
              <a:ext uri="{FF2B5EF4-FFF2-40B4-BE49-F238E27FC236}">
                <a16:creationId xmlns:a16="http://schemas.microsoft.com/office/drawing/2014/main" id="{BA85B8EC-0B97-7645-A8B4-5ADE0CA8EA9C}"/>
              </a:ext>
            </a:extLst>
          </p:cNvPr>
          <p:cNvSpPr>
            <a:spLocks noGrp="1"/>
          </p:cNvSpPr>
          <p:nvPr>
            <p:ph idx="1"/>
          </p:nvPr>
        </p:nvSpPr>
        <p:spPr>
          <a:xfrm>
            <a:off x="838200" y="1119883"/>
            <a:ext cx="10515600" cy="5057080"/>
          </a:xfrm>
        </p:spPr>
        <p:txBody>
          <a:bodyPr>
            <a:normAutofit lnSpcReduction="10000"/>
          </a:bodyPr>
          <a:lstStyle/>
          <a:p>
            <a:r>
              <a:rPr lang="el-GR" sz="3600" dirty="0"/>
              <a:t>Αφορούν ένα </a:t>
            </a:r>
            <a:r>
              <a:rPr lang="el-GR" sz="3600" b="1" dirty="0"/>
              <a:t>υποσύνολο ελέγχου της προσωπικότητας</a:t>
            </a:r>
            <a:r>
              <a:rPr lang="el-GR" sz="3600" dirty="0"/>
              <a:t>, όπου ο ερωτώμενος συμβάλλει, ώστε να αποκαλυφθούν στοιχεία και χαρακτηριστικά της προσωπικότητάς του (Κάβουρα, 2021:165).</a:t>
            </a:r>
            <a:endParaRPr lang="en-US" sz="3600" dirty="0"/>
          </a:p>
          <a:p>
            <a:r>
              <a:rPr lang="el-GR" sz="3600" dirty="0"/>
              <a:t>Πρόκειται για την πιο αναγνωρίσιμη αλλά και </a:t>
            </a:r>
            <a:r>
              <a:rPr lang="el-GR" sz="3600" b="1" dirty="0"/>
              <a:t>η πιο ψυχομετρικά αμφιλεγόμενη τεχνική</a:t>
            </a:r>
            <a:r>
              <a:rPr lang="el-GR" sz="3600" dirty="0"/>
              <a:t> ψυχολογικών δοκιμών.</a:t>
            </a:r>
            <a:endParaRPr lang="en-US" sz="3600" dirty="0"/>
          </a:p>
          <a:p>
            <a:r>
              <a:rPr lang="el-GR" sz="3600" dirty="0"/>
              <a:t>Με βάση την προβολική υπόθεση, τα προβολικά ερεθίσματα είναι </a:t>
            </a:r>
            <a:r>
              <a:rPr lang="el-GR" sz="3600" b="1" dirty="0"/>
              <a:t>σκόπιμα </a:t>
            </a:r>
            <a:r>
              <a:rPr lang="el-GR" sz="3600" dirty="0"/>
              <a:t>και </a:t>
            </a:r>
            <a:r>
              <a:rPr lang="el-GR" sz="3600" b="1" dirty="0"/>
              <a:t>διφορούμενα</a:t>
            </a:r>
            <a:r>
              <a:rPr lang="el-GR" sz="3600" dirty="0"/>
              <a:t> με στόχο </a:t>
            </a:r>
            <a:r>
              <a:rPr lang="el-GR" sz="3600" b="1" dirty="0"/>
              <a:t>(</a:t>
            </a:r>
            <a:r>
              <a:rPr lang="en-US" sz="3600" dirty="0"/>
              <a:t>Kolakowsky</a:t>
            </a:r>
            <a:r>
              <a:rPr lang="el-GR" sz="3600" dirty="0"/>
              <a:t>-</a:t>
            </a:r>
            <a:r>
              <a:rPr lang="en-US" sz="3600" dirty="0"/>
              <a:t>Hayer</a:t>
            </a:r>
            <a:r>
              <a:rPr lang="el-GR" sz="3600" dirty="0"/>
              <a:t>, 2011</a:t>
            </a:r>
            <a:r>
              <a:rPr lang="el-GR" sz="3600" b="1" dirty="0"/>
              <a:t>)</a:t>
            </a:r>
            <a:r>
              <a:rPr lang="el-GR" sz="3600" dirty="0"/>
              <a:t> να προκαλέσουν :</a:t>
            </a:r>
            <a:endParaRPr lang="en-US" sz="3600" dirty="0"/>
          </a:p>
          <a:p>
            <a:endParaRPr lang="en-US" dirty="0"/>
          </a:p>
        </p:txBody>
      </p:sp>
    </p:spTree>
    <p:extLst>
      <p:ext uri="{BB962C8B-B14F-4D97-AF65-F5344CB8AC3E}">
        <p14:creationId xmlns:p14="http://schemas.microsoft.com/office/powerpoint/2010/main" val="317618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0D3E1A2-4136-B943-BFC7-C7E15BC85714}"/>
              </a:ext>
            </a:extLst>
          </p:cNvPr>
          <p:cNvPicPr>
            <a:picLocks noGrp="1" noChangeAspect="1"/>
          </p:cNvPicPr>
          <p:nvPr>
            <p:ph idx="1"/>
          </p:nvPr>
        </p:nvPicPr>
        <p:blipFill>
          <a:blip r:embed="rId2"/>
          <a:stretch>
            <a:fillRect/>
          </a:stretch>
        </p:blipFill>
        <p:spPr>
          <a:xfrm>
            <a:off x="801384" y="400692"/>
            <a:ext cx="10171416" cy="5712432"/>
          </a:xfrm>
        </p:spPr>
      </p:pic>
    </p:spTree>
    <p:extLst>
      <p:ext uri="{BB962C8B-B14F-4D97-AF65-F5344CB8AC3E}">
        <p14:creationId xmlns:p14="http://schemas.microsoft.com/office/powerpoint/2010/main" val="308536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5AD545-A140-614F-8035-5FB58DBC392A}"/>
              </a:ext>
            </a:extLst>
          </p:cNvPr>
          <p:cNvSpPr>
            <a:spLocks noGrp="1"/>
          </p:cNvSpPr>
          <p:nvPr>
            <p:ph sz="half" idx="1"/>
          </p:nvPr>
        </p:nvSpPr>
        <p:spPr>
          <a:xfrm>
            <a:off x="838200" y="852755"/>
            <a:ext cx="5181600" cy="5324208"/>
          </a:xfrm>
        </p:spPr>
        <p:txBody>
          <a:bodyPr/>
          <a:lstStyle/>
          <a:p>
            <a:r>
              <a:rPr lang="el-GR" dirty="0"/>
              <a:t>Οι προβολικές τεχνικές </a:t>
            </a:r>
          </a:p>
          <a:p>
            <a:pPr marL="0" indent="0">
              <a:buNone/>
            </a:pPr>
            <a:r>
              <a:rPr lang="el-GR" dirty="0"/>
              <a:t>που μπορούν να χρησιμοποιηθούν </a:t>
            </a:r>
          </a:p>
          <a:p>
            <a:pPr marL="0" indent="0">
              <a:buNone/>
            </a:pPr>
            <a:r>
              <a:rPr lang="el-GR" dirty="0"/>
              <a:t>σε έρευνες που δεν έχουν εφαρμόσει έντονα </a:t>
            </a:r>
          </a:p>
          <a:p>
            <a:pPr>
              <a:buFont typeface="Wingdings" pitchFamily="2" charset="2"/>
              <a:buChar char="Ø"/>
            </a:pPr>
            <a:r>
              <a:rPr lang="el-GR" dirty="0"/>
              <a:t>τη </a:t>
            </a:r>
            <a:r>
              <a:rPr lang="el-GR" b="1" dirty="0"/>
              <a:t>σημασία της ταυτότητας</a:t>
            </a:r>
            <a:r>
              <a:rPr lang="el-GR" dirty="0"/>
              <a:t> του </a:t>
            </a:r>
            <a:r>
              <a:rPr lang="en-US" b="1" dirty="0"/>
              <a:t>brand</a:t>
            </a:r>
            <a:r>
              <a:rPr lang="en-US" dirty="0"/>
              <a:t> </a:t>
            </a:r>
            <a:r>
              <a:rPr lang="el-GR" dirty="0"/>
              <a:t>ανήκουν </a:t>
            </a:r>
          </a:p>
          <a:p>
            <a:pPr>
              <a:buFont typeface="Wingdings" pitchFamily="2" charset="2"/>
              <a:buChar char="Ø"/>
            </a:pPr>
            <a:r>
              <a:rPr lang="el-GR" dirty="0"/>
              <a:t>στην </a:t>
            </a:r>
            <a:r>
              <a:rPr lang="el-GR" b="1" u="sng" dirty="0"/>
              <a:t>ποιοτική έρευνα</a:t>
            </a:r>
            <a:r>
              <a:rPr lang="el-GR" dirty="0"/>
              <a:t> και μπορούν να χρησιμοποιηθούν καλύτερα κατά τη διάρκεια σταδίων (</a:t>
            </a:r>
            <a:r>
              <a:rPr lang="en-US" b="1" dirty="0"/>
              <a:t>Spry</a:t>
            </a:r>
            <a:r>
              <a:rPr lang="el-GR" b="1" dirty="0"/>
              <a:t> &amp; </a:t>
            </a:r>
            <a:r>
              <a:rPr lang="en-US" b="1" dirty="0"/>
              <a:t>Pich</a:t>
            </a:r>
            <a:r>
              <a:rPr lang="el-GR" b="1" dirty="0"/>
              <a:t>, 2021):</a:t>
            </a:r>
            <a:endParaRPr lang="en-US" dirty="0"/>
          </a:p>
          <a:p>
            <a:pPr marL="0" indent="0">
              <a:buNone/>
            </a:pPr>
            <a:endParaRPr lang="en-US" dirty="0"/>
          </a:p>
        </p:txBody>
      </p:sp>
      <p:pic>
        <p:nvPicPr>
          <p:cNvPr id="8" name="Content Placeholder 7">
            <a:extLst>
              <a:ext uri="{FF2B5EF4-FFF2-40B4-BE49-F238E27FC236}">
                <a16:creationId xmlns:a16="http://schemas.microsoft.com/office/drawing/2014/main" id="{39387933-3BC4-404F-ABA4-27C8DCE4FBAA}"/>
              </a:ext>
            </a:extLst>
          </p:cNvPr>
          <p:cNvPicPr>
            <a:picLocks noGrp="1" noChangeAspect="1"/>
          </p:cNvPicPr>
          <p:nvPr>
            <p:ph sz="half" idx="2"/>
          </p:nvPr>
        </p:nvPicPr>
        <p:blipFill>
          <a:blip r:embed="rId2"/>
          <a:stretch>
            <a:fillRect/>
          </a:stretch>
        </p:blipFill>
        <p:spPr>
          <a:xfrm>
            <a:off x="6019800" y="1119883"/>
            <a:ext cx="5476982" cy="4613097"/>
          </a:xfrm>
        </p:spPr>
      </p:pic>
    </p:spTree>
    <p:extLst>
      <p:ext uri="{BB962C8B-B14F-4D97-AF65-F5344CB8AC3E}">
        <p14:creationId xmlns:p14="http://schemas.microsoft.com/office/powerpoint/2010/main" val="367177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AF1B-469E-A84A-8971-84AD798EC27F}"/>
              </a:ext>
            </a:extLst>
          </p:cNvPr>
          <p:cNvSpPr>
            <a:spLocks noGrp="1"/>
          </p:cNvSpPr>
          <p:nvPr>
            <p:ph type="title"/>
          </p:nvPr>
        </p:nvSpPr>
        <p:spPr>
          <a:xfrm>
            <a:off x="838200" y="365126"/>
            <a:ext cx="10515600" cy="641742"/>
          </a:xfrm>
        </p:spPr>
        <p:txBody>
          <a:bodyPr>
            <a:normAutofit fontScale="90000"/>
          </a:bodyPr>
          <a:lstStyle/>
          <a:p>
            <a:pPr algn="ctr"/>
            <a:br>
              <a:rPr lang="el-GR" sz="3200" b="1" dirty="0"/>
            </a:br>
            <a:r>
              <a:rPr lang="el-GR" sz="3200" b="1" dirty="0"/>
              <a:t>Παραδείγματα προβολικών τεχνικών </a:t>
            </a:r>
            <a:br>
              <a:rPr lang="en-US" dirty="0"/>
            </a:br>
            <a:endParaRPr lang="en-US" dirty="0"/>
          </a:p>
        </p:txBody>
      </p:sp>
      <p:pic>
        <p:nvPicPr>
          <p:cNvPr id="4" name="Content Placeholder 3">
            <a:extLst>
              <a:ext uri="{FF2B5EF4-FFF2-40B4-BE49-F238E27FC236}">
                <a16:creationId xmlns:a16="http://schemas.microsoft.com/office/drawing/2014/main" id="{B2611737-C2BB-3E43-ADB4-6A445B00E76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6463" y="1006475"/>
            <a:ext cx="9596063" cy="5170488"/>
          </a:xfrm>
          <a:prstGeom prst="rect">
            <a:avLst/>
          </a:prstGeom>
        </p:spPr>
      </p:pic>
      <p:sp>
        <p:nvSpPr>
          <p:cNvPr id="5" name="TextBox 4">
            <a:extLst>
              <a:ext uri="{FF2B5EF4-FFF2-40B4-BE49-F238E27FC236}">
                <a16:creationId xmlns:a16="http://schemas.microsoft.com/office/drawing/2014/main" id="{F5B1B912-9510-FA4C-99C3-901897DBF772}"/>
              </a:ext>
            </a:extLst>
          </p:cNvPr>
          <p:cNvSpPr txBox="1"/>
          <p:nvPr/>
        </p:nvSpPr>
        <p:spPr>
          <a:xfrm>
            <a:off x="3051425" y="6421348"/>
            <a:ext cx="5352836" cy="369332"/>
          </a:xfrm>
          <a:prstGeom prst="rect">
            <a:avLst/>
          </a:prstGeom>
          <a:noFill/>
        </p:spPr>
        <p:txBody>
          <a:bodyPr wrap="square" rtlCol="0">
            <a:spAutoFit/>
          </a:bodyPr>
          <a:lstStyle/>
          <a:p>
            <a:pPr algn="ctr"/>
            <a:r>
              <a:rPr lang="el-GR" b="1" dirty="0"/>
              <a:t>Πηγή: Κάβουρα, 2021:166</a:t>
            </a:r>
            <a:endParaRPr lang="en-US" dirty="0"/>
          </a:p>
        </p:txBody>
      </p:sp>
    </p:spTree>
    <p:extLst>
      <p:ext uri="{BB962C8B-B14F-4D97-AF65-F5344CB8AC3E}">
        <p14:creationId xmlns:p14="http://schemas.microsoft.com/office/powerpoint/2010/main" val="17680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2B71-552D-5C4B-9DD6-043F5CE38DF7}"/>
              </a:ext>
            </a:extLst>
          </p:cNvPr>
          <p:cNvSpPr>
            <a:spLocks noGrp="1"/>
          </p:cNvSpPr>
          <p:nvPr>
            <p:ph type="title"/>
          </p:nvPr>
        </p:nvSpPr>
        <p:spPr>
          <a:xfrm>
            <a:off x="838200" y="365126"/>
            <a:ext cx="10515600" cy="621194"/>
          </a:xfrm>
        </p:spPr>
        <p:txBody>
          <a:bodyPr>
            <a:normAutofit fontScale="90000"/>
          </a:bodyPr>
          <a:lstStyle/>
          <a:p>
            <a:pPr algn="ctr"/>
            <a:br>
              <a:rPr lang="el-GR" b="1" dirty="0"/>
            </a:br>
            <a:r>
              <a:rPr lang="el-GR" b="1" dirty="0"/>
              <a:t>5.4.Η σοφία του πλήθους (</a:t>
            </a:r>
            <a:r>
              <a:rPr lang="en-US" b="1" dirty="0"/>
              <a:t>wisdom of crowds</a:t>
            </a:r>
            <a:r>
              <a:rPr lang="el-GR" b="1" dirty="0"/>
              <a:t>).</a:t>
            </a:r>
            <a:br>
              <a:rPr lang="en-US" dirty="0"/>
            </a:br>
            <a:endParaRPr lang="en-US" dirty="0"/>
          </a:p>
        </p:txBody>
      </p:sp>
      <p:sp>
        <p:nvSpPr>
          <p:cNvPr id="3" name="Content Placeholder 2">
            <a:extLst>
              <a:ext uri="{FF2B5EF4-FFF2-40B4-BE49-F238E27FC236}">
                <a16:creationId xmlns:a16="http://schemas.microsoft.com/office/drawing/2014/main" id="{AD886C70-6A59-BB47-BCB1-F50BF42FEBEC}"/>
              </a:ext>
            </a:extLst>
          </p:cNvPr>
          <p:cNvSpPr>
            <a:spLocks noGrp="1"/>
          </p:cNvSpPr>
          <p:nvPr>
            <p:ph idx="1"/>
          </p:nvPr>
        </p:nvSpPr>
        <p:spPr>
          <a:xfrm>
            <a:off x="838200" y="1294544"/>
            <a:ext cx="10515600" cy="4882419"/>
          </a:xfrm>
        </p:spPr>
        <p:txBody>
          <a:bodyPr>
            <a:normAutofit lnSpcReduction="10000"/>
          </a:bodyPr>
          <a:lstStyle/>
          <a:p>
            <a:r>
              <a:rPr lang="el-GR" dirty="0"/>
              <a:t>Η συγκέντρωση και η ανάλυση της γνώμης των ατόμων γύρω από διάφορα θέματα και ζητήματα, ονομάζεται σοφία του πλήθους (</a:t>
            </a:r>
            <a:r>
              <a:rPr lang="en-US" b="1" dirty="0"/>
              <a:t>wisdom of crowds</a:t>
            </a:r>
            <a:r>
              <a:rPr lang="el-GR" b="1" dirty="0"/>
              <a:t>). </a:t>
            </a:r>
            <a:r>
              <a:rPr lang="el-GR" dirty="0"/>
              <a:t>Η συμβολή</a:t>
            </a:r>
            <a:r>
              <a:rPr lang="el-GR" b="1" dirty="0"/>
              <a:t> των τεχνολογιών πληροφόρησης, </a:t>
            </a:r>
            <a:r>
              <a:rPr lang="el-GR" dirty="0"/>
              <a:t>συμβάλλει, ώστε η </a:t>
            </a:r>
            <a:r>
              <a:rPr lang="el-GR" b="1" dirty="0"/>
              <a:t>μέθοδος </a:t>
            </a:r>
            <a:r>
              <a:rPr lang="en-US" b="1" dirty="0"/>
              <a:t>Delphi </a:t>
            </a:r>
            <a:r>
              <a:rPr lang="el-GR" dirty="0"/>
              <a:t>να</a:t>
            </a:r>
            <a:r>
              <a:rPr lang="el-GR" b="1" dirty="0"/>
              <a:t> </a:t>
            </a:r>
            <a:r>
              <a:rPr lang="el-GR" dirty="0"/>
              <a:t>δώσει </a:t>
            </a:r>
            <a:endParaRPr lang="en-US" dirty="0"/>
          </a:p>
          <a:p>
            <a:pPr lvl="0">
              <a:buFont typeface="Wingdings" pitchFamily="2" charset="2"/>
              <a:buChar char="Ø"/>
            </a:pPr>
            <a:r>
              <a:rPr lang="el-GR" sz="3200" b="1" dirty="0"/>
              <a:t>ενημερωμένες αποφάσεις </a:t>
            </a:r>
          </a:p>
          <a:p>
            <a:pPr lvl="0">
              <a:buFont typeface="Wingdings" pitchFamily="2" charset="2"/>
              <a:buChar char="Ø"/>
            </a:pPr>
            <a:r>
              <a:rPr lang="el-GR" sz="3200" b="1" dirty="0"/>
              <a:t>με καινοτόμες ιδέες, </a:t>
            </a:r>
          </a:p>
          <a:p>
            <a:pPr lvl="0">
              <a:buFont typeface="Wingdings" pitchFamily="2" charset="2"/>
              <a:buChar char="Ø"/>
            </a:pPr>
            <a:r>
              <a:rPr lang="el-GR" sz="3200" b="1" dirty="0"/>
              <a:t>πολιτικές σχεδιασμού και </a:t>
            </a:r>
          </a:p>
          <a:p>
            <a:pPr lvl="0">
              <a:buFont typeface="Wingdings" pitchFamily="2" charset="2"/>
              <a:buChar char="Ø"/>
            </a:pPr>
            <a:r>
              <a:rPr lang="el-GR" sz="3200" b="1" dirty="0"/>
              <a:t>στρατηγικών από άτομα </a:t>
            </a:r>
            <a:endParaRPr lang="en-US" sz="3200" b="1" dirty="0"/>
          </a:p>
          <a:p>
            <a:pPr lvl="0"/>
            <a:r>
              <a:rPr lang="el-GR" dirty="0"/>
              <a:t>που θα βρεθούν διαδικτυακά, </a:t>
            </a:r>
            <a:endParaRPr lang="en-US" dirty="0"/>
          </a:p>
          <a:p>
            <a:pPr lvl="0"/>
            <a:r>
              <a:rPr lang="el-GR" dirty="0"/>
              <a:t>χωρίς φυσική παρουσία.</a:t>
            </a:r>
            <a:endParaRPr lang="en-US" dirty="0"/>
          </a:p>
          <a:p>
            <a:pPr marL="0" indent="0">
              <a:buNone/>
            </a:pPr>
            <a:endParaRPr lang="en-US" dirty="0"/>
          </a:p>
        </p:txBody>
      </p:sp>
      <p:pic>
        <p:nvPicPr>
          <p:cNvPr id="5" name="Picture 4">
            <a:extLst>
              <a:ext uri="{FF2B5EF4-FFF2-40B4-BE49-F238E27FC236}">
                <a16:creationId xmlns:a16="http://schemas.microsoft.com/office/drawing/2014/main" id="{B581888F-1871-8E48-B43F-BC26206DBBAE}"/>
              </a:ext>
            </a:extLst>
          </p:cNvPr>
          <p:cNvPicPr>
            <a:picLocks noChangeAspect="1"/>
          </p:cNvPicPr>
          <p:nvPr/>
        </p:nvPicPr>
        <p:blipFill>
          <a:blip r:embed="rId2"/>
          <a:stretch>
            <a:fillRect/>
          </a:stretch>
        </p:blipFill>
        <p:spPr>
          <a:xfrm>
            <a:off x="6174769" y="2763748"/>
            <a:ext cx="5065523" cy="3215812"/>
          </a:xfrm>
          <a:prstGeom prst="rect">
            <a:avLst/>
          </a:prstGeom>
        </p:spPr>
      </p:pic>
    </p:spTree>
    <p:extLst>
      <p:ext uri="{BB962C8B-B14F-4D97-AF65-F5344CB8AC3E}">
        <p14:creationId xmlns:p14="http://schemas.microsoft.com/office/powerpoint/2010/main" val="414380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747082-A9AA-3F42-AC8C-9CE600D7B833}"/>
              </a:ext>
            </a:extLst>
          </p:cNvPr>
          <p:cNvSpPr>
            <a:spLocks noGrp="1"/>
          </p:cNvSpPr>
          <p:nvPr>
            <p:ph sz="half" idx="1"/>
          </p:nvPr>
        </p:nvSpPr>
        <p:spPr>
          <a:xfrm>
            <a:off x="838200" y="770562"/>
            <a:ext cx="5181600" cy="5406401"/>
          </a:xfrm>
        </p:spPr>
        <p:txBody>
          <a:bodyPr>
            <a:normAutofit fontScale="92500" lnSpcReduction="10000"/>
          </a:bodyPr>
          <a:lstStyle/>
          <a:p>
            <a:r>
              <a:rPr lang="el-GR" sz="4800" dirty="0"/>
              <a:t>Η </a:t>
            </a:r>
            <a:r>
              <a:rPr lang="el-GR" sz="4800" b="1" u="sng" dirty="0"/>
              <a:t>μέθοδος </a:t>
            </a:r>
            <a:r>
              <a:rPr lang="en-US" sz="4800" b="1" u="sng" dirty="0"/>
              <a:t>Delphi</a:t>
            </a:r>
            <a:r>
              <a:rPr lang="en-US" sz="4800" u="sng" dirty="0"/>
              <a:t> </a:t>
            </a:r>
            <a:r>
              <a:rPr lang="el-GR" sz="4800" dirty="0"/>
              <a:t>αποτελεί μια ομάδα επικοινωνιακών διαδικασιών που στοχεύει:</a:t>
            </a:r>
            <a:endParaRPr lang="en-US" sz="4800" dirty="0"/>
          </a:p>
          <a:p>
            <a:pPr lvl="0">
              <a:buFont typeface="Wingdings" pitchFamily="2" charset="2"/>
              <a:buChar char="Ø"/>
            </a:pPr>
            <a:r>
              <a:rPr lang="el-GR" sz="4800" dirty="0"/>
              <a:t>να </a:t>
            </a:r>
            <a:r>
              <a:rPr lang="el-GR" sz="4800" b="1" dirty="0"/>
              <a:t>διεξάγει</a:t>
            </a:r>
          </a:p>
          <a:p>
            <a:pPr lvl="0">
              <a:buFont typeface="Wingdings" pitchFamily="2" charset="2"/>
              <a:buChar char="Ø"/>
            </a:pPr>
            <a:r>
              <a:rPr lang="el-GR" sz="4800" b="1" dirty="0"/>
              <a:t>αναλυτικές</a:t>
            </a:r>
            <a:r>
              <a:rPr lang="el-GR" sz="4800" dirty="0"/>
              <a:t> και </a:t>
            </a:r>
          </a:p>
          <a:p>
            <a:pPr lvl="0">
              <a:buFont typeface="Wingdings" pitchFamily="2" charset="2"/>
              <a:buChar char="Ø"/>
            </a:pPr>
            <a:r>
              <a:rPr lang="el-GR" sz="4800" b="1" dirty="0"/>
              <a:t>διεξοδικές συζητήσεις</a:t>
            </a:r>
            <a:endParaRPr lang="en-US" sz="4800" b="1" dirty="0"/>
          </a:p>
          <a:p>
            <a:pPr marL="0" indent="0">
              <a:buNone/>
            </a:pPr>
            <a:endParaRPr lang="en-US" dirty="0"/>
          </a:p>
        </p:txBody>
      </p:sp>
      <p:sp>
        <p:nvSpPr>
          <p:cNvPr id="6" name="Content Placeholder 5">
            <a:extLst>
              <a:ext uri="{FF2B5EF4-FFF2-40B4-BE49-F238E27FC236}">
                <a16:creationId xmlns:a16="http://schemas.microsoft.com/office/drawing/2014/main" id="{11A131AB-AF79-C844-B0D2-E130607952EA}"/>
              </a:ext>
            </a:extLst>
          </p:cNvPr>
          <p:cNvSpPr>
            <a:spLocks noGrp="1"/>
          </p:cNvSpPr>
          <p:nvPr>
            <p:ph sz="half" idx="2"/>
          </p:nvPr>
        </p:nvSpPr>
        <p:spPr>
          <a:xfrm>
            <a:off x="6172200" y="770562"/>
            <a:ext cx="5181600" cy="5406401"/>
          </a:xfrm>
        </p:spPr>
        <p:txBody>
          <a:bodyPr>
            <a:normAutofit fontScale="92500" lnSpcReduction="10000"/>
          </a:bodyPr>
          <a:lstStyle/>
          <a:p>
            <a:r>
              <a:rPr lang="el-GR" sz="3600" dirty="0"/>
              <a:t>για ένα συγκεκριμένο θέμα, </a:t>
            </a:r>
          </a:p>
          <a:p>
            <a:r>
              <a:rPr lang="el-GR" sz="3600" dirty="0"/>
              <a:t>όπως για παράδειγμα την κατασκευή </a:t>
            </a:r>
          </a:p>
          <a:p>
            <a:r>
              <a:rPr lang="el-GR" sz="3600" dirty="0"/>
              <a:t>ενός ιστοτόπου για έναν Μη Κυβερνητικό Οργανισμό, </a:t>
            </a:r>
          </a:p>
          <a:p>
            <a:pPr>
              <a:buFont typeface="Wingdings" pitchFamily="2" charset="2"/>
              <a:buChar char="Ø"/>
            </a:pPr>
            <a:r>
              <a:rPr lang="el-GR" sz="3600" dirty="0"/>
              <a:t>με </a:t>
            </a:r>
            <a:r>
              <a:rPr lang="el-GR" sz="3600" b="1" dirty="0"/>
              <a:t>σκοπό την προώθηση των στόχων και επιδιώξεών του</a:t>
            </a:r>
            <a:r>
              <a:rPr lang="el-GR" sz="3600" dirty="0"/>
              <a:t> (</a:t>
            </a:r>
            <a:r>
              <a:rPr lang="en-US" sz="3600" dirty="0"/>
              <a:t>Wijayaratne</a:t>
            </a:r>
            <a:r>
              <a:rPr lang="el-GR" sz="3600" dirty="0"/>
              <a:t> &amp; </a:t>
            </a:r>
            <a:r>
              <a:rPr lang="en-US" sz="3600" dirty="0"/>
              <a:t>Smith</a:t>
            </a:r>
            <a:r>
              <a:rPr lang="el-GR" sz="3600" dirty="0"/>
              <a:t>,2015). </a:t>
            </a:r>
            <a:endParaRPr lang="en-US" sz="3600" dirty="0"/>
          </a:p>
          <a:p>
            <a:pPr marL="0" indent="0">
              <a:buNone/>
            </a:pPr>
            <a:endParaRPr lang="en-US" dirty="0"/>
          </a:p>
        </p:txBody>
      </p:sp>
    </p:spTree>
    <p:extLst>
      <p:ext uri="{BB962C8B-B14F-4D97-AF65-F5344CB8AC3E}">
        <p14:creationId xmlns:p14="http://schemas.microsoft.com/office/powerpoint/2010/main" val="93053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955C-28F8-1249-9BAB-20519B698585}"/>
              </a:ext>
            </a:extLst>
          </p:cNvPr>
          <p:cNvSpPr>
            <a:spLocks noGrp="1"/>
          </p:cNvSpPr>
          <p:nvPr>
            <p:ph type="title"/>
          </p:nvPr>
        </p:nvSpPr>
        <p:spPr>
          <a:xfrm>
            <a:off x="838200" y="365125"/>
            <a:ext cx="10515600" cy="580097"/>
          </a:xfrm>
        </p:spPr>
        <p:txBody>
          <a:bodyPr>
            <a:normAutofit fontScale="90000"/>
          </a:bodyPr>
          <a:lstStyle/>
          <a:p>
            <a:pPr algn="ctr"/>
            <a:br>
              <a:rPr lang="el-GR" dirty="0"/>
            </a:br>
            <a:r>
              <a:rPr lang="el-GR" dirty="0"/>
              <a:t>Η </a:t>
            </a:r>
            <a:r>
              <a:rPr lang="el-GR" b="1" dirty="0"/>
              <a:t>μέθοδος </a:t>
            </a:r>
            <a:r>
              <a:rPr lang="en-US" b="1" dirty="0"/>
              <a:t>Delphi</a:t>
            </a:r>
            <a:br>
              <a:rPr lang="en-US" dirty="0"/>
            </a:br>
            <a:endParaRPr lang="en-US" dirty="0"/>
          </a:p>
        </p:txBody>
      </p:sp>
      <p:pic>
        <p:nvPicPr>
          <p:cNvPr id="4" name="Content Placeholder 3">
            <a:extLst>
              <a:ext uri="{FF2B5EF4-FFF2-40B4-BE49-F238E27FC236}">
                <a16:creationId xmlns:a16="http://schemas.microsoft.com/office/drawing/2014/main" id="{AC54AE96-3874-544A-B02A-2E54497A8F2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9335" y="1047750"/>
            <a:ext cx="9565240" cy="5129213"/>
          </a:xfrm>
          <a:prstGeom prst="rect">
            <a:avLst/>
          </a:prstGeom>
        </p:spPr>
      </p:pic>
      <p:sp>
        <p:nvSpPr>
          <p:cNvPr id="5" name="TextBox 4">
            <a:extLst>
              <a:ext uri="{FF2B5EF4-FFF2-40B4-BE49-F238E27FC236}">
                <a16:creationId xmlns:a16="http://schemas.microsoft.com/office/drawing/2014/main" id="{C5B67323-9682-414C-90D7-C25CA9A7DE30}"/>
              </a:ext>
            </a:extLst>
          </p:cNvPr>
          <p:cNvSpPr txBox="1"/>
          <p:nvPr/>
        </p:nvSpPr>
        <p:spPr>
          <a:xfrm>
            <a:off x="1982912" y="6441897"/>
            <a:ext cx="7416197" cy="307777"/>
          </a:xfrm>
          <a:prstGeom prst="rect">
            <a:avLst/>
          </a:prstGeom>
          <a:noFill/>
        </p:spPr>
        <p:txBody>
          <a:bodyPr wrap="none" rtlCol="0">
            <a:spAutoFit/>
          </a:bodyPr>
          <a:lstStyle/>
          <a:p>
            <a:r>
              <a:rPr lang="el-GR" sz="1400" dirty="0"/>
              <a:t>Πηγή: </a:t>
            </a:r>
            <a:r>
              <a:rPr lang="el-GR" sz="1400" u="sng" dirty="0">
                <a:hlinkClick r:id="rId3"/>
              </a:rPr>
              <a:t>https://blog.mesydel.com/what-is-the-delphi-method-and-what-is-it-used-for-feb2d26f917a</a:t>
            </a:r>
            <a:r>
              <a:rPr lang="en-US" sz="1400" dirty="0"/>
              <a:t> </a:t>
            </a:r>
          </a:p>
        </p:txBody>
      </p:sp>
    </p:spTree>
    <p:extLst>
      <p:ext uri="{BB962C8B-B14F-4D97-AF65-F5344CB8AC3E}">
        <p14:creationId xmlns:p14="http://schemas.microsoft.com/office/powerpoint/2010/main" val="143275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4"/>
            <a:ext cx="10515600" cy="3380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4" name="Google Shape;94;p2"/>
          <p:cNvSpPr txBox="1">
            <a:spLocks noGrp="1"/>
          </p:cNvSpPr>
          <p:nvPr>
            <p:ph idx="1"/>
          </p:nvPr>
        </p:nvSpPr>
        <p:spPr>
          <a:xfrm>
            <a:off x="838200" y="3996813"/>
            <a:ext cx="10515600" cy="218015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el-GR" b="1"/>
              <a:t>Δρ.</a:t>
            </a:r>
            <a:r>
              <a:rPr lang="el-GR"/>
              <a:t> </a:t>
            </a:r>
            <a:r>
              <a:rPr lang="el-GR" b="1" i="1"/>
              <a:t>Αναστάσιος Αθ. Σταυρόπουλος</a:t>
            </a:r>
            <a:endParaRPr/>
          </a:p>
          <a:p>
            <a:pPr marL="0" lvl="0" indent="0" algn="ctr" rtl="0">
              <a:lnSpc>
                <a:spcPct val="90000"/>
              </a:lnSpc>
              <a:spcBef>
                <a:spcPts val="1000"/>
              </a:spcBef>
              <a:spcAft>
                <a:spcPts val="0"/>
              </a:spcAft>
              <a:buClr>
                <a:schemeClr val="dk1"/>
              </a:buClr>
              <a:buSzPct val="100000"/>
              <a:buNone/>
            </a:pPr>
            <a:r>
              <a:rPr lang="el-GR" u="sng">
                <a:solidFill>
                  <a:schemeClr val="hlink"/>
                </a:solidFill>
                <a:hlinkClick r:id="rId3"/>
              </a:rPr>
              <a:t>anastavropoulos@gmail.com</a:t>
            </a:r>
            <a:r>
              <a:rPr lang="el-GR"/>
              <a:t> </a:t>
            </a:r>
            <a:endParaRPr/>
          </a:p>
          <a:p>
            <a:pPr marL="0" lvl="0" indent="0" algn="ctr" rtl="0">
              <a:lnSpc>
                <a:spcPct val="90000"/>
              </a:lnSpc>
              <a:spcBef>
                <a:spcPts val="1000"/>
              </a:spcBef>
              <a:spcAft>
                <a:spcPts val="0"/>
              </a:spcAft>
              <a:buClr>
                <a:schemeClr val="dk1"/>
              </a:buClr>
              <a:buSzPct val="100000"/>
              <a:buNone/>
            </a:pPr>
            <a:r>
              <a:rPr lang="el-GR" b="1"/>
              <a:t>(+30) 6944 425 800</a:t>
            </a:r>
            <a:endParaRPr/>
          </a:p>
          <a:p>
            <a:pPr marL="0" lvl="0" indent="0" algn="ctr" rtl="0">
              <a:lnSpc>
                <a:spcPct val="90000"/>
              </a:lnSpc>
              <a:spcBef>
                <a:spcPts val="1000"/>
              </a:spcBef>
              <a:spcAft>
                <a:spcPts val="0"/>
              </a:spcAft>
              <a:buClr>
                <a:schemeClr val="dk1"/>
              </a:buClr>
              <a:buSzPct val="100000"/>
              <a:buNone/>
            </a:pPr>
            <a:r>
              <a:rPr lang="el-GR" b="1"/>
              <a:t>Facebook</a:t>
            </a:r>
            <a:r>
              <a:rPr lang="el-GR"/>
              <a:t>: </a:t>
            </a:r>
            <a:r>
              <a:rPr lang="el-GR" b="1" u="sng">
                <a:solidFill>
                  <a:schemeClr val="hlink"/>
                </a:solidFill>
                <a:hlinkClick r:id="rId4"/>
              </a:rPr>
              <a:t>https://www.facebook.com/anastasios.stavropoulos.35</a:t>
            </a:r>
            <a:r>
              <a:rPr lang="el-GR" b="1"/>
              <a:t> </a:t>
            </a:r>
            <a:endParaRPr/>
          </a:p>
          <a:p>
            <a:pPr marL="0" lvl="0" indent="0" algn="ctr" rtl="0">
              <a:lnSpc>
                <a:spcPct val="90000"/>
              </a:lnSpc>
              <a:spcBef>
                <a:spcPts val="1000"/>
              </a:spcBef>
              <a:spcAft>
                <a:spcPts val="0"/>
              </a:spcAft>
              <a:buClr>
                <a:schemeClr val="dk1"/>
              </a:buClr>
              <a:buSzPct val="100000"/>
              <a:buNone/>
            </a:pPr>
            <a:r>
              <a:rPr lang="el-GR" b="1"/>
              <a:t>Academia </a:t>
            </a:r>
            <a:r>
              <a:rPr lang="el-GR"/>
              <a:t>:</a:t>
            </a:r>
            <a:r>
              <a:rPr lang="el-GR" b="1" u="sng">
                <a:solidFill>
                  <a:schemeClr val="hlink"/>
                </a:solidFill>
                <a:hlinkClick r:id="rId5"/>
              </a:rPr>
              <a:t>https://anastasiosastavropoulos.academia.edu/</a:t>
            </a:r>
            <a:r>
              <a:rPr lang="el-GR" b="1"/>
              <a:t> </a:t>
            </a:r>
            <a:endParaRPr/>
          </a:p>
          <a:p>
            <a:pPr marL="0" lvl="0" indent="0" algn="l" rtl="0">
              <a:lnSpc>
                <a:spcPct val="90000"/>
              </a:lnSpc>
              <a:spcBef>
                <a:spcPts val="1000"/>
              </a:spcBef>
              <a:spcAft>
                <a:spcPts val="0"/>
              </a:spcAft>
              <a:buClr>
                <a:schemeClr val="dk1"/>
              </a:buClr>
              <a:buSzPct val="100000"/>
              <a:buNone/>
            </a:pPr>
            <a:endParaRPr/>
          </a:p>
        </p:txBody>
      </p:sp>
      <p:pic>
        <p:nvPicPr>
          <p:cNvPr id="95" name="Google Shape;95;p2"/>
          <p:cNvPicPr preferRelativeResize="0"/>
          <p:nvPr/>
        </p:nvPicPr>
        <p:blipFill rotWithShape="1">
          <a:blip r:embed="rId6">
            <a:alphaModFix/>
            <a:duotone>
              <a:prstClr val="black"/>
              <a:schemeClr val="accent1">
                <a:tint val="45000"/>
                <a:satMod val="400000"/>
              </a:schemeClr>
            </a:duotone>
          </a:blip>
          <a:srcRect/>
          <a:stretch/>
        </p:blipFill>
        <p:spPr>
          <a:xfrm>
            <a:off x="838200" y="365124"/>
            <a:ext cx="10515600" cy="3380965"/>
          </a:xfrm>
          <a:prstGeom prst="rect">
            <a:avLst/>
          </a:prstGeom>
          <a:noFill/>
          <a:ln>
            <a:noFill/>
          </a:ln>
        </p:spPr>
      </p:pic>
    </p:spTree>
    <p:extLst>
      <p:ext uri="{BB962C8B-B14F-4D97-AF65-F5344CB8AC3E}">
        <p14:creationId xmlns:p14="http://schemas.microsoft.com/office/powerpoint/2010/main" val="416754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7182-3DFE-8E4C-89F7-FDC02758BBA4}"/>
              </a:ext>
            </a:extLst>
          </p:cNvPr>
          <p:cNvSpPr>
            <a:spLocks noGrp="1"/>
          </p:cNvSpPr>
          <p:nvPr>
            <p:ph type="title"/>
          </p:nvPr>
        </p:nvSpPr>
        <p:spPr/>
        <p:txBody>
          <a:bodyPr>
            <a:normAutofit fontScale="90000"/>
          </a:bodyPr>
          <a:lstStyle/>
          <a:p>
            <a:pPr algn="ctr"/>
            <a:br>
              <a:rPr lang="el-GR" sz="3200" b="1" dirty="0"/>
            </a:br>
            <a:r>
              <a:rPr lang="el-GR" sz="4000" b="1" dirty="0"/>
              <a:t>5.5. </a:t>
            </a:r>
            <a:r>
              <a:rPr lang="en-US" sz="4000" b="1" dirty="0"/>
              <a:t>Data crowdsourcing</a:t>
            </a:r>
            <a:br>
              <a:rPr lang="en-US" dirty="0"/>
            </a:br>
            <a:endParaRPr lang="en-US" dirty="0"/>
          </a:p>
        </p:txBody>
      </p:sp>
      <p:sp>
        <p:nvSpPr>
          <p:cNvPr id="3" name="Content Placeholder 2">
            <a:extLst>
              <a:ext uri="{FF2B5EF4-FFF2-40B4-BE49-F238E27FC236}">
                <a16:creationId xmlns:a16="http://schemas.microsoft.com/office/drawing/2014/main" id="{0559A4EC-E213-9743-B6C8-A38272C7A43B}"/>
              </a:ext>
            </a:extLst>
          </p:cNvPr>
          <p:cNvSpPr>
            <a:spLocks noGrp="1"/>
          </p:cNvSpPr>
          <p:nvPr>
            <p:ph sz="half" idx="1"/>
          </p:nvPr>
        </p:nvSpPr>
        <p:spPr/>
        <p:txBody>
          <a:bodyPr>
            <a:normAutofit lnSpcReduction="10000"/>
          </a:bodyPr>
          <a:lstStyle/>
          <a:p>
            <a:r>
              <a:rPr lang="en-US" sz="3200" dirty="0"/>
              <a:t>To </a:t>
            </a:r>
            <a:r>
              <a:rPr lang="en-US" sz="3200" b="1" dirty="0"/>
              <a:t>crowdsourcing</a:t>
            </a:r>
            <a:r>
              <a:rPr lang="en-US" sz="3200" dirty="0"/>
              <a:t> </a:t>
            </a:r>
            <a:r>
              <a:rPr lang="el-GR" sz="3200" dirty="0"/>
              <a:t>ορίζεται </a:t>
            </a:r>
          </a:p>
          <a:p>
            <a:pPr>
              <a:buFont typeface="Wingdings" pitchFamily="2" charset="2"/>
              <a:buChar char="Ø"/>
            </a:pPr>
            <a:r>
              <a:rPr lang="el-GR" sz="3200" dirty="0"/>
              <a:t>ως ένας τύπος </a:t>
            </a:r>
          </a:p>
          <a:p>
            <a:pPr>
              <a:buFont typeface="Wingdings" pitchFamily="2" charset="2"/>
              <a:buChar char="Ø"/>
            </a:pPr>
            <a:r>
              <a:rPr lang="el-GR" sz="3200" dirty="0"/>
              <a:t>συμμετοχικής </a:t>
            </a:r>
          </a:p>
          <a:p>
            <a:pPr>
              <a:buFont typeface="Wingdings" pitchFamily="2" charset="2"/>
              <a:buChar char="Ø"/>
            </a:pPr>
            <a:r>
              <a:rPr lang="el-GR" sz="3200" dirty="0"/>
              <a:t>διαδικτυακής </a:t>
            </a:r>
          </a:p>
          <a:p>
            <a:pPr>
              <a:buFont typeface="Wingdings" pitchFamily="2" charset="2"/>
              <a:buChar char="Ø"/>
            </a:pPr>
            <a:r>
              <a:rPr lang="el-GR" sz="3200" dirty="0"/>
              <a:t>δραστηριότητας, </a:t>
            </a:r>
          </a:p>
          <a:p>
            <a:pPr marL="0" indent="0">
              <a:buNone/>
            </a:pPr>
            <a:r>
              <a:rPr lang="el-GR" sz="3200" dirty="0"/>
              <a:t>στην οποία, μέσω μιας </a:t>
            </a:r>
          </a:p>
          <a:p>
            <a:pPr>
              <a:buFont typeface="Wingdings" pitchFamily="2" charset="2"/>
              <a:buChar char="Ø"/>
            </a:pPr>
            <a:r>
              <a:rPr lang="el-GR" sz="3200" dirty="0"/>
              <a:t>ευέλικτης </a:t>
            </a:r>
          </a:p>
          <a:p>
            <a:pPr>
              <a:buFont typeface="Wingdings" pitchFamily="2" charset="2"/>
              <a:buChar char="Ø"/>
            </a:pPr>
            <a:r>
              <a:rPr lang="el-GR" sz="3200" dirty="0"/>
              <a:t>ανοιχτής πρόσκλησης, </a:t>
            </a:r>
          </a:p>
          <a:p>
            <a:endParaRPr lang="en-US" dirty="0"/>
          </a:p>
        </p:txBody>
      </p:sp>
      <p:sp>
        <p:nvSpPr>
          <p:cNvPr id="4" name="Content Placeholder 3">
            <a:extLst>
              <a:ext uri="{FF2B5EF4-FFF2-40B4-BE49-F238E27FC236}">
                <a16:creationId xmlns:a16="http://schemas.microsoft.com/office/drawing/2014/main" id="{723ED880-CEC3-8448-9096-1EA9A402677C}"/>
              </a:ext>
            </a:extLst>
          </p:cNvPr>
          <p:cNvSpPr>
            <a:spLocks noGrp="1"/>
          </p:cNvSpPr>
          <p:nvPr>
            <p:ph sz="half" idx="2"/>
          </p:nvPr>
        </p:nvSpPr>
        <p:spPr/>
        <p:txBody>
          <a:bodyPr>
            <a:normAutofit lnSpcReduction="10000"/>
          </a:bodyPr>
          <a:lstStyle/>
          <a:p>
            <a:pPr>
              <a:buFont typeface="Wingdings" pitchFamily="2" charset="2"/>
              <a:buChar char="Ø"/>
            </a:pPr>
            <a:r>
              <a:rPr lang="el-GR" dirty="0"/>
              <a:t>ένα άτομο, </a:t>
            </a:r>
          </a:p>
          <a:p>
            <a:pPr>
              <a:buFont typeface="Wingdings" pitchFamily="2" charset="2"/>
              <a:buChar char="Ø"/>
            </a:pPr>
            <a:r>
              <a:rPr lang="el-GR" dirty="0"/>
              <a:t>ένα ίδρυμα , </a:t>
            </a:r>
          </a:p>
          <a:p>
            <a:pPr>
              <a:buFont typeface="Wingdings" pitchFamily="2" charset="2"/>
              <a:buChar char="Ø"/>
            </a:pPr>
            <a:r>
              <a:rPr lang="el-GR" dirty="0"/>
              <a:t>ένας ΜΚΟ </a:t>
            </a:r>
          </a:p>
          <a:p>
            <a:pPr>
              <a:buFont typeface="Wingdings" pitchFamily="2" charset="2"/>
              <a:buChar char="Ø"/>
            </a:pPr>
            <a:r>
              <a:rPr lang="el-GR" dirty="0"/>
              <a:t>ή μια εταιρεία, προτείνει σε μια ομάδα ατόμων, ετερογενή, </a:t>
            </a:r>
          </a:p>
          <a:p>
            <a:r>
              <a:rPr lang="el-GR" dirty="0"/>
              <a:t>όσον αφορά την άποψη των γνώσεων και του πλήθους, να εκφράσει γνώμη εθελοντικά σχετικά με ένα θέμα (</a:t>
            </a:r>
            <a:r>
              <a:rPr lang="en-US" dirty="0"/>
              <a:t>Kavoura</a:t>
            </a:r>
            <a:r>
              <a:rPr lang="el-GR" dirty="0"/>
              <a:t> &amp; </a:t>
            </a:r>
            <a:r>
              <a:rPr lang="en-US" dirty="0"/>
              <a:t>Ratrikakis</a:t>
            </a:r>
            <a:r>
              <a:rPr lang="el-GR" dirty="0"/>
              <a:t>, 2022).</a:t>
            </a:r>
            <a:endParaRPr lang="en-US" dirty="0"/>
          </a:p>
        </p:txBody>
      </p:sp>
    </p:spTree>
    <p:extLst>
      <p:ext uri="{BB962C8B-B14F-4D97-AF65-F5344CB8AC3E}">
        <p14:creationId xmlns:p14="http://schemas.microsoft.com/office/powerpoint/2010/main" val="171770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7B481-A5A2-4647-A1E8-C37EE0478324}"/>
              </a:ext>
            </a:extLst>
          </p:cNvPr>
          <p:cNvSpPr>
            <a:spLocks noGrp="1"/>
          </p:cNvSpPr>
          <p:nvPr>
            <p:ph sz="half" idx="1"/>
          </p:nvPr>
        </p:nvSpPr>
        <p:spPr>
          <a:xfrm>
            <a:off x="838200" y="678093"/>
            <a:ext cx="5181600" cy="5498869"/>
          </a:xfrm>
        </p:spPr>
        <p:txBody>
          <a:bodyPr>
            <a:normAutofit/>
          </a:bodyPr>
          <a:lstStyle/>
          <a:p>
            <a:r>
              <a:rPr lang="el-GR" sz="4000" dirty="0"/>
              <a:t>Μεγάλες ομάδες </a:t>
            </a:r>
          </a:p>
          <a:p>
            <a:r>
              <a:rPr lang="el-GR" sz="4000" dirty="0"/>
              <a:t>εθελοντών συμμετεχόντων </a:t>
            </a:r>
          </a:p>
          <a:p>
            <a:pPr>
              <a:buFont typeface="Wingdings" pitchFamily="2" charset="2"/>
              <a:buChar char="Ø"/>
            </a:pPr>
            <a:r>
              <a:rPr lang="el-GR" sz="4000" b="1" dirty="0"/>
              <a:t>συμβάλλουν</a:t>
            </a:r>
            <a:r>
              <a:rPr lang="el-GR" sz="4000" dirty="0"/>
              <a:t> </a:t>
            </a:r>
          </a:p>
          <a:p>
            <a:pPr>
              <a:buFont typeface="Wingdings" pitchFamily="2" charset="2"/>
              <a:buChar char="Ø"/>
            </a:pPr>
            <a:r>
              <a:rPr lang="el-GR" sz="4000" dirty="0"/>
              <a:t>με τις </a:t>
            </a:r>
            <a:r>
              <a:rPr lang="el-GR" sz="4000" b="1" dirty="0"/>
              <a:t>ιδέες τους </a:t>
            </a:r>
          </a:p>
          <a:p>
            <a:pPr>
              <a:buFont typeface="Wingdings" pitchFamily="2" charset="2"/>
              <a:buChar char="Ø"/>
            </a:pPr>
            <a:r>
              <a:rPr lang="el-GR" sz="4000" dirty="0"/>
              <a:t>μέσω </a:t>
            </a:r>
            <a:r>
              <a:rPr lang="el-GR" sz="4000" b="1" dirty="0"/>
              <a:t>προηγμένων </a:t>
            </a:r>
          </a:p>
          <a:p>
            <a:pPr>
              <a:buFont typeface="Wingdings" pitchFamily="2" charset="2"/>
              <a:buChar char="Ø"/>
            </a:pPr>
            <a:r>
              <a:rPr lang="el-GR" sz="4000" b="1" dirty="0"/>
              <a:t>τεχνολογιών, </a:t>
            </a:r>
          </a:p>
          <a:p>
            <a:endParaRPr lang="en-US" dirty="0"/>
          </a:p>
        </p:txBody>
      </p:sp>
      <p:sp>
        <p:nvSpPr>
          <p:cNvPr id="5" name="Content Placeholder 4">
            <a:extLst>
              <a:ext uri="{FF2B5EF4-FFF2-40B4-BE49-F238E27FC236}">
                <a16:creationId xmlns:a16="http://schemas.microsoft.com/office/drawing/2014/main" id="{5981FC02-AA6C-454B-80AC-5AAA5A448FFA}"/>
              </a:ext>
            </a:extLst>
          </p:cNvPr>
          <p:cNvSpPr>
            <a:spLocks noGrp="1"/>
          </p:cNvSpPr>
          <p:nvPr>
            <p:ph sz="half" idx="2"/>
          </p:nvPr>
        </p:nvSpPr>
        <p:spPr>
          <a:xfrm>
            <a:off x="6172200" y="678094"/>
            <a:ext cx="5181600" cy="5498869"/>
          </a:xfrm>
        </p:spPr>
        <p:txBody>
          <a:bodyPr>
            <a:normAutofit/>
          </a:bodyPr>
          <a:lstStyle/>
          <a:p>
            <a:r>
              <a:rPr lang="el-GR" sz="3600" dirty="0"/>
              <a:t>προκειμένου </a:t>
            </a:r>
          </a:p>
          <a:p>
            <a:pPr>
              <a:buFont typeface="Wingdings" pitchFamily="2" charset="2"/>
              <a:buChar char="Ø"/>
            </a:pPr>
            <a:r>
              <a:rPr lang="el-GR" sz="3600" dirty="0"/>
              <a:t>να συλλεγούν </a:t>
            </a:r>
          </a:p>
          <a:p>
            <a:pPr>
              <a:buFont typeface="Wingdings" pitchFamily="2" charset="2"/>
              <a:buChar char="Ø"/>
            </a:pPr>
            <a:r>
              <a:rPr lang="el-GR" sz="3600" dirty="0"/>
              <a:t>και να </a:t>
            </a:r>
            <a:r>
              <a:rPr lang="el-GR" sz="3600" b="1" dirty="0"/>
              <a:t>επεξεργαστούν</a:t>
            </a:r>
            <a:r>
              <a:rPr lang="el-GR" sz="3600" dirty="0"/>
              <a:t> </a:t>
            </a:r>
          </a:p>
          <a:p>
            <a:pPr>
              <a:buFont typeface="Wingdings" pitchFamily="2" charset="2"/>
              <a:buChar char="Ø"/>
            </a:pPr>
            <a:r>
              <a:rPr lang="el-GR" sz="3600" dirty="0"/>
              <a:t>οι </a:t>
            </a:r>
            <a:r>
              <a:rPr lang="el-GR" sz="3600" b="1" dirty="0"/>
              <a:t>απόψεις </a:t>
            </a:r>
          </a:p>
          <a:p>
            <a:pPr>
              <a:buFont typeface="Wingdings" pitchFamily="2" charset="2"/>
              <a:buChar char="Ø"/>
            </a:pPr>
            <a:r>
              <a:rPr lang="el-GR" sz="3600" dirty="0"/>
              <a:t>και οι </a:t>
            </a:r>
            <a:r>
              <a:rPr lang="el-GR" sz="3600" b="1" dirty="0"/>
              <a:t>καινοτόμες προτάσεις τους</a:t>
            </a:r>
            <a:r>
              <a:rPr lang="el-GR" sz="3600" dirty="0"/>
              <a:t>. </a:t>
            </a:r>
          </a:p>
          <a:p>
            <a:pPr>
              <a:buFont typeface="Wingdings" pitchFamily="2" charset="2"/>
              <a:buChar char="ü"/>
            </a:pPr>
            <a:r>
              <a:rPr lang="el-GR" sz="3600" dirty="0"/>
              <a:t>Χαρακτηριστικό είναι το παράδειγμα του Δήμου Θεσσαλονίκης το 2016: </a:t>
            </a:r>
            <a:endParaRPr lang="en-US" sz="3600" dirty="0"/>
          </a:p>
          <a:p>
            <a:endParaRPr lang="en-US" dirty="0"/>
          </a:p>
        </p:txBody>
      </p:sp>
    </p:spTree>
    <p:extLst>
      <p:ext uri="{BB962C8B-B14F-4D97-AF65-F5344CB8AC3E}">
        <p14:creationId xmlns:p14="http://schemas.microsoft.com/office/powerpoint/2010/main" val="93767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90B4731-C45D-054B-BC8D-F91EBBA1A62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68512" y="842481"/>
            <a:ext cx="9719353" cy="4890499"/>
          </a:xfrm>
          <a:prstGeom prst="rect">
            <a:avLst/>
          </a:prstGeom>
        </p:spPr>
      </p:pic>
      <p:sp>
        <p:nvSpPr>
          <p:cNvPr id="5" name="TextBox 4">
            <a:extLst>
              <a:ext uri="{FF2B5EF4-FFF2-40B4-BE49-F238E27FC236}">
                <a16:creationId xmlns:a16="http://schemas.microsoft.com/office/drawing/2014/main" id="{5D3B0B4E-96C5-FE47-94CC-7BBBC88701E2}"/>
              </a:ext>
            </a:extLst>
          </p:cNvPr>
          <p:cNvSpPr txBox="1"/>
          <p:nvPr/>
        </p:nvSpPr>
        <p:spPr>
          <a:xfrm>
            <a:off x="2363056" y="6102849"/>
            <a:ext cx="6503542" cy="338554"/>
          </a:xfrm>
          <a:prstGeom prst="rect">
            <a:avLst/>
          </a:prstGeom>
          <a:noFill/>
        </p:spPr>
        <p:txBody>
          <a:bodyPr wrap="square" rtlCol="0">
            <a:spAutoFit/>
          </a:bodyPr>
          <a:lstStyle/>
          <a:p>
            <a:pPr algn="ctr"/>
            <a:r>
              <a:rPr lang="el-GR" sz="1600" dirty="0"/>
              <a:t>Πηγή: </a:t>
            </a:r>
            <a:r>
              <a:rPr lang="el-GR" sz="1600" u="sng" dirty="0">
                <a:hlinkClick r:id="rId3"/>
              </a:rPr>
              <a:t>thessaloniki.gr/</a:t>
            </a:r>
            <a:endParaRPr lang="en-US" sz="1600" dirty="0"/>
          </a:p>
        </p:txBody>
      </p:sp>
    </p:spTree>
    <p:extLst>
      <p:ext uri="{BB962C8B-B14F-4D97-AF65-F5344CB8AC3E}">
        <p14:creationId xmlns:p14="http://schemas.microsoft.com/office/powerpoint/2010/main" val="100752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B444-05E7-7B40-B28A-A4B73AD9E862}"/>
              </a:ext>
            </a:extLst>
          </p:cNvPr>
          <p:cNvSpPr>
            <a:spLocks noGrp="1"/>
          </p:cNvSpPr>
          <p:nvPr>
            <p:ph type="title"/>
          </p:nvPr>
        </p:nvSpPr>
        <p:spPr>
          <a:xfrm>
            <a:off x="838200" y="365125"/>
            <a:ext cx="10515600" cy="672565"/>
          </a:xfrm>
        </p:spPr>
        <p:txBody>
          <a:bodyPr>
            <a:normAutofit fontScale="90000"/>
          </a:bodyPr>
          <a:lstStyle/>
          <a:p>
            <a:pPr algn="ctr"/>
            <a:br>
              <a:rPr lang="el-GR" b="1" dirty="0"/>
            </a:br>
            <a:r>
              <a:rPr lang="el-GR" b="1" dirty="0"/>
              <a:t>5.6. Η τεχνολογία </a:t>
            </a:r>
            <a:r>
              <a:rPr lang="en-US" b="1" dirty="0"/>
              <a:t>Blockchain</a:t>
            </a:r>
            <a:r>
              <a:rPr lang="el-GR" b="1" dirty="0"/>
              <a:t>.</a:t>
            </a:r>
            <a:br>
              <a:rPr lang="en-US" dirty="0"/>
            </a:br>
            <a:endParaRPr lang="en-US" dirty="0"/>
          </a:p>
        </p:txBody>
      </p:sp>
      <p:sp>
        <p:nvSpPr>
          <p:cNvPr id="3" name="Content Placeholder 2">
            <a:extLst>
              <a:ext uri="{FF2B5EF4-FFF2-40B4-BE49-F238E27FC236}">
                <a16:creationId xmlns:a16="http://schemas.microsoft.com/office/drawing/2014/main" id="{0E126BA2-8545-1846-8DE0-08B4640AEC11}"/>
              </a:ext>
            </a:extLst>
          </p:cNvPr>
          <p:cNvSpPr>
            <a:spLocks noGrp="1"/>
          </p:cNvSpPr>
          <p:nvPr>
            <p:ph idx="1"/>
          </p:nvPr>
        </p:nvSpPr>
        <p:spPr>
          <a:xfrm>
            <a:off x="838200" y="1037690"/>
            <a:ext cx="10515600" cy="5139273"/>
          </a:xfrm>
        </p:spPr>
        <p:txBody>
          <a:bodyPr/>
          <a:lstStyle/>
          <a:p>
            <a:pPr marL="0" indent="0">
              <a:buNone/>
            </a:pPr>
            <a:r>
              <a:rPr lang="el-GR" dirty="0"/>
              <a:t>Για την υλοποίηση του </a:t>
            </a:r>
            <a:r>
              <a:rPr lang="en-US" b="1" dirty="0"/>
              <a:t>crowdsourcing</a:t>
            </a:r>
            <a:r>
              <a:rPr lang="en-US" dirty="0"/>
              <a:t> </a:t>
            </a:r>
            <a:r>
              <a:rPr lang="el-GR" dirty="0"/>
              <a:t>απαιτούνται τεχνολογίες αιχμής, όπως το </a:t>
            </a:r>
            <a:r>
              <a:rPr lang="en-US" b="1" dirty="0"/>
              <a:t>blockchain</a:t>
            </a:r>
            <a:r>
              <a:rPr lang="el-GR" b="1" dirty="0"/>
              <a:t>, </a:t>
            </a:r>
            <a:r>
              <a:rPr lang="el-GR" dirty="0"/>
              <a:t>το οποίο μπορεί να συνεισφέρει με την </a:t>
            </a:r>
            <a:endParaRPr lang="en-US" dirty="0"/>
          </a:p>
          <a:p>
            <a:pPr marL="0" indent="0">
              <a:buNone/>
            </a:pPr>
            <a:endParaRPr lang="en-US" dirty="0"/>
          </a:p>
        </p:txBody>
      </p:sp>
      <p:graphicFrame>
        <p:nvGraphicFramePr>
          <p:cNvPr id="7" name="Diagram 6">
            <a:extLst>
              <a:ext uri="{FF2B5EF4-FFF2-40B4-BE49-F238E27FC236}">
                <a16:creationId xmlns:a16="http://schemas.microsoft.com/office/drawing/2014/main" id="{6B483B05-55AF-314F-B093-221974621805}"/>
              </a:ext>
            </a:extLst>
          </p:cNvPr>
          <p:cNvGraphicFramePr/>
          <p:nvPr>
            <p:extLst>
              <p:ext uri="{D42A27DB-BD31-4B8C-83A1-F6EECF244321}">
                <p14:modId xmlns:p14="http://schemas.microsoft.com/office/powerpoint/2010/main" val="905844994"/>
              </p:ext>
            </p:extLst>
          </p:nvPr>
        </p:nvGraphicFramePr>
        <p:xfrm>
          <a:off x="1150706" y="1934844"/>
          <a:ext cx="9164548" cy="4054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02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E073-2D24-D448-AD4D-B0E28348CC2D}"/>
              </a:ext>
            </a:extLst>
          </p:cNvPr>
          <p:cNvSpPr>
            <a:spLocks noGrp="1"/>
          </p:cNvSpPr>
          <p:nvPr>
            <p:ph type="title"/>
          </p:nvPr>
        </p:nvSpPr>
        <p:spPr>
          <a:xfrm>
            <a:off x="838200" y="365125"/>
            <a:ext cx="10515600" cy="785581"/>
          </a:xfrm>
        </p:spPr>
        <p:txBody>
          <a:bodyPr>
            <a:normAutofit fontScale="90000"/>
          </a:bodyPr>
          <a:lstStyle/>
          <a:p>
            <a:pPr algn="ctr"/>
            <a:br>
              <a:rPr lang="el-GR" b="1" dirty="0"/>
            </a:br>
            <a:r>
              <a:rPr lang="el-GR" b="1" dirty="0"/>
              <a:t>5.6.1 Πώς λειτουργεί το </a:t>
            </a:r>
            <a:r>
              <a:rPr lang="en-US" b="1" u="sng" dirty="0"/>
              <a:t>blockchain</a:t>
            </a:r>
            <a:r>
              <a:rPr lang="el-GR" b="1" dirty="0"/>
              <a:t>.</a:t>
            </a:r>
            <a:br>
              <a:rPr lang="en-US" dirty="0"/>
            </a:br>
            <a:endParaRPr lang="en-US" dirty="0"/>
          </a:p>
        </p:txBody>
      </p:sp>
      <p:sp>
        <p:nvSpPr>
          <p:cNvPr id="3" name="Content Placeholder 2">
            <a:extLst>
              <a:ext uri="{FF2B5EF4-FFF2-40B4-BE49-F238E27FC236}">
                <a16:creationId xmlns:a16="http://schemas.microsoft.com/office/drawing/2014/main" id="{D7574557-6269-B84D-B424-1DE07E087B67}"/>
              </a:ext>
            </a:extLst>
          </p:cNvPr>
          <p:cNvSpPr>
            <a:spLocks noGrp="1"/>
          </p:cNvSpPr>
          <p:nvPr>
            <p:ph sz="half" idx="1"/>
          </p:nvPr>
        </p:nvSpPr>
        <p:spPr>
          <a:xfrm>
            <a:off x="838200" y="1150706"/>
            <a:ext cx="5181600" cy="5026257"/>
          </a:xfrm>
        </p:spPr>
        <p:txBody>
          <a:bodyPr>
            <a:normAutofit fontScale="25000" lnSpcReduction="20000"/>
          </a:bodyPr>
          <a:lstStyle/>
          <a:p>
            <a:pPr>
              <a:lnSpc>
                <a:spcPct val="120000"/>
              </a:lnSpc>
              <a:buFont typeface="Wingdings" pitchFamily="2" charset="2"/>
              <a:buChar char="Ø"/>
            </a:pPr>
            <a:r>
              <a:rPr lang="el-GR" sz="11200" dirty="0"/>
              <a:t>Μια βάση δεδομένων </a:t>
            </a:r>
            <a:r>
              <a:rPr lang="en-US" sz="11200" b="1" dirty="0"/>
              <a:t>blockchain </a:t>
            </a:r>
            <a:endParaRPr lang="el-GR" sz="11200" b="1" dirty="0"/>
          </a:p>
          <a:p>
            <a:pPr>
              <a:lnSpc>
                <a:spcPct val="120000"/>
              </a:lnSpc>
              <a:buFont typeface="Wingdings" pitchFamily="2" charset="2"/>
              <a:buChar char="Ø"/>
            </a:pPr>
            <a:r>
              <a:rPr lang="el-GR" sz="11200" dirty="0"/>
              <a:t>διατηρεί το ιστορικό</a:t>
            </a:r>
            <a:r>
              <a:rPr lang="el-GR" sz="11200" b="1" dirty="0"/>
              <a:t> </a:t>
            </a:r>
          </a:p>
          <a:p>
            <a:pPr>
              <a:lnSpc>
                <a:spcPct val="120000"/>
              </a:lnSpc>
              <a:buFont typeface="Wingdings" pitchFamily="2" charset="2"/>
              <a:buChar char="Ø"/>
            </a:pPr>
            <a:r>
              <a:rPr lang="el-GR" sz="11200" b="1" dirty="0"/>
              <a:t>όλων των συναλλαγών </a:t>
            </a:r>
          </a:p>
          <a:p>
            <a:pPr>
              <a:lnSpc>
                <a:spcPct val="120000"/>
              </a:lnSpc>
              <a:buFont typeface="Wingdings" pitchFamily="2" charset="2"/>
              <a:buChar char="Ø"/>
            </a:pPr>
            <a:r>
              <a:rPr lang="el-GR" sz="11200" dirty="0"/>
              <a:t>(αν πρόκειται για την τραπεζική). </a:t>
            </a:r>
          </a:p>
          <a:p>
            <a:pPr>
              <a:lnSpc>
                <a:spcPct val="120000"/>
              </a:lnSpc>
              <a:buFont typeface="Wingdings" pitchFamily="2" charset="2"/>
              <a:buChar char="Ø"/>
            </a:pPr>
            <a:r>
              <a:rPr lang="el-GR" sz="11200" dirty="0"/>
              <a:t>Το </a:t>
            </a:r>
            <a:r>
              <a:rPr lang="en-US" sz="11200" b="1" dirty="0"/>
              <a:t>crowdsourcing </a:t>
            </a:r>
            <a:r>
              <a:rPr lang="el-GR" sz="11200" dirty="0"/>
              <a:t>που χρησιμοποιεί</a:t>
            </a:r>
            <a:r>
              <a:rPr lang="el-GR" sz="11200" b="1" dirty="0"/>
              <a:t> </a:t>
            </a:r>
            <a:r>
              <a:rPr lang="el-GR" sz="11200" dirty="0"/>
              <a:t>μπορεί να έχει το αποτύπωμα</a:t>
            </a:r>
            <a:r>
              <a:rPr lang="el-GR" sz="11200" b="1" dirty="0"/>
              <a:t> ιστορικού, να περιλαμβάνει συμμετέχουσες</a:t>
            </a:r>
            <a:endParaRPr lang="en-US" sz="11200" dirty="0"/>
          </a:p>
          <a:p>
            <a:pPr marL="0" indent="0">
              <a:lnSpc>
                <a:spcPct val="120000"/>
              </a:lnSpc>
              <a:buNone/>
            </a:pPr>
            <a:r>
              <a:rPr lang="el-GR" sz="11200" dirty="0"/>
              <a:t> </a:t>
            </a:r>
            <a:endParaRPr lang="en-US" sz="11200" dirty="0"/>
          </a:p>
          <a:p>
            <a:pPr marL="0" indent="0">
              <a:buNone/>
            </a:pPr>
            <a:endParaRPr lang="en-US" dirty="0"/>
          </a:p>
        </p:txBody>
      </p:sp>
      <p:sp>
        <p:nvSpPr>
          <p:cNvPr id="4" name="Content Placeholder 3">
            <a:extLst>
              <a:ext uri="{FF2B5EF4-FFF2-40B4-BE49-F238E27FC236}">
                <a16:creationId xmlns:a16="http://schemas.microsoft.com/office/drawing/2014/main" id="{00AEB76A-4D1A-1B43-A029-564FBABCA812}"/>
              </a:ext>
            </a:extLst>
          </p:cNvPr>
          <p:cNvSpPr>
            <a:spLocks noGrp="1"/>
          </p:cNvSpPr>
          <p:nvPr>
            <p:ph sz="half" idx="2"/>
          </p:nvPr>
        </p:nvSpPr>
        <p:spPr>
          <a:xfrm>
            <a:off x="6172200" y="1243173"/>
            <a:ext cx="5181600" cy="4933790"/>
          </a:xfrm>
        </p:spPr>
        <p:txBody>
          <a:bodyPr>
            <a:noAutofit/>
          </a:bodyPr>
          <a:lstStyle/>
          <a:p>
            <a:pPr>
              <a:buFont typeface="Wingdings" pitchFamily="2" charset="2"/>
              <a:buChar char="Ø"/>
            </a:pPr>
            <a:r>
              <a:rPr lang="el-GR" sz="3400" b="1" dirty="0"/>
              <a:t>ομάδες στο διαδίκτυο </a:t>
            </a:r>
          </a:p>
          <a:p>
            <a:pPr>
              <a:buFont typeface="Wingdings" pitchFamily="2" charset="2"/>
              <a:buChar char="Ø"/>
            </a:pPr>
            <a:r>
              <a:rPr lang="el-GR" sz="3400" b="1" dirty="0"/>
              <a:t>και να αποκτήσει </a:t>
            </a:r>
          </a:p>
          <a:p>
            <a:pPr>
              <a:buFont typeface="Wingdings" pitchFamily="2" charset="2"/>
              <a:buChar char="Ø"/>
            </a:pPr>
            <a:r>
              <a:rPr lang="el-GR" sz="3400" b="1" dirty="0"/>
              <a:t>επαρκή ποσότητα </a:t>
            </a:r>
          </a:p>
          <a:p>
            <a:pPr>
              <a:buFont typeface="Wingdings" pitchFamily="2" charset="2"/>
              <a:buChar char="Ø"/>
            </a:pPr>
            <a:r>
              <a:rPr lang="el-GR" sz="3400" b="1" dirty="0"/>
              <a:t>οπτικών δεδομένων και μεταφόρτωσης </a:t>
            </a:r>
          </a:p>
          <a:p>
            <a:pPr>
              <a:buFont typeface="Wingdings" pitchFamily="2" charset="2"/>
              <a:buChar char="Ø"/>
            </a:pPr>
            <a:r>
              <a:rPr lang="el-GR" sz="3400" b="1" dirty="0"/>
              <a:t>σε οποιαδήποτε διαθέσιμη υπηρεσία </a:t>
            </a:r>
            <a:r>
              <a:rPr lang="en-US" sz="3400" b="1" dirty="0"/>
              <a:t>cloud </a:t>
            </a:r>
            <a:r>
              <a:rPr lang="el-GR" sz="3400" dirty="0"/>
              <a:t>(</a:t>
            </a:r>
            <a:r>
              <a:rPr lang="en-US" sz="3400" dirty="0"/>
              <a:t>Kavoura</a:t>
            </a:r>
            <a:r>
              <a:rPr lang="el-GR" sz="3400" dirty="0"/>
              <a:t> &amp; </a:t>
            </a:r>
            <a:r>
              <a:rPr lang="en-US" sz="3400" dirty="0"/>
              <a:t>Ratrikakis</a:t>
            </a:r>
            <a:r>
              <a:rPr lang="el-GR" sz="3400" dirty="0"/>
              <a:t>, 2022).</a:t>
            </a:r>
            <a:endParaRPr lang="en-US" sz="3400" dirty="0"/>
          </a:p>
        </p:txBody>
      </p:sp>
    </p:spTree>
    <p:extLst>
      <p:ext uri="{BB962C8B-B14F-4D97-AF65-F5344CB8AC3E}">
        <p14:creationId xmlns:p14="http://schemas.microsoft.com/office/powerpoint/2010/main" val="375587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A3B4-EABC-1D40-BEEB-822C8F5ECF44}"/>
              </a:ext>
            </a:extLst>
          </p:cNvPr>
          <p:cNvSpPr>
            <a:spLocks noGrp="1"/>
          </p:cNvSpPr>
          <p:nvPr>
            <p:ph type="title"/>
          </p:nvPr>
        </p:nvSpPr>
        <p:spPr>
          <a:xfrm>
            <a:off x="838200" y="365126"/>
            <a:ext cx="10515600" cy="847226"/>
          </a:xfrm>
        </p:spPr>
        <p:txBody>
          <a:bodyPr>
            <a:normAutofit fontScale="90000"/>
          </a:bodyPr>
          <a:lstStyle/>
          <a:p>
            <a:pPr algn="ctr"/>
            <a:br>
              <a:rPr lang="el-GR" b="1" dirty="0"/>
            </a:br>
            <a:r>
              <a:rPr lang="el-GR" b="1" dirty="0"/>
              <a:t>Λειτουργία </a:t>
            </a:r>
            <a:r>
              <a:rPr lang="en-US" b="1" dirty="0"/>
              <a:t>blockchain</a:t>
            </a:r>
            <a:r>
              <a:rPr lang="el-GR" b="1" dirty="0"/>
              <a:t> στην Τραπεζική</a:t>
            </a:r>
            <a:br>
              <a:rPr lang="en-US" dirty="0"/>
            </a:br>
            <a:endParaRPr lang="en-US" dirty="0"/>
          </a:p>
        </p:txBody>
      </p:sp>
      <p:pic>
        <p:nvPicPr>
          <p:cNvPr id="4" name="Content Placeholder 3">
            <a:extLst>
              <a:ext uri="{FF2B5EF4-FFF2-40B4-BE49-F238E27FC236}">
                <a16:creationId xmlns:a16="http://schemas.microsoft.com/office/drawing/2014/main" id="{7D19A792-07A3-B04D-8FC1-B082CE12758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199" y="1567742"/>
            <a:ext cx="10699679" cy="4319350"/>
          </a:xfrm>
          <a:prstGeom prst="rect">
            <a:avLst/>
          </a:prstGeom>
        </p:spPr>
      </p:pic>
      <p:sp>
        <p:nvSpPr>
          <p:cNvPr id="5" name="TextBox 4">
            <a:extLst>
              <a:ext uri="{FF2B5EF4-FFF2-40B4-BE49-F238E27FC236}">
                <a16:creationId xmlns:a16="http://schemas.microsoft.com/office/drawing/2014/main" id="{9EDE5C70-49A1-394B-8414-9E49E3A66F9E}"/>
              </a:ext>
            </a:extLst>
          </p:cNvPr>
          <p:cNvSpPr txBox="1"/>
          <p:nvPr/>
        </p:nvSpPr>
        <p:spPr>
          <a:xfrm>
            <a:off x="1068512" y="6061753"/>
            <a:ext cx="10285288" cy="338554"/>
          </a:xfrm>
          <a:prstGeom prst="rect">
            <a:avLst/>
          </a:prstGeom>
          <a:noFill/>
        </p:spPr>
        <p:txBody>
          <a:bodyPr wrap="square" rtlCol="0">
            <a:spAutoFit/>
          </a:bodyPr>
          <a:lstStyle/>
          <a:p>
            <a:pPr algn="ctr"/>
            <a:r>
              <a:rPr lang="el-GR" sz="1600" dirty="0"/>
              <a:t>Πηγή: </a:t>
            </a:r>
            <a:r>
              <a:rPr lang="el-GR" sz="1600" u="sng" dirty="0">
                <a:hlinkClick r:id="rId3"/>
              </a:rPr>
              <a:t>https://www.sap.com/greece/products/artificial-intelligence/what-is-blockchain.html</a:t>
            </a:r>
            <a:endParaRPr lang="en-US" sz="1600" dirty="0"/>
          </a:p>
        </p:txBody>
      </p:sp>
    </p:spTree>
    <p:extLst>
      <p:ext uri="{BB962C8B-B14F-4D97-AF65-F5344CB8AC3E}">
        <p14:creationId xmlns:p14="http://schemas.microsoft.com/office/powerpoint/2010/main" val="208523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03C-D546-9244-87CF-CF52FF46A4FA}"/>
              </a:ext>
            </a:extLst>
          </p:cNvPr>
          <p:cNvSpPr>
            <a:spLocks noGrp="1"/>
          </p:cNvSpPr>
          <p:nvPr>
            <p:ph type="title"/>
          </p:nvPr>
        </p:nvSpPr>
        <p:spPr>
          <a:xfrm>
            <a:off x="838200" y="365125"/>
            <a:ext cx="10515600" cy="1093805"/>
          </a:xfrm>
        </p:spPr>
        <p:txBody>
          <a:bodyPr>
            <a:normAutofit fontScale="90000"/>
          </a:bodyPr>
          <a:lstStyle/>
          <a:p>
            <a:pPr algn="ctr"/>
            <a:br>
              <a:rPr lang="el-GR" dirty="0"/>
            </a:br>
            <a:r>
              <a:rPr lang="el-GR" sz="4000" dirty="0"/>
              <a:t>Ειδικότερα το </a:t>
            </a:r>
            <a:r>
              <a:rPr lang="en-US" sz="4000" b="1" dirty="0"/>
              <a:t>blockchain</a:t>
            </a:r>
            <a:r>
              <a:rPr lang="el-GR" sz="4000" b="1" dirty="0"/>
              <a:t> λειτουργεί ως εξής στην Τραπεζική</a:t>
            </a:r>
            <a:r>
              <a:rPr lang="el-GR" dirty="0"/>
              <a:t>: </a:t>
            </a:r>
            <a:br>
              <a:rPr lang="en-US" dirty="0"/>
            </a:br>
            <a:endParaRPr lang="en-US" dirty="0"/>
          </a:p>
        </p:txBody>
      </p:sp>
      <p:sp>
        <p:nvSpPr>
          <p:cNvPr id="3" name="Content Placeholder 2">
            <a:extLst>
              <a:ext uri="{FF2B5EF4-FFF2-40B4-BE49-F238E27FC236}">
                <a16:creationId xmlns:a16="http://schemas.microsoft.com/office/drawing/2014/main" id="{C5D9CCDC-D7DB-FB4E-819A-4554D607332A}"/>
              </a:ext>
            </a:extLst>
          </p:cNvPr>
          <p:cNvSpPr>
            <a:spLocks noGrp="1"/>
          </p:cNvSpPr>
          <p:nvPr>
            <p:ph sz="half" idx="1"/>
          </p:nvPr>
        </p:nvSpPr>
        <p:spPr>
          <a:xfrm>
            <a:off x="838200" y="1602769"/>
            <a:ext cx="5181600" cy="4574194"/>
          </a:xfrm>
        </p:spPr>
        <p:txBody>
          <a:bodyPr>
            <a:normAutofit fontScale="85000" lnSpcReduction="10000"/>
          </a:bodyPr>
          <a:lstStyle/>
          <a:p>
            <a:r>
              <a:rPr lang="el-GR" sz="3000" dirty="0"/>
              <a:t>Μια συναλλαγή που καταγράφεται σε έναν υπολογιστή ή κόμβο είναι ορατή σε κάθε υπολογιστή στο ψηφιακό δίκτυο. Όλοι μπορούν να δουν τα ίδια δεδομένα. </a:t>
            </a:r>
          </a:p>
          <a:p>
            <a:r>
              <a:rPr lang="el-GR" sz="3000" dirty="0"/>
              <a:t>Επιπλέον, μπορούν να απορρίψουν ή να επιβεβαιώσουν αυτό που βλέπουν. </a:t>
            </a:r>
          </a:p>
          <a:p>
            <a:r>
              <a:rPr lang="el-GR" sz="3000" dirty="0"/>
              <a:t>Οι πληροφορίες στη συνέχεια μεταδίδονται σε κάθε άλλο τμήμα της αλυσίδας.</a:t>
            </a:r>
            <a:r>
              <a:rPr lang="en-US" sz="3000" dirty="0"/>
              <a:t> </a:t>
            </a:r>
          </a:p>
          <a:p>
            <a:pPr marL="0" indent="0">
              <a:buNone/>
            </a:pPr>
            <a:r>
              <a:rPr lang="en-US" dirty="0"/>
              <a:t> </a:t>
            </a:r>
          </a:p>
        </p:txBody>
      </p:sp>
      <p:sp>
        <p:nvSpPr>
          <p:cNvPr id="4" name="Content Placeholder 3">
            <a:extLst>
              <a:ext uri="{FF2B5EF4-FFF2-40B4-BE49-F238E27FC236}">
                <a16:creationId xmlns:a16="http://schemas.microsoft.com/office/drawing/2014/main" id="{F6181C69-570F-F64C-A9B1-8A69869800E1}"/>
              </a:ext>
            </a:extLst>
          </p:cNvPr>
          <p:cNvSpPr>
            <a:spLocks noGrp="1"/>
          </p:cNvSpPr>
          <p:nvPr>
            <p:ph sz="half" idx="2"/>
          </p:nvPr>
        </p:nvSpPr>
        <p:spPr>
          <a:xfrm>
            <a:off x="6172200" y="1458930"/>
            <a:ext cx="5181600" cy="4718033"/>
          </a:xfrm>
        </p:spPr>
        <p:txBody>
          <a:bodyPr>
            <a:noAutofit/>
          </a:bodyPr>
          <a:lstStyle/>
          <a:p>
            <a:r>
              <a:rPr lang="el-GR" sz="3400" dirty="0"/>
              <a:t>Αυτό είναι που κάνει την τεχνολογία πολύ δύσκολο να χαλιναγωγηθεί. </a:t>
            </a:r>
          </a:p>
          <a:p>
            <a:r>
              <a:rPr lang="el-GR" sz="3400" dirty="0"/>
              <a:t>Κανείς υπολογιστής δεν ελέγχει τα δεδομένα και για να τα αλλάξει σε ένα μπλοκ θα σήμαινε ότι ολόκληρη η αλυσίδα πρέπει να ακολουθήσει το ίδιο.</a:t>
            </a:r>
            <a:endParaRPr lang="en-US" sz="3400" dirty="0"/>
          </a:p>
        </p:txBody>
      </p:sp>
    </p:spTree>
    <p:extLst>
      <p:ext uri="{BB962C8B-B14F-4D97-AF65-F5344CB8AC3E}">
        <p14:creationId xmlns:p14="http://schemas.microsoft.com/office/powerpoint/2010/main" val="3981677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31ED-280C-9F46-8F76-F8C42772D40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D6A250-8883-7C4B-991E-3DE12850BCFB}"/>
              </a:ext>
            </a:extLst>
          </p:cNvPr>
          <p:cNvSpPr>
            <a:spLocks noGrp="1"/>
          </p:cNvSpPr>
          <p:nvPr>
            <p:ph idx="1"/>
          </p:nvPr>
        </p:nvSpPr>
        <p:spPr/>
        <p:txBody>
          <a:bodyPr/>
          <a:lstStyle/>
          <a:p>
            <a:r>
              <a:rPr lang="el-GR" dirty="0"/>
              <a:t>Όλοι έχουν αντίγραφο που ενημερώνεται αυτόματα, </a:t>
            </a:r>
          </a:p>
          <a:p>
            <a:r>
              <a:rPr lang="el-GR" dirty="0"/>
              <a:t>οι </a:t>
            </a:r>
            <a:r>
              <a:rPr lang="el-GR" b="1" dirty="0"/>
              <a:t>αλλαγές πρέπει να επαληθεύονται από όλους στο δίκτυο</a:t>
            </a:r>
            <a:r>
              <a:rPr lang="el-GR" dirty="0"/>
              <a:t>. </a:t>
            </a:r>
          </a:p>
          <a:p>
            <a:r>
              <a:rPr lang="el-GR" dirty="0"/>
              <a:t>Και με την προσθήκη προγραμματιζόμενου κώδικα </a:t>
            </a:r>
          </a:p>
          <a:p>
            <a:r>
              <a:rPr lang="el-GR" dirty="0"/>
              <a:t>(που προτάθηκε για πρώτη φορά από τον Ρωσοκαναδό </a:t>
            </a:r>
            <a:r>
              <a:rPr lang="en-US" dirty="0"/>
              <a:t>Vitalik Buterin</a:t>
            </a:r>
            <a:r>
              <a:rPr lang="el-GR" dirty="0"/>
              <a:t>, (συνιδρυτή του Δικτύου </a:t>
            </a:r>
            <a:r>
              <a:rPr lang="en-US" dirty="0"/>
              <a:t>Ethereum</a:t>
            </a:r>
            <a:r>
              <a:rPr lang="el-GR" dirty="0"/>
              <a:t>) </a:t>
            </a:r>
          </a:p>
          <a:p>
            <a:r>
              <a:rPr lang="el-GR" dirty="0"/>
              <a:t>η τεχνολογία μπορεί να χρησιμοποιηθεί για τη δημιουργία «έξυπνων συμβάσεων» που μπορούν να εκτελέσουν συμφωνίες όταν πληρούνται ορισμένες προϋποθέσεις</a:t>
            </a:r>
            <a:endParaRPr lang="en-US" dirty="0"/>
          </a:p>
        </p:txBody>
      </p:sp>
      <p:pic>
        <p:nvPicPr>
          <p:cNvPr id="5" name="Picture 4">
            <a:extLst>
              <a:ext uri="{FF2B5EF4-FFF2-40B4-BE49-F238E27FC236}">
                <a16:creationId xmlns:a16="http://schemas.microsoft.com/office/drawing/2014/main" id="{51E60BBC-DA6E-A74E-BC59-9AFB67369C2B}"/>
              </a:ext>
            </a:extLst>
          </p:cNvPr>
          <p:cNvPicPr>
            <a:picLocks noChangeAspect="1"/>
          </p:cNvPicPr>
          <p:nvPr/>
        </p:nvPicPr>
        <p:blipFill>
          <a:blip r:embed="rId2"/>
          <a:stretch>
            <a:fillRect/>
          </a:stretch>
        </p:blipFill>
        <p:spPr>
          <a:xfrm>
            <a:off x="838200" y="365124"/>
            <a:ext cx="10946258" cy="1325563"/>
          </a:xfrm>
          <a:prstGeom prst="rect">
            <a:avLst/>
          </a:prstGeom>
        </p:spPr>
      </p:pic>
    </p:spTree>
    <p:extLst>
      <p:ext uri="{BB962C8B-B14F-4D97-AF65-F5344CB8AC3E}">
        <p14:creationId xmlns:p14="http://schemas.microsoft.com/office/powerpoint/2010/main" val="3187001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CD235-C151-0D42-8D69-9255DCDAF5AF}"/>
              </a:ext>
            </a:extLst>
          </p:cNvPr>
          <p:cNvSpPr>
            <a:spLocks noGrp="1"/>
          </p:cNvSpPr>
          <p:nvPr>
            <p:ph idx="1"/>
          </p:nvPr>
        </p:nvSpPr>
        <p:spPr>
          <a:xfrm>
            <a:off x="838200" y="595901"/>
            <a:ext cx="10515600" cy="5581062"/>
          </a:xfrm>
        </p:spPr>
        <p:txBody>
          <a:bodyPr>
            <a:normAutofit/>
          </a:bodyPr>
          <a:lstStyle/>
          <a:p>
            <a:r>
              <a:rPr lang="el-GR" sz="3200" dirty="0"/>
              <a:t>Εκτός όμως από την Τραπεζική αυτή η τεχνολογία αιχμής έχει υπεισέλθει και σε όλους τους τομείς της οικονομικής και κοινωνικής ζωής</a:t>
            </a:r>
            <a:r>
              <a:rPr lang="en-US" sz="3200" dirty="0"/>
              <a:t>.</a:t>
            </a:r>
          </a:p>
          <a:p>
            <a:r>
              <a:rPr lang="el-GR" sz="3200" dirty="0"/>
              <a:t>Οι τεχνολογίες γύρω από το </a:t>
            </a:r>
            <a:r>
              <a:rPr lang="en-US" sz="3200" dirty="0"/>
              <a:t>blockchain</a:t>
            </a:r>
            <a:r>
              <a:rPr lang="el-GR" sz="3200" dirty="0"/>
              <a:t> μετασχηματίζουν ριζικά τον τρόπο οργάνωσης λειτουργίας της οικονομίας καθώς </a:t>
            </a:r>
            <a:endParaRPr lang="en-US" sz="3200" dirty="0"/>
          </a:p>
          <a:p>
            <a:r>
              <a:rPr lang="el-GR" sz="3200" dirty="0"/>
              <a:t>δημιουργούν την τεχνολογική δυνατότητα για ύπαρξη κατανεμημένης μορφής εμπιστοσύνης. </a:t>
            </a:r>
            <a:endParaRPr lang="en-US" sz="3200" dirty="0"/>
          </a:p>
          <a:p>
            <a:r>
              <a:rPr lang="el-GR" sz="3200" dirty="0"/>
              <a:t>Αυτό έχει τεράστια σημασία, καθώς μπορεί να επηρεάσει τις μέχρι σήμερα παραδοσιακές έμπιστες οντότητες (</a:t>
            </a:r>
            <a:r>
              <a:rPr lang="en-US" sz="3200" dirty="0"/>
              <a:t>trusted authorities</a:t>
            </a:r>
            <a:r>
              <a:rPr lang="el-GR" sz="3200" dirty="0"/>
              <a:t>), τις συναλλαγές και τις ηλεκτρονικές υπηρεσίες. </a:t>
            </a:r>
            <a:endParaRPr lang="en-US" sz="3200" dirty="0"/>
          </a:p>
        </p:txBody>
      </p:sp>
    </p:spTree>
    <p:extLst>
      <p:ext uri="{BB962C8B-B14F-4D97-AF65-F5344CB8AC3E}">
        <p14:creationId xmlns:p14="http://schemas.microsoft.com/office/powerpoint/2010/main" val="199819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22B0-A162-254C-9977-413322014CA9}"/>
              </a:ext>
            </a:extLst>
          </p:cNvPr>
          <p:cNvSpPr>
            <a:spLocks noGrp="1"/>
          </p:cNvSpPr>
          <p:nvPr>
            <p:ph type="title"/>
          </p:nvPr>
        </p:nvSpPr>
        <p:spPr>
          <a:xfrm>
            <a:off x="838200" y="365125"/>
            <a:ext cx="10515600" cy="2008205"/>
          </a:xfrm>
        </p:spPr>
        <p:txBody>
          <a:bodyPr/>
          <a:lstStyle/>
          <a:p>
            <a:endParaRPr lang="en-US" dirty="0"/>
          </a:p>
        </p:txBody>
      </p:sp>
      <p:sp>
        <p:nvSpPr>
          <p:cNvPr id="3" name="Content Placeholder 2">
            <a:extLst>
              <a:ext uri="{FF2B5EF4-FFF2-40B4-BE49-F238E27FC236}">
                <a16:creationId xmlns:a16="http://schemas.microsoft.com/office/drawing/2014/main" id="{CC63D2D0-8843-2847-B4F6-0CED30A84B9C}"/>
              </a:ext>
            </a:extLst>
          </p:cNvPr>
          <p:cNvSpPr>
            <a:spLocks noGrp="1"/>
          </p:cNvSpPr>
          <p:nvPr>
            <p:ph idx="1"/>
          </p:nvPr>
        </p:nvSpPr>
        <p:spPr>
          <a:xfrm>
            <a:off x="838200" y="2640457"/>
            <a:ext cx="10515600" cy="3536505"/>
          </a:xfrm>
        </p:spPr>
        <p:txBody>
          <a:bodyPr>
            <a:normAutofit lnSpcReduction="10000"/>
          </a:bodyPr>
          <a:lstStyle/>
          <a:p>
            <a:r>
              <a:rPr lang="el-GR" dirty="0"/>
              <a:t>Με την τεχνολογία </a:t>
            </a:r>
            <a:r>
              <a:rPr lang="en-US" dirty="0"/>
              <a:t>blockchain</a:t>
            </a:r>
            <a:r>
              <a:rPr lang="el-GR" dirty="0"/>
              <a:t>, η εμπιστοσύνη που μέχρι τώρα υπήρχε λόγω μιας συμβατικής σχέσης δημιουργείται λόγω του κατανεμημένου και ασφαλούς τρόπου αποθήκευσης, διαχείρισης και ανταλλαγής πληροφορίας και διενέργειας ηλεκτρονικών συναλλαγών. </a:t>
            </a:r>
            <a:endParaRPr lang="en-US" dirty="0"/>
          </a:p>
          <a:p>
            <a:r>
              <a:rPr lang="el-GR" dirty="0"/>
              <a:t>Πραγματοποιείται μια νέα αλλαγή σε όλα τα υφιστάμενα οικονομικά και επιχειρησιακά μοντέλα που καθημερινά όλοι μας χρησιμοποιούμε. Η τεχνολογία </a:t>
            </a:r>
            <a:r>
              <a:rPr lang="en-US" dirty="0"/>
              <a:t>blockchain</a:t>
            </a:r>
            <a:r>
              <a:rPr lang="el-GR" dirty="0"/>
              <a:t> μπορεί να βρει εφαρμογή σε μια σειρά από κλάδους της οικονομίας και κοινωνίας.</a:t>
            </a:r>
            <a:endParaRPr lang="en-US" dirty="0"/>
          </a:p>
          <a:p>
            <a:endParaRPr lang="en-US" dirty="0"/>
          </a:p>
        </p:txBody>
      </p:sp>
      <p:pic>
        <p:nvPicPr>
          <p:cNvPr id="5" name="Picture 4">
            <a:extLst>
              <a:ext uri="{FF2B5EF4-FFF2-40B4-BE49-F238E27FC236}">
                <a16:creationId xmlns:a16="http://schemas.microsoft.com/office/drawing/2014/main" id="{66A93A66-E0B1-4240-A504-D431B793D4BF}"/>
              </a:ext>
            </a:extLst>
          </p:cNvPr>
          <p:cNvPicPr>
            <a:picLocks noChangeAspect="1"/>
          </p:cNvPicPr>
          <p:nvPr/>
        </p:nvPicPr>
        <p:blipFill>
          <a:blip r:embed="rId2"/>
          <a:stretch>
            <a:fillRect/>
          </a:stretch>
        </p:blipFill>
        <p:spPr>
          <a:xfrm>
            <a:off x="838200" y="365125"/>
            <a:ext cx="10515600" cy="2008205"/>
          </a:xfrm>
          <a:prstGeom prst="rect">
            <a:avLst/>
          </a:prstGeom>
        </p:spPr>
      </p:pic>
    </p:spTree>
    <p:extLst>
      <p:ext uri="{BB962C8B-B14F-4D97-AF65-F5344CB8AC3E}">
        <p14:creationId xmlns:p14="http://schemas.microsoft.com/office/powerpoint/2010/main" val="418215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D0B6AA-0C89-E543-A1D3-EFD8FA5FC2B0}"/>
              </a:ext>
            </a:extLst>
          </p:cNvPr>
          <p:cNvPicPr>
            <a:picLocks noGrp="1" noChangeAspect="1"/>
          </p:cNvPicPr>
          <p:nvPr>
            <p:ph idx="1"/>
          </p:nvPr>
        </p:nvPicPr>
        <p:blipFill>
          <a:blip r:embed="rId2"/>
          <a:stretch>
            <a:fillRect/>
          </a:stretch>
        </p:blipFill>
        <p:spPr>
          <a:xfrm>
            <a:off x="3308490" y="277813"/>
            <a:ext cx="5575020" cy="5899150"/>
          </a:xfrm>
        </p:spPr>
      </p:pic>
    </p:spTree>
    <p:extLst>
      <p:ext uri="{BB962C8B-B14F-4D97-AF65-F5344CB8AC3E}">
        <p14:creationId xmlns:p14="http://schemas.microsoft.com/office/powerpoint/2010/main" val="308853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E71A-B9CF-E843-9892-F3D3389DDF24}"/>
              </a:ext>
            </a:extLst>
          </p:cNvPr>
          <p:cNvSpPr>
            <a:spLocks noGrp="1"/>
          </p:cNvSpPr>
          <p:nvPr>
            <p:ph type="title"/>
          </p:nvPr>
        </p:nvSpPr>
        <p:spPr>
          <a:xfrm>
            <a:off x="838200" y="365126"/>
            <a:ext cx="10515600" cy="641742"/>
          </a:xfrm>
        </p:spPr>
        <p:txBody>
          <a:bodyPr>
            <a:normAutofit fontScale="90000"/>
          </a:bodyPr>
          <a:lstStyle/>
          <a:p>
            <a:pPr algn="ctr"/>
            <a:br>
              <a:rPr lang="en-US" b="1" dirty="0"/>
            </a:br>
            <a:r>
              <a:rPr lang="el-GR" b="1" dirty="0"/>
              <a:t>Λειτουργία </a:t>
            </a:r>
            <a:r>
              <a:rPr lang="en-US" b="1" dirty="0"/>
              <a:t>blockchain </a:t>
            </a:r>
            <a:r>
              <a:rPr lang="el-GR" b="1" dirty="0"/>
              <a:t>στην οικονομία</a:t>
            </a:r>
            <a:br>
              <a:rPr lang="en-US" dirty="0"/>
            </a:br>
            <a:endParaRPr lang="en-US" dirty="0"/>
          </a:p>
        </p:txBody>
      </p:sp>
      <p:pic>
        <p:nvPicPr>
          <p:cNvPr id="4" name="Content Placeholder 3">
            <a:extLst>
              <a:ext uri="{FF2B5EF4-FFF2-40B4-BE49-F238E27FC236}">
                <a16:creationId xmlns:a16="http://schemas.microsoft.com/office/drawing/2014/main" id="{7D74E673-CC9B-6D47-9183-ED62F9F3C66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40824" y="1006475"/>
            <a:ext cx="8310351" cy="5170488"/>
          </a:xfrm>
          <a:prstGeom prst="rect">
            <a:avLst/>
          </a:prstGeom>
        </p:spPr>
      </p:pic>
      <p:sp>
        <p:nvSpPr>
          <p:cNvPr id="5" name="TextBox 4">
            <a:extLst>
              <a:ext uri="{FF2B5EF4-FFF2-40B4-BE49-F238E27FC236}">
                <a16:creationId xmlns:a16="http://schemas.microsoft.com/office/drawing/2014/main" id="{D7C66B81-0212-CB43-8AF8-026DE1290433}"/>
              </a:ext>
            </a:extLst>
          </p:cNvPr>
          <p:cNvSpPr txBox="1"/>
          <p:nvPr/>
        </p:nvSpPr>
        <p:spPr>
          <a:xfrm>
            <a:off x="4037744" y="6452171"/>
            <a:ext cx="4263775" cy="307777"/>
          </a:xfrm>
          <a:prstGeom prst="rect">
            <a:avLst/>
          </a:prstGeom>
          <a:noFill/>
        </p:spPr>
        <p:txBody>
          <a:bodyPr wrap="square" rtlCol="0">
            <a:spAutoFit/>
          </a:bodyPr>
          <a:lstStyle/>
          <a:p>
            <a:r>
              <a:rPr lang="el-GR" sz="1400" dirty="0"/>
              <a:t>Πηγή: </a:t>
            </a:r>
            <a:r>
              <a:rPr lang="el-GR" sz="1400" u="sng" dirty="0">
                <a:hlinkClick r:id="rId3"/>
              </a:rPr>
              <a:t>https://www.blockchain.org.gr/home/mathe/</a:t>
            </a:r>
            <a:r>
              <a:rPr lang="en-US" sz="1400" dirty="0"/>
              <a:t> </a:t>
            </a:r>
          </a:p>
        </p:txBody>
      </p:sp>
    </p:spTree>
    <p:extLst>
      <p:ext uri="{BB962C8B-B14F-4D97-AF65-F5344CB8AC3E}">
        <p14:creationId xmlns:p14="http://schemas.microsoft.com/office/powerpoint/2010/main" val="289575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277C-AD3E-724A-A4CE-994D19DFF007}"/>
              </a:ext>
            </a:extLst>
          </p:cNvPr>
          <p:cNvSpPr>
            <a:spLocks noGrp="1"/>
          </p:cNvSpPr>
          <p:nvPr>
            <p:ph type="title"/>
          </p:nvPr>
        </p:nvSpPr>
        <p:spPr/>
        <p:txBody>
          <a:bodyPr>
            <a:normAutofit fontScale="90000"/>
          </a:bodyPr>
          <a:lstStyle/>
          <a:p>
            <a:pPr algn="ctr"/>
            <a:br>
              <a:rPr lang="en-US" b="1" dirty="0"/>
            </a:br>
            <a:r>
              <a:rPr lang="el-GR" b="1" dirty="0"/>
              <a:t>5.7. </a:t>
            </a:r>
            <a:r>
              <a:rPr lang="en-US" b="1" dirty="0"/>
              <a:t>Neuromarketing</a:t>
            </a:r>
            <a:r>
              <a:rPr lang="el-GR" b="1" dirty="0"/>
              <a:t>.</a:t>
            </a:r>
            <a:br>
              <a:rPr lang="en-US" dirty="0"/>
            </a:br>
            <a:endParaRPr lang="en-US" dirty="0"/>
          </a:p>
        </p:txBody>
      </p:sp>
      <p:sp>
        <p:nvSpPr>
          <p:cNvPr id="3" name="Content Placeholder 2">
            <a:extLst>
              <a:ext uri="{FF2B5EF4-FFF2-40B4-BE49-F238E27FC236}">
                <a16:creationId xmlns:a16="http://schemas.microsoft.com/office/drawing/2014/main" id="{CC1C50FD-F9D8-1540-8878-7B7E4E7EA9F7}"/>
              </a:ext>
            </a:extLst>
          </p:cNvPr>
          <p:cNvSpPr>
            <a:spLocks noGrp="1"/>
          </p:cNvSpPr>
          <p:nvPr>
            <p:ph sz="half" idx="1"/>
          </p:nvPr>
        </p:nvSpPr>
        <p:spPr>
          <a:xfrm>
            <a:off x="838200" y="1350818"/>
            <a:ext cx="5181600" cy="4826145"/>
          </a:xfrm>
        </p:spPr>
        <p:txBody>
          <a:bodyPr>
            <a:normAutofit lnSpcReduction="10000"/>
          </a:bodyPr>
          <a:lstStyle/>
          <a:p>
            <a:pPr>
              <a:buFont typeface="Wingdings" pitchFamily="2" charset="2"/>
              <a:buChar char="Ø"/>
            </a:pPr>
            <a:r>
              <a:rPr lang="el-GR" dirty="0"/>
              <a:t>Αποτελεί την πιο </a:t>
            </a:r>
            <a:r>
              <a:rPr lang="el-GR" b="1" dirty="0"/>
              <a:t>σύγχρονη προσέγγιση</a:t>
            </a:r>
            <a:r>
              <a:rPr lang="el-GR" dirty="0"/>
              <a:t> </a:t>
            </a:r>
            <a:endParaRPr lang="en-US" dirty="0"/>
          </a:p>
          <a:p>
            <a:pPr>
              <a:buFont typeface="Wingdings" pitchFamily="2" charset="2"/>
              <a:buChar char="Ø"/>
            </a:pPr>
            <a:r>
              <a:rPr lang="el-GR" dirty="0"/>
              <a:t>στη </a:t>
            </a:r>
            <a:r>
              <a:rPr lang="el-GR" b="1" dirty="0"/>
              <a:t>μέτρηση της αποτελεσματικότητας της διαφήμισης </a:t>
            </a:r>
            <a:endParaRPr lang="en-US" b="1" dirty="0"/>
          </a:p>
          <a:p>
            <a:pPr>
              <a:buFont typeface="Wingdings" pitchFamily="2" charset="2"/>
              <a:buChar char="Ø"/>
            </a:pPr>
            <a:r>
              <a:rPr lang="el-GR" dirty="0"/>
              <a:t>έτσι όπως </a:t>
            </a:r>
            <a:r>
              <a:rPr lang="el-GR" b="1" dirty="0"/>
              <a:t>την παρατηρεί και αντιλαμβάνεται το κοινό </a:t>
            </a:r>
            <a:r>
              <a:rPr lang="el-GR" dirty="0"/>
              <a:t>(Κάβουρα, 2021:175-176). </a:t>
            </a:r>
            <a:endParaRPr lang="en-US" dirty="0"/>
          </a:p>
          <a:p>
            <a:pPr>
              <a:buFont typeface="Wingdings" pitchFamily="2" charset="2"/>
              <a:buChar char="Ø"/>
            </a:pPr>
            <a:r>
              <a:rPr lang="el-GR" dirty="0"/>
              <a:t>Να σημειωθεί ότι </a:t>
            </a:r>
            <a:r>
              <a:rPr lang="el-GR" b="1" dirty="0"/>
              <a:t>η εξέταση των νευρικών απολήξεων με τη χρήση νευροαισθητηριακών μεθόδων</a:t>
            </a:r>
            <a:endParaRPr lang="en-US" dirty="0"/>
          </a:p>
        </p:txBody>
      </p:sp>
      <p:sp>
        <p:nvSpPr>
          <p:cNvPr id="4" name="Content Placeholder 3">
            <a:extLst>
              <a:ext uri="{FF2B5EF4-FFF2-40B4-BE49-F238E27FC236}">
                <a16:creationId xmlns:a16="http://schemas.microsoft.com/office/drawing/2014/main" id="{78B3986D-1BD4-5949-9009-8EF3732083E1}"/>
              </a:ext>
            </a:extLst>
          </p:cNvPr>
          <p:cNvSpPr>
            <a:spLocks noGrp="1"/>
          </p:cNvSpPr>
          <p:nvPr>
            <p:ph sz="half" idx="2"/>
          </p:nvPr>
        </p:nvSpPr>
        <p:spPr>
          <a:xfrm>
            <a:off x="6172200" y="1350818"/>
            <a:ext cx="5181600" cy="4826145"/>
          </a:xfrm>
        </p:spPr>
        <p:txBody>
          <a:bodyPr>
            <a:normAutofit lnSpcReduction="10000"/>
          </a:bodyPr>
          <a:lstStyle/>
          <a:p>
            <a:pPr>
              <a:buFont typeface="Wingdings" pitchFamily="2" charset="2"/>
              <a:buChar char="Ø"/>
            </a:pPr>
            <a:r>
              <a:rPr lang="el-GR" b="1" dirty="0"/>
              <a:t>γνωστικής έρευνας</a:t>
            </a:r>
            <a:r>
              <a:rPr lang="el-GR" dirty="0"/>
              <a:t> της εμπειρίας των πελατών για διάφορα θέματα αποτελεί </a:t>
            </a:r>
            <a:r>
              <a:rPr lang="el-GR" b="1" dirty="0"/>
              <a:t>εργαστηριακή εξέταση</a:t>
            </a:r>
            <a:r>
              <a:rPr lang="el-GR" dirty="0"/>
              <a:t> και </a:t>
            </a:r>
            <a:endParaRPr lang="en-US" dirty="0"/>
          </a:p>
          <a:p>
            <a:pPr>
              <a:buFont typeface="Wingdings" pitchFamily="2" charset="2"/>
              <a:buChar char="Ø"/>
            </a:pPr>
            <a:r>
              <a:rPr lang="el-GR" dirty="0"/>
              <a:t>είναι αναγκαίο </a:t>
            </a:r>
            <a:endParaRPr lang="en-US" dirty="0"/>
          </a:p>
          <a:p>
            <a:pPr>
              <a:buFont typeface="Wingdings" pitchFamily="2" charset="2"/>
              <a:buChar char="Ø"/>
            </a:pPr>
            <a:r>
              <a:rPr lang="el-GR" dirty="0"/>
              <a:t>να ληφθεί υπόψη ότι </a:t>
            </a:r>
            <a:endParaRPr lang="en-US" dirty="0"/>
          </a:p>
          <a:p>
            <a:r>
              <a:rPr lang="el-GR" b="1" dirty="0"/>
              <a:t>οι περιβαλλοντικές συνθήκες παίζουν μεγάλο ρόλο</a:t>
            </a:r>
            <a:r>
              <a:rPr lang="el-GR" dirty="0"/>
              <a:t> </a:t>
            </a:r>
            <a:endParaRPr lang="en-US" dirty="0"/>
          </a:p>
          <a:p>
            <a:r>
              <a:rPr lang="el-GR" dirty="0"/>
              <a:t>στην επιρροή των μελετών αυτών (</a:t>
            </a:r>
            <a:r>
              <a:rPr lang="en-US" dirty="0"/>
              <a:t>McLain</a:t>
            </a:r>
            <a:r>
              <a:rPr lang="el-GR" dirty="0"/>
              <a:t> &amp; </a:t>
            </a:r>
            <a:r>
              <a:rPr lang="en-US" dirty="0"/>
              <a:t>Kefallonitis</a:t>
            </a:r>
            <a:r>
              <a:rPr lang="el-GR" dirty="0"/>
              <a:t>, 2019).  </a:t>
            </a:r>
            <a:endParaRPr lang="en-US" dirty="0"/>
          </a:p>
          <a:p>
            <a:endParaRPr lang="en-US" dirty="0"/>
          </a:p>
        </p:txBody>
      </p:sp>
    </p:spTree>
    <p:extLst>
      <p:ext uri="{BB962C8B-B14F-4D97-AF65-F5344CB8AC3E}">
        <p14:creationId xmlns:p14="http://schemas.microsoft.com/office/powerpoint/2010/main" val="255270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86A48-CB77-194B-9CD1-7FA1246375B9}"/>
              </a:ext>
            </a:extLst>
          </p:cNvPr>
          <p:cNvSpPr>
            <a:spLocks noGrp="1"/>
          </p:cNvSpPr>
          <p:nvPr>
            <p:ph sz="half" idx="1"/>
          </p:nvPr>
        </p:nvSpPr>
        <p:spPr>
          <a:xfrm>
            <a:off x="838200" y="498765"/>
            <a:ext cx="5181600" cy="5070762"/>
          </a:xfrm>
        </p:spPr>
        <p:txBody>
          <a:bodyPr/>
          <a:lstStyle/>
          <a:p>
            <a:r>
              <a:rPr lang="el-GR" sz="4000" dirty="0"/>
              <a:t>Δύο </a:t>
            </a:r>
            <a:r>
              <a:rPr lang="el-GR" sz="4000" b="1" dirty="0"/>
              <a:t>δημοφιλείς μέθοδοι </a:t>
            </a:r>
            <a:r>
              <a:rPr lang="el-GR" sz="4000" dirty="0"/>
              <a:t>με επίδραση στις μελέτες </a:t>
            </a:r>
            <a:r>
              <a:rPr lang="en-US" sz="4000" dirty="0"/>
              <a:t>marketing </a:t>
            </a:r>
            <a:r>
              <a:rPr lang="el-GR" sz="4000" dirty="0"/>
              <a:t>είναι </a:t>
            </a:r>
            <a:endParaRPr lang="en-US" sz="4000" dirty="0"/>
          </a:p>
          <a:p>
            <a:pPr lvl="0"/>
            <a:r>
              <a:rPr lang="el-GR" sz="4000" dirty="0"/>
              <a:t>η </a:t>
            </a:r>
            <a:r>
              <a:rPr lang="el-GR" sz="4000" b="1" dirty="0"/>
              <a:t>ανίχνευση των ματιών</a:t>
            </a:r>
            <a:r>
              <a:rPr lang="el-GR" sz="4000" dirty="0"/>
              <a:t> και </a:t>
            </a:r>
            <a:endParaRPr lang="en-US" sz="4000" dirty="0"/>
          </a:p>
          <a:p>
            <a:pPr lvl="0"/>
            <a:r>
              <a:rPr lang="el-GR" sz="4000" dirty="0"/>
              <a:t>η </a:t>
            </a:r>
            <a:r>
              <a:rPr lang="el-GR" sz="4000" b="1" dirty="0"/>
              <a:t>ανάλυση της έκφρασης</a:t>
            </a:r>
            <a:r>
              <a:rPr lang="el-GR" sz="4000" dirty="0"/>
              <a:t> προσώπου.</a:t>
            </a:r>
            <a:endParaRPr lang="en-US" sz="4000" dirty="0"/>
          </a:p>
          <a:p>
            <a:endParaRPr lang="en-US" dirty="0"/>
          </a:p>
        </p:txBody>
      </p:sp>
      <p:pic>
        <p:nvPicPr>
          <p:cNvPr id="7" name="Content Placeholder 6">
            <a:extLst>
              <a:ext uri="{FF2B5EF4-FFF2-40B4-BE49-F238E27FC236}">
                <a16:creationId xmlns:a16="http://schemas.microsoft.com/office/drawing/2014/main" id="{38014554-5B16-0442-A012-2B66E48A4F0E}"/>
              </a:ext>
            </a:extLst>
          </p:cNvPr>
          <p:cNvPicPr>
            <a:picLocks noGrp="1" noChangeAspect="1"/>
          </p:cNvPicPr>
          <p:nvPr>
            <p:ph sz="half" idx="2"/>
          </p:nvPr>
        </p:nvPicPr>
        <p:blipFill>
          <a:blip r:embed="rId2"/>
          <a:stretch>
            <a:fillRect/>
          </a:stretch>
        </p:blipFill>
        <p:spPr>
          <a:xfrm>
            <a:off x="6296891" y="498763"/>
            <a:ext cx="4634345" cy="5070763"/>
          </a:xfrm>
        </p:spPr>
      </p:pic>
    </p:spTree>
    <p:extLst>
      <p:ext uri="{BB962C8B-B14F-4D97-AF65-F5344CB8AC3E}">
        <p14:creationId xmlns:p14="http://schemas.microsoft.com/office/powerpoint/2010/main" val="246280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8A49CF-E8B4-3A4C-917F-8C7FB71DB34F}"/>
              </a:ext>
            </a:extLst>
          </p:cNvPr>
          <p:cNvSpPr>
            <a:spLocks noGrp="1"/>
          </p:cNvSpPr>
          <p:nvPr>
            <p:ph idx="1"/>
          </p:nvPr>
        </p:nvSpPr>
        <p:spPr>
          <a:xfrm>
            <a:off x="838200" y="529936"/>
            <a:ext cx="10515600" cy="5647027"/>
          </a:xfrm>
        </p:spPr>
        <p:txBody>
          <a:bodyPr>
            <a:normAutofit lnSpcReduction="10000"/>
          </a:bodyPr>
          <a:lstStyle/>
          <a:p>
            <a:r>
              <a:rPr lang="el-GR" dirty="0"/>
              <a:t>Σε αυτές τις προσεγγίσεις καθοριστικό ρόλο έχουν οι διαφορετικοί </a:t>
            </a:r>
            <a:r>
              <a:rPr lang="el-GR" b="1" dirty="0"/>
              <a:t>γνωστικοί δρόμοι </a:t>
            </a:r>
            <a:r>
              <a:rPr lang="el-GR" dirty="0"/>
              <a:t>που ακολουθούνται από τους καταναλωτές, καθώς και </a:t>
            </a:r>
            <a:r>
              <a:rPr lang="el-GR" b="1" dirty="0"/>
              <a:t>ο διαφορετικός τρόπος αποκωδικοποίησης του διαφημιστικού μηνύματος</a:t>
            </a:r>
            <a:r>
              <a:rPr lang="el-GR" dirty="0"/>
              <a:t>.  </a:t>
            </a:r>
            <a:endParaRPr lang="en-US" dirty="0"/>
          </a:p>
          <a:p>
            <a:r>
              <a:rPr lang="el-GR" dirty="0"/>
              <a:t>Στις εξελισσόμενες έρευνες, που έρχονται στο προσκήνιο είναι: </a:t>
            </a:r>
            <a:endParaRPr lang="en-US" dirty="0"/>
          </a:p>
          <a:p>
            <a:pPr lvl="0">
              <a:buFont typeface="Wingdings" pitchFamily="2" charset="2"/>
              <a:buChar char="ü"/>
            </a:pPr>
            <a:r>
              <a:rPr lang="el-GR" b="1" dirty="0"/>
              <a:t>η αξιολόγηση: </a:t>
            </a:r>
            <a:endParaRPr lang="en-US" b="1" dirty="0"/>
          </a:p>
          <a:p>
            <a:pPr lvl="0">
              <a:buFont typeface="Wingdings" pitchFamily="2" charset="2"/>
              <a:buChar char="Ø"/>
            </a:pPr>
            <a:r>
              <a:rPr lang="el-GR" b="1" dirty="0"/>
              <a:t>της προγνωστικής αξίας </a:t>
            </a:r>
            <a:endParaRPr lang="en-US" b="1" dirty="0"/>
          </a:p>
          <a:p>
            <a:pPr lvl="0">
              <a:buFont typeface="Wingdings" pitchFamily="2" charset="2"/>
              <a:buChar char="Ø"/>
            </a:pPr>
            <a:r>
              <a:rPr lang="el-GR" b="1" dirty="0"/>
              <a:t>της ψυχοφυσιολογίας των ατόμων, δηλαδή:</a:t>
            </a:r>
          </a:p>
          <a:p>
            <a:pPr lvl="0">
              <a:buFont typeface="Wingdings" pitchFamily="2" charset="2"/>
              <a:buChar char="Ø"/>
            </a:pPr>
            <a:r>
              <a:rPr lang="el-GR" b="1" dirty="0"/>
              <a:t>ο συνδυασμός</a:t>
            </a:r>
          </a:p>
          <a:p>
            <a:pPr lvl="0">
              <a:buFont typeface="Wingdings" pitchFamily="2" charset="2"/>
              <a:buChar char="Ø"/>
            </a:pPr>
            <a:r>
              <a:rPr lang="el-GR" b="1" dirty="0"/>
              <a:t>της υλικής φύσης του κόσμου</a:t>
            </a:r>
          </a:p>
          <a:p>
            <a:pPr lvl="0">
              <a:buFont typeface="Wingdings" pitchFamily="2" charset="2"/>
              <a:buChar char="Ø"/>
            </a:pPr>
            <a:r>
              <a:rPr lang="el-GR" b="1" dirty="0"/>
              <a:t>με τη συνείδηση του ανθρώπου</a:t>
            </a:r>
          </a:p>
          <a:p>
            <a:pPr lvl="0">
              <a:buFont typeface="Wingdings" pitchFamily="2" charset="2"/>
              <a:buChar char="Ø"/>
            </a:pPr>
            <a:r>
              <a:rPr lang="el-GR" b="1" dirty="0"/>
              <a:t>στα διαφημιστικά μηνύματα με την επιβεβαίωση πρόγνωσης. </a:t>
            </a:r>
            <a:endParaRPr lang="en-US" b="1" dirty="0"/>
          </a:p>
          <a:p>
            <a:endParaRPr lang="en-US" dirty="0"/>
          </a:p>
        </p:txBody>
      </p:sp>
    </p:spTree>
    <p:extLst>
      <p:ext uri="{BB962C8B-B14F-4D97-AF65-F5344CB8AC3E}">
        <p14:creationId xmlns:p14="http://schemas.microsoft.com/office/powerpoint/2010/main" val="3361521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995467-D0D8-3647-8CBC-DF55A6FFEEE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05345" y="540327"/>
            <a:ext cx="9912928" cy="5636636"/>
          </a:xfrm>
          <a:prstGeom prst="rect">
            <a:avLst/>
          </a:prstGeom>
        </p:spPr>
      </p:pic>
    </p:spTree>
    <p:extLst>
      <p:ext uri="{BB962C8B-B14F-4D97-AF65-F5344CB8AC3E}">
        <p14:creationId xmlns:p14="http://schemas.microsoft.com/office/powerpoint/2010/main" val="110282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ctrTitle"/>
          </p:nvPr>
        </p:nvSpPr>
        <p:spPr>
          <a:xfrm>
            <a:off x="995679" y="613317"/>
            <a:ext cx="10403839" cy="110372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a:t>ΕΙΔΙΚΑ ΘΕΜΑΤΑ ΔΙΑΦΗΜΙΣΗΣ</a:t>
            </a:r>
            <a:endParaRPr b="1"/>
          </a:p>
        </p:txBody>
      </p:sp>
      <p:sp>
        <p:nvSpPr>
          <p:cNvPr id="101" name="Google Shape;101;p3"/>
          <p:cNvSpPr txBox="1">
            <a:spLocks noGrp="1"/>
          </p:cNvSpPr>
          <p:nvPr>
            <p:ph type="subTitle" idx="1"/>
          </p:nvPr>
        </p:nvSpPr>
        <p:spPr>
          <a:xfrm>
            <a:off x="1524000" y="3602038"/>
            <a:ext cx="9144000" cy="237501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2" name="Google Shape;102;p3"/>
          <p:cNvPicPr preferRelativeResize="0"/>
          <p:nvPr/>
        </p:nvPicPr>
        <p:blipFill rotWithShape="1">
          <a:blip r:embed="rId3">
            <a:alphaModFix/>
          </a:blip>
          <a:srcRect/>
          <a:stretch/>
        </p:blipFill>
        <p:spPr>
          <a:xfrm>
            <a:off x="792480" y="1717041"/>
            <a:ext cx="10607039" cy="4531360"/>
          </a:xfrm>
          <a:prstGeom prst="rect">
            <a:avLst/>
          </a:prstGeom>
          <a:noFill/>
          <a:ln>
            <a:noFill/>
          </a:ln>
        </p:spPr>
      </p:pic>
    </p:spTree>
    <p:extLst>
      <p:ext uri="{BB962C8B-B14F-4D97-AF65-F5344CB8AC3E}">
        <p14:creationId xmlns:p14="http://schemas.microsoft.com/office/powerpoint/2010/main" val="301162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949BA-836A-AF45-B628-29C2FD8A2938}"/>
              </a:ext>
            </a:extLst>
          </p:cNvPr>
          <p:cNvSpPr>
            <a:spLocks noGrp="1"/>
          </p:cNvSpPr>
          <p:nvPr>
            <p:ph type="title"/>
          </p:nvPr>
        </p:nvSpPr>
        <p:spPr/>
        <p:txBody>
          <a:bodyPr/>
          <a:lstStyle/>
          <a:p>
            <a:r>
              <a:rPr lang="el-GR" b="1" dirty="0"/>
              <a:t>5.Ερωτηματολόγια</a:t>
            </a:r>
            <a:r>
              <a:rPr lang="en-US" dirty="0"/>
              <a:t> </a:t>
            </a:r>
          </a:p>
        </p:txBody>
      </p:sp>
      <p:sp>
        <p:nvSpPr>
          <p:cNvPr id="6" name="Content Placeholder 5">
            <a:extLst>
              <a:ext uri="{FF2B5EF4-FFF2-40B4-BE49-F238E27FC236}">
                <a16:creationId xmlns:a16="http://schemas.microsoft.com/office/drawing/2014/main" id="{AF5B201C-ABBA-954A-8256-58BC0EE0CECE}"/>
              </a:ext>
            </a:extLst>
          </p:cNvPr>
          <p:cNvSpPr>
            <a:spLocks noGrp="1"/>
          </p:cNvSpPr>
          <p:nvPr>
            <p:ph idx="1"/>
          </p:nvPr>
        </p:nvSpPr>
        <p:spPr/>
        <p:txBody>
          <a:bodyPr>
            <a:normAutofit/>
          </a:bodyPr>
          <a:lstStyle/>
          <a:p>
            <a:r>
              <a:rPr lang="el-GR" dirty="0"/>
              <a:t>Η </a:t>
            </a:r>
            <a:r>
              <a:rPr lang="el-GR" b="1" dirty="0"/>
              <a:t>έρευνα για τη διαφήμιση</a:t>
            </a:r>
            <a:r>
              <a:rPr lang="el-GR" dirty="0"/>
              <a:t> διακρίνεται στην </a:t>
            </a:r>
            <a:r>
              <a:rPr lang="el-GR" b="1" dirty="0"/>
              <a:t>ποιοτική και ποσοτική</a:t>
            </a:r>
            <a:r>
              <a:rPr lang="el-GR" dirty="0"/>
              <a:t>, που μπορεί να χρησιμοποιηθεί. </a:t>
            </a:r>
          </a:p>
          <a:p>
            <a:r>
              <a:rPr lang="el-GR" dirty="0"/>
              <a:t>Στην ποσοτική έρευνα μπορούν να λάβουν μέρος μεγάλα τμήματα του πληθυσμού. Τα ερωτηματολόγια μπορεί:</a:t>
            </a:r>
            <a:endParaRPr lang="en-US" dirty="0"/>
          </a:p>
          <a:p>
            <a:pPr lvl="0">
              <a:buFont typeface="Wingdings" pitchFamily="2" charset="2"/>
              <a:buChar char="Ø"/>
            </a:pPr>
            <a:r>
              <a:rPr lang="el-GR" dirty="0"/>
              <a:t>Να </a:t>
            </a:r>
            <a:r>
              <a:rPr lang="el-GR" b="1" dirty="0"/>
              <a:t>συμπληρωθούν από τον ερωτώμενο </a:t>
            </a:r>
            <a:r>
              <a:rPr lang="el-GR" dirty="0"/>
              <a:t>(στην περίπτωση που έχουν σταλεί ταχυδρομικά.</a:t>
            </a:r>
          </a:p>
          <a:p>
            <a:pPr lvl="0">
              <a:buFont typeface="Wingdings" pitchFamily="2" charset="2"/>
              <a:buChar char="Ø"/>
            </a:pPr>
            <a:r>
              <a:rPr lang="el-GR" b="1" dirty="0"/>
              <a:t>Να συμπληρωθούν με τη βοήθεια του ερευνητή</a:t>
            </a:r>
            <a:r>
              <a:rPr lang="el-GR" dirty="0"/>
              <a:t>, χωρίς παρέμβαση στην ουσία των απαντήσεων (όταν τα ερωτηματολόγια δίνονται προσωπικά στον ερωτώμενο).</a:t>
            </a:r>
            <a:endParaRPr lang="en-US" dirty="0"/>
          </a:p>
          <a:p>
            <a:pPr marL="0" indent="0">
              <a:buNone/>
            </a:pPr>
            <a:endParaRPr lang="en-US" dirty="0"/>
          </a:p>
        </p:txBody>
      </p:sp>
    </p:spTree>
    <p:extLst>
      <p:ext uri="{BB962C8B-B14F-4D97-AF65-F5344CB8AC3E}">
        <p14:creationId xmlns:p14="http://schemas.microsoft.com/office/powerpoint/2010/main" val="73524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103EE0-8F34-0D49-89EF-B6C8347FAFF7}"/>
              </a:ext>
            </a:extLst>
          </p:cNvPr>
          <p:cNvSpPr>
            <a:spLocks noGrp="1"/>
          </p:cNvSpPr>
          <p:nvPr>
            <p:ph idx="1"/>
          </p:nvPr>
        </p:nvSpPr>
        <p:spPr>
          <a:xfrm>
            <a:off x="838200" y="493160"/>
            <a:ext cx="10515600" cy="5683803"/>
          </a:xfrm>
        </p:spPr>
        <p:txBody>
          <a:bodyPr/>
          <a:lstStyle/>
          <a:p>
            <a:pPr lvl="0">
              <a:buFont typeface="Wingdings" pitchFamily="2" charset="2"/>
              <a:buChar char="Ø"/>
            </a:pPr>
            <a:r>
              <a:rPr lang="el-GR" sz="3600" b="1" dirty="0"/>
              <a:t>Να συμπληρωθούν ηλεκτρονικά </a:t>
            </a:r>
            <a:r>
              <a:rPr lang="el-GR" sz="3600" dirty="0"/>
              <a:t>από τον </a:t>
            </a:r>
            <a:r>
              <a:rPr lang="el-GR" sz="3600" b="1" dirty="0"/>
              <a:t>ερωτώμενο</a:t>
            </a:r>
            <a:r>
              <a:rPr lang="el-GR" sz="3600" dirty="0"/>
              <a:t> σε χρόνο που ο ίδιος διαθέτει και σε ορισμένο χρονικό διάστημα</a:t>
            </a:r>
          </a:p>
          <a:p>
            <a:pPr lvl="0">
              <a:buFont typeface="Wingdings" pitchFamily="2" charset="2"/>
              <a:buChar char="Ø"/>
            </a:pPr>
            <a:r>
              <a:rPr lang="el-GR" sz="3600" b="1" dirty="0"/>
              <a:t>Να συμπληρωθούν ηλεκτρονικά από τον ερευνητή</a:t>
            </a:r>
            <a:r>
              <a:rPr lang="el-GR" sz="3600" dirty="0"/>
              <a:t>. Σε περίπτωση που έχει προηγηθεί τηλεφωνική επικοινωνία, η συνέντευξη γίνεται με τη βοήθεια του ηλεκτρονικού υπολογιστή, όπου οι ερωτήσεις του ερωτηματολογίου διαβάζονται από τον ερευνητή στον ερωτώμενο μέσα από την οθόνη ενός υπολογιστή και συμπληρώνονται απ’ ευθείας από τον ερευνητή (</a:t>
            </a:r>
            <a:r>
              <a:rPr lang="en-US" sz="3600" dirty="0"/>
              <a:t>computer aided telephone interview</a:t>
            </a:r>
            <a:r>
              <a:rPr lang="el-GR" sz="3600" dirty="0"/>
              <a:t>).</a:t>
            </a:r>
            <a:endParaRPr lang="en-US" sz="3600" dirty="0"/>
          </a:p>
          <a:p>
            <a:endParaRPr lang="en-US" dirty="0"/>
          </a:p>
        </p:txBody>
      </p:sp>
    </p:spTree>
    <p:extLst>
      <p:ext uri="{BB962C8B-B14F-4D97-AF65-F5344CB8AC3E}">
        <p14:creationId xmlns:p14="http://schemas.microsoft.com/office/powerpoint/2010/main" val="317778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44D9CA-71E6-BF4B-AA3A-7342930EBA72}"/>
              </a:ext>
            </a:extLst>
          </p:cNvPr>
          <p:cNvSpPr>
            <a:spLocks noGrp="1"/>
          </p:cNvSpPr>
          <p:nvPr>
            <p:ph type="title"/>
          </p:nvPr>
        </p:nvSpPr>
        <p:spPr/>
        <p:txBody>
          <a:bodyPr>
            <a:noAutofit/>
          </a:bodyPr>
          <a:lstStyle/>
          <a:p>
            <a:br>
              <a:rPr lang="el-GR" sz="2800" dirty="0"/>
            </a:br>
            <a:r>
              <a:rPr lang="el-GR" sz="2800" dirty="0"/>
              <a:t>Όταν η έρευνα αφορά μεγάλα γεωγραφικά και πληθυσμιακά τμήματα ακολουθείται η πληθυσμιακή, ηλικιακή και κοινωνική διαστρωμάτωση. </a:t>
            </a:r>
            <a:br>
              <a:rPr lang="en-US" sz="2800" dirty="0"/>
            </a:br>
            <a:r>
              <a:rPr lang="el-GR" sz="2800" b="1" dirty="0"/>
              <a:t>Τα κύρια χαρακτηριστικά της ποσοτικής έρευνας είναι:</a:t>
            </a:r>
            <a:br>
              <a:rPr lang="en-US" sz="2800" dirty="0"/>
            </a:br>
            <a:endParaRPr lang="en-US" sz="2800" dirty="0"/>
          </a:p>
        </p:txBody>
      </p:sp>
      <p:graphicFrame>
        <p:nvGraphicFramePr>
          <p:cNvPr id="7" name="Content Placeholder 6">
            <a:extLst>
              <a:ext uri="{FF2B5EF4-FFF2-40B4-BE49-F238E27FC236}">
                <a16:creationId xmlns:a16="http://schemas.microsoft.com/office/drawing/2014/main" id="{75101B9B-7765-B448-9404-BC5AC243EC2D}"/>
              </a:ext>
            </a:extLst>
          </p:cNvPr>
          <p:cNvGraphicFramePr>
            <a:graphicFrameLocks noGrp="1"/>
          </p:cNvGraphicFramePr>
          <p:nvPr>
            <p:ph idx="1"/>
            <p:extLst/>
          </p:nvPr>
        </p:nvGraphicFramePr>
        <p:xfrm>
          <a:off x="838200" y="1825625"/>
          <a:ext cx="10515600" cy="461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3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D24BA48-E3EB-6447-B715-78B1EBEED932}"/>
              </a:ext>
            </a:extLst>
          </p:cNvPr>
          <p:cNvSpPr>
            <a:spLocks noGrp="1"/>
          </p:cNvSpPr>
          <p:nvPr>
            <p:ph idx="1"/>
          </p:nvPr>
        </p:nvSpPr>
        <p:spPr>
          <a:xfrm>
            <a:off x="838200" y="626724"/>
            <a:ext cx="10515600" cy="5550239"/>
          </a:xfrm>
        </p:spPr>
        <p:txBody>
          <a:bodyPr>
            <a:normAutofit/>
          </a:bodyPr>
          <a:lstStyle/>
          <a:p>
            <a:r>
              <a:rPr lang="el-GR" dirty="0"/>
              <a:t>Η ποσοτική έρευνα έχει ορισμένα εξαιρετικά</a:t>
            </a:r>
            <a:r>
              <a:rPr lang="en-US" dirty="0"/>
              <a:t> </a:t>
            </a:r>
            <a:r>
              <a:rPr lang="el-GR" b="1" dirty="0"/>
              <a:t>πλεονεκτήματα</a:t>
            </a:r>
            <a:r>
              <a:rPr lang="el-GR" dirty="0"/>
              <a:t>, με αποτέλεσμα να </a:t>
            </a:r>
            <a:r>
              <a:rPr lang="el-GR" b="1" dirty="0"/>
              <a:t>θεωρείται ένα ιδιαίτερα αξιόπιστο εργαλείο </a:t>
            </a:r>
            <a:r>
              <a:rPr lang="el-GR" dirty="0"/>
              <a:t>στα χέρια των ερευνητών και ερευνητριών.</a:t>
            </a:r>
            <a:endParaRPr lang="en-US" dirty="0"/>
          </a:p>
          <a:p>
            <a:pPr lvl="0"/>
            <a:r>
              <a:rPr lang="el-GR" dirty="0"/>
              <a:t>Η προσέγγιση ενός αρκετά ικανού δείγματος πληθυσμού</a:t>
            </a:r>
            <a:r>
              <a:rPr lang="en-US" dirty="0"/>
              <a:t> </a:t>
            </a:r>
            <a:r>
              <a:rPr lang="el-GR" b="1" dirty="0"/>
              <a:t>δίνει τη δυνατότητα στον ερευνητή να γενικεύσει τα αποτελέσματά</a:t>
            </a:r>
            <a:r>
              <a:rPr lang="en-US" b="1" dirty="0"/>
              <a:t> </a:t>
            </a:r>
            <a:r>
              <a:rPr lang="el-GR" dirty="0"/>
              <a:t>του και να βγάλει κάποια </a:t>
            </a:r>
            <a:r>
              <a:rPr lang="el-GR" b="1" dirty="0"/>
              <a:t>συνολικότερα συμπεράσματα</a:t>
            </a:r>
            <a:r>
              <a:rPr lang="el-GR" dirty="0"/>
              <a:t>, ερμηνεύοντας με αυτόν τον τρόπο πιο αξιόπιστα τις αιτίες αλλαγής των φαινομένων που μελετά.</a:t>
            </a:r>
            <a:endParaRPr lang="en-US" dirty="0"/>
          </a:p>
          <a:p>
            <a:pPr lvl="0"/>
            <a:r>
              <a:rPr lang="el-GR" dirty="0"/>
              <a:t>Εξάλλου, η</a:t>
            </a:r>
            <a:r>
              <a:rPr lang="en-US" dirty="0"/>
              <a:t> </a:t>
            </a:r>
            <a:r>
              <a:rPr lang="el-GR" b="1" dirty="0"/>
              <a:t>στατιστική ανάλυση δεδομένων επιτρέπει μια πιο αντικειμενική μέτρηση και ερμηνεία</a:t>
            </a:r>
            <a:r>
              <a:rPr lang="en-US" b="1" dirty="0"/>
              <a:t> </a:t>
            </a:r>
            <a:r>
              <a:rPr lang="el-GR" dirty="0"/>
              <a:t>σε σχέση με την ποιοτική έρευνα, η οποία περιλαμβάνει σε μεγάλο βαθμό υποκειμενικές πτυχές.</a:t>
            </a:r>
            <a:endParaRPr lang="en-US" dirty="0"/>
          </a:p>
          <a:p>
            <a:endParaRPr lang="en-US" dirty="0"/>
          </a:p>
        </p:txBody>
      </p:sp>
    </p:spTree>
    <p:extLst>
      <p:ext uri="{BB962C8B-B14F-4D97-AF65-F5344CB8AC3E}">
        <p14:creationId xmlns:p14="http://schemas.microsoft.com/office/powerpoint/2010/main" val="393761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45EE16-FCDE-A245-BFF5-EE4C10594B37}"/>
              </a:ext>
            </a:extLst>
          </p:cNvPr>
          <p:cNvSpPr>
            <a:spLocks noGrp="1"/>
          </p:cNvSpPr>
          <p:nvPr>
            <p:ph type="title"/>
          </p:nvPr>
        </p:nvSpPr>
        <p:spPr>
          <a:xfrm>
            <a:off x="838200" y="365125"/>
            <a:ext cx="10515600" cy="693113"/>
          </a:xfrm>
        </p:spPr>
        <p:txBody>
          <a:bodyPr>
            <a:normAutofit fontScale="90000"/>
          </a:bodyPr>
          <a:lstStyle/>
          <a:p>
            <a:pPr algn="ctr"/>
            <a:br>
              <a:rPr lang="el-GR" sz="3200" b="1" dirty="0"/>
            </a:br>
            <a:r>
              <a:rPr lang="el-GR" sz="3200" b="1" dirty="0"/>
              <a:t>Διαφορές ποσοτικής και ποιοτικής έρευνας</a:t>
            </a:r>
            <a:br>
              <a:rPr lang="en-US" dirty="0"/>
            </a:br>
            <a:endParaRPr lang="en-US" dirty="0"/>
          </a:p>
        </p:txBody>
      </p:sp>
      <p:pic>
        <p:nvPicPr>
          <p:cNvPr id="9" name="Content Placeholder 8">
            <a:extLst>
              <a:ext uri="{FF2B5EF4-FFF2-40B4-BE49-F238E27FC236}">
                <a16:creationId xmlns:a16="http://schemas.microsoft.com/office/drawing/2014/main" id="{06B92764-C0F6-4D4B-BD21-253E4037FEB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46607" y="944563"/>
            <a:ext cx="8383712" cy="5232400"/>
          </a:xfrm>
          <a:prstGeom prst="rect">
            <a:avLst/>
          </a:prstGeom>
        </p:spPr>
      </p:pic>
    </p:spTree>
    <p:extLst>
      <p:ext uri="{BB962C8B-B14F-4D97-AF65-F5344CB8AC3E}">
        <p14:creationId xmlns:p14="http://schemas.microsoft.com/office/powerpoint/2010/main" val="527619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1570</Words>
  <Application>Microsoft Macintosh PowerPoint</Application>
  <PresentationFormat>Widescreen</PresentationFormat>
  <Paragraphs>166</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PowerPoint Presentation</vt:lpstr>
      <vt:lpstr>PowerPoint Presentation</vt:lpstr>
      <vt:lpstr>PowerPoint Presentation</vt:lpstr>
      <vt:lpstr>ΕΙΔΙΚΑ ΘΕΜΑΤΑ ΔΙΑΦΗΜΙΣΗΣ</vt:lpstr>
      <vt:lpstr>5.Ερωτηματολόγια </vt:lpstr>
      <vt:lpstr>PowerPoint Presentation</vt:lpstr>
      <vt:lpstr> Όταν η έρευνα αφορά μεγάλα γεωγραφικά και πληθυσμιακά τμήματα ακολουθείται η πληθυσμιακή, ηλικιακή και κοινωνική διαστρωμάτωση.  Τα κύρια χαρακτηριστικά της ποσοτικής έρευνας είναι: </vt:lpstr>
      <vt:lpstr>PowerPoint Presentation</vt:lpstr>
      <vt:lpstr> Διαφορές ποσοτικής και ποιοτικής έρευνας </vt:lpstr>
      <vt:lpstr> 5.1. Ηλεκτρονικές συνεντεύξεις. </vt:lpstr>
      <vt:lpstr> 5.2. Ομάδες Εστίασης (Focus Groups). </vt:lpstr>
      <vt:lpstr>PowerPoint Presentation</vt:lpstr>
      <vt:lpstr> 5.3.Προβολικές Τεχνικές. </vt:lpstr>
      <vt:lpstr>PowerPoint Presentation</vt:lpstr>
      <vt:lpstr>PowerPoint Presentation</vt:lpstr>
      <vt:lpstr> Παραδείγματα προβολικών τεχνικών  </vt:lpstr>
      <vt:lpstr> 5.4.Η σοφία του πλήθους (wisdom of crowds). </vt:lpstr>
      <vt:lpstr>PowerPoint Presentation</vt:lpstr>
      <vt:lpstr> Η μέθοδος Delphi </vt:lpstr>
      <vt:lpstr> 5.5. Data crowdsourcing </vt:lpstr>
      <vt:lpstr>PowerPoint Presentation</vt:lpstr>
      <vt:lpstr>PowerPoint Presentation</vt:lpstr>
      <vt:lpstr> 5.6. Η τεχνολογία Blockchain. </vt:lpstr>
      <vt:lpstr> 5.6.1 Πώς λειτουργεί το blockchain. </vt:lpstr>
      <vt:lpstr> Λειτουργία blockchain στην Τραπεζική </vt:lpstr>
      <vt:lpstr> Ειδικότερα το blockchain λειτουργεί ως εξής στην Τραπεζική:  </vt:lpstr>
      <vt:lpstr>PowerPoint Presentation</vt:lpstr>
      <vt:lpstr>PowerPoint Presentation</vt:lpstr>
      <vt:lpstr>PowerPoint Presentation</vt:lpstr>
      <vt:lpstr> Λειτουργία blockchain στην οικονομία </vt:lpstr>
      <vt:lpstr> 5.7. Neuromarketing. </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122</cp:revision>
  <dcterms:created xsi:type="dcterms:W3CDTF">2023-05-22T06:44:17Z</dcterms:created>
  <dcterms:modified xsi:type="dcterms:W3CDTF">2024-05-19T08:35:03Z</dcterms:modified>
</cp:coreProperties>
</file>