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832" r:id="rId3"/>
    <p:sldId id="841" r:id="rId4"/>
    <p:sldId id="795" r:id="rId5"/>
    <p:sldId id="833" r:id="rId6"/>
    <p:sldId id="834" r:id="rId7"/>
    <p:sldId id="835" r:id="rId8"/>
    <p:sldId id="836" r:id="rId9"/>
    <p:sldId id="837" r:id="rId10"/>
    <p:sldId id="790" r:id="rId11"/>
    <p:sldId id="785" r:id="rId12"/>
    <p:sldId id="839" r:id="rId13"/>
    <p:sldId id="804" r:id="rId14"/>
    <p:sldId id="786" r:id="rId15"/>
    <p:sldId id="842" r:id="rId16"/>
    <p:sldId id="780" r:id="rId17"/>
    <p:sldId id="776" r:id="rId18"/>
    <p:sldId id="792" r:id="rId19"/>
    <p:sldId id="808" r:id="rId20"/>
    <p:sldId id="809" r:id="rId21"/>
    <p:sldId id="810" r:id="rId22"/>
    <p:sldId id="811" r:id="rId23"/>
    <p:sldId id="812" r:id="rId24"/>
    <p:sldId id="813" r:id="rId25"/>
    <p:sldId id="793" r:id="rId26"/>
    <p:sldId id="796" r:id="rId27"/>
    <p:sldId id="797" r:id="rId28"/>
    <p:sldId id="798" r:id="rId29"/>
    <p:sldId id="814" r:id="rId30"/>
    <p:sldId id="815" r:id="rId31"/>
    <p:sldId id="816" r:id="rId32"/>
    <p:sldId id="799" r:id="rId33"/>
    <p:sldId id="817" r:id="rId34"/>
    <p:sldId id="819" r:id="rId35"/>
    <p:sldId id="803" r:id="rId36"/>
    <p:sldId id="820" r:id="rId37"/>
    <p:sldId id="806" r:id="rId38"/>
    <p:sldId id="821" r:id="rId39"/>
    <p:sldId id="822" r:id="rId40"/>
    <p:sldId id="823" r:id="rId41"/>
    <p:sldId id="824" r:id="rId42"/>
    <p:sldId id="825" r:id="rId43"/>
    <p:sldId id="826" r:id="rId44"/>
    <p:sldId id="827" r:id="rId45"/>
    <p:sldId id="828" r:id="rId46"/>
    <p:sldId id="829" r:id="rId47"/>
    <p:sldId id="830" r:id="rId48"/>
    <p:sldId id="831" r:id="rId49"/>
    <p:sldId id="789" r:id="rId5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002A"/>
    <a:srgbClr val="831107"/>
    <a:srgbClr val="941100"/>
    <a:srgbClr val="35104A"/>
    <a:srgbClr val="331674"/>
    <a:srgbClr val="527E16"/>
    <a:srgbClr val="E4B22D"/>
    <a:srgbClr val="AD3054"/>
    <a:srgbClr val="D3D4D6"/>
    <a:srgbClr val="44C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3"/>
    <p:restoredTop sz="94509"/>
  </p:normalViewPr>
  <p:slideViewPr>
    <p:cSldViewPr snapToGrid="0" snapToObjects="1">
      <p:cViewPr varScale="1">
        <p:scale>
          <a:sx n="72" d="100"/>
          <a:sy n="72" d="100"/>
        </p:scale>
        <p:origin x="21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629948-714A-B74E-9D3B-18E56EC1E86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EB907B1-E436-CC42-83AF-4F3A94EA2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0458C39-83D4-6949-9B4D-4416036FEB7B}"/>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5" name="Θέση υποσέλιδου 4">
            <a:extLst>
              <a:ext uri="{FF2B5EF4-FFF2-40B4-BE49-F238E27FC236}">
                <a16:creationId xmlns:a16="http://schemas.microsoft.com/office/drawing/2014/main" id="{5B0D3B85-E4A4-2A42-B4B9-094929FE27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58A4B0-6D23-C545-8C12-984B064DE5C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76140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7F0F5-6494-6F4F-B620-E456FCD59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BDBC017-5D2C-7B4C-8E54-B1290FB89D5C}"/>
              </a:ext>
            </a:extLst>
          </p:cNvPr>
          <p:cNvSpPr>
            <a:spLocks noGrp="1"/>
          </p:cNvSpPr>
          <p:nvPr>
            <p:ph type="body" orient="vert" idx="1"/>
          </p:nvPr>
        </p:nvSpPr>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9FB6ADCC-8167-A549-93F8-E80CAF6E05DC}"/>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5" name="Θέση υποσέλιδου 4">
            <a:extLst>
              <a:ext uri="{FF2B5EF4-FFF2-40B4-BE49-F238E27FC236}">
                <a16:creationId xmlns:a16="http://schemas.microsoft.com/office/drawing/2014/main" id="{1548506D-7116-CF42-9535-8B4F6B04DA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BBFD64-F107-754B-915A-CFA6BC8B846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26759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EAF6CDF-E2BB-EC45-8A9C-5C66C0735C6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4138670-A410-2342-B6B1-47B742ABD303}"/>
              </a:ext>
            </a:extLst>
          </p:cNvPr>
          <p:cNvSpPr>
            <a:spLocks noGrp="1"/>
          </p:cNvSpPr>
          <p:nvPr>
            <p:ph type="body" orient="vert" idx="1"/>
          </p:nvPr>
        </p:nvSpPr>
        <p:spPr>
          <a:xfrm>
            <a:off x="838200" y="365125"/>
            <a:ext cx="7734300" cy="5811838"/>
          </a:xfrm>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7FFBA9A9-DB72-CE45-AC43-30C7591733FA}"/>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5" name="Θέση υποσέλιδου 4">
            <a:extLst>
              <a:ext uri="{FF2B5EF4-FFF2-40B4-BE49-F238E27FC236}">
                <a16:creationId xmlns:a16="http://schemas.microsoft.com/office/drawing/2014/main" id="{36BB4519-A31E-8D4F-A150-FE56CE27E2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C12A589-4B05-8E49-9058-31B1E119AB0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07416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3D10B1-EA69-E245-85D2-8F44CAC8843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EB11F-351D-5545-8923-E7AAF2CBBA39}"/>
              </a:ext>
            </a:extLst>
          </p:cNvPr>
          <p:cNvSpPr>
            <a:spLocks noGrp="1"/>
          </p:cNvSpPr>
          <p:nvPr>
            <p:ph idx="1"/>
          </p:nvPr>
        </p:nvSpPr>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A8AB796F-D360-FB47-9267-78A902722F48}"/>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5" name="Θέση υποσέλιδου 4">
            <a:extLst>
              <a:ext uri="{FF2B5EF4-FFF2-40B4-BE49-F238E27FC236}">
                <a16:creationId xmlns:a16="http://schemas.microsoft.com/office/drawing/2014/main" id="{87D15BD6-6169-5744-9DEA-EFF81B9E94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693B1A-66BF-7440-B540-C73E7FBBE6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989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91200E-BD6A-8B4E-ADCB-99E05A7B4E9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D26551-16D0-7548-A607-D5ADEEC8D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C079CE42-2AC1-9D45-9EAA-F5292DB74E13}"/>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5" name="Θέση υποσέλιδου 4">
            <a:extLst>
              <a:ext uri="{FF2B5EF4-FFF2-40B4-BE49-F238E27FC236}">
                <a16:creationId xmlns:a16="http://schemas.microsoft.com/office/drawing/2014/main" id="{030C1471-BE4D-A247-9E5D-6BE8CCFEDB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4C14D2B-85D8-E74A-8211-5B4D9A4798C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42405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ABB172-40D0-E544-B207-9E93DE5B253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D5EE0AC-522E-434F-AD3A-D19DEF5744A9}"/>
              </a:ext>
            </a:extLst>
          </p:cNvPr>
          <p:cNvSpPr>
            <a:spLocks noGrp="1"/>
          </p:cNvSpPr>
          <p:nvPr>
            <p:ph sz="half" idx="1"/>
          </p:nvPr>
        </p:nvSpPr>
        <p:spPr>
          <a:xfrm>
            <a:off x="838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44D7B9E5-84CA-564E-A8B8-61E5C86F329F}"/>
              </a:ext>
            </a:extLst>
          </p:cNvPr>
          <p:cNvSpPr>
            <a:spLocks noGrp="1"/>
          </p:cNvSpPr>
          <p:nvPr>
            <p:ph sz="half" idx="2"/>
          </p:nvPr>
        </p:nvSpPr>
        <p:spPr>
          <a:xfrm>
            <a:off x="6172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2129775-F62D-0340-A0F5-E0D745C0CDA7}"/>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6" name="Θέση υποσέλιδου 5">
            <a:extLst>
              <a:ext uri="{FF2B5EF4-FFF2-40B4-BE49-F238E27FC236}">
                <a16:creationId xmlns:a16="http://schemas.microsoft.com/office/drawing/2014/main" id="{89E80517-A241-6D42-BA85-C06CA49300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C89B22A-E11B-6A46-B87D-4B7F4E9524E8}"/>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0040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80E3E-4A1F-B445-8692-A1B164E5A3E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37F46C-88DF-F14E-A10C-19BA3FE44A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0B0194A4-0CF2-E643-8E9F-FA78B6890F7A}"/>
              </a:ext>
            </a:extLst>
          </p:cNvPr>
          <p:cNvSpPr>
            <a:spLocks noGrp="1"/>
          </p:cNvSpPr>
          <p:nvPr>
            <p:ph sz="half" idx="2"/>
          </p:nvPr>
        </p:nvSpPr>
        <p:spPr>
          <a:xfrm>
            <a:off x="839788" y="2505075"/>
            <a:ext cx="5157787"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κειμένου 4">
            <a:extLst>
              <a:ext uri="{FF2B5EF4-FFF2-40B4-BE49-F238E27FC236}">
                <a16:creationId xmlns:a16="http://schemas.microsoft.com/office/drawing/2014/main" id="{3EC2ADC4-77DD-C143-9CAE-00EE923DA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6" name="Θέση περιεχομένου 5">
            <a:extLst>
              <a:ext uri="{FF2B5EF4-FFF2-40B4-BE49-F238E27FC236}">
                <a16:creationId xmlns:a16="http://schemas.microsoft.com/office/drawing/2014/main" id="{6E9F2C9D-D50A-DD48-9347-DEEF63A9A008}"/>
              </a:ext>
            </a:extLst>
          </p:cNvPr>
          <p:cNvSpPr>
            <a:spLocks noGrp="1"/>
          </p:cNvSpPr>
          <p:nvPr>
            <p:ph sz="quarter" idx="4"/>
          </p:nvPr>
        </p:nvSpPr>
        <p:spPr>
          <a:xfrm>
            <a:off x="6172200" y="2505075"/>
            <a:ext cx="5183188"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7" name="Θέση ημερομηνίας 6">
            <a:extLst>
              <a:ext uri="{FF2B5EF4-FFF2-40B4-BE49-F238E27FC236}">
                <a16:creationId xmlns:a16="http://schemas.microsoft.com/office/drawing/2014/main" id="{DDDF5E92-CF37-AA4B-AABB-7A063D0C8E6D}"/>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8" name="Θέση υποσέλιδου 7">
            <a:extLst>
              <a:ext uri="{FF2B5EF4-FFF2-40B4-BE49-F238E27FC236}">
                <a16:creationId xmlns:a16="http://schemas.microsoft.com/office/drawing/2014/main" id="{4945FA26-3FBD-944F-970F-72497117719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49A1B9-E5BA-2342-B7C4-9681B0FC157A}"/>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392668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DD55EC-BBCC-DA47-BF95-360BF83154B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77883AC-F2D1-C744-A4C9-6BF92C39487E}"/>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4" name="Θέση υποσέλιδου 3">
            <a:extLst>
              <a:ext uri="{FF2B5EF4-FFF2-40B4-BE49-F238E27FC236}">
                <a16:creationId xmlns:a16="http://schemas.microsoft.com/office/drawing/2014/main" id="{3689DC81-87AA-F549-91E8-153D5EC4655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2194641-62AA-304C-8EEE-C97DC37431F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17011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7745D3D-ACEB-C74B-BF21-E9C8B34A43AF}"/>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3" name="Θέση υποσέλιδου 2">
            <a:extLst>
              <a:ext uri="{FF2B5EF4-FFF2-40B4-BE49-F238E27FC236}">
                <a16:creationId xmlns:a16="http://schemas.microsoft.com/office/drawing/2014/main" id="{6B0D7E72-00DB-C343-BD2B-4E8D85A5F21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2C54AED-C89D-9746-A242-149254BB73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72697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82C537-05EF-5140-A442-3715609B159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08CC50-1B9D-4240-BEC2-8D333E9A8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κειμένου 3">
            <a:extLst>
              <a:ext uri="{FF2B5EF4-FFF2-40B4-BE49-F238E27FC236}">
                <a16:creationId xmlns:a16="http://schemas.microsoft.com/office/drawing/2014/main" id="{08F9B970-FD2A-6446-BD17-0AD096EC1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44E98A16-673A-2349-B2B9-55DF1ECE0D47}"/>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6" name="Θέση υποσέλιδου 5">
            <a:extLst>
              <a:ext uri="{FF2B5EF4-FFF2-40B4-BE49-F238E27FC236}">
                <a16:creationId xmlns:a16="http://schemas.microsoft.com/office/drawing/2014/main" id="{8A6D46B5-9963-9840-AA40-5DF3D6BC15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7893761-A673-4142-AE39-27175F97A91D}"/>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93658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C9742E-00ED-E845-A9AD-7BFAEA6CF5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62A71FB-913D-5246-AA75-16F901BB38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C5483AD-B213-F747-BD3C-323478FFF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40C10FD-4B0C-6249-B435-B75E47D47440}"/>
              </a:ext>
            </a:extLst>
          </p:cNvPr>
          <p:cNvSpPr>
            <a:spLocks noGrp="1"/>
          </p:cNvSpPr>
          <p:nvPr>
            <p:ph type="dt" sz="half" idx="10"/>
          </p:nvPr>
        </p:nvSpPr>
        <p:spPr/>
        <p:txBody>
          <a:bodyPr/>
          <a:lstStyle/>
          <a:p>
            <a:fld id="{E91C3D7D-4998-394F-9A28-3741526A3E02}" type="datetimeFigureOut">
              <a:rPr lang="el-GR" smtClean="0"/>
              <a:t>28/3/23</a:t>
            </a:fld>
            <a:endParaRPr lang="el-GR"/>
          </a:p>
        </p:txBody>
      </p:sp>
      <p:sp>
        <p:nvSpPr>
          <p:cNvPr id="6" name="Θέση υποσέλιδου 5">
            <a:extLst>
              <a:ext uri="{FF2B5EF4-FFF2-40B4-BE49-F238E27FC236}">
                <a16:creationId xmlns:a16="http://schemas.microsoft.com/office/drawing/2014/main" id="{3017BD79-5502-BF4B-AABF-4557103E94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675495-F142-D844-8651-F146CBE1D53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75503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AF13F9E-B352-3F4C-8E9C-B6C2FD72B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8E46FF-7910-364A-8075-809DE8D66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368544E9-30D6-DF45-92CE-4BA7FDBF66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C3D7D-4998-394F-9A28-3741526A3E02}" type="datetimeFigureOut">
              <a:rPr lang="el-GR" smtClean="0"/>
              <a:t>28/3/23</a:t>
            </a:fld>
            <a:endParaRPr lang="el-GR"/>
          </a:p>
        </p:txBody>
      </p:sp>
      <p:sp>
        <p:nvSpPr>
          <p:cNvPr id="5" name="Θέση υποσέλιδου 4">
            <a:extLst>
              <a:ext uri="{FF2B5EF4-FFF2-40B4-BE49-F238E27FC236}">
                <a16:creationId xmlns:a16="http://schemas.microsoft.com/office/drawing/2014/main" id="{D7BC4F10-8305-3D48-B25D-1F7F37F5F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9BB7788-F022-944C-8A87-1B615170A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C9590-3847-F747-9741-BA293A4F1512}" type="slidenum">
              <a:rPr lang="el-GR" smtClean="0"/>
              <a:t>‹#›</a:t>
            </a:fld>
            <a:endParaRPr lang="el-GR"/>
          </a:p>
        </p:txBody>
      </p:sp>
    </p:spTree>
    <p:extLst>
      <p:ext uri="{BB962C8B-B14F-4D97-AF65-F5344CB8AC3E}">
        <p14:creationId xmlns:p14="http://schemas.microsoft.com/office/powerpoint/2010/main" val="80264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ΣΧΕΣΕΙΣ ΜΕ ΜΜΕ</a:t>
            </a:r>
          </a:p>
          <a:p>
            <a:pPr algn="ctr"/>
            <a:r>
              <a:rPr lang="el-GR" sz="5400" b="1" dirty="0">
                <a:solidFill>
                  <a:srgbClr val="E4B22D"/>
                </a:solidFill>
                <a:latin typeface="Times New Roman" panose="02020603050405020304" pitchFamily="18" charset="0"/>
                <a:cs typeface="Times New Roman" panose="02020603050405020304" pitchFamily="18" charset="0"/>
              </a:rPr>
              <a:t>ΣΤΗΝ ΨΗΦΙΑΚΗ ΕΠΟΧΗ</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799544" y="2788008"/>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6ο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413679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172084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ΤΙ ΑΦΟΡΟΥΝ ΟΙ ΔΗΜΟΣΙΕΣ ΣΧΕΣΕΙΣ</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997687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674400"/>
            <a:ext cx="6865749" cy="5509200"/>
          </a:xfrm>
          <a:prstGeom prst="rect">
            <a:avLst/>
          </a:prstGeom>
          <a:noFill/>
        </p:spPr>
        <p:txBody>
          <a:bodyPr wrap="square" rtlCol="0">
            <a:spAutoFit/>
          </a:bodyPr>
          <a:lstStyle/>
          <a:p>
            <a:r>
              <a:rPr lang="el-GR" sz="3200" b="1" dirty="0">
                <a:solidFill>
                  <a:srgbClr val="831107"/>
                </a:solidFill>
              </a:rPr>
              <a:t>Στον πυρήνα τους, οι δημόσιες σχέσεις αφορούν: </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τον επηρεασμό</a:t>
            </a:r>
          </a:p>
          <a:p>
            <a:pPr marL="457200" indent="-457200">
              <a:buFont typeface="Wingdings" pitchFamily="2" charset="2"/>
              <a:buChar char="q"/>
            </a:pPr>
            <a:r>
              <a:rPr lang="el-GR" sz="3200" b="1" dirty="0">
                <a:solidFill>
                  <a:srgbClr val="831107"/>
                </a:solidFill>
              </a:rPr>
              <a:t>τη δέσμευση και </a:t>
            </a:r>
          </a:p>
          <a:p>
            <a:pPr marL="457200" indent="-457200">
              <a:buFont typeface="Wingdings" pitchFamily="2" charset="2"/>
              <a:buChar char="q"/>
            </a:pPr>
            <a:r>
              <a:rPr lang="el-GR" sz="3200" b="1" dirty="0">
                <a:solidFill>
                  <a:srgbClr val="831107"/>
                </a:solidFill>
              </a:rPr>
              <a:t>την οικοδόμηση μιας σχέσης με βασικούς ενδιαφερόμενους φορείς </a:t>
            </a:r>
          </a:p>
          <a:p>
            <a:pPr marL="457200" indent="-457200">
              <a:buFont typeface="Wingdings" pitchFamily="2" charset="2"/>
              <a:buChar char="q"/>
            </a:pPr>
            <a:r>
              <a:rPr lang="el-GR" sz="3200" b="1" dirty="0">
                <a:solidFill>
                  <a:srgbClr val="831107"/>
                </a:solidFill>
              </a:rPr>
              <a:t>σε πολλές πλατφόρμες</a:t>
            </a:r>
          </a:p>
          <a:p>
            <a:pPr marL="457200" indent="-457200">
              <a:buFont typeface="Wingdings" pitchFamily="2" charset="2"/>
              <a:buChar char="q"/>
            </a:pPr>
            <a:r>
              <a:rPr lang="el-GR" sz="3200" b="1" dirty="0">
                <a:solidFill>
                  <a:srgbClr val="831107"/>
                </a:solidFill>
              </a:rPr>
              <a:t>με στόχο να διαμορφωθεί και να πλαισιωθεί η δημόσια εικόνα ενός οργανισμού</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938137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Πρόβλεψη, ανάλυση και ερμηνεία της κοινής γνώμης, στάσεων και ζητημάτων που μπορεί να έχουν αντίκτυπο, για καλό ή κακό, στις λειτουργίες και τα σχέδια του οργανισμού.</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Συμβουλευτική διαχείριση σε όλα τα επίπεδα του οργανισμού όσον αφορά τις αποφάσεις πολιτικής, την εξέλιξη των δράσεων και τις επικοινωνίες — συμπεριλαμβανομένων των επικοινωνιών κρίσεων — λαμβάνοντας υπόψη τις δημόσιες προεκτάσεις τους και τις κοινωνικές ευθύνες</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600788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Προστασία της φήμης ενός οργανισμού.</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Έρευνα, διεξαγωγή και αξιολόγηση, σε συνεχή βάση, προγραμμάτων δράσης και επικοινωνιών για την επίτευξη της ενημερωμένης κοινής γνώμης που είναι απαραίτητη για την επιτυχία των στόχων ενός οργανισμού.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Σχεδιασμός και εφαρμογή των προσπαθειών του οργανισμού να επηρεάσει ή να αλλάξει τη δημόσια πολιτική.</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43621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Καθορισμός στόχων, προγραμματισμός, κατάρτιση προϋπολογισμού, πρόσληψη και εκπαίδευση προσωπικού, ανάπτυξη εγκαταστάσεων ή συνοπτικά: διαχείριση των πόρων που απαιτούνται για την εκτέλεση όλων των παραπάνω.</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Επίβλεψη της δημιουργίας περιεχομένου για την προώθηση της αφοσίωσης των πελατών και τη δημιουργία δυνητικών πελατών</a:t>
            </a:r>
          </a:p>
        </p:txBody>
      </p:sp>
      <p:sp>
        <p:nvSpPr>
          <p:cNvPr id="2" name="TextBox 1">
            <a:extLst>
              <a:ext uri="{FF2B5EF4-FFF2-40B4-BE49-F238E27FC236}">
                <a16:creationId xmlns:a16="http://schemas.microsoft.com/office/drawing/2014/main" id="{1A699794-011C-EA4E-BF5F-BBF7841B9DAE}"/>
              </a:ext>
            </a:extLst>
          </p:cNvPr>
          <p:cNvSpPr txBox="1"/>
          <p:nvPr/>
        </p:nvSpPr>
        <p:spPr>
          <a:xfrm>
            <a:off x="263472"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4213048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ΣΧΕΣΕΙΣ ΜΕ ΜΜΕ</a:t>
            </a:r>
          </a:p>
          <a:p>
            <a:pPr algn="ctr"/>
            <a:r>
              <a:rPr lang="el-GR" sz="5400" b="1" dirty="0">
                <a:solidFill>
                  <a:srgbClr val="E4B22D"/>
                </a:solidFill>
                <a:latin typeface="Times New Roman" panose="02020603050405020304" pitchFamily="18" charset="0"/>
                <a:cs typeface="Times New Roman" panose="02020603050405020304" pitchFamily="18" charset="0"/>
              </a:rPr>
              <a:t>ΣΤΗΝ ΨΗΦΙΑΚΗ ΕΠΟΧΗ</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799544" y="2788008"/>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6ο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3326039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2136338"/>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ΣΧΕΣΕΙΣ ΜΕ ΜΜΕ – ΑΠΟΣΑΦΗΜΙΣΗ ΕΝΝΟΙΩΝ</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79991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ΔΗΜΟΣΙΕΣ ΣΧΕΣΕΙΣ </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1306645" y="2828835"/>
            <a:ext cx="10009321" cy="1200329"/>
          </a:xfrm>
          <a:prstGeom prst="rect">
            <a:avLst/>
          </a:prstGeom>
        </p:spPr>
        <p:txBody>
          <a:bodyPr wrap="square">
            <a:spAutoFit/>
          </a:bodyPr>
          <a:lstStyle/>
          <a:p>
            <a:pPr lvl="0" algn="ctr">
              <a:spcAft>
                <a:spcPts val="0"/>
              </a:spcAft>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Για πολλά χρόνια οι δημόσιες σχέσεις ταυτίζονταν με τη δημοσιότητα στα ΜΜΕ</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912413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ΔΗΜΟΣΙΟΓΡΑΦΟΙ</a:t>
            </a: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2890391"/>
            <a:ext cx="6865749" cy="1077218"/>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Ύψιστης προτεραιότητας εξωτερικό κοινό των δημοσίων σχέσεων</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893909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2136338"/>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ΠΟΙΟΣ ΕΙΝΑΙ Ο ΣΤΟΧΟΣ ΤΩΝ ΣΧΕΣΕΩΝ ΜΕ ΤΑ ΜΜΕ;</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85864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10764" y="2967335"/>
            <a:ext cx="11443370" cy="923330"/>
          </a:xfrm>
          <a:prstGeom prst="rect">
            <a:avLst/>
          </a:prstGeom>
        </p:spPr>
        <p:txBody>
          <a:bodyPr wrap="square">
            <a:spAutoFit/>
          </a:bodyPr>
          <a:lstStyle/>
          <a:p>
            <a:pPr algn="ctr"/>
            <a:r>
              <a:rPr lang="en-US" sz="5400" b="1" dirty="0">
                <a:solidFill>
                  <a:srgbClr val="E4B22D"/>
                </a:solidFill>
                <a:latin typeface="Times New Roman" panose="02020603050405020304" pitchFamily="18" charset="0"/>
                <a:cs typeface="Times New Roman" panose="02020603050405020304" pitchFamily="18" charset="0"/>
              </a:rPr>
              <a:t>PREVIOUSLY…</a:t>
            </a:r>
            <a:endParaRPr lang="el-GR" sz="54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545181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ΔΗΜΟΣΙΕΣ ΣΧΕΣΕΙΣ </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1306645" y="1997839"/>
            <a:ext cx="10009321" cy="2862322"/>
          </a:xfrm>
          <a:prstGeom prst="rect">
            <a:avLst/>
          </a:prstGeom>
        </p:spPr>
        <p:txBody>
          <a:bodyPr wrap="square">
            <a:spAutoFit/>
          </a:bodyPr>
          <a:lstStyle/>
          <a:p>
            <a:pPr lvl="0" algn="ctr">
              <a:spcAft>
                <a:spcPts val="0"/>
              </a:spcAft>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Οι σχέσεις με τα ΜΜΕ έχουν ως στόχο την δημοσιότητα/ κάλυψη στα ΜΜΕ των δραστηριοτήτων του πελάτη ή του οργανισμού για τον οποίο εργάζεται ο επαγγελματίας των δημοσίων σχέσεων</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944972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2136338"/>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ΟΙ ΔΗΜΟΣΙΕΣ ΣΧΕΣΕΙΣ ΑΠΕΥΘΥΝΟΝΤΑΙ ΣΤΑ ΜΜΕ;</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828689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ΔΗΜΟΣΙΕΣ ΣΧΕΣΕΙΣ </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1296720" y="2274838"/>
            <a:ext cx="10009321" cy="2308324"/>
          </a:xfrm>
          <a:prstGeom prst="rect">
            <a:avLst/>
          </a:prstGeom>
        </p:spPr>
        <p:txBody>
          <a:bodyPr wrap="square">
            <a:spAutoFit/>
          </a:bodyPr>
          <a:lstStyle/>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Τα ΜΜΕ αποτελούν διαμεσολαβητές </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Τελικές ομάδες κοινού στις σχέσεις με τα ΜΜΕ είναι οι ίδιοι οι καταναλωτές των ΜΜΕ</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401972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2136338"/>
            <a:ext cx="11443370" cy="923330"/>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ΒΗΜΑΤΑ ΣΧΕΣΕΩΝ ΜΕ ΤΑ ΜΜΕ</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1763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ΒΗΜΑΤΑ ΣΧΕΣΕΩΝ ΜΕ ΤΑ ΜΜΕ</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1306645" y="1596894"/>
            <a:ext cx="10009321" cy="3970318"/>
          </a:xfrm>
          <a:prstGeom prst="rect">
            <a:avLst/>
          </a:prstGeom>
        </p:spPr>
        <p:txBody>
          <a:bodyPr wrap="square">
            <a:spAutoFit/>
          </a:bodyPr>
          <a:lstStyle/>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Στόχοι</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Προγραμματισμός</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Αξιολόγηση</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101523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Έρευνα για τον πελάτη/οργανισμό</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Έρευνα για την αξιοποίηση ευκαιρίας ή τον εντοπισμό προβλήματος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Έρευνα κοινού</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316045" y="2951946"/>
            <a:ext cx="3502617" cy="523220"/>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ΕΡΕΥΝΑ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4135068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ΣΤΟΧΟΙ</a:t>
            </a: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2644170"/>
            <a:ext cx="7722108" cy="1569660"/>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Στόχοι επίδρασης</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Στόχοι αποτελέσματος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966022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Κεντρική ιδέα και μηνύματα</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Ενέργεια / Ειδικό γεγονός</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Μη ελεγχόμενα μέσα</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Δελτία τύπου (έντυπα / βίντεο)</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Φωτογραφίες και ευκαιρίες φωτογράφησης</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Συνεντεύξεις τύπου</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Συνεντεύξεις στα ΜΜΕ</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Ελεγχόμενα μέσα</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Αποτελεσματική επικοινωνία</a:t>
            </a:r>
          </a:p>
        </p:txBody>
      </p:sp>
      <p:sp>
        <p:nvSpPr>
          <p:cNvPr id="2" name="TextBox 1">
            <a:extLst>
              <a:ext uri="{FF2B5EF4-FFF2-40B4-BE49-F238E27FC236}">
                <a16:creationId xmlns:a16="http://schemas.microsoft.com/office/drawing/2014/main" id="{1A699794-011C-EA4E-BF5F-BBF7841B9DAE}"/>
              </a:ext>
            </a:extLst>
          </p:cNvPr>
          <p:cNvSpPr txBox="1"/>
          <p:nvPr/>
        </p:nvSpPr>
        <p:spPr>
          <a:xfrm>
            <a:off x="316045" y="2951946"/>
            <a:ext cx="3502617" cy="461665"/>
          </a:xfrm>
          <a:prstGeom prst="rect">
            <a:avLst/>
          </a:prstGeom>
          <a:noFill/>
        </p:spPr>
        <p:txBody>
          <a:bodyPr wrap="square" rtlCol="0">
            <a:spAutoFit/>
          </a:bodyPr>
          <a:lstStyle/>
          <a:p>
            <a:pPr algn="ctr"/>
            <a:r>
              <a:rPr lang="el-GR" sz="2400" b="1" dirty="0">
                <a:solidFill>
                  <a:srgbClr val="831107"/>
                </a:solidFill>
                <a:latin typeface="Times New Roman" panose="02020603050405020304" pitchFamily="18" charset="0"/>
                <a:cs typeface="Times New Roman" panose="02020603050405020304" pitchFamily="18" charset="0"/>
              </a:rPr>
              <a:t>ΠΡΟΓΡΑΜΜΑΤΙΣΜΟΣ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309502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ΑΞΙΟΛΟΓΗΣΗ</a:t>
            </a:r>
          </a:p>
        </p:txBody>
      </p:sp>
      <p:sp>
        <p:nvSpPr>
          <p:cNvPr id="2" name="TextBox 1">
            <a:extLst>
              <a:ext uri="{FF2B5EF4-FFF2-40B4-BE49-F238E27FC236}">
                <a16:creationId xmlns:a16="http://schemas.microsoft.com/office/drawing/2014/main" id="{1A699794-011C-EA4E-BF5F-BBF7841B9DAE}"/>
              </a:ext>
            </a:extLst>
          </p:cNvPr>
          <p:cNvSpPr txBox="1"/>
          <p:nvPr/>
        </p:nvSpPr>
        <p:spPr>
          <a:xfrm>
            <a:off x="4469892" y="2644170"/>
            <a:ext cx="7722108" cy="1569660"/>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Αξιολόγηση των στόχων επίδρασης</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Αξιολόγηση των στόχων αποτελέσματος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126614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2674221"/>
            <a:ext cx="11443370" cy="923330"/>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ΕΡΕΥΝΑ</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704131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2136338"/>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ΣΧΕΣΕΙΣ ΜΕ ΜΜΕ – ΑΠΟΣΑΦΗΜΙΣΗ ΕΝΝΟΙΩΝ</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427047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ΕΡΕΥΝΑ</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759278" y="1582340"/>
            <a:ext cx="11029310" cy="3693319"/>
          </a:xfrm>
          <a:prstGeom prst="rect">
            <a:avLst/>
          </a:prstGeom>
        </p:spPr>
        <p:txBody>
          <a:bodyPr wrap="square">
            <a:spAutoFit/>
          </a:bodyPr>
          <a:lstStyle/>
          <a:p>
            <a:pPr marL="571500" lvl="0" indent="-571500">
              <a:spcAft>
                <a:spcPts val="0"/>
              </a:spcAft>
              <a:buFont typeface="Wingdings" pitchFamily="2" charset="2"/>
              <a:buChar char="q"/>
            </a:pPr>
            <a:r>
              <a:rPr lang="el-GR" sz="54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 για τον πελάτη/οργανισμό</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 για την αξιοποίηση ευκαιρίας ή τον εντοπισμό προβλήματος</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 κοινού</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167325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ΕΡΕΥΝΑ ΓΙΑ ΤΟΝ ΠΕΛΑΤΗ / ΟΡΓΑΝΙΣΜΟ</a:t>
            </a:r>
          </a:p>
        </p:txBody>
      </p:sp>
      <p:sp>
        <p:nvSpPr>
          <p:cNvPr id="2" name="TextBox 1">
            <a:extLst>
              <a:ext uri="{FF2B5EF4-FFF2-40B4-BE49-F238E27FC236}">
                <a16:creationId xmlns:a16="http://schemas.microsoft.com/office/drawing/2014/main" id="{1A699794-011C-EA4E-BF5F-BBF7841B9DAE}"/>
              </a:ext>
            </a:extLst>
          </p:cNvPr>
          <p:cNvSpPr txBox="1"/>
          <p:nvPr/>
        </p:nvSpPr>
        <p:spPr>
          <a:xfrm>
            <a:off x="4420358" y="1424933"/>
            <a:ext cx="7722108" cy="3539430"/>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Ιστορικό πελάτη</a:t>
            </a:r>
          </a:p>
          <a:p>
            <a:pPr marL="457200" indent="-457200">
              <a:buFont typeface="Wingdings" pitchFamily="2" charset="2"/>
              <a:buChar char="q"/>
            </a:pPr>
            <a:endParaRPr lang="el-GR" sz="3200" b="1" dirty="0">
              <a:solidFill>
                <a:srgbClr val="831107"/>
              </a:solidFill>
            </a:endParaRPr>
          </a:p>
          <a:p>
            <a:pPr marL="914400" lvl="1" indent="-457200">
              <a:buFont typeface="Wingdings" pitchFamily="2" charset="2"/>
              <a:buChar char="§"/>
            </a:pPr>
            <a:r>
              <a:rPr lang="el-GR" sz="3200" b="1" dirty="0">
                <a:solidFill>
                  <a:srgbClr val="831107"/>
                </a:solidFill>
              </a:rPr>
              <a:t>Προσωπικό</a:t>
            </a:r>
          </a:p>
          <a:p>
            <a:pPr marL="914400" lvl="1" indent="-457200">
              <a:buFont typeface="Wingdings" pitchFamily="2" charset="2"/>
              <a:buChar char="§"/>
            </a:pPr>
            <a:endParaRPr lang="el-GR" sz="3200" b="1" dirty="0">
              <a:solidFill>
                <a:srgbClr val="831107"/>
              </a:solidFill>
            </a:endParaRPr>
          </a:p>
          <a:p>
            <a:pPr marL="914400" lvl="1" indent="-457200">
              <a:buFont typeface="Wingdings" pitchFamily="2" charset="2"/>
              <a:buChar char="§"/>
            </a:pPr>
            <a:r>
              <a:rPr lang="el-GR" sz="3200" b="1" dirty="0">
                <a:solidFill>
                  <a:srgbClr val="831107"/>
                </a:solidFill>
              </a:rPr>
              <a:t>Χρηματοοικονομική κατάσταση</a:t>
            </a:r>
          </a:p>
          <a:p>
            <a:pPr marL="914400" lvl="1" indent="-457200">
              <a:buFont typeface="Wingdings" pitchFamily="2" charset="2"/>
              <a:buChar char="§"/>
            </a:pPr>
            <a:endParaRPr lang="el-GR" sz="3200" b="1" dirty="0">
              <a:solidFill>
                <a:srgbClr val="831107"/>
              </a:solidFill>
            </a:endParaRPr>
          </a:p>
          <a:p>
            <a:pPr marL="914400" lvl="1" indent="-457200">
              <a:buFont typeface="Wingdings" pitchFamily="2" charset="2"/>
              <a:buChar char="§"/>
            </a:pPr>
            <a:r>
              <a:rPr lang="el-GR" sz="3200" b="1" dirty="0">
                <a:solidFill>
                  <a:srgbClr val="831107"/>
                </a:solidFill>
              </a:rPr>
              <a:t>Φήμη</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289666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ΕΡΕΥΝΑ ΓΙΑ ΤΟΝ ΠΕΛΑΤΗ / ΟΡΓΑΝΙΣΜΟ</a:t>
            </a:r>
          </a:p>
        </p:txBody>
      </p:sp>
      <p:sp>
        <p:nvSpPr>
          <p:cNvPr id="2" name="TextBox 1">
            <a:extLst>
              <a:ext uri="{FF2B5EF4-FFF2-40B4-BE49-F238E27FC236}">
                <a16:creationId xmlns:a16="http://schemas.microsoft.com/office/drawing/2014/main" id="{1A699794-011C-EA4E-BF5F-BBF7841B9DAE}"/>
              </a:ext>
            </a:extLst>
          </p:cNvPr>
          <p:cNvSpPr txBox="1"/>
          <p:nvPr/>
        </p:nvSpPr>
        <p:spPr>
          <a:xfrm>
            <a:off x="4420358" y="1460792"/>
            <a:ext cx="8004724" cy="3046988"/>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Σχέσεις με ΜΜΕ (Προηγούμενες / Τρέχουσες)</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Ειδησεογραφική κάλυψη:</a:t>
            </a:r>
          </a:p>
          <a:p>
            <a:pPr marL="914400" lvl="1" indent="-457200">
              <a:buFont typeface="Wingdings" pitchFamily="2" charset="2"/>
              <a:buChar char="§"/>
            </a:pPr>
            <a:r>
              <a:rPr lang="el-GR" sz="3200" b="1" dirty="0">
                <a:solidFill>
                  <a:srgbClr val="831107"/>
                </a:solidFill>
              </a:rPr>
              <a:t>Θετική / Αρνητική</a:t>
            </a:r>
          </a:p>
          <a:p>
            <a:pPr marL="914400" lvl="1" indent="-457200">
              <a:buFont typeface="Wingdings" pitchFamily="2" charset="2"/>
              <a:buChar char="§"/>
            </a:pPr>
            <a:r>
              <a:rPr lang="el-GR" sz="3200" b="1" dirty="0">
                <a:solidFill>
                  <a:srgbClr val="831107"/>
                </a:solidFill>
              </a:rPr>
              <a:t>Μηδενική / Περιορισμένη / Εκτεταμένη</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509198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ΕΡΕΥΝΑ ΓΙΑ ΤΟΝ ΠΕΛΑΤΗ / ΟΡΓΑΝΙΣΜΟ</a:t>
            </a:r>
          </a:p>
        </p:txBody>
      </p:sp>
      <p:sp>
        <p:nvSpPr>
          <p:cNvPr id="2" name="TextBox 1">
            <a:extLst>
              <a:ext uri="{FF2B5EF4-FFF2-40B4-BE49-F238E27FC236}">
                <a16:creationId xmlns:a16="http://schemas.microsoft.com/office/drawing/2014/main" id="{1A699794-011C-EA4E-BF5F-BBF7841B9DAE}"/>
              </a:ext>
            </a:extLst>
          </p:cNvPr>
          <p:cNvSpPr txBox="1"/>
          <p:nvPr/>
        </p:nvSpPr>
        <p:spPr>
          <a:xfrm>
            <a:off x="4420358" y="349169"/>
            <a:ext cx="8004724" cy="5509200"/>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Δυνατά σημεία </a:t>
            </a:r>
          </a:p>
          <a:p>
            <a:pPr marL="914400" lvl="1" indent="-457200">
              <a:buFont typeface="Wingdings" pitchFamily="2" charset="2"/>
              <a:buChar char="§"/>
            </a:pPr>
            <a:r>
              <a:rPr lang="el-GR" sz="3200" b="1" dirty="0">
                <a:solidFill>
                  <a:srgbClr val="831107"/>
                </a:solidFill>
              </a:rPr>
              <a:t>Προϊόντα ή Υπηρεσίες / Στελέχη</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Αδύναμα σημεία</a:t>
            </a:r>
          </a:p>
          <a:p>
            <a:pPr marL="914400" lvl="1" indent="-457200">
              <a:buFont typeface="Wingdings" pitchFamily="2" charset="2"/>
              <a:buChar char="§"/>
            </a:pPr>
            <a:r>
              <a:rPr lang="el-GR" sz="3200" b="1" dirty="0">
                <a:solidFill>
                  <a:srgbClr val="831107"/>
                </a:solidFill>
              </a:rPr>
              <a:t>Σημεία που είναι ευάλωτος</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Ευκαιρίες </a:t>
            </a:r>
          </a:p>
          <a:p>
            <a:pPr marL="914400" lvl="1" indent="-457200">
              <a:buFont typeface="Wingdings" pitchFamily="2" charset="2"/>
              <a:buChar char="§"/>
            </a:pPr>
            <a:r>
              <a:rPr lang="el-GR" sz="3200" b="1" dirty="0">
                <a:solidFill>
                  <a:srgbClr val="831107"/>
                </a:solidFill>
              </a:rPr>
              <a:t>Πιθανά ειδικά γεγονότα με το μέγιστο δυνατό κέρδος</a:t>
            </a:r>
          </a:p>
          <a:p>
            <a:pPr marL="914400" lvl="1" indent="-457200">
              <a:buFont typeface="Wingdings" pitchFamily="2" charset="2"/>
              <a:buChar char="§"/>
            </a:pPr>
            <a:r>
              <a:rPr lang="el-GR" sz="3200" b="1" dirty="0">
                <a:solidFill>
                  <a:srgbClr val="831107"/>
                </a:solidFill>
              </a:rPr>
              <a:t>Συνδυασμός ειδικών γεγονότων με τα γεγονότα της κοινότητας ή της χώρας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128930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ΕΡΕΥΝΑ</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759278" y="1582340"/>
            <a:ext cx="11199640" cy="4801314"/>
          </a:xfrm>
          <a:prstGeom prst="rect">
            <a:avLst/>
          </a:prstGeom>
        </p:spPr>
        <p:txBody>
          <a:bodyPr wrap="square">
            <a:spAutoFit/>
          </a:bodyPr>
          <a:lstStyle/>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 για τον πελάτη/οργανισμό</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54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 για την αξιοποίηση ευκαιρίας ή τον εντοπισμό προβλήματος</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 κοινού</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637223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Για ποιον λόγο καταρτίζουμε το πρόγραμμα;</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Με ποια αφορμή;</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Ευκαιρία για θετική ειδησεογραφική κάλυψη</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Πρόβλημα που προκαλεί το ενδιαφέρον των ΜΜΕ</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316045" y="2305615"/>
            <a:ext cx="3502617" cy="2246769"/>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ΕΡΕΥΝΑ ΓΙΑ ΤΗΝ ΑΞΙΟΠΟΙΗΣΗ ΕΥΚΑΙΡΙΑΣ Ή ΤΟΝ ΕΝΤΟΠΙΣΜΟ ΠΡΟΒΛΗΜΑΤΟΣ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717771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ΕΡΕΥΝΑ</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759278" y="1582340"/>
            <a:ext cx="11199640" cy="3693319"/>
          </a:xfrm>
          <a:prstGeom prst="rect">
            <a:avLst/>
          </a:prstGeom>
        </p:spPr>
        <p:txBody>
          <a:bodyPr wrap="square">
            <a:spAutoFit/>
          </a:bodyPr>
          <a:lstStyle/>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 για τον πελάτη/οργανισμό</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 για την αξιοποίηση ευκαιρίας ή τον εντοπισμό προβλήματος</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54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Έρευνα κοινού</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751642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ΕΡΕΥΝΑ ΚΟΙΝΟΥ</a:t>
            </a:r>
          </a:p>
          <a:p>
            <a:pPr algn="ct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2151727"/>
            <a:ext cx="6865749" cy="2554545"/>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Το πιο σημαντικό στοιχείο της έρευνας</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Εντοπισμός των κατάλληλων ΜΜΕ και των ομάδων κοινού τους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41101700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ΕΡΕΥΝΑ ΚΟΙΝΟΥ</a:t>
            </a:r>
          </a:p>
          <a:p>
            <a:pPr algn="ct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2151727"/>
            <a:ext cx="6865749" cy="2062103"/>
          </a:xfrm>
          <a:prstGeom prst="rect">
            <a:avLst/>
          </a:prstGeom>
          <a:noFill/>
        </p:spPr>
        <p:txBody>
          <a:bodyPr wrap="square" rtlCol="0">
            <a:spAutoFit/>
          </a:bodyPr>
          <a:lstStyle/>
          <a:p>
            <a:r>
              <a:rPr lang="el-GR" sz="3200" b="1" dirty="0">
                <a:solidFill>
                  <a:srgbClr val="831107"/>
                </a:solidFill>
              </a:rPr>
              <a:t>Ομάδες κοινού ΜΜΕ</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Μαζικά και ειδικά μέσα ενημέρωσης </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786676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ΕΡΕΥΝΑ ΚΟΙΝΟΥ</a:t>
            </a:r>
          </a:p>
          <a:p>
            <a:pPr algn="ct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0"/>
            <a:ext cx="6865749" cy="6986528"/>
          </a:xfrm>
          <a:prstGeom prst="rect">
            <a:avLst/>
          </a:prstGeom>
          <a:noFill/>
        </p:spPr>
        <p:txBody>
          <a:bodyPr wrap="square" rtlCol="0">
            <a:spAutoFit/>
          </a:bodyPr>
          <a:lstStyle/>
          <a:p>
            <a:r>
              <a:rPr lang="el-GR" sz="3200" b="1" dirty="0">
                <a:solidFill>
                  <a:srgbClr val="831107"/>
                </a:solidFill>
              </a:rPr>
              <a:t>Μαζικά Μέσα Ενημέρωσης</a:t>
            </a:r>
          </a:p>
          <a:p>
            <a:endParaRPr lang="el-GR" sz="3200" b="1" dirty="0">
              <a:solidFill>
                <a:srgbClr val="831107"/>
              </a:solidFill>
            </a:endParaRPr>
          </a:p>
          <a:p>
            <a:pPr marL="457200" indent="-457200">
              <a:buFont typeface="Wingdings" pitchFamily="2" charset="2"/>
              <a:buChar char="q"/>
            </a:pPr>
            <a:r>
              <a:rPr lang="el-GR" sz="3200" b="1" dirty="0">
                <a:solidFill>
                  <a:srgbClr val="831107"/>
                </a:solidFill>
              </a:rPr>
              <a:t>Τοπικά</a:t>
            </a:r>
          </a:p>
          <a:p>
            <a:pPr marL="914400" lvl="1" indent="-457200">
              <a:buFont typeface="Wingdings" pitchFamily="2" charset="2"/>
              <a:buChar char="§"/>
            </a:pPr>
            <a:r>
              <a:rPr lang="el-GR" sz="3200" b="1" dirty="0">
                <a:solidFill>
                  <a:srgbClr val="831107"/>
                </a:solidFill>
              </a:rPr>
              <a:t>Έντυπα</a:t>
            </a:r>
          </a:p>
          <a:p>
            <a:pPr marL="1371600" lvl="2" indent="-457200">
              <a:buFont typeface="Courier New" panose="02070309020205020404" pitchFamily="49" charset="0"/>
              <a:buChar char="o"/>
            </a:pPr>
            <a:r>
              <a:rPr lang="el-GR" sz="3200" b="1" dirty="0">
                <a:solidFill>
                  <a:srgbClr val="831107"/>
                </a:solidFill>
              </a:rPr>
              <a:t>Εφημερίδες </a:t>
            </a:r>
          </a:p>
          <a:p>
            <a:pPr marL="1371600" lvl="2" indent="-457200">
              <a:buFont typeface="Courier New" panose="02070309020205020404" pitchFamily="49" charset="0"/>
              <a:buChar char="o"/>
            </a:pPr>
            <a:r>
              <a:rPr lang="el-GR" sz="3200" b="1" dirty="0">
                <a:solidFill>
                  <a:srgbClr val="831107"/>
                </a:solidFill>
              </a:rPr>
              <a:t>Περιοδικά</a:t>
            </a:r>
          </a:p>
          <a:p>
            <a:pPr marL="914400" lvl="1" indent="-457200">
              <a:buFont typeface="Wingdings" pitchFamily="2" charset="2"/>
              <a:buChar char="§"/>
            </a:pPr>
            <a:r>
              <a:rPr lang="el-GR" sz="3200" b="1" dirty="0">
                <a:solidFill>
                  <a:srgbClr val="831107"/>
                </a:solidFill>
              </a:rPr>
              <a:t>Τηλεοπτικοί σταθμοί</a:t>
            </a:r>
          </a:p>
          <a:p>
            <a:pPr marL="914400" lvl="1" indent="-457200">
              <a:buFont typeface="Wingdings" pitchFamily="2" charset="2"/>
              <a:buChar char="§"/>
            </a:pPr>
            <a:r>
              <a:rPr lang="el-GR" sz="3200" b="1" dirty="0">
                <a:solidFill>
                  <a:srgbClr val="831107"/>
                </a:solidFill>
              </a:rPr>
              <a:t>Ραδιοφωνικοί σταθμοί</a:t>
            </a:r>
          </a:p>
          <a:p>
            <a:pPr marL="914400" lvl="1" indent="-457200">
              <a:buFont typeface="Wingdings" pitchFamily="2" charset="2"/>
              <a:buChar char="§"/>
            </a:pPr>
            <a:r>
              <a:rPr lang="el-GR" sz="3200" b="1" dirty="0">
                <a:solidFill>
                  <a:srgbClr val="831107"/>
                </a:solidFill>
              </a:rPr>
              <a:t>Διαδικτυακά μέσα ενημέρωσης</a:t>
            </a:r>
          </a:p>
          <a:p>
            <a:endParaRPr lang="el-GR" sz="3200" b="1" dirty="0">
              <a:solidFill>
                <a:srgbClr val="831107"/>
              </a:solidFill>
            </a:endParaRPr>
          </a:p>
          <a:p>
            <a:pPr marL="457200" indent="-457200">
              <a:buFont typeface="Wingdings" pitchFamily="2" charset="2"/>
              <a:buChar char="q"/>
            </a:pPr>
            <a:r>
              <a:rPr lang="el-GR" sz="3200" b="1" dirty="0">
                <a:solidFill>
                  <a:srgbClr val="831107"/>
                </a:solidFill>
              </a:rPr>
              <a:t>Εθνικά</a:t>
            </a:r>
          </a:p>
          <a:p>
            <a:pPr marL="914400" lvl="1" indent="-457200">
              <a:buFont typeface="Wingdings" pitchFamily="2" charset="2"/>
              <a:buChar char="§"/>
            </a:pPr>
            <a:r>
              <a:rPr lang="el-GR" sz="3200" b="1" dirty="0">
                <a:solidFill>
                  <a:srgbClr val="831107"/>
                </a:solidFill>
              </a:rPr>
              <a:t>Έντυπες εκδόσεις</a:t>
            </a:r>
          </a:p>
          <a:p>
            <a:pPr marL="914400" lvl="1" indent="-457200">
              <a:buFont typeface="Wingdings" pitchFamily="2" charset="2"/>
              <a:buChar char="§"/>
            </a:pPr>
            <a:r>
              <a:rPr lang="el-GR" sz="3200" b="1" dirty="0">
                <a:solidFill>
                  <a:srgbClr val="831107"/>
                </a:solidFill>
              </a:rPr>
              <a:t>Ραδιοτηλεοπτικά δίκτυα</a:t>
            </a:r>
          </a:p>
          <a:p>
            <a:pPr marL="914400" lvl="1" indent="-457200">
              <a:buFont typeface="Wingdings" pitchFamily="2" charset="2"/>
              <a:buChar char="§"/>
            </a:pPr>
            <a:r>
              <a:rPr lang="el-GR" sz="3200" b="1" dirty="0">
                <a:solidFill>
                  <a:srgbClr val="831107"/>
                </a:solidFill>
              </a:rPr>
              <a:t>Διαδικτυακά μέσα ενημέρωσης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17421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2505670"/>
            <a:ext cx="11443370" cy="923330"/>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ΤΙ ΕΙΝΑΙ ΟΙ ΔΗΜΟΣΙΕΣ ΣΧΕΣΕΙΣ;</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7558921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ΕΡΕΥΝΑ ΚΟΙΝΟΥ</a:t>
            </a:r>
          </a:p>
          <a:p>
            <a:pPr algn="ct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428178"/>
            <a:ext cx="6865749" cy="6001643"/>
          </a:xfrm>
          <a:prstGeom prst="rect">
            <a:avLst/>
          </a:prstGeom>
          <a:noFill/>
        </p:spPr>
        <p:txBody>
          <a:bodyPr wrap="square" rtlCol="0">
            <a:spAutoFit/>
          </a:bodyPr>
          <a:lstStyle/>
          <a:p>
            <a:r>
              <a:rPr lang="el-GR" sz="3200" b="1" dirty="0">
                <a:solidFill>
                  <a:srgbClr val="831107"/>
                </a:solidFill>
              </a:rPr>
              <a:t>Ειδικά Μέσα Ενημέρωσης</a:t>
            </a:r>
          </a:p>
          <a:p>
            <a:endParaRPr lang="el-GR" sz="3200" b="1" dirty="0">
              <a:solidFill>
                <a:srgbClr val="831107"/>
              </a:solidFill>
            </a:endParaRPr>
          </a:p>
          <a:p>
            <a:pPr marL="457200" indent="-457200">
              <a:buFont typeface="Wingdings" pitchFamily="2" charset="2"/>
              <a:buChar char="q"/>
            </a:pPr>
            <a:r>
              <a:rPr lang="el-GR" sz="3200" b="1" dirty="0">
                <a:solidFill>
                  <a:srgbClr val="831107"/>
                </a:solidFill>
              </a:rPr>
              <a:t>Τοπικά</a:t>
            </a:r>
          </a:p>
          <a:p>
            <a:pPr marL="914400" lvl="1" indent="-457200">
              <a:buFont typeface="Wingdings" pitchFamily="2" charset="2"/>
              <a:buChar char="§"/>
            </a:pPr>
            <a:r>
              <a:rPr lang="el-GR" sz="3200" b="1" dirty="0">
                <a:solidFill>
                  <a:srgbClr val="831107"/>
                </a:solidFill>
              </a:rPr>
              <a:t>Εκδόσεις ενώσεων και επιμελητηρίων</a:t>
            </a:r>
          </a:p>
          <a:p>
            <a:pPr marL="914400" lvl="1" indent="-457200">
              <a:buFont typeface="Wingdings" pitchFamily="2" charset="2"/>
              <a:buChar char="§"/>
            </a:pPr>
            <a:r>
              <a:rPr lang="el-GR" sz="3200" b="1" dirty="0">
                <a:solidFill>
                  <a:srgbClr val="831107"/>
                </a:solidFill>
              </a:rPr>
              <a:t>Ειδικά ραδιοτηλεοπτικά μέσα</a:t>
            </a:r>
          </a:p>
          <a:p>
            <a:endParaRPr lang="el-GR" sz="3200" b="1" dirty="0">
              <a:solidFill>
                <a:srgbClr val="831107"/>
              </a:solidFill>
            </a:endParaRPr>
          </a:p>
          <a:p>
            <a:pPr marL="457200" indent="-457200">
              <a:buFont typeface="Wingdings" pitchFamily="2" charset="2"/>
              <a:buChar char="q"/>
            </a:pPr>
            <a:r>
              <a:rPr lang="el-GR" sz="3200" b="1" dirty="0">
                <a:solidFill>
                  <a:srgbClr val="831107"/>
                </a:solidFill>
              </a:rPr>
              <a:t>Εθνικά</a:t>
            </a:r>
          </a:p>
          <a:p>
            <a:pPr marL="914400" lvl="1" indent="-457200">
              <a:buFont typeface="Wingdings" pitchFamily="2" charset="2"/>
              <a:buChar char="§"/>
            </a:pPr>
            <a:r>
              <a:rPr lang="el-GR" sz="3200" b="1" dirty="0">
                <a:solidFill>
                  <a:srgbClr val="831107"/>
                </a:solidFill>
              </a:rPr>
              <a:t>Εκδόσεις συνδέσμων και ενώσεων</a:t>
            </a:r>
          </a:p>
          <a:p>
            <a:pPr marL="914400" lvl="1" indent="-457200">
              <a:buFont typeface="Wingdings" pitchFamily="2" charset="2"/>
              <a:buChar char="§"/>
            </a:pPr>
            <a:r>
              <a:rPr lang="el-GR" sz="3200" b="1" dirty="0">
                <a:solidFill>
                  <a:srgbClr val="831107"/>
                </a:solidFill>
              </a:rPr>
              <a:t>Κλασικά έντυπα</a:t>
            </a:r>
          </a:p>
          <a:p>
            <a:pPr marL="914400" lvl="1" indent="-457200">
              <a:buFont typeface="Wingdings" pitchFamily="2" charset="2"/>
              <a:buChar char="§"/>
            </a:pPr>
            <a:r>
              <a:rPr lang="el-GR" sz="3200" b="1" dirty="0">
                <a:solidFill>
                  <a:srgbClr val="831107"/>
                </a:solidFill>
              </a:rPr>
              <a:t>Ειδικά ραδιοτηλεοπτικά μέσα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46904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ΠΡΟΕΤΟΙΜΑΣΙΑ ΟΛΟΚΛΗΡΩΜΕΝΗΣ ΛΙΣΤΑΣ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711485" y="1282135"/>
            <a:ext cx="11199640" cy="5078313"/>
          </a:xfrm>
          <a:prstGeom prst="rect">
            <a:avLst/>
          </a:prstGeom>
        </p:spPr>
        <p:txBody>
          <a:bodyPr wrap="square">
            <a:spAutoFit/>
          </a:bodyPr>
          <a:lstStyle/>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Είδος και μέγεθος κοινού που προσεγγίζεται από κάθε μέσο ενημέρωσης</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Είδος περιεχομένου που χρησιμοποιεί το κάθε μέσο</a:t>
            </a:r>
          </a:p>
          <a:p>
            <a:pPr marL="1485900" lvl="2"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Σύντομες ειδήσεις</a:t>
            </a:r>
          </a:p>
          <a:p>
            <a:pPr marL="1485900" lvl="2"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Άρθρα</a:t>
            </a:r>
          </a:p>
          <a:p>
            <a:pPr marL="1485900" lvl="2"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Συνεντεύξεις</a:t>
            </a:r>
          </a:p>
          <a:p>
            <a:pPr marL="1485900" lvl="2"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Φωτογραφίες</a:t>
            </a:r>
          </a:p>
          <a:p>
            <a:pPr marL="1485900" lvl="2"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Βίντεο</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915488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ΠΡΟΕΤΟΙΜΑΣΙΑ ΟΛΟΚΛΗΡΩΜΕΝΗΣ ΛΙΣΤΑΣ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891762" y="1776273"/>
            <a:ext cx="11199640" cy="3416320"/>
          </a:xfrm>
          <a:prstGeom prst="rect">
            <a:avLst/>
          </a:prstGeom>
        </p:spPr>
        <p:txBody>
          <a:bodyPr wrap="square">
            <a:spAutoFit/>
          </a:bodyPr>
          <a:lstStyle/>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Στοιχεία των επαφών στο μέσο που ασχολούνται με τέτοιους οργανισμούς/πελάτες</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1028700" lvl="1"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Διευθυντής σύνταξης</a:t>
            </a:r>
          </a:p>
          <a:p>
            <a:pPr marL="1028700" lvl="1"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Αρχισυντάκτης</a:t>
            </a:r>
          </a:p>
          <a:p>
            <a:pPr marL="1028700" lvl="1"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Ρεπόρτερ/ Συντάκτης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0376343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ΠΡΟΕΤΟΙΜΑΣΙΑ ΟΛΟΚΛΗΡΩΜΕΝΗΣ ΛΙΣΤΑΣ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711485" y="1596894"/>
            <a:ext cx="11199640" cy="3970318"/>
          </a:xfrm>
          <a:prstGeom prst="rect">
            <a:avLst/>
          </a:prstGeom>
        </p:spPr>
        <p:txBody>
          <a:bodyPr wrap="square">
            <a:spAutoFit/>
          </a:bodyPr>
          <a:lstStyle/>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Προθεσμίες επαφής με το κάθε μέσο </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1485900" lvl="2"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Τριμηνιαία</a:t>
            </a:r>
          </a:p>
          <a:p>
            <a:pPr marL="1485900" lvl="2"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Μηνιαία</a:t>
            </a:r>
          </a:p>
          <a:p>
            <a:pPr marL="1485900" lvl="2"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Εβδομαδιαία</a:t>
            </a:r>
          </a:p>
          <a:p>
            <a:pPr marL="1485900" lvl="2" indent="-571500">
              <a:buFont typeface="Wingdings" pitchFamily="2" charset="2"/>
              <a:buChar char="§"/>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Καθημερινή: Πρωί / Απόγευμα &amp; Ώρες</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5590338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rgbClr val="6A002A"/>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600" b="1" dirty="0">
                <a:solidFill>
                  <a:srgbClr val="E4B22D"/>
                </a:solidFill>
                <a:latin typeface="Times New Roman" panose="02020603050405020304" pitchFamily="18" charset="0"/>
                <a:cs typeface="Times New Roman" panose="02020603050405020304" pitchFamily="18" charset="0"/>
              </a:rPr>
              <a:t>ΠΡΟΕΤΟΙΜΑΣΙΑ ΟΛΟΚΛΗΡΩΜΕΝΗΣ ΛΙΣΤΑΣ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701561" y="1596894"/>
            <a:ext cx="11199640" cy="3970318"/>
          </a:xfrm>
          <a:prstGeom prst="rect">
            <a:avLst/>
          </a:prstGeom>
        </p:spPr>
        <p:txBody>
          <a:bodyPr wrap="square">
            <a:spAutoFit/>
          </a:bodyPr>
          <a:lstStyle/>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Ο επαγγελματίας των δημοσίων σχέσεων γνωρίζει καλά τα ΜΜΕ με τα οποία αναπτύσσει σχέση</a:t>
            </a:r>
          </a:p>
          <a:p>
            <a:pPr marL="571500" lvl="0" indent="-571500">
              <a:spcAft>
                <a:spcPts val="0"/>
              </a:spcAft>
              <a:buFont typeface="Wingdings" pitchFamily="2" charset="2"/>
              <a:buChar char="q"/>
            </a:pPr>
            <a:endPar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endParaRP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Ομάδα </a:t>
            </a: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Συνθήκες και λειτουργίες </a:t>
            </a: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Περιεχόμενο </a:t>
            </a:r>
          </a:p>
          <a:p>
            <a:pPr marL="571500" lvl="0" indent="-571500">
              <a:spcAft>
                <a:spcPts val="0"/>
              </a:spcAft>
              <a:buFont typeface="Wingdings" pitchFamily="2" charset="2"/>
              <a:buChar char="q"/>
            </a:pPr>
            <a:r>
              <a:rPr lang="el-GR" sz="3600" b="1" dirty="0">
                <a:solidFill>
                  <a:srgbClr val="831107"/>
                </a:solidFill>
                <a:latin typeface="Times New Roman" panose="02020603050405020304" pitchFamily="18" charset="0"/>
                <a:ea typeface="Calibri" panose="020F0502020204030204" pitchFamily="34" charset="0"/>
                <a:cs typeface="Times New Roman" panose="02020603050405020304" pitchFamily="18" charset="0"/>
              </a:rPr>
              <a:t>Κοινό</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944786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430612" y="2674221"/>
            <a:ext cx="11443370" cy="923330"/>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ΕΡΕΥΝΑ</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5409736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Πλήρης κατανόηση του πελάτη ή οργανισμού που εκπροσωπεί ο επαγγελματίας των δημοσίων σχέσεων</a:t>
            </a:r>
          </a:p>
        </p:txBody>
      </p:sp>
      <p:sp>
        <p:nvSpPr>
          <p:cNvPr id="2" name="TextBox 1">
            <a:extLst>
              <a:ext uri="{FF2B5EF4-FFF2-40B4-BE49-F238E27FC236}">
                <a16:creationId xmlns:a16="http://schemas.microsoft.com/office/drawing/2014/main" id="{1A699794-011C-EA4E-BF5F-BBF7841B9DAE}"/>
              </a:ext>
            </a:extLst>
          </p:cNvPr>
          <p:cNvSpPr txBox="1"/>
          <p:nvPr/>
        </p:nvSpPr>
        <p:spPr>
          <a:xfrm>
            <a:off x="316045" y="2736502"/>
            <a:ext cx="3502617" cy="1384995"/>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ΕΡΕΥΝΑ ΓΙΑ ΤΟΝ ΠΕΛΑΤΗ / ΟΡΓΑΝΙΣΜΟ</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5056581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ΕΡΕΥΝΑ ΓΙΑ ΤΗΝ ΑΞΙΟΠΟΙΗΣΗ ΕΥΚΑΙΡΙΑΣ Ή ΤΟΝ ΕΝΤΟΠΙΣΜΟ ΠΡΟΒΛΗΜΑΤΟΣ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69892" y="2644170"/>
            <a:ext cx="7722108" cy="1569660"/>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Πλήρης αντίληψη της ευκαιρίας ή του προβλήματος που αποτελεί την αφορμή για την επικοινωνία με τα ΜΜΕ</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8676039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Πλήρης κατανόηση των ίδιων των ΜΜΕ στα οποία στοχεύει: Φύση, ομάδες κοινού που προσεγγίζουν, περιεχόμενο, επαφές και τίτλοι εργαζομένων, προθεσμίες επαφής</a:t>
            </a:r>
          </a:p>
        </p:txBody>
      </p:sp>
      <p:sp>
        <p:nvSpPr>
          <p:cNvPr id="2" name="TextBox 1">
            <a:extLst>
              <a:ext uri="{FF2B5EF4-FFF2-40B4-BE49-F238E27FC236}">
                <a16:creationId xmlns:a16="http://schemas.microsoft.com/office/drawing/2014/main" id="{1A699794-011C-EA4E-BF5F-BBF7841B9DAE}"/>
              </a:ext>
            </a:extLst>
          </p:cNvPr>
          <p:cNvSpPr txBox="1"/>
          <p:nvPr/>
        </p:nvSpPr>
        <p:spPr>
          <a:xfrm>
            <a:off x="316045" y="2890391"/>
            <a:ext cx="3502617" cy="1077218"/>
          </a:xfrm>
          <a:prstGeom prst="rect">
            <a:avLst/>
          </a:prstGeom>
          <a:noFill/>
        </p:spPr>
        <p:txBody>
          <a:bodyPr wrap="square" rtlCol="0">
            <a:spAutoFit/>
          </a:bodyPr>
          <a:lstStyle/>
          <a:p>
            <a:pPr algn="ctr"/>
            <a:r>
              <a:rPr lang="el-GR" sz="3200" b="1" dirty="0">
                <a:solidFill>
                  <a:srgbClr val="831107"/>
                </a:solidFill>
                <a:latin typeface="Times New Roman" panose="02020603050405020304" pitchFamily="18" charset="0"/>
                <a:cs typeface="Times New Roman" panose="02020603050405020304" pitchFamily="18" charset="0"/>
              </a:rPr>
              <a:t>ΕΡΕΥΝΑ ΚΟΙΝΟΥ</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608207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A002A"/>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ΣΧΕΣΕΙΣ ΜΕ ΜΜΕ</a:t>
            </a:r>
          </a:p>
          <a:p>
            <a:pPr algn="ctr"/>
            <a:r>
              <a:rPr lang="el-GR" sz="5400" b="1" dirty="0">
                <a:solidFill>
                  <a:srgbClr val="E4B22D"/>
                </a:solidFill>
                <a:latin typeface="Times New Roman" panose="02020603050405020304" pitchFamily="18" charset="0"/>
                <a:cs typeface="Times New Roman" panose="02020603050405020304" pitchFamily="18" charset="0"/>
              </a:rPr>
              <a:t>ΣΤΗΝ ΨΗΦΙΑΚΗ ΕΠΟΧΗ</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799544" y="2788008"/>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6ο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360666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69892" y="1166842"/>
            <a:ext cx="6865749" cy="4524315"/>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Η επίσημη πρακτική αυτού που σήμερα αναφέρεται συνήθως ως «δημόσιες σχέσεις» χρονολογείται στις αρχές του 20ου αιώνα. </a:t>
            </a:r>
          </a:p>
          <a:p>
            <a:pPr marL="457200" indent="-457200">
              <a:buFont typeface="Wingdings" pitchFamily="2" charset="2"/>
              <a:buChar char="q"/>
            </a:pPr>
            <a:endParaRPr lang="el-GR" sz="3200" b="1" dirty="0">
              <a:solidFill>
                <a:srgbClr val="831107"/>
              </a:solidFill>
            </a:endParaRPr>
          </a:p>
          <a:p>
            <a:pPr marL="457200" indent="-457200">
              <a:buFont typeface="Wingdings" pitchFamily="2" charset="2"/>
              <a:buChar char="q"/>
            </a:pPr>
            <a:r>
              <a:rPr lang="el-GR" sz="3200" b="1" dirty="0">
                <a:solidFill>
                  <a:srgbClr val="831107"/>
                </a:solidFill>
              </a:rPr>
              <a:t>Από τότε, ο ορισμός των δημοσίων σχέσεων εξελίσσεται παράλληλα με τους μεταβαλλόμενους ρόλους τους και τις εξελίξεις στην τεχνολογία.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65765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Οι πρώτοι ορισμοί έδιναν έμφαση στον Τύπο και τη δημοσιότητα</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Οι πιο σύγχρονοι ορισμοί ενσωματώνουν τις έννοιες της «δέσμευσης» και της «οικοδόμησης σχέσεων»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316045"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879285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69892" y="1166842"/>
            <a:ext cx="7722108" cy="4770537"/>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Το 1982, η </a:t>
            </a:r>
            <a:r>
              <a:rPr lang="en-US" sz="3200" b="1" dirty="0">
                <a:solidFill>
                  <a:srgbClr val="831107"/>
                </a:solidFill>
              </a:rPr>
              <a:t>Public Relations Society of America </a:t>
            </a:r>
            <a:r>
              <a:rPr lang="el-GR" sz="3200" b="1" dirty="0">
                <a:solidFill>
                  <a:srgbClr val="831107"/>
                </a:solidFill>
              </a:rPr>
              <a:t>υιοθέτησε τον ακόλουθο ορισμό: </a:t>
            </a:r>
          </a:p>
          <a:p>
            <a:pPr marL="457200" indent="-457200">
              <a:buFont typeface="Wingdings" pitchFamily="2" charset="2"/>
              <a:buChar char="q"/>
            </a:pPr>
            <a:endParaRPr lang="el-GR" sz="3200" b="1" dirty="0">
              <a:solidFill>
                <a:srgbClr val="831107"/>
              </a:solidFill>
            </a:endParaRPr>
          </a:p>
          <a:p>
            <a:r>
              <a:rPr lang="el-GR" sz="3600" b="1" dirty="0">
                <a:solidFill>
                  <a:srgbClr val="831107"/>
                </a:solidFill>
              </a:rPr>
              <a:t>‘Οι δημόσιες σχέσεις βοηθούν έναν οργανισμό και το κοινό του να προσαρμοστούν αμοιβαία μεταξύ τους’</a:t>
            </a:r>
          </a:p>
          <a:p>
            <a:pPr marL="457200" indent="-457200">
              <a:buFont typeface="Wingdings" pitchFamily="2" charset="2"/>
              <a:buChar char="q"/>
            </a:pPr>
            <a:endParaRPr lang="el-GR" sz="3200" b="1" dirty="0">
              <a:solidFill>
                <a:srgbClr val="831107"/>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09082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rgbClr val="6A002A"/>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n-US" sz="3200" b="1" dirty="0">
                <a:solidFill>
                  <a:srgbClr val="E4B22D"/>
                </a:solidFill>
                <a:latin typeface="Times New Roman" panose="02020603050405020304" pitchFamily="18" charset="0"/>
                <a:cs typeface="Times New Roman" panose="02020603050405020304" pitchFamily="18" charset="0"/>
              </a:rPr>
              <a:t>To 2012 </a:t>
            </a:r>
            <a:r>
              <a:rPr lang="el-GR" sz="3200" b="1" dirty="0">
                <a:solidFill>
                  <a:srgbClr val="E4B22D"/>
                </a:solidFill>
                <a:latin typeface="Times New Roman" panose="02020603050405020304" pitchFamily="18" charset="0"/>
                <a:cs typeface="Times New Roman" panose="02020603050405020304" pitchFamily="18" charset="0"/>
              </a:rPr>
              <a:t>Επιχειρώντας να προσδιορίσει σε έναν κοινώς αποδεκτό ορισμό, η </a:t>
            </a:r>
            <a:r>
              <a:rPr lang="en-US" sz="3200" b="1" dirty="0">
                <a:solidFill>
                  <a:srgbClr val="E4B22D"/>
                </a:solidFill>
                <a:latin typeface="Times New Roman" panose="02020603050405020304" pitchFamily="18" charset="0"/>
                <a:cs typeface="Times New Roman" panose="02020603050405020304" pitchFamily="18" charset="0"/>
              </a:rPr>
              <a:t>Public Relations Society of America (PRSA), </a:t>
            </a:r>
            <a:r>
              <a:rPr lang="el-GR" sz="3200" b="1" dirty="0">
                <a:solidFill>
                  <a:srgbClr val="E4B22D"/>
                </a:solidFill>
                <a:latin typeface="Times New Roman" panose="02020603050405020304" pitchFamily="18" charset="0"/>
                <a:cs typeface="Times New Roman" panose="02020603050405020304" pitchFamily="18" charset="0"/>
              </a:rPr>
              <a:t>αφού έλαβε 927 προτεινόμενους ορισμούς από επαγγελματίες, ακαδημαϊκούς, φοιτητές και απλούς πολίτες, κατέληξε ότι:</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600" b="1" dirty="0">
                <a:solidFill>
                  <a:srgbClr val="E4B22D"/>
                </a:solidFill>
                <a:latin typeface="Times New Roman" panose="02020603050405020304" pitchFamily="18" charset="0"/>
                <a:cs typeface="Times New Roman" panose="02020603050405020304" pitchFamily="18" charset="0"/>
              </a:rPr>
              <a:t>‘Οι δημόσιες σχέσεις είναι μια διαδικασία στρατηγικής επικοινωνίας που χτίζει αμοιβαίως επωφελείς σχέσεις ανάμεσα στους οργανισμούς και το κοινό τους’</a:t>
            </a:r>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316045" y="2951946"/>
            <a:ext cx="3502617" cy="954107"/>
          </a:xfrm>
          <a:prstGeom prst="rect">
            <a:avLst/>
          </a:prstGeom>
          <a:noFill/>
        </p:spPr>
        <p:txBody>
          <a:bodyPr wrap="square" rtlCol="0">
            <a:spAutoFit/>
          </a:bodyPr>
          <a:lstStyle/>
          <a:p>
            <a:pPr algn="ctr"/>
            <a:r>
              <a:rPr lang="el-GR" sz="2800" b="1" dirty="0">
                <a:solidFill>
                  <a:srgbClr val="831107"/>
                </a:solidFill>
                <a:latin typeface="Times New Roman" panose="02020603050405020304" pitchFamily="18" charset="0"/>
                <a:cs typeface="Times New Roman" panose="02020603050405020304" pitchFamily="18" charset="0"/>
              </a:rPr>
              <a:t>ΔΗΜΟΣΙΕΣ ΣΧΕΣΕΙΣ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185944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rgbClr val="6A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ΔΗΜΟΣΙΕΣ ΣΧΕΣΕΙΣ</a:t>
            </a:r>
          </a:p>
        </p:txBody>
      </p:sp>
      <p:sp>
        <p:nvSpPr>
          <p:cNvPr id="2" name="TextBox 1">
            <a:extLst>
              <a:ext uri="{FF2B5EF4-FFF2-40B4-BE49-F238E27FC236}">
                <a16:creationId xmlns:a16="http://schemas.microsoft.com/office/drawing/2014/main" id="{1A699794-011C-EA4E-BF5F-BBF7841B9DAE}"/>
              </a:ext>
            </a:extLst>
          </p:cNvPr>
          <p:cNvSpPr txBox="1"/>
          <p:nvPr/>
        </p:nvSpPr>
        <p:spPr>
          <a:xfrm>
            <a:off x="4420358" y="0"/>
            <a:ext cx="7722108" cy="6494085"/>
          </a:xfrm>
          <a:prstGeom prst="rect">
            <a:avLst/>
          </a:prstGeom>
          <a:noFill/>
        </p:spPr>
        <p:txBody>
          <a:bodyPr wrap="square" rtlCol="0">
            <a:spAutoFit/>
          </a:bodyPr>
          <a:lstStyle/>
          <a:p>
            <a:pPr marL="457200" indent="-457200">
              <a:buFont typeface="Wingdings" pitchFamily="2" charset="2"/>
              <a:buChar char="q"/>
            </a:pPr>
            <a:r>
              <a:rPr lang="el-GR" sz="3200" b="1" dirty="0">
                <a:solidFill>
                  <a:srgbClr val="831107"/>
                </a:solidFill>
              </a:rPr>
              <a:t>Η </a:t>
            </a:r>
            <a:r>
              <a:rPr lang="en-US" sz="3200" b="1" dirty="0">
                <a:solidFill>
                  <a:srgbClr val="831107"/>
                </a:solidFill>
              </a:rPr>
              <a:t>International Public Relations Association (IPRA) </a:t>
            </a:r>
            <a:r>
              <a:rPr lang="el-GR" sz="3200" b="1" dirty="0">
                <a:solidFill>
                  <a:srgbClr val="831107"/>
                </a:solidFill>
              </a:rPr>
              <a:t>ορίζει τις δημόσιες σχέσεις ως εξής:</a:t>
            </a:r>
          </a:p>
          <a:p>
            <a:pPr marL="457200" indent="-457200">
              <a:buFont typeface="Wingdings" pitchFamily="2" charset="2"/>
              <a:buChar char="q"/>
            </a:pPr>
            <a:endParaRPr lang="el-GR" sz="3200" b="1" dirty="0">
              <a:solidFill>
                <a:srgbClr val="831107"/>
              </a:solidFill>
            </a:endParaRPr>
          </a:p>
          <a:p>
            <a:r>
              <a:rPr lang="el-GR" sz="3600" b="1" dirty="0">
                <a:solidFill>
                  <a:srgbClr val="831107"/>
                </a:solidFill>
              </a:rPr>
              <a:t>‘Οι δημόσιες σχέσεις είναι μια πρακτική διαχείρισης λήψης αποφάσεων που έχει ως αποστολή τη δημιουργία σχέσεων και συμφερόντων μεταξύ των οργανισμών και του κοινού τους με βάση την παροχή πληροφοριών μέσω αξιόπιστων και ηθικών μεθόδων επικοινωνίας’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76234676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15697</TotalTime>
  <Words>1072</Words>
  <Application>Microsoft Macintosh PowerPoint</Application>
  <PresentationFormat>Ευρεία οθόνη</PresentationFormat>
  <Paragraphs>225</Paragraphs>
  <Slides>49</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49</vt:i4>
      </vt:variant>
    </vt:vector>
  </HeadingPairs>
  <TitlesOfParts>
    <vt:vector size="56" baseType="lpstr">
      <vt:lpstr>Arial</vt:lpstr>
      <vt:lpstr>Calibri</vt:lpstr>
      <vt:lpstr>Calibri Light</vt:lpstr>
      <vt:lpstr>Courier New</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YANNIS A</dc:creator>
  <cp:lastModifiedBy>YANNIS A</cp:lastModifiedBy>
  <cp:revision>212</cp:revision>
  <dcterms:created xsi:type="dcterms:W3CDTF">2022-02-27T18:25:10Z</dcterms:created>
  <dcterms:modified xsi:type="dcterms:W3CDTF">2023-03-28T14:51:03Z</dcterms:modified>
</cp:coreProperties>
</file>