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1" r:id="rId3"/>
    <p:sldId id="262" r:id="rId4"/>
    <p:sldId id="266" r:id="rId5"/>
    <p:sldId id="267" r:id="rId6"/>
    <p:sldId id="272" r:id="rId7"/>
    <p:sldId id="260" r:id="rId8"/>
    <p:sldId id="290" r:id="rId9"/>
    <p:sldId id="288" r:id="rId10"/>
    <p:sldId id="274" r:id="rId11"/>
    <p:sldId id="276" r:id="rId12"/>
    <p:sldId id="277" r:id="rId13"/>
    <p:sldId id="278" r:id="rId14"/>
    <p:sldId id="280" r:id="rId15"/>
    <p:sldId id="281" r:id="rId16"/>
    <p:sldId id="282" r:id="rId17"/>
    <p:sldId id="284" r:id="rId18"/>
    <p:sldId id="283" r:id="rId19"/>
    <p:sldId id="285" r:id="rId20"/>
    <p:sldId id="286" r:id="rId21"/>
    <p:sldId id="287" r:id="rId22"/>
    <p:sldId id="291" r:id="rId23"/>
    <p:sldId id="292" r:id="rId24"/>
    <p:sldId id="295" r:id="rId25"/>
    <p:sldId id="293" r:id="rId26"/>
    <p:sldId id="294" r:id="rId27"/>
    <p:sldId id="296" r:id="rId28"/>
    <p:sldId id="279" r:id="rId29"/>
    <p:sldId id="297" r:id="rId3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94660"/>
  </p:normalViewPr>
  <p:slideViewPr>
    <p:cSldViewPr snapToGrid="0">
      <p:cViewPr varScale="1">
        <p:scale>
          <a:sx n="81" d="100"/>
          <a:sy n="81" d="100"/>
        </p:scale>
        <p:origin x="78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513246-0273-000E-2A24-58F66DEBA45E}"/>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586927FE-1960-C0A0-7818-8E3535ED7C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25E3EDBD-0886-46DA-7195-1B34A2858408}"/>
              </a:ext>
            </a:extLst>
          </p:cNvPr>
          <p:cNvSpPr>
            <a:spLocks noGrp="1"/>
          </p:cNvSpPr>
          <p:nvPr>
            <p:ph type="dt" sz="half" idx="10"/>
          </p:nvPr>
        </p:nvSpPr>
        <p:spPr/>
        <p:txBody>
          <a:bodyPr/>
          <a:lstStyle/>
          <a:p>
            <a:fld id="{145570C7-29AC-4D52-BFD8-64BF3602D636}" type="datetimeFigureOut">
              <a:rPr lang="el-GR" smtClean="0"/>
              <a:t>23/10/2025</a:t>
            </a:fld>
            <a:endParaRPr lang="el-GR"/>
          </a:p>
        </p:txBody>
      </p:sp>
      <p:sp>
        <p:nvSpPr>
          <p:cNvPr id="5" name="Θέση υποσέλιδου 4">
            <a:extLst>
              <a:ext uri="{FF2B5EF4-FFF2-40B4-BE49-F238E27FC236}">
                <a16:creationId xmlns:a16="http://schemas.microsoft.com/office/drawing/2014/main" id="{3A0EE809-B18F-2B2F-40D1-02BBA28B5C3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AD8B5ED-D82A-13DA-839B-5CC7094C75FC}"/>
              </a:ext>
            </a:extLst>
          </p:cNvPr>
          <p:cNvSpPr>
            <a:spLocks noGrp="1"/>
          </p:cNvSpPr>
          <p:nvPr>
            <p:ph type="sldNum" sz="quarter" idx="12"/>
          </p:nvPr>
        </p:nvSpPr>
        <p:spPr/>
        <p:txBody>
          <a:bodyPr/>
          <a:lstStyle/>
          <a:p>
            <a:fld id="{4166D42F-97DC-46D6-9271-F10A87FBB07F}" type="slidenum">
              <a:rPr lang="el-GR" smtClean="0"/>
              <a:t>‹#›</a:t>
            </a:fld>
            <a:endParaRPr lang="el-GR"/>
          </a:p>
        </p:txBody>
      </p:sp>
    </p:spTree>
    <p:extLst>
      <p:ext uri="{BB962C8B-B14F-4D97-AF65-F5344CB8AC3E}">
        <p14:creationId xmlns:p14="http://schemas.microsoft.com/office/powerpoint/2010/main" val="191840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EE85F7-E673-7CEE-B081-1ACC9ECD577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DB3C7B3-74B8-F7E5-680A-3089E4E90953}"/>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362498B-13CF-6A1F-9983-958384813B6B}"/>
              </a:ext>
            </a:extLst>
          </p:cNvPr>
          <p:cNvSpPr>
            <a:spLocks noGrp="1"/>
          </p:cNvSpPr>
          <p:nvPr>
            <p:ph type="dt" sz="half" idx="10"/>
          </p:nvPr>
        </p:nvSpPr>
        <p:spPr/>
        <p:txBody>
          <a:bodyPr/>
          <a:lstStyle/>
          <a:p>
            <a:fld id="{145570C7-29AC-4D52-BFD8-64BF3602D636}" type="datetimeFigureOut">
              <a:rPr lang="el-GR" smtClean="0"/>
              <a:t>23/10/2025</a:t>
            </a:fld>
            <a:endParaRPr lang="el-GR"/>
          </a:p>
        </p:txBody>
      </p:sp>
      <p:sp>
        <p:nvSpPr>
          <p:cNvPr id="5" name="Θέση υποσέλιδου 4">
            <a:extLst>
              <a:ext uri="{FF2B5EF4-FFF2-40B4-BE49-F238E27FC236}">
                <a16:creationId xmlns:a16="http://schemas.microsoft.com/office/drawing/2014/main" id="{F44A4056-785F-E125-53CF-BEF8DB6B578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1CC939B-8318-6F54-1435-323B6910B8C4}"/>
              </a:ext>
            </a:extLst>
          </p:cNvPr>
          <p:cNvSpPr>
            <a:spLocks noGrp="1"/>
          </p:cNvSpPr>
          <p:nvPr>
            <p:ph type="sldNum" sz="quarter" idx="12"/>
          </p:nvPr>
        </p:nvSpPr>
        <p:spPr/>
        <p:txBody>
          <a:bodyPr/>
          <a:lstStyle/>
          <a:p>
            <a:fld id="{4166D42F-97DC-46D6-9271-F10A87FBB07F}" type="slidenum">
              <a:rPr lang="el-GR" smtClean="0"/>
              <a:t>‹#›</a:t>
            </a:fld>
            <a:endParaRPr lang="el-GR"/>
          </a:p>
        </p:txBody>
      </p:sp>
    </p:spTree>
    <p:extLst>
      <p:ext uri="{BB962C8B-B14F-4D97-AF65-F5344CB8AC3E}">
        <p14:creationId xmlns:p14="http://schemas.microsoft.com/office/powerpoint/2010/main" val="2038184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185D4A2C-789D-A888-44B9-2CF235FD651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FEDF0BD-DD0F-096D-5EBE-52C757DE5A86}"/>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41464B1-6FEA-49AC-606F-3BC57CAEF64B}"/>
              </a:ext>
            </a:extLst>
          </p:cNvPr>
          <p:cNvSpPr>
            <a:spLocks noGrp="1"/>
          </p:cNvSpPr>
          <p:nvPr>
            <p:ph type="dt" sz="half" idx="10"/>
          </p:nvPr>
        </p:nvSpPr>
        <p:spPr/>
        <p:txBody>
          <a:bodyPr/>
          <a:lstStyle/>
          <a:p>
            <a:fld id="{145570C7-29AC-4D52-BFD8-64BF3602D636}" type="datetimeFigureOut">
              <a:rPr lang="el-GR" smtClean="0"/>
              <a:t>23/10/2025</a:t>
            </a:fld>
            <a:endParaRPr lang="el-GR"/>
          </a:p>
        </p:txBody>
      </p:sp>
      <p:sp>
        <p:nvSpPr>
          <p:cNvPr id="5" name="Θέση υποσέλιδου 4">
            <a:extLst>
              <a:ext uri="{FF2B5EF4-FFF2-40B4-BE49-F238E27FC236}">
                <a16:creationId xmlns:a16="http://schemas.microsoft.com/office/drawing/2014/main" id="{9736AE3A-C89D-05FF-EEC9-A86AB275923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4002158-110D-9E7A-477F-167B55EFB84E}"/>
              </a:ext>
            </a:extLst>
          </p:cNvPr>
          <p:cNvSpPr>
            <a:spLocks noGrp="1"/>
          </p:cNvSpPr>
          <p:nvPr>
            <p:ph type="sldNum" sz="quarter" idx="12"/>
          </p:nvPr>
        </p:nvSpPr>
        <p:spPr/>
        <p:txBody>
          <a:bodyPr/>
          <a:lstStyle/>
          <a:p>
            <a:fld id="{4166D42F-97DC-46D6-9271-F10A87FBB07F}" type="slidenum">
              <a:rPr lang="el-GR" smtClean="0"/>
              <a:t>‹#›</a:t>
            </a:fld>
            <a:endParaRPr lang="el-GR"/>
          </a:p>
        </p:txBody>
      </p:sp>
    </p:spTree>
    <p:extLst>
      <p:ext uri="{BB962C8B-B14F-4D97-AF65-F5344CB8AC3E}">
        <p14:creationId xmlns:p14="http://schemas.microsoft.com/office/powerpoint/2010/main" val="4027019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43C5F0-2FED-235C-AE6A-5D79314AB41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0BA9390-7EFE-63CC-AADA-D516A1BB651A}"/>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58FA978-80A0-79B8-AFB2-4E940BE816CF}"/>
              </a:ext>
            </a:extLst>
          </p:cNvPr>
          <p:cNvSpPr>
            <a:spLocks noGrp="1"/>
          </p:cNvSpPr>
          <p:nvPr>
            <p:ph type="dt" sz="half" idx="10"/>
          </p:nvPr>
        </p:nvSpPr>
        <p:spPr/>
        <p:txBody>
          <a:bodyPr/>
          <a:lstStyle/>
          <a:p>
            <a:fld id="{145570C7-29AC-4D52-BFD8-64BF3602D636}" type="datetimeFigureOut">
              <a:rPr lang="el-GR" smtClean="0"/>
              <a:t>23/10/2025</a:t>
            </a:fld>
            <a:endParaRPr lang="el-GR"/>
          </a:p>
        </p:txBody>
      </p:sp>
      <p:sp>
        <p:nvSpPr>
          <p:cNvPr id="5" name="Θέση υποσέλιδου 4">
            <a:extLst>
              <a:ext uri="{FF2B5EF4-FFF2-40B4-BE49-F238E27FC236}">
                <a16:creationId xmlns:a16="http://schemas.microsoft.com/office/drawing/2014/main" id="{8E8C9552-60D2-F7E4-1129-547217801CB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E26F7FE-D5B7-3484-22B0-3EE45B59B7E8}"/>
              </a:ext>
            </a:extLst>
          </p:cNvPr>
          <p:cNvSpPr>
            <a:spLocks noGrp="1"/>
          </p:cNvSpPr>
          <p:nvPr>
            <p:ph type="sldNum" sz="quarter" idx="12"/>
          </p:nvPr>
        </p:nvSpPr>
        <p:spPr/>
        <p:txBody>
          <a:bodyPr/>
          <a:lstStyle/>
          <a:p>
            <a:fld id="{4166D42F-97DC-46D6-9271-F10A87FBB07F}" type="slidenum">
              <a:rPr lang="el-GR" smtClean="0"/>
              <a:t>‹#›</a:t>
            </a:fld>
            <a:endParaRPr lang="el-GR"/>
          </a:p>
        </p:txBody>
      </p:sp>
    </p:spTree>
    <p:extLst>
      <p:ext uri="{BB962C8B-B14F-4D97-AF65-F5344CB8AC3E}">
        <p14:creationId xmlns:p14="http://schemas.microsoft.com/office/powerpoint/2010/main" val="3712070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118A20-FA39-7D11-2003-E91F24BAA78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80F5177-1B64-2500-A2CA-FF17BDB1F3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5AC1EB7-ACC0-028A-E138-18186124033A}"/>
              </a:ext>
            </a:extLst>
          </p:cNvPr>
          <p:cNvSpPr>
            <a:spLocks noGrp="1"/>
          </p:cNvSpPr>
          <p:nvPr>
            <p:ph type="dt" sz="half" idx="10"/>
          </p:nvPr>
        </p:nvSpPr>
        <p:spPr/>
        <p:txBody>
          <a:bodyPr/>
          <a:lstStyle/>
          <a:p>
            <a:fld id="{145570C7-29AC-4D52-BFD8-64BF3602D636}" type="datetimeFigureOut">
              <a:rPr lang="el-GR" smtClean="0"/>
              <a:t>23/10/2025</a:t>
            </a:fld>
            <a:endParaRPr lang="el-GR"/>
          </a:p>
        </p:txBody>
      </p:sp>
      <p:sp>
        <p:nvSpPr>
          <p:cNvPr id="5" name="Θέση υποσέλιδου 4">
            <a:extLst>
              <a:ext uri="{FF2B5EF4-FFF2-40B4-BE49-F238E27FC236}">
                <a16:creationId xmlns:a16="http://schemas.microsoft.com/office/drawing/2014/main" id="{470BBF70-D33E-A0F8-7BD6-A735FAB9BA7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5368A6F-5729-A10F-F998-DDB5709B7423}"/>
              </a:ext>
            </a:extLst>
          </p:cNvPr>
          <p:cNvSpPr>
            <a:spLocks noGrp="1"/>
          </p:cNvSpPr>
          <p:nvPr>
            <p:ph type="sldNum" sz="quarter" idx="12"/>
          </p:nvPr>
        </p:nvSpPr>
        <p:spPr/>
        <p:txBody>
          <a:bodyPr/>
          <a:lstStyle/>
          <a:p>
            <a:fld id="{4166D42F-97DC-46D6-9271-F10A87FBB07F}" type="slidenum">
              <a:rPr lang="el-GR" smtClean="0"/>
              <a:t>‹#›</a:t>
            </a:fld>
            <a:endParaRPr lang="el-GR"/>
          </a:p>
        </p:txBody>
      </p:sp>
    </p:spTree>
    <p:extLst>
      <p:ext uri="{BB962C8B-B14F-4D97-AF65-F5344CB8AC3E}">
        <p14:creationId xmlns:p14="http://schemas.microsoft.com/office/powerpoint/2010/main" val="1216772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1C0271-0B77-383F-63FD-F39BCC317EC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EB43E58-E0B1-1B50-957B-0D0AF459AC7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A9458EE9-EEDF-2C56-DD91-91F534ED80EB}"/>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4605736D-3D1E-1193-0CD8-AB21963DCC42}"/>
              </a:ext>
            </a:extLst>
          </p:cNvPr>
          <p:cNvSpPr>
            <a:spLocks noGrp="1"/>
          </p:cNvSpPr>
          <p:nvPr>
            <p:ph type="dt" sz="half" idx="10"/>
          </p:nvPr>
        </p:nvSpPr>
        <p:spPr/>
        <p:txBody>
          <a:bodyPr/>
          <a:lstStyle/>
          <a:p>
            <a:fld id="{145570C7-29AC-4D52-BFD8-64BF3602D636}" type="datetimeFigureOut">
              <a:rPr lang="el-GR" smtClean="0"/>
              <a:t>23/10/2025</a:t>
            </a:fld>
            <a:endParaRPr lang="el-GR"/>
          </a:p>
        </p:txBody>
      </p:sp>
      <p:sp>
        <p:nvSpPr>
          <p:cNvPr id="6" name="Θέση υποσέλιδου 5">
            <a:extLst>
              <a:ext uri="{FF2B5EF4-FFF2-40B4-BE49-F238E27FC236}">
                <a16:creationId xmlns:a16="http://schemas.microsoft.com/office/drawing/2014/main" id="{4AB3118A-8435-A5E2-6F24-8E0E1EBC2A2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95BF2D9-7B15-BA64-30B2-42FC25EC5E3B}"/>
              </a:ext>
            </a:extLst>
          </p:cNvPr>
          <p:cNvSpPr>
            <a:spLocks noGrp="1"/>
          </p:cNvSpPr>
          <p:nvPr>
            <p:ph type="sldNum" sz="quarter" idx="12"/>
          </p:nvPr>
        </p:nvSpPr>
        <p:spPr/>
        <p:txBody>
          <a:bodyPr/>
          <a:lstStyle/>
          <a:p>
            <a:fld id="{4166D42F-97DC-46D6-9271-F10A87FBB07F}" type="slidenum">
              <a:rPr lang="el-GR" smtClean="0"/>
              <a:t>‹#›</a:t>
            </a:fld>
            <a:endParaRPr lang="el-GR"/>
          </a:p>
        </p:txBody>
      </p:sp>
    </p:spTree>
    <p:extLst>
      <p:ext uri="{BB962C8B-B14F-4D97-AF65-F5344CB8AC3E}">
        <p14:creationId xmlns:p14="http://schemas.microsoft.com/office/powerpoint/2010/main" val="1499518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2140C1-BE14-251D-17E7-417C06A8B409}"/>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EA621CD-EDE8-A96B-69EC-955F8773BE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7F323D8E-2085-7FF4-9D40-8C754FD17926}"/>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DB5F27D8-AC38-DC3D-DF19-F66988BBE1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C1D4831-C78C-299E-4F03-5EC7F381EA3A}"/>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D0C55693-1A14-2FF1-2955-4855A3E0E4C5}"/>
              </a:ext>
            </a:extLst>
          </p:cNvPr>
          <p:cNvSpPr>
            <a:spLocks noGrp="1"/>
          </p:cNvSpPr>
          <p:nvPr>
            <p:ph type="dt" sz="half" idx="10"/>
          </p:nvPr>
        </p:nvSpPr>
        <p:spPr/>
        <p:txBody>
          <a:bodyPr/>
          <a:lstStyle/>
          <a:p>
            <a:fld id="{145570C7-29AC-4D52-BFD8-64BF3602D636}" type="datetimeFigureOut">
              <a:rPr lang="el-GR" smtClean="0"/>
              <a:t>23/10/2025</a:t>
            </a:fld>
            <a:endParaRPr lang="el-GR"/>
          </a:p>
        </p:txBody>
      </p:sp>
      <p:sp>
        <p:nvSpPr>
          <p:cNvPr id="8" name="Θέση υποσέλιδου 7">
            <a:extLst>
              <a:ext uri="{FF2B5EF4-FFF2-40B4-BE49-F238E27FC236}">
                <a16:creationId xmlns:a16="http://schemas.microsoft.com/office/drawing/2014/main" id="{B304E948-5281-1E09-2E0A-64D136721FC8}"/>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CB3E741A-A8B6-EE68-A7DA-7CD1B495F7AB}"/>
              </a:ext>
            </a:extLst>
          </p:cNvPr>
          <p:cNvSpPr>
            <a:spLocks noGrp="1"/>
          </p:cNvSpPr>
          <p:nvPr>
            <p:ph type="sldNum" sz="quarter" idx="12"/>
          </p:nvPr>
        </p:nvSpPr>
        <p:spPr/>
        <p:txBody>
          <a:bodyPr/>
          <a:lstStyle/>
          <a:p>
            <a:fld id="{4166D42F-97DC-46D6-9271-F10A87FBB07F}" type="slidenum">
              <a:rPr lang="el-GR" smtClean="0"/>
              <a:t>‹#›</a:t>
            </a:fld>
            <a:endParaRPr lang="el-GR"/>
          </a:p>
        </p:txBody>
      </p:sp>
    </p:spTree>
    <p:extLst>
      <p:ext uri="{BB962C8B-B14F-4D97-AF65-F5344CB8AC3E}">
        <p14:creationId xmlns:p14="http://schemas.microsoft.com/office/powerpoint/2010/main" val="18835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470E3A-AF30-482C-250A-C4238AF5A2C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94D2C236-7113-7E62-F88E-402D7350F9A8}"/>
              </a:ext>
            </a:extLst>
          </p:cNvPr>
          <p:cNvSpPr>
            <a:spLocks noGrp="1"/>
          </p:cNvSpPr>
          <p:nvPr>
            <p:ph type="dt" sz="half" idx="10"/>
          </p:nvPr>
        </p:nvSpPr>
        <p:spPr/>
        <p:txBody>
          <a:bodyPr/>
          <a:lstStyle/>
          <a:p>
            <a:fld id="{145570C7-29AC-4D52-BFD8-64BF3602D636}" type="datetimeFigureOut">
              <a:rPr lang="el-GR" smtClean="0"/>
              <a:t>23/10/2025</a:t>
            </a:fld>
            <a:endParaRPr lang="el-GR"/>
          </a:p>
        </p:txBody>
      </p:sp>
      <p:sp>
        <p:nvSpPr>
          <p:cNvPr id="4" name="Θέση υποσέλιδου 3">
            <a:extLst>
              <a:ext uri="{FF2B5EF4-FFF2-40B4-BE49-F238E27FC236}">
                <a16:creationId xmlns:a16="http://schemas.microsoft.com/office/drawing/2014/main" id="{465EE28D-9C16-5039-66E5-B946F15B99C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69004050-5DB1-407E-B200-C5B267DEC89A}"/>
              </a:ext>
            </a:extLst>
          </p:cNvPr>
          <p:cNvSpPr>
            <a:spLocks noGrp="1"/>
          </p:cNvSpPr>
          <p:nvPr>
            <p:ph type="sldNum" sz="quarter" idx="12"/>
          </p:nvPr>
        </p:nvSpPr>
        <p:spPr/>
        <p:txBody>
          <a:bodyPr/>
          <a:lstStyle/>
          <a:p>
            <a:fld id="{4166D42F-97DC-46D6-9271-F10A87FBB07F}" type="slidenum">
              <a:rPr lang="el-GR" smtClean="0"/>
              <a:t>‹#›</a:t>
            </a:fld>
            <a:endParaRPr lang="el-GR"/>
          </a:p>
        </p:txBody>
      </p:sp>
    </p:spTree>
    <p:extLst>
      <p:ext uri="{BB962C8B-B14F-4D97-AF65-F5344CB8AC3E}">
        <p14:creationId xmlns:p14="http://schemas.microsoft.com/office/powerpoint/2010/main" val="699152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816C73B-7819-0096-5CC9-4CCC72720E25}"/>
              </a:ext>
            </a:extLst>
          </p:cNvPr>
          <p:cNvSpPr>
            <a:spLocks noGrp="1"/>
          </p:cNvSpPr>
          <p:nvPr>
            <p:ph type="dt" sz="half" idx="10"/>
          </p:nvPr>
        </p:nvSpPr>
        <p:spPr/>
        <p:txBody>
          <a:bodyPr/>
          <a:lstStyle/>
          <a:p>
            <a:fld id="{145570C7-29AC-4D52-BFD8-64BF3602D636}" type="datetimeFigureOut">
              <a:rPr lang="el-GR" smtClean="0"/>
              <a:t>23/10/2025</a:t>
            </a:fld>
            <a:endParaRPr lang="el-GR"/>
          </a:p>
        </p:txBody>
      </p:sp>
      <p:sp>
        <p:nvSpPr>
          <p:cNvPr id="3" name="Θέση υποσέλιδου 2">
            <a:extLst>
              <a:ext uri="{FF2B5EF4-FFF2-40B4-BE49-F238E27FC236}">
                <a16:creationId xmlns:a16="http://schemas.microsoft.com/office/drawing/2014/main" id="{B808F5F6-3A6D-14D9-2FCB-B9F1AD79C0C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739AE2F7-9C92-CD28-1777-6B33FB15CED8}"/>
              </a:ext>
            </a:extLst>
          </p:cNvPr>
          <p:cNvSpPr>
            <a:spLocks noGrp="1"/>
          </p:cNvSpPr>
          <p:nvPr>
            <p:ph type="sldNum" sz="quarter" idx="12"/>
          </p:nvPr>
        </p:nvSpPr>
        <p:spPr/>
        <p:txBody>
          <a:bodyPr/>
          <a:lstStyle/>
          <a:p>
            <a:fld id="{4166D42F-97DC-46D6-9271-F10A87FBB07F}" type="slidenum">
              <a:rPr lang="el-GR" smtClean="0"/>
              <a:t>‹#›</a:t>
            </a:fld>
            <a:endParaRPr lang="el-GR"/>
          </a:p>
        </p:txBody>
      </p:sp>
    </p:spTree>
    <p:extLst>
      <p:ext uri="{BB962C8B-B14F-4D97-AF65-F5344CB8AC3E}">
        <p14:creationId xmlns:p14="http://schemas.microsoft.com/office/powerpoint/2010/main" val="290768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D1BBA9-2146-85EC-DFAA-52BA04A810C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E9278EB-5A99-47D2-40E3-0A23D63F7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DE2F6207-9FA4-B02B-173E-575EDFB05C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00E6102-E753-3BA6-FE35-DF7CF49730D4}"/>
              </a:ext>
            </a:extLst>
          </p:cNvPr>
          <p:cNvSpPr>
            <a:spLocks noGrp="1"/>
          </p:cNvSpPr>
          <p:nvPr>
            <p:ph type="dt" sz="half" idx="10"/>
          </p:nvPr>
        </p:nvSpPr>
        <p:spPr/>
        <p:txBody>
          <a:bodyPr/>
          <a:lstStyle/>
          <a:p>
            <a:fld id="{145570C7-29AC-4D52-BFD8-64BF3602D636}" type="datetimeFigureOut">
              <a:rPr lang="el-GR" smtClean="0"/>
              <a:t>23/10/2025</a:t>
            </a:fld>
            <a:endParaRPr lang="el-GR"/>
          </a:p>
        </p:txBody>
      </p:sp>
      <p:sp>
        <p:nvSpPr>
          <p:cNvPr id="6" name="Θέση υποσέλιδου 5">
            <a:extLst>
              <a:ext uri="{FF2B5EF4-FFF2-40B4-BE49-F238E27FC236}">
                <a16:creationId xmlns:a16="http://schemas.microsoft.com/office/drawing/2014/main" id="{06DD6C23-2B41-74EE-6EA9-A47D6DF333A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FAD66EE-C7E2-C62C-543F-4A3EE4AFD092}"/>
              </a:ext>
            </a:extLst>
          </p:cNvPr>
          <p:cNvSpPr>
            <a:spLocks noGrp="1"/>
          </p:cNvSpPr>
          <p:nvPr>
            <p:ph type="sldNum" sz="quarter" idx="12"/>
          </p:nvPr>
        </p:nvSpPr>
        <p:spPr/>
        <p:txBody>
          <a:bodyPr/>
          <a:lstStyle/>
          <a:p>
            <a:fld id="{4166D42F-97DC-46D6-9271-F10A87FBB07F}" type="slidenum">
              <a:rPr lang="el-GR" smtClean="0"/>
              <a:t>‹#›</a:t>
            </a:fld>
            <a:endParaRPr lang="el-GR"/>
          </a:p>
        </p:txBody>
      </p:sp>
    </p:spTree>
    <p:extLst>
      <p:ext uri="{BB962C8B-B14F-4D97-AF65-F5344CB8AC3E}">
        <p14:creationId xmlns:p14="http://schemas.microsoft.com/office/powerpoint/2010/main" val="148121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B287F3-F2B2-B699-861D-72084F30032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A4849EF1-C143-FEC3-A582-08D086D2FA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CB3B9688-9D68-E782-F127-21E56718E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97E83F3-F3A7-7991-921D-4C98FAB0F825}"/>
              </a:ext>
            </a:extLst>
          </p:cNvPr>
          <p:cNvSpPr>
            <a:spLocks noGrp="1"/>
          </p:cNvSpPr>
          <p:nvPr>
            <p:ph type="dt" sz="half" idx="10"/>
          </p:nvPr>
        </p:nvSpPr>
        <p:spPr/>
        <p:txBody>
          <a:bodyPr/>
          <a:lstStyle/>
          <a:p>
            <a:fld id="{145570C7-29AC-4D52-BFD8-64BF3602D636}" type="datetimeFigureOut">
              <a:rPr lang="el-GR" smtClean="0"/>
              <a:t>23/10/2025</a:t>
            </a:fld>
            <a:endParaRPr lang="el-GR"/>
          </a:p>
        </p:txBody>
      </p:sp>
      <p:sp>
        <p:nvSpPr>
          <p:cNvPr id="6" name="Θέση υποσέλιδου 5">
            <a:extLst>
              <a:ext uri="{FF2B5EF4-FFF2-40B4-BE49-F238E27FC236}">
                <a16:creationId xmlns:a16="http://schemas.microsoft.com/office/drawing/2014/main" id="{FE8FCD3A-8F74-58E5-2DC1-62B17023B88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B39D2C5-1BBE-3A02-659B-626B002A4E9D}"/>
              </a:ext>
            </a:extLst>
          </p:cNvPr>
          <p:cNvSpPr>
            <a:spLocks noGrp="1"/>
          </p:cNvSpPr>
          <p:nvPr>
            <p:ph type="sldNum" sz="quarter" idx="12"/>
          </p:nvPr>
        </p:nvSpPr>
        <p:spPr/>
        <p:txBody>
          <a:bodyPr/>
          <a:lstStyle/>
          <a:p>
            <a:fld id="{4166D42F-97DC-46D6-9271-F10A87FBB07F}" type="slidenum">
              <a:rPr lang="el-GR" smtClean="0"/>
              <a:t>‹#›</a:t>
            </a:fld>
            <a:endParaRPr lang="el-GR"/>
          </a:p>
        </p:txBody>
      </p:sp>
    </p:spTree>
    <p:extLst>
      <p:ext uri="{BB962C8B-B14F-4D97-AF65-F5344CB8AC3E}">
        <p14:creationId xmlns:p14="http://schemas.microsoft.com/office/powerpoint/2010/main" val="1958545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8F8F4E2C-0FC4-8AFF-3E03-FA6D6CFA36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0035792-6BD5-4CE5-D2AA-4A701C23FB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95ED57D-DAF3-BF1D-C7D5-5F3C324E3C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5570C7-29AC-4D52-BFD8-64BF3602D636}" type="datetimeFigureOut">
              <a:rPr lang="el-GR" smtClean="0"/>
              <a:t>23/10/2025</a:t>
            </a:fld>
            <a:endParaRPr lang="el-GR"/>
          </a:p>
        </p:txBody>
      </p:sp>
      <p:sp>
        <p:nvSpPr>
          <p:cNvPr id="5" name="Θέση υποσέλιδου 4">
            <a:extLst>
              <a:ext uri="{FF2B5EF4-FFF2-40B4-BE49-F238E27FC236}">
                <a16:creationId xmlns:a16="http://schemas.microsoft.com/office/drawing/2014/main" id="{D3F56C08-FF80-A24F-407F-8EC7ABCA2D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75CF5944-E4DA-A675-0B99-592E4257C4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66D42F-97DC-46D6-9271-F10A87FBB07F}" type="slidenum">
              <a:rPr lang="el-GR" smtClean="0"/>
              <a:t>‹#›</a:t>
            </a:fld>
            <a:endParaRPr lang="el-GR"/>
          </a:p>
        </p:txBody>
      </p:sp>
    </p:spTree>
    <p:extLst>
      <p:ext uri="{BB962C8B-B14F-4D97-AF65-F5344CB8AC3E}">
        <p14:creationId xmlns:p14="http://schemas.microsoft.com/office/powerpoint/2010/main" val="1166708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Jf1hSeYpHJA" TargetMode="External"/><Relationship Id="rId2" Type="http://schemas.openxmlformats.org/officeDocument/2006/relationships/hyperlink" Target="https://www.youtube.com/watch?v=7HR9F9K_R8w"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eOiyGZ4EDg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artofrecordproduction.com/content/view/87/104/" TargetMode="External"/><Relationship Id="rId2" Type="http://schemas.openxmlformats.org/officeDocument/2006/relationships/hyperlink" Target="http://www.formulatv.com/noticias/41221/julia-otero-critica-banco-sabadellcausa-gran-revuelo-twitter/" TargetMode="External"/><Relationship Id="rId1" Type="http://schemas.openxmlformats.org/officeDocument/2006/relationships/slideLayout" Target="../slideLayouts/slideLayout2.xml"/><Relationship Id="rId5" Type="http://schemas.openxmlformats.org/officeDocument/2006/relationships/hyperlink" Target="http://www.adweek.com/tvspy/is-there-room-in-journalism-for-reporters-who-%20make-paid-product-endorsements/125779" TargetMode="External"/><Relationship Id="rId4" Type="http://schemas.openxmlformats.org/officeDocument/2006/relationships/hyperlink" Target="https://iheartnwaadvertising.com/endorsement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μικρόφωνο, Εξοπλισμός ήχου, μουσική">
            <a:extLst>
              <a:ext uri="{FF2B5EF4-FFF2-40B4-BE49-F238E27FC236}">
                <a16:creationId xmlns:a16="http://schemas.microsoft.com/office/drawing/2014/main" id="{E0BD5D26-E343-9D5D-B094-8E702761926D}"/>
              </a:ext>
            </a:extLst>
          </p:cNvPr>
          <p:cNvPicPr>
            <a:picLocks noChangeAspect="1"/>
          </p:cNvPicPr>
          <p:nvPr/>
        </p:nvPicPr>
        <p:blipFill>
          <a:blip r:embed="rId2">
            <a:extLst>
              <a:ext uri="{28A0092B-C50C-407E-A947-70E740481C1C}">
                <a14:useLocalDpi xmlns:a14="http://schemas.microsoft.com/office/drawing/2010/main" val="0"/>
              </a:ext>
            </a:extLst>
          </a:blip>
          <a:srcRect l="17813" r="5477" b="9091"/>
          <a:stretch>
            <a:fillRect/>
          </a:stretch>
        </p:blipFill>
        <p:spPr>
          <a:xfrm>
            <a:off x="3522468" y="10"/>
            <a:ext cx="8669532" cy="6857990"/>
          </a:xfrm>
          <a:prstGeom prst="rect">
            <a:avLst/>
          </a:prstGeom>
        </p:spPr>
      </p:pic>
      <p:sp>
        <p:nvSpPr>
          <p:cNvPr id="2" name="Τίτλος 1">
            <a:extLst>
              <a:ext uri="{FF2B5EF4-FFF2-40B4-BE49-F238E27FC236}">
                <a16:creationId xmlns:a16="http://schemas.microsoft.com/office/drawing/2014/main" id="{AB88E489-4100-030B-72B4-8B6F4D9062BD}"/>
              </a:ext>
            </a:extLst>
          </p:cNvPr>
          <p:cNvSpPr>
            <a:spLocks noGrp="1"/>
          </p:cNvSpPr>
          <p:nvPr>
            <p:ph type="title"/>
          </p:nvPr>
        </p:nvSpPr>
        <p:spPr>
          <a:xfrm>
            <a:off x="371093" y="518474"/>
            <a:ext cx="4878639" cy="1767526"/>
          </a:xfrm>
        </p:spPr>
        <p:txBody>
          <a:bodyPr vert="horz" lIns="91440" tIns="45720" rIns="91440" bIns="45720" rtlCol="0" anchor="b">
            <a:noAutofit/>
          </a:bodyPr>
          <a:lstStyle/>
          <a:p>
            <a:pPr algn="ctr">
              <a:spcBef>
                <a:spcPts val="600"/>
              </a:spcBef>
              <a:spcAft>
                <a:spcPts val="600"/>
              </a:spcAft>
            </a:pPr>
            <a:r>
              <a:rPr lang="el-GR" sz="2600" dirty="0">
                <a:solidFill>
                  <a:schemeClr val="bg1"/>
                </a:solidFill>
                <a:highlight>
                  <a:srgbClr val="000000"/>
                </a:highlight>
              </a:rPr>
              <a:t>Πανεπιστήμιο Δυτικής Μακεδονίας</a:t>
            </a:r>
            <a:br>
              <a:rPr lang="el-GR" sz="2600" dirty="0">
                <a:solidFill>
                  <a:schemeClr val="bg1"/>
                </a:solidFill>
                <a:highlight>
                  <a:srgbClr val="000000"/>
                </a:highlight>
              </a:rPr>
            </a:br>
            <a:r>
              <a:rPr lang="el-GR" sz="2600" dirty="0">
                <a:solidFill>
                  <a:schemeClr val="bg1"/>
                </a:solidFill>
                <a:highlight>
                  <a:srgbClr val="000000"/>
                </a:highlight>
              </a:rPr>
              <a:t>Τμήμα Επικοινωνίας και Ψηφιακών Μέσων</a:t>
            </a:r>
            <a:endParaRPr lang="en-US" sz="2600" dirty="0">
              <a:solidFill>
                <a:schemeClr val="bg1"/>
              </a:solidFill>
              <a:highlight>
                <a:srgbClr val="000000"/>
              </a:highlight>
            </a:endParaRPr>
          </a:p>
        </p:txBody>
      </p:sp>
      <p:sp>
        <p:nvSpPr>
          <p:cNvPr id="13" name="Content Placeholder 12">
            <a:extLst>
              <a:ext uri="{FF2B5EF4-FFF2-40B4-BE49-F238E27FC236}">
                <a16:creationId xmlns:a16="http://schemas.microsoft.com/office/drawing/2014/main" id="{CC669AC8-2CAF-D686-6FC7-3D0D0EF3BE3C}"/>
              </a:ext>
            </a:extLst>
          </p:cNvPr>
          <p:cNvSpPr>
            <a:spLocks noGrp="1"/>
          </p:cNvSpPr>
          <p:nvPr>
            <p:ph idx="1"/>
          </p:nvPr>
        </p:nvSpPr>
        <p:spPr>
          <a:xfrm>
            <a:off x="371094" y="2718054"/>
            <a:ext cx="4878638" cy="3207258"/>
          </a:xfrm>
        </p:spPr>
        <p:txBody>
          <a:bodyPr anchor="t">
            <a:noAutofit/>
          </a:bodyPr>
          <a:lstStyle/>
          <a:p>
            <a:pPr marL="0" indent="0" algn="ctr">
              <a:buNone/>
            </a:pPr>
            <a:r>
              <a:rPr lang="el-GR" sz="2500" dirty="0">
                <a:solidFill>
                  <a:schemeClr val="bg1"/>
                </a:solidFill>
                <a:highlight>
                  <a:srgbClr val="000000"/>
                </a:highlight>
                <a:latin typeface="+mj-lt"/>
                <a:ea typeface="+mj-ea"/>
                <a:cs typeface="+mj-cs"/>
              </a:rPr>
              <a:t>Ραδιοφωνική Δημοσιογραφία</a:t>
            </a:r>
          </a:p>
          <a:p>
            <a:pPr marL="0" indent="0" algn="ctr">
              <a:buNone/>
            </a:pPr>
            <a:r>
              <a:rPr lang="el-GR" sz="2500" dirty="0">
                <a:solidFill>
                  <a:schemeClr val="bg1"/>
                </a:solidFill>
                <a:highlight>
                  <a:srgbClr val="000000"/>
                </a:highlight>
                <a:latin typeface="+mj-lt"/>
                <a:ea typeface="+mj-ea"/>
                <a:cs typeface="+mj-cs"/>
              </a:rPr>
              <a:t>2025-2026</a:t>
            </a:r>
          </a:p>
          <a:p>
            <a:pPr marL="0" indent="0" algn="ctr">
              <a:buNone/>
            </a:pPr>
            <a:endParaRPr lang="el-GR" sz="2500" dirty="0">
              <a:solidFill>
                <a:schemeClr val="bg1"/>
              </a:solidFill>
              <a:highlight>
                <a:srgbClr val="000000"/>
              </a:highlight>
              <a:latin typeface="+mj-lt"/>
              <a:ea typeface="+mj-ea"/>
              <a:cs typeface="+mj-cs"/>
            </a:endParaRPr>
          </a:p>
          <a:p>
            <a:pPr marL="0" indent="0" algn="ctr">
              <a:spcBef>
                <a:spcPts val="600"/>
              </a:spcBef>
              <a:buNone/>
            </a:pPr>
            <a:r>
              <a:rPr lang="el-GR" sz="2500" u="sng" dirty="0">
                <a:solidFill>
                  <a:schemeClr val="bg1"/>
                </a:solidFill>
                <a:highlight>
                  <a:srgbClr val="000000"/>
                </a:highlight>
                <a:latin typeface="+mj-lt"/>
                <a:ea typeface="+mj-ea"/>
                <a:cs typeface="+mj-cs"/>
              </a:rPr>
              <a:t>Διδάσκουσα</a:t>
            </a:r>
            <a:r>
              <a:rPr lang="el-GR" sz="2500" dirty="0">
                <a:solidFill>
                  <a:schemeClr val="bg1"/>
                </a:solidFill>
                <a:highlight>
                  <a:srgbClr val="000000"/>
                </a:highlight>
                <a:latin typeface="+mj-lt"/>
                <a:ea typeface="+mj-ea"/>
                <a:cs typeface="+mj-cs"/>
              </a:rPr>
              <a:t>:</a:t>
            </a:r>
          </a:p>
          <a:p>
            <a:pPr marL="0" indent="0" algn="ctr">
              <a:spcBef>
                <a:spcPts val="600"/>
              </a:spcBef>
              <a:buNone/>
            </a:pPr>
            <a:r>
              <a:rPr lang="el-GR" sz="2500" dirty="0">
                <a:solidFill>
                  <a:schemeClr val="bg1"/>
                </a:solidFill>
                <a:highlight>
                  <a:srgbClr val="000000"/>
                </a:highlight>
                <a:latin typeface="+mj-lt"/>
                <a:ea typeface="+mj-ea"/>
                <a:cs typeface="+mj-cs"/>
              </a:rPr>
              <a:t>Ελένη </a:t>
            </a:r>
            <a:r>
              <a:rPr lang="el-GR" sz="2500" dirty="0" err="1">
                <a:solidFill>
                  <a:schemeClr val="bg1"/>
                </a:solidFill>
                <a:highlight>
                  <a:srgbClr val="000000"/>
                </a:highlight>
                <a:latin typeface="+mj-lt"/>
                <a:ea typeface="+mj-ea"/>
                <a:cs typeface="+mj-cs"/>
              </a:rPr>
              <a:t>Τσαλκατίδου</a:t>
            </a:r>
            <a:endParaRPr lang="el-GR" sz="2500" dirty="0">
              <a:solidFill>
                <a:schemeClr val="bg1"/>
              </a:solidFill>
              <a:highlight>
                <a:srgbClr val="000000"/>
              </a:highlight>
              <a:latin typeface="+mj-lt"/>
              <a:ea typeface="+mj-ea"/>
              <a:cs typeface="+mj-cs"/>
            </a:endParaRPr>
          </a:p>
          <a:p>
            <a:pPr marL="0" indent="0" algn="ctr">
              <a:spcBef>
                <a:spcPts val="600"/>
              </a:spcBef>
              <a:buNone/>
            </a:pPr>
            <a:r>
              <a:rPr lang="en-US" sz="2500" dirty="0">
                <a:solidFill>
                  <a:schemeClr val="bg1"/>
                </a:solidFill>
                <a:highlight>
                  <a:srgbClr val="000000"/>
                </a:highlight>
                <a:latin typeface="+mj-lt"/>
                <a:ea typeface="+mj-ea"/>
                <a:cs typeface="+mj-cs"/>
              </a:rPr>
              <a:t>tsalkatidou@yahoo.com, aff02240@uowm.gr </a:t>
            </a:r>
          </a:p>
        </p:txBody>
      </p:sp>
    </p:spTree>
    <p:extLst>
      <p:ext uri="{BB962C8B-B14F-4D97-AF65-F5344CB8AC3E}">
        <p14:creationId xmlns:p14="http://schemas.microsoft.com/office/powerpoint/2010/main" val="2553259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42D4768-50B6-25DE-A0CA-B2A538077567}"/>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b="1" dirty="0"/>
              <a:t>ΡΑΔΙΟΦΩΝΙΚΟΣ ΠΑΡΑΓΩΓΟΣ</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Θέση περιεχομένου 3">
            <a:extLst>
              <a:ext uri="{FF2B5EF4-FFF2-40B4-BE49-F238E27FC236}">
                <a16:creationId xmlns:a16="http://schemas.microsoft.com/office/drawing/2014/main" id="{130B1ACE-D935-AE8F-713B-D48D0AEA172F}"/>
              </a:ext>
            </a:extLst>
          </p:cNvPr>
          <p:cNvSpPr>
            <a:spLocks noGrp="1"/>
          </p:cNvSpPr>
          <p:nvPr>
            <p:ph sz="half" idx="1"/>
          </p:nvPr>
        </p:nvSpPr>
        <p:spPr>
          <a:xfrm>
            <a:off x="515068" y="2747503"/>
            <a:ext cx="4368602" cy="3899646"/>
          </a:xfrm>
        </p:spPr>
        <p:txBody>
          <a:bodyPr vert="horz" lIns="91440" tIns="45720" rIns="91440" bIns="45720" rtlCol="0">
            <a:noAutofit/>
          </a:bodyPr>
          <a:lstStyle/>
          <a:p>
            <a:pPr algn="just"/>
            <a:r>
              <a:rPr lang="el-GR" sz="1800" dirty="0"/>
              <a:t>Οι ραδιοφωνικοί παραγωγοί/εκφωνητές επικοινωνούν μέσα από ένα μέσο που βασίζεται αποκλειστικά στον ήχο και εξαρτώνται αποκλειστικά από τη φωνητική τους επικοινωνία για να εκτελέσουν το έργο τους</a:t>
            </a:r>
          </a:p>
          <a:p>
            <a:pPr algn="just"/>
            <a:r>
              <a:rPr lang="el-GR" sz="1800" dirty="0"/>
              <a:t>Στο πλαίσιο του επαγγελματικού του ρόλου, ο ραδιοφωνικός εκφωνητής χρησιμοποιεί τις φωνητικές του δεξιότητες για να προκαλέσει μια συγκεκριμένη αντίδραση στον ακροατή είτε μέσω της ψυχαγωγίας είτε μέσω της πληροφόρησης είτε μέσω της πειθούς (</a:t>
            </a:r>
            <a:r>
              <a:rPr lang="en-US" sz="1800" dirty="0"/>
              <a:t>Warhurst, McCabe</a:t>
            </a:r>
            <a:r>
              <a:rPr lang="el-GR" sz="1800" dirty="0"/>
              <a:t> </a:t>
            </a:r>
            <a:r>
              <a:rPr lang="en-US" sz="1800" dirty="0"/>
              <a:t>&amp; Madill, 2013</a:t>
            </a:r>
            <a:r>
              <a:rPr lang="el-GR" sz="1800" dirty="0"/>
              <a:t>)</a:t>
            </a:r>
            <a:r>
              <a:rPr lang="en-US" sz="1800" dirty="0"/>
              <a:t> </a:t>
            </a:r>
          </a:p>
        </p:txBody>
      </p:sp>
      <p:pic>
        <p:nvPicPr>
          <p:cNvPr id="7" name="Θέση περιεχομένου 6" descr="Εικόνα που περιέχει μικρόφωνο, Εξοπλισμός ήχου, εσωτερικός χώρος, μουσική&#10;&#10;Το περιεχόμενο που δημιουργείται από AI ενδέχεται να είναι εσφαλμένο.">
            <a:extLst>
              <a:ext uri="{FF2B5EF4-FFF2-40B4-BE49-F238E27FC236}">
                <a16:creationId xmlns:a16="http://schemas.microsoft.com/office/drawing/2014/main" id="{DF5A237A-CB10-591C-BC76-C7855A8DEB5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32124" r="1174"/>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77270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4"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DB1747FB-4ACA-B9CA-D47F-7329A769972E}"/>
              </a:ext>
            </a:extLst>
          </p:cNvPr>
          <p:cNvSpPr>
            <a:spLocks noGrp="1"/>
          </p:cNvSpPr>
          <p:nvPr>
            <p:ph type="title"/>
          </p:nvPr>
        </p:nvSpPr>
        <p:spPr>
          <a:xfrm>
            <a:off x="786385" y="841248"/>
            <a:ext cx="5129600" cy="5340097"/>
          </a:xfrm>
        </p:spPr>
        <p:txBody>
          <a:bodyPr anchor="ctr">
            <a:normAutofit/>
          </a:bodyPr>
          <a:lstStyle/>
          <a:p>
            <a:r>
              <a:rPr lang="en-US" sz="4800" b="1" dirty="0">
                <a:solidFill>
                  <a:schemeClr val="bg1"/>
                </a:solidFill>
              </a:rPr>
              <a:t>ΡΑΔΙΟΦΩΝΙΚΟΣ ΠΑΡΑΓΩΓΟΣ</a:t>
            </a:r>
            <a:endParaRPr lang="el-GR" sz="4800" dirty="0">
              <a:solidFill>
                <a:schemeClr val="bg1"/>
              </a:solidFill>
            </a:endParaRPr>
          </a:p>
        </p:txBody>
      </p:sp>
      <p:sp>
        <p:nvSpPr>
          <p:cNvPr id="4" name="Θέση περιεχομένου 3">
            <a:extLst>
              <a:ext uri="{FF2B5EF4-FFF2-40B4-BE49-F238E27FC236}">
                <a16:creationId xmlns:a16="http://schemas.microsoft.com/office/drawing/2014/main" id="{961759AA-721C-7AD0-2435-6F2E410AD7C3}"/>
              </a:ext>
            </a:extLst>
          </p:cNvPr>
          <p:cNvSpPr>
            <a:spLocks noGrp="1"/>
          </p:cNvSpPr>
          <p:nvPr>
            <p:ph idx="1"/>
          </p:nvPr>
        </p:nvSpPr>
        <p:spPr>
          <a:xfrm>
            <a:off x="6464410" y="841247"/>
            <a:ext cx="4484536" cy="5340097"/>
          </a:xfrm>
        </p:spPr>
        <p:txBody>
          <a:bodyPr anchor="ctr">
            <a:normAutofit/>
          </a:bodyPr>
          <a:lstStyle/>
          <a:p>
            <a:pPr algn="just"/>
            <a:r>
              <a:rPr lang="el-GR" sz="2200" dirty="0">
                <a:solidFill>
                  <a:schemeClr val="tx2"/>
                </a:solidFill>
              </a:rPr>
              <a:t>Δεδομένου ότι η ραδιοφωνική βιομηχανία βασίζεται στις αντιδράσεις των ακροατών απέναντι στη λεκτική επικοινωνία, συγγραφείς ήδη από τη δεκαετία του 1930 και του 1940 έχουν καταγράψει χαρακτηριστικά της λεκτικής επικοινωνίας που συμβάλλουν στην επιτυχημένη επικοινωνία στον αέρα </a:t>
            </a:r>
            <a:r>
              <a:rPr lang="en-US" sz="2200" dirty="0">
                <a:solidFill>
                  <a:schemeClr val="tx2"/>
                </a:solidFill>
              </a:rPr>
              <a:t>(Warhurst, McCabe &amp; Madill, 2013)</a:t>
            </a:r>
            <a:endParaRPr lang="el-GR" sz="2200" dirty="0">
              <a:solidFill>
                <a:schemeClr val="tx2"/>
              </a:solidFill>
            </a:endParaRPr>
          </a:p>
          <a:p>
            <a:endParaRPr lang="el-GR" sz="1800" dirty="0">
              <a:solidFill>
                <a:schemeClr val="tx2"/>
              </a:solidFill>
            </a:endParaRPr>
          </a:p>
        </p:txBody>
      </p:sp>
    </p:spTree>
    <p:extLst>
      <p:ext uri="{BB962C8B-B14F-4D97-AF65-F5344CB8AC3E}">
        <p14:creationId xmlns:p14="http://schemas.microsoft.com/office/powerpoint/2010/main" val="3205928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DEBC51-D9E2-28B0-86B6-FBAAC276C381}"/>
              </a:ext>
            </a:extLst>
          </p:cNvPr>
          <p:cNvSpPr>
            <a:spLocks noGrp="1"/>
          </p:cNvSpPr>
          <p:nvPr>
            <p:ph type="title"/>
          </p:nvPr>
        </p:nvSpPr>
        <p:spPr/>
        <p:txBody>
          <a:bodyPr/>
          <a:lstStyle/>
          <a:p>
            <a:pPr algn="ctr"/>
            <a:r>
              <a:rPr lang="el-GR" b="1" dirty="0"/>
              <a:t>Χαρακτηριστικά του καλού ραδιοφωνικού παραγωγού</a:t>
            </a:r>
          </a:p>
        </p:txBody>
      </p:sp>
      <p:sp>
        <p:nvSpPr>
          <p:cNvPr id="3" name="Θέση περιεχομένου 2">
            <a:extLst>
              <a:ext uri="{FF2B5EF4-FFF2-40B4-BE49-F238E27FC236}">
                <a16:creationId xmlns:a16="http://schemas.microsoft.com/office/drawing/2014/main" id="{1E8B5C81-473B-FC41-FFC4-9B470322A2E1}"/>
              </a:ext>
            </a:extLst>
          </p:cNvPr>
          <p:cNvSpPr>
            <a:spLocks noGrp="1"/>
          </p:cNvSpPr>
          <p:nvPr>
            <p:ph sz="half" idx="1"/>
          </p:nvPr>
        </p:nvSpPr>
        <p:spPr/>
        <p:txBody>
          <a:bodyPr>
            <a:normAutofit fontScale="85000" lnSpcReduction="20000"/>
          </a:bodyPr>
          <a:lstStyle/>
          <a:p>
            <a:pPr algn="just"/>
            <a:r>
              <a:rPr lang="el-GR" dirty="0"/>
              <a:t>Άψογη άρθρωση</a:t>
            </a:r>
          </a:p>
          <a:p>
            <a:pPr algn="just"/>
            <a:r>
              <a:rPr lang="el-GR" dirty="0"/>
              <a:t>Σωστή και αποδεκτή προφορά </a:t>
            </a:r>
          </a:p>
          <a:p>
            <a:pPr algn="just"/>
            <a:r>
              <a:rPr lang="el-GR" dirty="0"/>
              <a:t>Αποτελεσματική χρήση παύσεων, χρονισμού και έμφασης, καθώς και ποικιλίας στην τονικότητα, την ένταση και το ύφος της φωνής</a:t>
            </a:r>
          </a:p>
          <a:p>
            <a:pPr algn="just"/>
            <a:r>
              <a:rPr lang="el-GR" dirty="0"/>
              <a:t>Ρυθμός ομιλίας που δεν είναι υπερβολικά γρήγορος ή υπερβολικά αργός</a:t>
            </a:r>
          </a:p>
          <a:p>
            <a:pPr algn="just"/>
            <a:r>
              <a:rPr lang="el-GR" dirty="0"/>
              <a:t>Ικανότητα ανάγνωσης χωρίς προετοιμασία (αναγνωστική ευχέρεια)</a:t>
            </a:r>
          </a:p>
          <a:p>
            <a:pPr algn="just"/>
            <a:r>
              <a:rPr lang="el-GR" dirty="0"/>
              <a:t>Καθαρή φωνή ή σαφήνεια στην ομιλία</a:t>
            </a:r>
          </a:p>
        </p:txBody>
      </p:sp>
      <p:sp>
        <p:nvSpPr>
          <p:cNvPr id="4" name="Θέση περιεχομένου 3">
            <a:extLst>
              <a:ext uri="{FF2B5EF4-FFF2-40B4-BE49-F238E27FC236}">
                <a16:creationId xmlns:a16="http://schemas.microsoft.com/office/drawing/2014/main" id="{F1AF0457-3220-611B-8AAA-4323DA177D96}"/>
              </a:ext>
            </a:extLst>
          </p:cNvPr>
          <p:cNvSpPr>
            <a:spLocks noGrp="1"/>
          </p:cNvSpPr>
          <p:nvPr>
            <p:ph sz="half" idx="2"/>
          </p:nvPr>
        </p:nvSpPr>
        <p:spPr/>
        <p:txBody>
          <a:bodyPr>
            <a:normAutofit fontScale="85000" lnSpcReduction="20000"/>
          </a:bodyPr>
          <a:lstStyle/>
          <a:p>
            <a:pPr algn="just"/>
            <a:r>
              <a:rPr lang="el-GR" dirty="0"/>
              <a:t>Ευχάριστη και αποδεκτή φωνή καλής ποιότητας</a:t>
            </a:r>
          </a:p>
          <a:p>
            <a:pPr algn="just"/>
            <a:r>
              <a:rPr lang="el-GR" dirty="0"/>
              <a:t>Όμορφη, πλούσια και ζεστή φωνή</a:t>
            </a:r>
          </a:p>
          <a:p>
            <a:pPr algn="just"/>
            <a:r>
              <a:rPr lang="el-GR" dirty="0"/>
              <a:t>Φωνητική ευελιξία, ανθεκτική και πολυδιάστατη φωνή</a:t>
            </a:r>
          </a:p>
          <a:p>
            <a:pPr algn="just"/>
            <a:r>
              <a:rPr lang="el-GR" dirty="0"/>
              <a:t>Φυσική φωνή και </a:t>
            </a:r>
            <a:r>
              <a:rPr lang="el-GR" dirty="0" err="1"/>
              <a:t>συνομιλιακός</a:t>
            </a:r>
            <a:r>
              <a:rPr lang="el-GR" dirty="0"/>
              <a:t> τρόπος εκφοράς</a:t>
            </a:r>
          </a:p>
          <a:p>
            <a:pPr algn="just"/>
            <a:r>
              <a:rPr lang="el-GR" dirty="0"/>
              <a:t>Βαθιά φωνή, χαμηλή τονικότητα</a:t>
            </a:r>
          </a:p>
          <a:p>
            <a:pPr algn="just"/>
            <a:r>
              <a:rPr lang="el-GR" dirty="0"/>
              <a:t>Καλή προσωπικότητα - Ευχάριστη / Φυσικότητα / Ζωντάνια / Φιλικότητα / Ειλικρίνεια / Εντιμότητα </a:t>
            </a:r>
            <a:r>
              <a:rPr lang="en-US" dirty="0"/>
              <a:t>(Warhurst, McCabe &amp; Madill, 2013)</a:t>
            </a:r>
            <a:endParaRPr lang="el-GR" dirty="0"/>
          </a:p>
        </p:txBody>
      </p:sp>
    </p:spTree>
    <p:extLst>
      <p:ext uri="{BB962C8B-B14F-4D97-AF65-F5344CB8AC3E}">
        <p14:creationId xmlns:p14="http://schemas.microsoft.com/office/powerpoint/2010/main" val="660660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C62A8D-8400-C8F1-4E96-087D41351CFA}"/>
              </a:ext>
            </a:extLst>
          </p:cNvPr>
          <p:cNvSpPr>
            <a:spLocks noGrp="1"/>
          </p:cNvSpPr>
          <p:nvPr>
            <p:ph type="title"/>
          </p:nvPr>
        </p:nvSpPr>
        <p:spPr/>
        <p:txBody>
          <a:bodyPr/>
          <a:lstStyle/>
          <a:p>
            <a:pPr algn="ctr"/>
            <a:r>
              <a:rPr lang="el-GR" b="1" dirty="0"/>
              <a:t>Χαρακτηριστικά του καλού ραδιοφωνικού παραγωγού</a:t>
            </a:r>
            <a:endParaRPr lang="el-GR" dirty="0"/>
          </a:p>
        </p:txBody>
      </p:sp>
      <p:sp>
        <p:nvSpPr>
          <p:cNvPr id="3" name="Θέση περιεχομένου 2">
            <a:extLst>
              <a:ext uri="{FF2B5EF4-FFF2-40B4-BE49-F238E27FC236}">
                <a16:creationId xmlns:a16="http://schemas.microsoft.com/office/drawing/2014/main" id="{E6E5E9D0-61CC-AABA-09B6-D229F641C023}"/>
              </a:ext>
            </a:extLst>
          </p:cNvPr>
          <p:cNvSpPr>
            <a:spLocks noGrp="1"/>
          </p:cNvSpPr>
          <p:nvPr>
            <p:ph idx="1"/>
          </p:nvPr>
        </p:nvSpPr>
        <p:spPr/>
        <p:txBody>
          <a:bodyPr>
            <a:normAutofit fontScale="92500" lnSpcReduction="10000"/>
          </a:bodyPr>
          <a:lstStyle/>
          <a:p>
            <a:pPr algn="just"/>
            <a:r>
              <a:rPr lang="el-GR" dirty="0"/>
              <a:t>Πολλά από τα παραπάνω χαρακτηριστικά εστιάζουν στην τέχνη της ραδιοφωνικής ομιλίας, βασιζόμενα στον έλεγχο της φωνής και των χαρακτηριστικών της ομιλίας (</a:t>
            </a:r>
            <a:r>
              <a:rPr lang="en-US" dirty="0"/>
              <a:t>Stahl, 1938)</a:t>
            </a:r>
            <a:endParaRPr lang="el-GR" dirty="0"/>
          </a:p>
          <a:p>
            <a:pPr algn="just"/>
            <a:r>
              <a:rPr lang="el-GR" dirty="0"/>
              <a:t>Επιπλέον, συζητήθηκαν χαρακτηριστικά που σχετίζονται με την προσωπικότητα, τη γνώση, την ικανότητα παραγωγής γλωσσικού περιεχομένου («τι λέγεται») και τις εκπαιδευτικές εμπειρίες</a:t>
            </a:r>
          </a:p>
          <a:p>
            <a:pPr algn="just"/>
            <a:r>
              <a:rPr lang="el-GR" dirty="0"/>
              <a:t>Η σχετική σημασία αυτών των χαρακτηριστικών διαφέρει: Ορισμένοι συγγραφείς τονίζουν ότι η καλή φωνή και η ευκρίνεια είναι πρωταρχικής σημασίας για τους ραδιοφωνικούς εκφωνητές, ενώ άλλοι υποστηρίζουν ότι η γνώση, το περιεχόμενο και η προσωπικότητα αποτελούν καθοριστικούς παράγοντες για την επιτυχία ενός ραδιοφωνικού παραγωγού (</a:t>
            </a:r>
            <a:r>
              <a:rPr lang="nb-NO" dirty="0"/>
              <a:t>Henneke</a:t>
            </a:r>
            <a:r>
              <a:rPr lang="el-GR" dirty="0"/>
              <a:t> </a:t>
            </a:r>
            <a:r>
              <a:rPr lang="nb-NO" dirty="0"/>
              <a:t>&amp; Dumit</a:t>
            </a:r>
            <a:r>
              <a:rPr lang="el-GR" dirty="0"/>
              <a:t>, </a:t>
            </a:r>
            <a:r>
              <a:rPr lang="nb-NO" dirty="0"/>
              <a:t>1959) </a:t>
            </a:r>
            <a:endParaRPr lang="el-GR" dirty="0"/>
          </a:p>
        </p:txBody>
      </p:sp>
    </p:spTree>
    <p:extLst>
      <p:ext uri="{BB962C8B-B14F-4D97-AF65-F5344CB8AC3E}">
        <p14:creationId xmlns:p14="http://schemas.microsoft.com/office/powerpoint/2010/main" val="2871594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2DD963-DCFC-1841-836D-21C877E115A5}"/>
              </a:ext>
            </a:extLst>
          </p:cNvPr>
          <p:cNvSpPr>
            <a:spLocks noGrp="1"/>
          </p:cNvSpPr>
          <p:nvPr>
            <p:ph type="title"/>
          </p:nvPr>
        </p:nvSpPr>
        <p:spPr/>
        <p:txBody>
          <a:bodyPr/>
          <a:lstStyle/>
          <a:p>
            <a:pPr algn="ctr"/>
            <a:r>
              <a:rPr lang="el-GR" b="1" dirty="0"/>
              <a:t>Βασικές αρχές της παρουσίασης</a:t>
            </a:r>
          </a:p>
        </p:txBody>
      </p:sp>
      <p:sp>
        <p:nvSpPr>
          <p:cNvPr id="3" name="Θέση περιεχομένου 2">
            <a:extLst>
              <a:ext uri="{FF2B5EF4-FFF2-40B4-BE49-F238E27FC236}">
                <a16:creationId xmlns:a16="http://schemas.microsoft.com/office/drawing/2014/main" id="{7452AF18-786F-D4F3-6691-32F8B5F72856}"/>
              </a:ext>
            </a:extLst>
          </p:cNvPr>
          <p:cNvSpPr>
            <a:spLocks noGrp="1"/>
          </p:cNvSpPr>
          <p:nvPr>
            <p:ph sz="half" idx="1"/>
          </p:nvPr>
        </p:nvSpPr>
        <p:spPr/>
        <p:txBody>
          <a:bodyPr>
            <a:normAutofit fontScale="92500" lnSpcReduction="20000"/>
          </a:bodyPr>
          <a:lstStyle/>
          <a:p>
            <a:pPr algn="just"/>
            <a:r>
              <a:rPr lang="el-GR" dirty="0"/>
              <a:t>Η παρουσίαση τείνει να εισάγει το κοινό του σταθμού στα προγράμματα που πρόκειται να ακολουθήσουν</a:t>
            </a:r>
          </a:p>
          <a:p>
            <a:pPr algn="just"/>
            <a:r>
              <a:rPr lang="el-GR" dirty="0"/>
              <a:t>Η παρουσίαση πρέπει να γίνεται με τέτοιο τρόπο ώστε να προσελκύει το κοινό προς τον σταθμό και να το κάνει να θέλει να ακούσει το κύριο περιεχόμενο του σταθμού</a:t>
            </a:r>
          </a:p>
          <a:p>
            <a:pPr algn="just"/>
            <a:r>
              <a:rPr lang="el-GR" dirty="0"/>
              <a:t>Θα πρέπει να του δημιουργεί την επιθυμία να ακούσουν την κύρια ιστορία</a:t>
            </a:r>
          </a:p>
        </p:txBody>
      </p:sp>
      <p:sp>
        <p:nvSpPr>
          <p:cNvPr id="4" name="Θέση περιεχομένου 3">
            <a:extLst>
              <a:ext uri="{FF2B5EF4-FFF2-40B4-BE49-F238E27FC236}">
                <a16:creationId xmlns:a16="http://schemas.microsoft.com/office/drawing/2014/main" id="{B2A1B81B-CC02-7883-7441-35FCE0FCC946}"/>
              </a:ext>
            </a:extLst>
          </p:cNvPr>
          <p:cNvSpPr>
            <a:spLocks noGrp="1"/>
          </p:cNvSpPr>
          <p:nvPr>
            <p:ph sz="half" idx="2"/>
          </p:nvPr>
        </p:nvSpPr>
        <p:spPr>
          <a:xfrm>
            <a:off x="6172199" y="1825625"/>
            <a:ext cx="5489089" cy="4351338"/>
          </a:xfrm>
        </p:spPr>
        <p:txBody>
          <a:bodyPr>
            <a:normAutofit fontScale="92500" lnSpcReduction="20000"/>
          </a:bodyPr>
          <a:lstStyle/>
          <a:p>
            <a:pPr algn="just"/>
            <a:r>
              <a:rPr lang="el-GR" dirty="0"/>
              <a:t>Οι ραδιοφωνικοί σταθμοί που διαθέτουν ικανούς εκφωνητές είναι βέβαιο ότι θα προσελκύσουν κοινό στα προγράμματά τους</a:t>
            </a:r>
          </a:p>
          <a:p>
            <a:pPr algn="just"/>
            <a:r>
              <a:rPr lang="el-GR" dirty="0"/>
              <a:t>Η παρουσίαση αποτελεί την πρώτη επαφή με το κοινό: Εάν η ποιότητα της παρουσίασης είναι αξιόλογη ή εντυπωσιακή, τότε τείνει να προκαλέσει το ενδιαφέρον του κοινού, το οποίο όχι μόνο θα θελήσει να μάθει περισσότερα, αλλά και να παρακολουθήσει ή να ακούσει περισσότερα προγράμματα του σταθμού</a:t>
            </a:r>
          </a:p>
          <a:p>
            <a:endParaRPr lang="el-GR" dirty="0"/>
          </a:p>
        </p:txBody>
      </p:sp>
    </p:spTree>
    <p:extLst>
      <p:ext uri="{BB962C8B-B14F-4D97-AF65-F5344CB8AC3E}">
        <p14:creationId xmlns:p14="http://schemas.microsoft.com/office/powerpoint/2010/main" val="472937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67F5116D-5924-A08A-253C-0233659A58F2}"/>
              </a:ext>
            </a:extLst>
          </p:cNvPr>
          <p:cNvSpPr>
            <a:spLocks noGrp="1"/>
          </p:cNvSpPr>
          <p:nvPr>
            <p:ph type="title"/>
          </p:nvPr>
        </p:nvSpPr>
        <p:spPr>
          <a:xfrm>
            <a:off x="6234865" y="568517"/>
            <a:ext cx="5248221" cy="1067209"/>
          </a:xfrm>
        </p:spPr>
        <p:txBody>
          <a:bodyPr vert="horz" lIns="91440" tIns="45720" rIns="91440" bIns="45720" rtlCol="0" anchor="ctr">
            <a:normAutofit fontScale="90000"/>
          </a:bodyPr>
          <a:lstStyle/>
          <a:p>
            <a:r>
              <a:rPr lang="el-GR" dirty="0">
                <a:solidFill>
                  <a:schemeClr val="bg1"/>
                </a:solidFill>
              </a:rPr>
              <a:t>Βασικές αρχές της παρουσίασης</a:t>
            </a:r>
            <a:endParaRPr lang="en-US" dirty="0">
              <a:solidFill>
                <a:schemeClr val="bg1"/>
              </a:solidFill>
            </a:endParaRPr>
          </a:p>
        </p:txBody>
      </p:sp>
      <p:pic>
        <p:nvPicPr>
          <p:cNvPr id="6" name="Θέση περιεχομένου 5" descr="Εικόνα που περιέχει κείμενο, εσωτερικός χώρος, υπολογιστής, στούντιο">
            <a:extLst>
              <a:ext uri="{FF2B5EF4-FFF2-40B4-BE49-F238E27FC236}">
                <a16:creationId xmlns:a16="http://schemas.microsoft.com/office/drawing/2014/main" id="{35B337D0-7EF5-90B8-DA81-AD56A73B851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18052" r="26650" b="1"/>
          <a:stretch>
            <a:fillRect/>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3" name="Group 12">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4" name="Freeform: Shape 13">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Θέση περιεχομένου 2">
            <a:extLst>
              <a:ext uri="{FF2B5EF4-FFF2-40B4-BE49-F238E27FC236}">
                <a16:creationId xmlns:a16="http://schemas.microsoft.com/office/drawing/2014/main" id="{8BBEC6A8-541A-4927-6CD4-BC7178A3666D}"/>
              </a:ext>
            </a:extLst>
          </p:cNvPr>
          <p:cNvSpPr>
            <a:spLocks noGrp="1"/>
          </p:cNvSpPr>
          <p:nvPr>
            <p:ph sz="half" idx="1"/>
          </p:nvPr>
        </p:nvSpPr>
        <p:spPr>
          <a:xfrm>
            <a:off x="6234868" y="1820369"/>
            <a:ext cx="5217173" cy="4351338"/>
          </a:xfrm>
        </p:spPr>
        <p:txBody>
          <a:bodyPr vert="horz" lIns="91440" tIns="45720" rIns="91440" bIns="45720" rtlCol="0">
            <a:normAutofit fontScale="92500" lnSpcReduction="10000"/>
          </a:bodyPr>
          <a:lstStyle/>
          <a:p>
            <a:pPr algn="just"/>
            <a:r>
              <a:rPr lang="en-US" sz="2300" dirty="0">
                <a:solidFill>
                  <a:schemeClr val="bg1"/>
                </a:solidFill>
              </a:rPr>
              <a:t>Ο πα</a:t>
            </a:r>
            <a:r>
              <a:rPr lang="en-US" sz="2300" dirty="0" err="1">
                <a:solidFill>
                  <a:schemeClr val="bg1"/>
                </a:solidFill>
              </a:rPr>
              <a:t>ρουσι</a:t>
            </a:r>
            <a:r>
              <a:rPr lang="en-US" sz="2300" dirty="0">
                <a:solidFill>
                  <a:schemeClr val="bg1"/>
                </a:solidFill>
              </a:rPr>
              <a:t>αστής πρέπει να καταβάλλει μεγάλη προσπάθεια ώστε το κοινό να μην τον απορρίψει ή να αλλάξει σταθμό</a:t>
            </a:r>
            <a:endParaRPr lang="el-GR" sz="2300" dirty="0">
              <a:solidFill>
                <a:schemeClr val="bg1"/>
              </a:solidFill>
            </a:endParaRPr>
          </a:p>
          <a:p>
            <a:pPr algn="just"/>
            <a:r>
              <a:rPr lang="en-US" sz="2300" dirty="0" err="1">
                <a:solidFill>
                  <a:schemeClr val="bg1"/>
                </a:solidFill>
              </a:rPr>
              <a:t>Γι</a:t>
            </a:r>
            <a:r>
              <a:rPr lang="en-US" sz="2300" dirty="0">
                <a:solidFill>
                  <a:schemeClr val="bg1"/>
                </a:solidFill>
              </a:rPr>
              <a:t>α να κερδίσει και να διατηρήσει το κοινό του, οφείλει να τηρεί αυστηρά το ύφος και το στυλ του σταθμού</a:t>
            </a:r>
            <a:endParaRPr lang="el-GR" sz="2300" dirty="0">
              <a:solidFill>
                <a:schemeClr val="bg1"/>
              </a:solidFill>
            </a:endParaRPr>
          </a:p>
          <a:p>
            <a:pPr algn="just"/>
            <a:r>
              <a:rPr lang="el-GR" sz="2300" dirty="0">
                <a:solidFill>
                  <a:schemeClr val="bg1"/>
                </a:solidFill>
              </a:rPr>
              <a:t>Ο παρουσιαστής πρέπει να είναι ευγενικός και χαρούμενος απέναντι στο κοινό του. Οφείλει να είναι εύστροφος, διπλωματικός και σταθερός στο ύφος της παρουσίασής του</a:t>
            </a:r>
          </a:p>
          <a:p>
            <a:pPr algn="just"/>
            <a:r>
              <a:rPr lang="el-GR" sz="2300" dirty="0">
                <a:solidFill>
                  <a:schemeClr val="bg1"/>
                </a:solidFill>
              </a:rPr>
              <a:t>Οι παρουσιαστές ενός σταθμού που εργάζονται ακολουθώντας τις κατευθυντήριες αρχές του είναι πιθανό να διατηρήσουν το κοινό τους</a:t>
            </a:r>
          </a:p>
        </p:txBody>
      </p:sp>
      <p:grpSp>
        <p:nvGrpSpPr>
          <p:cNvPr id="17"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8" name="Freeform: Shape 17">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657571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925D13-05F2-773A-DA0E-9114B9BD1498}"/>
              </a:ext>
            </a:extLst>
          </p:cNvPr>
          <p:cNvSpPr>
            <a:spLocks noGrp="1"/>
          </p:cNvSpPr>
          <p:nvPr>
            <p:ph type="title"/>
          </p:nvPr>
        </p:nvSpPr>
        <p:spPr/>
        <p:txBody>
          <a:bodyPr/>
          <a:lstStyle/>
          <a:p>
            <a:pPr algn="ctr"/>
            <a:r>
              <a:rPr lang="el-GR" b="1" dirty="0"/>
              <a:t>Τύποι ραδιοφωνικών παρουσιαστών</a:t>
            </a:r>
          </a:p>
        </p:txBody>
      </p:sp>
      <p:sp>
        <p:nvSpPr>
          <p:cNvPr id="3" name="Θέση περιεχομένου 2">
            <a:extLst>
              <a:ext uri="{FF2B5EF4-FFF2-40B4-BE49-F238E27FC236}">
                <a16:creationId xmlns:a16="http://schemas.microsoft.com/office/drawing/2014/main" id="{0EE38078-8AB2-CA7D-0B5F-C2A0529E0934}"/>
              </a:ext>
            </a:extLst>
          </p:cNvPr>
          <p:cNvSpPr>
            <a:spLocks noGrp="1"/>
          </p:cNvSpPr>
          <p:nvPr>
            <p:ph idx="1"/>
          </p:nvPr>
        </p:nvSpPr>
        <p:spPr/>
        <p:txBody>
          <a:bodyPr>
            <a:normAutofit fontScale="85000" lnSpcReduction="20000"/>
          </a:bodyPr>
          <a:lstStyle/>
          <a:p>
            <a:r>
              <a:rPr lang="el-GR" sz="3100" b="1" u="sng" dirty="0"/>
              <a:t>Εκφωνητής ειδήσεων (</a:t>
            </a:r>
            <a:r>
              <a:rPr lang="el-GR" sz="3100" b="1" u="sng" dirty="0" err="1"/>
              <a:t>News</a:t>
            </a:r>
            <a:r>
              <a:rPr lang="el-GR" sz="3100" b="1" u="sng" dirty="0"/>
              <a:t> </a:t>
            </a:r>
            <a:r>
              <a:rPr lang="el-GR" sz="3100" b="1" u="sng" dirty="0" err="1"/>
              <a:t>Caster</a:t>
            </a:r>
            <a:r>
              <a:rPr lang="el-GR" sz="3100" b="1" u="sng" dirty="0"/>
              <a:t>)</a:t>
            </a:r>
          </a:p>
          <a:p>
            <a:pPr>
              <a:buFont typeface="Wingdings" panose="05000000000000000000" pitchFamily="2" charset="2"/>
              <a:buChar char="ü"/>
            </a:pPr>
            <a:r>
              <a:rPr lang="el-GR" dirty="0"/>
              <a:t>Παρουσιάζουν τις ειδήσεις ως ένα πρόγραμμα μετάδοσης</a:t>
            </a:r>
          </a:p>
          <a:p>
            <a:pPr>
              <a:buFont typeface="Wingdings" panose="05000000000000000000" pitchFamily="2" charset="2"/>
              <a:buChar char="ü"/>
            </a:pPr>
            <a:r>
              <a:rPr lang="el-GR" dirty="0"/>
              <a:t>Χρησιμοποιούν κατάλληλη γλώσσα και δεξιότητες παρουσίασης για να εξασφαλίσουν ενδιαφέρουσες παρουσιάσεις για το κοινό των ειδήσεων</a:t>
            </a:r>
          </a:p>
          <a:p>
            <a:pPr>
              <a:buFont typeface="Wingdings" panose="05000000000000000000" pitchFamily="2" charset="2"/>
              <a:buChar char="ü"/>
            </a:pPr>
            <a:r>
              <a:rPr lang="el-GR" dirty="0"/>
              <a:t>Δεν παρεκκλίνουν από το προκαθορισμένο κείμενο που έχει συνταχθεί ως δελτίο ειδήσεων (</a:t>
            </a:r>
            <a:r>
              <a:rPr lang="el-GR" dirty="0" err="1"/>
              <a:t>Owuamalam</a:t>
            </a:r>
            <a:r>
              <a:rPr lang="el-GR" dirty="0"/>
              <a:t>, 2007)</a:t>
            </a:r>
          </a:p>
          <a:p>
            <a:pPr>
              <a:buFont typeface="Wingdings" panose="05000000000000000000" pitchFamily="2" charset="2"/>
              <a:buChar char="ü"/>
            </a:pPr>
            <a:r>
              <a:rPr lang="el-GR" dirty="0"/>
              <a:t>Κατά τη διάρκεια της ζωντανής μετάδοσης, ο εκφωνητής πρέπει να δείχνει αυτοπεποίθηση και οι λέξεις να προφέρονται καθαρά και σωστά. Η έμφαση στις λέξεις, προτάσεις ή φράσεις πρέπει να δίνεται στη σωστή θέση, ώστε να αποφεύγεται η σύγχυση νοημάτων</a:t>
            </a:r>
          </a:p>
          <a:p>
            <a:pPr>
              <a:buFont typeface="Wingdings" panose="05000000000000000000" pitchFamily="2" charset="2"/>
              <a:buChar char="ü"/>
            </a:pPr>
            <a:r>
              <a:rPr lang="el-GR" dirty="0"/>
              <a:t>Ένας εκφωνητής που δεν έχει αυτοπεποίθηση στη δουλειά του είναι πιθανό να μεταδίδει τις ειδήσεις βιαστικά, να κάνει σειρά λαθών και έτσι να οδηγεί το κοινό στο να αλλάξει κανάλι</a:t>
            </a:r>
            <a:r>
              <a:rPr lang="en-US" dirty="0"/>
              <a:t> (</a:t>
            </a:r>
            <a:r>
              <a:rPr lang="en-US" dirty="0" err="1"/>
              <a:t>Apuke</a:t>
            </a:r>
            <a:r>
              <a:rPr lang="en-US"/>
              <a:t>, 2017)</a:t>
            </a:r>
            <a:endParaRPr lang="el-GR" dirty="0">
              <a:highlight>
                <a:srgbClr val="FFFF00"/>
              </a:highlight>
            </a:endParaRPr>
          </a:p>
        </p:txBody>
      </p:sp>
    </p:spTree>
    <p:extLst>
      <p:ext uri="{BB962C8B-B14F-4D97-AF65-F5344CB8AC3E}">
        <p14:creationId xmlns:p14="http://schemas.microsoft.com/office/powerpoint/2010/main" val="812429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9279C5-D54A-4B61-90EE-6D7F0E32471F}"/>
              </a:ext>
            </a:extLst>
          </p:cNvPr>
          <p:cNvSpPr>
            <a:spLocks noGrp="1"/>
          </p:cNvSpPr>
          <p:nvPr>
            <p:ph type="title"/>
          </p:nvPr>
        </p:nvSpPr>
        <p:spPr/>
        <p:txBody>
          <a:bodyPr/>
          <a:lstStyle/>
          <a:p>
            <a:pPr algn="ctr"/>
            <a:r>
              <a:rPr lang="el-GR" b="1" dirty="0"/>
              <a:t>Τύποι ραδιοφωνικών παρουσιαστών</a:t>
            </a:r>
            <a:endParaRPr lang="el-GR" dirty="0"/>
          </a:p>
        </p:txBody>
      </p:sp>
      <p:sp>
        <p:nvSpPr>
          <p:cNvPr id="3" name="Θέση περιεχομένου 2">
            <a:extLst>
              <a:ext uri="{FF2B5EF4-FFF2-40B4-BE49-F238E27FC236}">
                <a16:creationId xmlns:a16="http://schemas.microsoft.com/office/drawing/2014/main" id="{A9FD77C2-C95B-45A7-8B25-296A1B2A1DCD}"/>
              </a:ext>
            </a:extLst>
          </p:cNvPr>
          <p:cNvSpPr>
            <a:spLocks noGrp="1"/>
          </p:cNvSpPr>
          <p:nvPr>
            <p:ph idx="1"/>
          </p:nvPr>
        </p:nvSpPr>
        <p:spPr/>
        <p:txBody>
          <a:bodyPr/>
          <a:lstStyle/>
          <a:p>
            <a:r>
              <a:rPr lang="el-GR" b="1" u="sng" dirty="0"/>
              <a:t>Παραδείγματα εκφωνητών ειδήσεων</a:t>
            </a:r>
          </a:p>
          <a:p>
            <a:endParaRPr lang="el-GR" dirty="0"/>
          </a:p>
          <a:p>
            <a:pPr marL="0" indent="0">
              <a:buNone/>
            </a:pPr>
            <a:endParaRPr lang="el-GR" dirty="0"/>
          </a:p>
          <a:p>
            <a:pPr marL="0" indent="0" algn="ctr">
              <a:buNone/>
            </a:pPr>
            <a:r>
              <a:rPr lang="en-US" dirty="0"/>
              <a:t>Link</a:t>
            </a:r>
            <a:r>
              <a:rPr lang="el-GR" dirty="0"/>
              <a:t>-1</a:t>
            </a:r>
            <a:r>
              <a:rPr lang="en-US" dirty="0"/>
              <a:t>: </a:t>
            </a:r>
            <a:r>
              <a:rPr lang="en-US" dirty="0">
                <a:hlinkClick r:id="rId2"/>
              </a:rPr>
              <a:t>https://www.youtube.com/watch?v=7HR9F9K_R8w</a:t>
            </a:r>
            <a:r>
              <a:rPr lang="en-US" dirty="0"/>
              <a:t> </a:t>
            </a:r>
            <a:endParaRPr lang="el-GR" dirty="0"/>
          </a:p>
          <a:p>
            <a:pPr marL="0" indent="0" algn="ctr">
              <a:buNone/>
            </a:pPr>
            <a:r>
              <a:rPr lang="en-US" dirty="0"/>
              <a:t>Link-2: </a:t>
            </a:r>
            <a:r>
              <a:rPr lang="en-US" dirty="0">
                <a:hlinkClick r:id="rId3"/>
              </a:rPr>
              <a:t>https://www.youtube.com/watch?v=Jf1hSeYpHJA</a:t>
            </a:r>
            <a:r>
              <a:rPr lang="en-US" dirty="0"/>
              <a:t> </a:t>
            </a:r>
            <a:endParaRPr lang="el-GR" dirty="0"/>
          </a:p>
        </p:txBody>
      </p:sp>
    </p:spTree>
    <p:extLst>
      <p:ext uri="{BB962C8B-B14F-4D97-AF65-F5344CB8AC3E}">
        <p14:creationId xmlns:p14="http://schemas.microsoft.com/office/powerpoint/2010/main" val="2148909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DB9CC3-9A4A-467F-8BBE-A82461691C28}"/>
              </a:ext>
            </a:extLst>
          </p:cNvPr>
          <p:cNvSpPr>
            <a:spLocks noGrp="1"/>
          </p:cNvSpPr>
          <p:nvPr>
            <p:ph type="title"/>
          </p:nvPr>
        </p:nvSpPr>
        <p:spPr/>
        <p:txBody>
          <a:bodyPr/>
          <a:lstStyle/>
          <a:p>
            <a:pPr algn="ctr"/>
            <a:r>
              <a:rPr lang="el-GR" b="1" dirty="0"/>
              <a:t>Τύποι ραδιοφωνικών παρουσιαστών</a:t>
            </a:r>
            <a:endParaRPr lang="el-GR" dirty="0"/>
          </a:p>
        </p:txBody>
      </p:sp>
      <p:sp>
        <p:nvSpPr>
          <p:cNvPr id="3" name="Θέση περιεχομένου 2">
            <a:extLst>
              <a:ext uri="{FF2B5EF4-FFF2-40B4-BE49-F238E27FC236}">
                <a16:creationId xmlns:a16="http://schemas.microsoft.com/office/drawing/2014/main" id="{FFA74BDF-F5A0-4FDA-8461-3D1DED0526A8}"/>
              </a:ext>
            </a:extLst>
          </p:cNvPr>
          <p:cNvSpPr>
            <a:spLocks noGrp="1"/>
          </p:cNvSpPr>
          <p:nvPr>
            <p:ph idx="1"/>
          </p:nvPr>
        </p:nvSpPr>
        <p:spPr/>
        <p:txBody>
          <a:bodyPr>
            <a:normAutofit fontScale="77500" lnSpcReduction="20000"/>
          </a:bodyPr>
          <a:lstStyle/>
          <a:p>
            <a:pPr algn="just"/>
            <a:r>
              <a:rPr lang="el-GR" sz="3100" b="1" u="sng" dirty="0"/>
              <a:t>Ραδιοφωνικός Παραγωγός / DJ</a:t>
            </a:r>
          </a:p>
          <a:p>
            <a:pPr algn="just">
              <a:buFont typeface="Wingdings" panose="05000000000000000000" pitchFamily="2" charset="2"/>
              <a:buChar char="ü"/>
            </a:pPr>
            <a:r>
              <a:rPr lang="el-GR" dirty="0"/>
              <a:t>Η κύρια ευθύνη τους σε έναν ραδιοφωνικό σταθμό είναι η παρουσίαση μουσικών προγραμμάτων διαφόρων ειδών και μορφών, παλαιών και σύγχρονων</a:t>
            </a:r>
          </a:p>
          <a:p>
            <a:pPr algn="just">
              <a:buFont typeface="Wingdings" panose="05000000000000000000" pitchFamily="2" charset="2"/>
              <a:buChar char="ü"/>
            </a:pPr>
            <a:r>
              <a:rPr lang="el-GR" dirty="0"/>
              <a:t>Η βασική τους εργασία είναι να διασκεδάζουν το κοινό του σταθμού παίζοντας τραγούδια στον αέρα</a:t>
            </a:r>
          </a:p>
          <a:p>
            <a:pPr algn="just">
              <a:buFont typeface="Wingdings" panose="05000000000000000000" pitchFamily="2" charset="2"/>
              <a:buChar char="ü"/>
            </a:pPr>
            <a:r>
              <a:rPr lang="el-GR" dirty="0"/>
              <a:t>Το χιούμορ και η ευστροφία τους, που προσθέτουν λάμψη και διασκέδαση στην εκπομπή, αποτελούν το μεγαλύτερο τους πλεονέκτημα κατά την παρουσίαση των καλλιτεχνών και των έργων τους</a:t>
            </a:r>
          </a:p>
          <a:p>
            <a:pPr algn="just">
              <a:buFont typeface="Wingdings" panose="05000000000000000000" pitchFamily="2" charset="2"/>
              <a:buChar char="ü"/>
            </a:pPr>
            <a:r>
              <a:rPr lang="el-GR" dirty="0"/>
              <a:t>Ο DJ συνήθως διαθέτει εκτεταμένες γνώσεις γύρω από τους καλλιτέχνες και τη μουσική τους, γεγονός που του επιτρέπει να κάνει ουσιαστικά σχόλια σχετικά με τα τραγούδια που παρουσιάζει στο κοινό</a:t>
            </a:r>
          </a:p>
          <a:p>
            <a:pPr algn="just">
              <a:buFont typeface="Wingdings" panose="05000000000000000000" pitchFamily="2" charset="2"/>
              <a:buChar char="ü"/>
            </a:pPr>
            <a:r>
              <a:rPr lang="el-GR" dirty="0"/>
              <a:t>Ο κύριος στόχος του είναι να ψυχαγωγεί το κοινό του σταθμού, προσφέροντάς του ποικιλία μουσικών ειδών. Παράλληλα, μερικές φορές αναλαμβάνει και ρόλο συμβούλου της κοινωνίας, μέσα από τα σχόλια και τις παρουσιάσεις του γύρω από τη μουσική και τους καλλιτέχνες</a:t>
            </a:r>
            <a:r>
              <a:rPr lang="en-US" dirty="0"/>
              <a:t> (</a:t>
            </a:r>
            <a:r>
              <a:rPr lang="en-US" dirty="0" err="1"/>
              <a:t>Apuke</a:t>
            </a:r>
            <a:r>
              <a:rPr lang="en-US" dirty="0"/>
              <a:t>, 2017)</a:t>
            </a:r>
            <a:endParaRPr lang="el-GR" dirty="0"/>
          </a:p>
        </p:txBody>
      </p:sp>
    </p:spTree>
    <p:extLst>
      <p:ext uri="{BB962C8B-B14F-4D97-AF65-F5344CB8AC3E}">
        <p14:creationId xmlns:p14="http://schemas.microsoft.com/office/powerpoint/2010/main" val="175601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470888-FB87-4C94-8818-44B3EE52138D}"/>
              </a:ext>
            </a:extLst>
          </p:cNvPr>
          <p:cNvSpPr>
            <a:spLocks noGrp="1"/>
          </p:cNvSpPr>
          <p:nvPr>
            <p:ph type="title"/>
          </p:nvPr>
        </p:nvSpPr>
        <p:spPr/>
        <p:txBody>
          <a:bodyPr/>
          <a:lstStyle/>
          <a:p>
            <a:pPr algn="ctr"/>
            <a:r>
              <a:rPr lang="el-GR" b="1" dirty="0"/>
              <a:t>Τύποι ραδιοφωνικών παρουσιαστών</a:t>
            </a:r>
            <a:endParaRPr lang="el-GR" dirty="0"/>
          </a:p>
        </p:txBody>
      </p:sp>
      <p:sp>
        <p:nvSpPr>
          <p:cNvPr id="3" name="Θέση περιεχομένου 2">
            <a:extLst>
              <a:ext uri="{FF2B5EF4-FFF2-40B4-BE49-F238E27FC236}">
                <a16:creationId xmlns:a16="http://schemas.microsoft.com/office/drawing/2014/main" id="{C73B476F-646B-4F0F-B5F2-F4477E7FB868}"/>
              </a:ext>
            </a:extLst>
          </p:cNvPr>
          <p:cNvSpPr>
            <a:spLocks noGrp="1"/>
          </p:cNvSpPr>
          <p:nvPr>
            <p:ph idx="1"/>
          </p:nvPr>
        </p:nvSpPr>
        <p:spPr/>
        <p:txBody>
          <a:bodyPr>
            <a:normAutofit fontScale="92500" lnSpcReduction="10000"/>
          </a:bodyPr>
          <a:lstStyle/>
          <a:p>
            <a:pPr algn="just"/>
            <a:r>
              <a:rPr lang="el-GR" sz="3000" b="1" u="sng" dirty="0"/>
              <a:t>Παρουσιαστής / Συντονιστής (</a:t>
            </a:r>
            <a:r>
              <a:rPr lang="en-US" sz="3000" b="1" u="sng" dirty="0"/>
              <a:t>A</a:t>
            </a:r>
            <a:r>
              <a:rPr lang="el-GR" sz="3000" b="1" u="sng" dirty="0" err="1"/>
              <a:t>nchor</a:t>
            </a:r>
            <a:r>
              <a:rPr lang="el-GR" sz="3000" b="1" u="sng" dirty="0"/>
              <a:t>)</a:t>
            </a:r>
            <a:endParaRPr lang="en-US" sz="3000" b="1" u="sng" dirty="0"/>
          </a:p>
          <a:p>
            <a:pPr algn="just">
              <a:buFont typeface="Wingdings" panose="05000000000000000000" pitchFamily="2" charset="2"/>
              <a:buChar char="ü"/>
            </a:pPr>
            <a:r>
              <a:rPr lang="el-GR" dirty="0"/>
              <a:t>Είναι υπεύθυνος για την παρουσίαση προγραμμάτων όπως συζητήσεις, συνεντεύξεις και </a:t>
            </a:r>
            <a:r>
              <a:rPr lang="el-GR" dirty="0" err="1"/>
              <a:t>talk</a:t>
            </a:r>
            <a:r>
              <a:rPr lang="el-GR" dirty="0"/>
              <a:t> </a:t>
            </a:r>
            <a:r>
              <a:rPr lang="el-GR" dirty="0" err="1"/>
              <a:t>shows</a:t>
            </a:r>
            <a:endParaRPr lang="el-GR" dirty="0"/>
          </a:p>
          <a:p>
            <a:pPr algn="just">
              <a:buFont typeface="Wingdings" panose="05000000000000000000" pitchFamily="2" charset="2"/>
              <a:buChar char="ü"/>
            </a:pPr>
            <a:r>
              <a:rPr lang="el-GR" dirty="0"/>
              <a:t>Είναι άριστα εξοικειωμένοι με τους στόχους κάθε προγράμματος και καταβάλλουν μεγάλη προσπάθεια για να ενθαρρύνουν τη συμμετοχή του κοινού</a:t>
            </a:r>
          </a:p>
          <a:p>
            <a:pPr algn="just">
              <a:buFont typeface="Wingdings" panose="05000000000000000000" pitchFamily="2" charset="2"/>
              <a:buChar char="ü"/>
            </a:pPr>
            <a:r>
              <a:rPr lang="el-GR" dirty="0"/>
              <a:t>Διαθέτουν γνώσεις στα θέματα που διαχειρίζονται, είναι οξυδερκείς και αντιδρούν γρήγορα στη σκέψη και στην ανάλυση</a:t>
            </a:r>
          </a:p>
          <a:p>
            <a:pPr algn="just">
              <a:buFont typeface="Wingdings" panose="05000000000000000000" pitchFamily="2" charset="2"/>
              <a:buChar char="ü"/>
            </a:pPr>
            <a:r>
              <a:rPr lang="el-GR" dirty="0"/>
              <a:t>Αυτές οι ικανότητες τούς βοηθούν να μοιράζονται τη γνώση τους με τους συμμετέχοντες κατά τη διάρκεια της παρουσίασης των προγραμμάτων</a:t>
            </a:r>
            <a:r>
              <a:rPr lang="en-US" dirty="0"/>
              <a:t> (</a:t>
            </a:r>
            <a:r>
              <a:rPr lang="en-US" dirty="0" err="1"/>
              <a:t>Apuke</a:t>
            </a:r>
            <a:r>
              <a:rPr lang="en-US" dirty="0"/>
              <a:t>, 2017)</a:t>
            </a:r>
            <a:endParaRPr lang="el-GR" dirty="0"/>
          </a:p>
        </p:txBody>
      </p:sp>
    </p:spTree>
    <p:extLst>
      <p:ext uri="{BB962C8B-B14F-4D97-AF65-F5344CB8AC3E}">
        <p14:creationId xmlns:p14="http://schemas.microsoft.com/office/powerpoint/2010/main" val="110154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4">
            <a:extLst>
              <a:ext uri="{FF2B5EF4-FFF2-40B4-BE49-F238E27FC236}">
                <a16:creationId xmlns:a16="http://schemas.microsoft.com/office/drawing/2014/main" id="{98B2A08D-C04C-FBD4-795F-912C073035A1}"/>
              </a:ext>
            </a:extLst>
          </p:cNvPr>
          <p:cNvSpPr txBox="1">
            <a:spLocks noGrp="1"/>
          </p:cNvSpPr>
          <p:nvPr>
            <p:ph type="title"/>
          </p:nvPr>
        </p:nvSpPr>
        <p:spPr/>
        <p:txBody>
          <a:bodyPr anchorCtr="1"/>
          <a:lstStyle/>
          <a:p>
            <a:pPr algn="ctr" eaLnBrk="1" fontAlgn="auto">
              <a:spcBef>
                <a:spcPts val="0"/>
              </a:spcBef>
              <a:spcAft>
                <a:spcPts val="0"/>
              </a:spcAft>
              <a:defRPr/>
            </a:pPr>
            <a:r>
              <a:rPr lang="el-GR" b="1"/>
              <a:t>ΤΟ ΡΑΔΙΟΦΩΝΟ ΚΑΙ ΟΙ ΙΔΙΑΙΤΕΡΟΤΗΤΕΣ ΤΟΥ</a:t>
            </a:r>
          </a:p>
        </p:txBody>
      </p:sp>
      <p:pic>
        <p:nvPicPr>
          <p:cNvPr id="6" name="Θέση περιεχομένου 5">
            <a:extLst>
              <a:ext uri="{FF2B5EF4-FFF2-40B4-BE49-F238E27FC236}">
                <a16:creationId xmlns:a16="http://schemas.microsoft.com/office/drawing/2014/main" id="{BA0EAA49-5939-41A3-8F8D-0254785CB19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4817882" cy="4056701"/>
          </a:xfrm>
        </p:spPr>
      </p:pic>
      <p:sp>
        <p:nvSpPr>
          <p:cNvPr id="4" name="Θέση περιεχομένου 3">
            <a:extLst>
              <a:ext uri="{FF2B5EF4-FFF2-40B4-BE49-F238E27FC236}">
                <a16:creationId xmlns:a16="http://schemas.microsoft.com/office/drawing/2014/main" id="{516CE252-ED89-4E8E-87FE-D4F6002D797F}"/>
              </a:ext>
            </a:extLst>
          </p:cNvPr>
          <p:cNvSpPr>
            <a:spLocks noGrp="1"/>
          </p:cNvSpPr>
          <p:nvPr>
            <p:ph sz="half" idx="2"/>
          </p:nvPr>
        </p:nvSpPr>
        <p:spPr>
          <a:xfrm>
            <a:off x="5825765" y="1825625"/>
            <a:ext cx="5528035" cy="4351338"/>
          </a:xfrm>
        </p:spPr>
        <p:txBody>
          <a:bodyPr>
            <a:normAutofit fontScale="92500" lnSpcReduction="10000"/>
          </a:bodyPr>
          <a:lstStyle/>
          <a:p>
            <a:pPr marL="0" indent="0" algn="just" eaLnBrk="1" fontAlgn="auto">
              <a:spcAft>
                <a:spcPts val="0"/>
              </a:spcAft>
              <a:buFont typeface="Calibri" pitchFamily="34"/>
              <a:buNone/>
              <a:defRPr/>
            </a:pPr>
            <a:r>
              <a:rPr lang="el-GR" sz="2800" dirty="0"/>
              <a:t>α) </a:t>
            </a:r>
            <a:r>
              <a:rPr lang="el-GR" sz="2800" b="1" dirty="0"/>
              <a:t>Ταχύτητα</a:t>
            </a:r>
            <a:r>
              <a:rPr lang="el-GR" sz="2800" dirty="0"/>
              <a:t>: Μπορεί ανά πάσα ώρα και στιγμή να διακόψει το πρόγραμμά του για να μεταδώσει μια είδηση</a:t>
            </a:r>
          </a:p>
          <a:p>
            <a:pPr marL="91440" indent="-91440" algn="just" eaLnBrk="1" fontAlgn="auto">
              <a:spcAft>
                <a:spcPts val="0"/>
              </a:spcAft>
              <a:buFont typeface="Wingdings" pitchFamily="2"/>
              <a:buChar char="ü"/>
              <a:defRPr/>
            </a:pPr>
            <a:r>
              <a:rPr lang="el-GR" sz="2800" dirty="0"/>
              <a:t> Απαραίτητα τεχνικά μέσα</a:t>
            </a:r>
          </a:p>
          <a:p>
            <a:pPr marL="0" indent="0" algn="just" eaLnBrk="1" fontAlgn="auto">
              <a:spcAft>
                <a:spcPts val="0"/>
              </a:spcAft>
              <a:buFont typeface="Calibri" pitchFamily="34"/>
              <a:buNone/>
              <a:defRPr/>
            </a:pPr>
            <a:r>
              <a:rPr lang="el-GR" sz="2800" dirty="0"/>
              <a:t>β) </a:t>
            </a:r>
            <a:r>
              <a:rPr lang="el-GR" sz="2800" b="1" dirty="0"/>
              <a:t>Χαμηλό κόστος για το στήσιμο ενός ραδιοφωνικού σταθμού</a:t>
            </a:r>
          </a:p>
          <a:p>
            <a:pPr marL="0" indent="0" algn="just" eaLnBrk="1" fontAlgn="auto">
              <a:spcAft>
                <a:spcPts val="0"/>
              </a:spcAft>
              <a:buFont typeface="Calibri" pitchFamily="34"/>
              <a:buNone/>
              <a:defRPr/>
            </a:pPr>
            <a:r>
              <a:rPr lang="el-GR" sz="2800" dirty="0"/>
              <a:t>γ) </a:t>
            </a:r>
            <a:r>
              <a:rPr lang="el-GR" sz="2800" b="1" dirty="0"/>
              <a:t>Η προσωπικότητα του παραγωγού/παρουσιαστή/δημοσιογράφου</a:t>
            </a:r>
            <a:r>
              <a:rPr lang="el-GR" sz="2800" dirty="0"/>
              <a:t>: Ο ακροατής πρέπει τόσο στη φωνή του όσο και στο μήνυμα που εκπέμπει είτε αυτό είναι ενημερωτικής φύσης είτε ψυχαγωγικής</a:t>
            </a:r>
          </a:p>
          <a:p>
            <a:endParaRPr lang="el-GR" dirty="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B637C0-FFD3-4D5C-91F7-9DC7939C01A1}"/>
              </a:ext>
            </a:extLst>
          </p:cNvPr>
          <p:cNvSpPr>
            <a:spLocks noGrp="1"/>
          </p:cNvSpPr>
          <p:nvPr>
            <p:ph type="title"/>
          </p:nvPr>
        </p:nvSpPr>
        <p:spPr/>
        <p:txBody>
          <a:bodyPr/>
          <a:lstStyle/>
          <a:p>
            <a:pPr algn="ctr"/>
            <a:r>
              <a:rPr lang="el-GR" b="1" dirty="0"/>
              <a:t>Τύποι ραδιοφωνικών παρουσιαστών</a:t>
            </a:r>
            <a:endParaRPr lang="el-GR" dirty="0"/>
          </a:p>
        </p:txBody>
      </p:sp>
      <p:sp>
        <p:nvSpPr>
          <p:cNvPr id="3" name="Θέση περιεχομένου 2">
            <a:extLst>
              <a:ext uri="{FF2B5EF4-FFF2-40B4-BE49-F238E27FC236}">
                <a16:creationId xmlns:a16="http://schemas.microsoft.com/office/drawing/2014/main" id="{6288D78D-0377-4D1F-9E70-221F0E426764}"/>
              </a:ext>
            </a:extLst>
          </p:cNvPr>
          <p:cNvSpPr>
            <a:spLocks noGrp="1"/>
          </p:cNvSpPr>
          <p:nvPr>
            <p:ph idx="1"/>
          </p:nvPr>
        </p:nvSpPr>
        <p:spPr/>
        <p:txBody>
          <a:bodyPr>
            <a:normAutofit fontScale="92500" lnSpcReduction="10000"/>
          </a:bodyPr>
          <a:lstStyle/>
          <a:p>
            <a:pPr algn="just"/>
            <a:r>
              <a:rPr lang="el-GR" sz="3000" b="1" u="sng" dirty="0"/>
              <a:t>Αφηγητές</a:t>
            </a:r>
            <a:endParaRPr lang="en-US" sz="3000" b="1" u="sng" dirty="0"/>
          </a:p>
          <a:p>
            <a:pPr algn="just">
              <a:buFont typeface="Wingdings" panose="05000000000000000000" pitchFamily="2" charset="2"/>
              <a:buChar char="ü"/>
            </a:pPr>
            <a:r>
              <a:rPr lang="el-GR" dirty="0"/>
              <a:t>Είναι παρουσιαστές που περιγράφουν μια σειρά γεγονότων με συνεχή και τακτική σειρά</a:t>
            </a:r>
          </a:p>
          <a:p>
            <a:pPr algn="just">
              <a:buFont typeface="Wingdings" panose="05000000000000000000" pitchFamily="2" charset="2"/>
              <a:buChar char="ü"/>
            </a:pPr>
            <a:r>
              <a:rPr lang="el-GR" dirty="0"/>
              <a:t> Παρέχουν πληροφορίες που εξηγούν καταστάσεις με παραστατικό και ενδιαφέροντα τρόπο (</a:t>
            </a:r>
            <a:r>
              <a:rPr lang="el-GR" dirty="0" err="1"/>
              <a:t>Owuamalam</a:t>
            </a:r>
            <a:r>
              <a:rPr lang="el-GR" dirty="0"/>
              <a:t>, 2007)</a:t>
            </a:r>
          </a:p>
          <a:p>
            <a:pPr algn="just">
              <a:buFont typeface="Wingdings" panose="05000000000000000000" pitchFamily="2" charset="2"/>
              <a:buChar char="ü"/>
            </a:pPr>
            <a:r>
              <a:rPr lang="el-GR" dirty="0"/>
              <a:t>Ο παρουσιαστής που συνήθως κάνει την αφήγηση σε ένα ντοκιμαντέρ καταφέρνει να παρασύρει το κοινό και να το οδηγήσει μέσα από το πρόγραμμα, </a:t>
            </a:r>
            <a:r>
              <a:rPr lang="el-GR" dirty="0" err="1"/>
              <a:t>αφηγούμενος</a:t>
            </a:r>
            <a:r>
              <a:rPr lang="el-GR" dirty="0"/>
              <a:t> την ιστορία με πειστικό και καθηλωτικό τρόπο</a:t>
            </a:r>
          </a:p>
          <a:p>
            <a:pPr algn="just">
              <a:buFont typeface="Wingdings" panose="05000000000000000000" pitchFamily="2" charset="2"/>
              <a:buChar char="ü"/>
            </a:pPr>
            <a:r>
              <a:rPr lang="el-GR" dirty="0"/>
              <a:t>Η αφήγηση που δίνεται από τους </a:t>
            </a:r>
            <a:r>
              <a:rPr lang="el-GR" dirty="0" err="1"/>
              <a:t>διηγητές</a:t>
            </a:r>
            <a:r>
              <a:rPr lang="el-GR" dirty="0"/>
              <a:t> σύντομων ιστοριών γίνεται με τέτοιο τρόπο, ώστε ο ακροατής να πιστεύει πως ο αφηγητής ήταν παρών στη σκηνή του γεγονότος ή του συμβάντος</a:t>
            </a:r>
            <a:r>
              <a:rPr lang="en-US" dirty="0"/>
              <a:t> (</a:t>
            </a:r>
            <a:r>
              <a:rPr lang="en-US" dirty="0" err="1"/>
              <a:t>Apuke</a:t>
            </a:r>
            <a:r>
              <a:rPr lang="en-US" dirty="0"/>
              <a:t>, 2017)</a:t>
            </a:r>
            <a:endParaRPr lang="el-GR" dirty="0"/>
          </a:p>
        </p:txBody>
      </p:sp>
    </p:spTree>
    <p:extLst>
      <p:ext uri="{BB962C8B-B14F-4D97-AF65-F5344CB8AC3E}">
        <p14:creationId xmlns:p14="http://schemas.microsoft.com/office/powerpoint/2010/main" val="3359173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0E34A3-3169-4138-9A2D-DE65862BBCF9}"/>
              </a:ext>
            </a:extLst>
          </p:cNvPr>
          <p:cNvSpPr>
            <a:spLocks noGrp="1"/>
          </p:cNvSpPr>
          <p:nvPr>
            <p:ph type="title"/>
          </p:nvPr>
        </p:nvSpPr>
        <p:spPr/>
        <p:txBody>
          <a:bodyPr/>
          <a:lstStyle/>
          <a:p>
            <a:pPr algn="ctr"/>
            <a:r>
              <a:rPr lang="el-GR" b="1" dirty="0"/>
              <a:t>Παράδειγμα</a:t>
            </a:r>
          </a:p>
        </p:txBody>
      </p:sp>
      <p:sp>
        <p:nvSpPr>
          <p:cNvPr id="3" name="Θέση περιεχομένου 2">
            <a:extLst>
              <a:ext uri="{FF2B5EF4-FFF2-40B4-BE49-F238E27FC236}">
                <a16:creationId xmlns:a16="http://schemas.microsoft.com/office/drawing/2014/main" id="{BABEF392-C8D4-4DDF-A0CF-A720DA72B77D}"/>
              </a:ext>
            </a:extLst>
          </p:cNvPr>
          <p:cNvSpPr>
            <a:spLocks noGrp="1"/>
          </p:cNvSpPr>
          <p:nvPr>
            <p:ph idx="1"/>
          </p:nvPr>
        </p:nvSpPr>
        <p:spPr/>
        <p:txBody>
          <a:bodyPr/>
          <a:lstStyle/>
          <a:p>
            <a:pPr algn="ctr"/>
            <a:endParaRPr lang="el-GR" dirty="0"/>
          </a:p>
          <a:p>
            <a:pPr algn="ctr"/>
            <a:endParaRPr lang="el-GR" dirty="0"/>
          </a:p>
          <a:p>
            <a:pPr algn="ctr"/>
            <a:endParaRPr lang="el-GR" dirty="0"/>
          </a:p>
          <a:p>
            <a:pPr algn="ctr"/>
            <a:r>
              <a:rPr lang="en-US" dirty="0"/>
              <a:t>Link: </a:t>
            </a:r>
            <a:r>
              <a:rPr lang="en-US" dirty="0">
                <a:hlinkClick r:id="rId2"/>
              </a:rPr>
              <a:t>https://www.youtube.com/watch?v=eOiyGZ4EDgA</a:t>
            </a:r>
            <a:r>
              <a:rPr lang="en-US" dirty="0"/>
              <a:t> </a:t>
            </a:r>
            <a:r>
              <a:rPr lang="el-GR" dirty="0"/>
              <a:t>(από 3:06 και μετά)</a:t>
            </a:r>
          </a:p>
        </p:txBody>
      </p:sp>
    </p:spTree>
    <p:extLst>
      <p:ext uri="{BB962C8B-B14F-4D97-AF65-F5344CB8AC3E}">
        <p14:creationId xmlns:p14="http://schemas.microsoft.com/office/powerpoint/2010/main" val="3342823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4CDDBB-E9E5-4A89-BB5C-C88CDBA68C17}"/>
              </a:ext>
            </a:extLst>
          </p:cNvPr>
          <p:cNvSpPr>
            <a:spLocks noGrp="1"/>
          </p:cNvSpPr>
          <p:nvPr>
            <p:ph type="title"/>
          </p:nvPr>
        </p:nvSpPr>
        <p:spPr/>
        <p:txBody>
          <a:bodyPr/>
          <a:lstStyle/>
          <a:p>
            <a:pPr algn="ctr"/>
            <a:r>
              <a:rPr lang="el-GR" b="1" dirty="0"/>
              <a:t>Ο ρόλος της διαφήμισης στο ραδιόφωνο</a:t>
            </a:r>
          </a:p>
        </p:txBody>
      </p:sp>
      <p:sp>
        <p:nvSpPr>
          <p:cNvPr id="3" name="Θέση περιεχομένου 2">
            <a:extLst>
              <a:ext uri="{FF2B5EF4-FFF2-40B4-BE49-F238E27FC236}">
                <a16:creationId xmlns:a16="http://schemas.microsoft.com/office/drawing/2014/main" id="{562BE26A-A4CA-4386-A1FB-2F7E478BD373}"/>
              </a:ext>
            </a:extLst>
          </p:cNvPr>
          <p:cNvSpPr>
            <a:spLocks noGrp="1"/>
          </p:cNvSpPr>
          <p:nvPr>
            <p:ph idx="1"/>
          </p:nvPr>
        </p:nvSpPr>
        <p:spPr>
          <a:xfrm>
            <a:off x="838200" y="1825624"/>
            <a:ext cx="10515600" cy="4414919"/>
          </a:xfrm>
        </p:spPr>
        <p:txBody>
          <a:bodyPr>
            <a:noAutofit/>
          </a:bodyPr>
          <a:lstStyle/>
          <a:p>
            <a:pPr algn="just"/>
            <a:r>
              <a:rPr lang="el-GR" sz="1900" dirty="0"/>
              <a:t>Η διαφήμιση αποτελεί την κύρια - και συχνά τη μοναδική - πηγή χρηματοδότησης για τους εμπορικούς και ενημερωτικούς ραδιοφωνικούς σταθμούς</a:t>
            </a:r>
          </a:p>
          <a:p>
            <a:pPr algn="just"/>
            <a:r>
              <a:rPr lang="el-GR" sz="1900" dirty="0"/>
              <a:t>Είναι ενσωματωμένη στο ραδιοφωνικό πρόγραμμα, ως πρόσθετο στοιχείο που μεταδίδεται μαζί με τα δελτία ειδήσεων, μεταξύ εκπομπών ή ενοτήτων ή ακόμη και μέσα σε αυτές</a:t>
            </a:r>
          </a:p>
          <a:p>
            <a:pPr algn="just"/>
            <a:r>
              <a:rPr lang="el-GR" sz="1900" dirty="0"/>
              <a:t>Η πιο συνηθισμένη πρακτική είναι η μετάδοση ραδιοφωνικών σποτ κατά τη διάρκεια διαφημιστικών διαλειμμάτων, τα οποία είναι σαφώς διαχωρισμένα από το κυρίως πρόγραμμα. Αυτό επιτρέπει στους ακροατές να διακρίνουν το διαφημιστικό μήνυμα από το κανονικό περιεχόμενο, αν και συχνά δημιουργεί αρνητικές στάσεις απέναντι στη διαφήμιση (</a:t>
            </a:r>
            <a:r>
              <a:rPr lang="el-GR" sz="1900" dirty="0" err="1"/>
              <a:t>Potter</a:t>
            </a:r>
            <a:r>
              <a:rPr lang="el-GR" sz="1900" dirty="0"/>
              <a:t>, 2009)</a:t>
            </a:r>
          </a:p>
          <a:p>
            <a:pPr algn="just"/>
            <a:r>
              <a:rPr lang="el-GR" sz="1900" dirty="0"/>
              <a:t>Ωστόσο, η ραδιοφωνική διαφήμιση τείνει να ενσωματώνεται στη χαρακτηριστική πληροφοριακή φύση του μέσου (γνωστό ως </a:t>
            </a:r>
            <a:r>
              <a:rPr lang="el-GR" sz="1900" dirty="0" err="1"/>
              <a:t>native</a:t>
            </a:r>
            <a:r>
              <a:rPr lang="el-GR" sz="1900" dirty="0"/>
              <a:t> </a:t>
            </a:r>
            <a:r>
              <a:rPr lang="el-GR" sz="1900" dirty="0" err="1"/>
              <a:t>advertising</a:t>
            </a:r>
            <a:r>
              <a:rPr lang="el-GR" sz="1900" dirty="0"/>
              <a:t> – «ενσωματωμένη διαφήμιση»)</a:t>
            </a:r>
          </a:p>
          <a:p>
            <a:pPr algn="just"/>
            <a:r>
              <a:rPr lang="el-GR" sz="1900" dirty="0"/>
              <a:t>Από την εμφάνιση του ραδιοφώνου ως μέσο μαζικής επικοινωνίας, αποτελεί συνηθισμένη πρακτική οι ίδιοι οι δημοσιογράφοι ή οι συνεργάτες τους να εκφωνούν διαφημίσεις που είναι ενσωματωμένες στο περιεχόμενο των εκπομπών, κάνοντας τα διαφημιστικά μηνύματα να φαίνονται ως μέρος του προγράμματος του σταθμού (</a:t>
            </a:r>
            <a:r>
              <a:rPr lang="el-GR" sz="1900" dirty="0" err="1"/>
              <a:t>iHeartMedia</a:t>
            </a:r>
            <a:r>
              <a:rPr lang="el-GR" sz="1900" dirty="0"/>
              <a:t>, 2014)</a:t>
            </a:r>
          </a:p>
        </p:txBody>
      </p:sp>
    </p:spTree>
    <p:extLst>
      <p:ext uri="{BB962C8B-B14F-4D97-AF65-F5344CB8AC3E}">
        <p14:creationId xmlns:p14="http://schemas.microsoft.com/office/powerpoint/2010/main" val="996455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C83605-2276-45F9-BDD7-C00C4658F034}"/>
              </a:ext>
            </a:extLst>
          </p:cNvPr>
          <p:cNvSpPr>
            <a:spLocks noGrp="1"/>
          </p:cNvSpPr>
          <p:nvPr>
            <p:ph type="title"/>
          </p:nvPr>
        </p:nvSpPr>
        <p:spPr/>
        <p:txBody>
          <a:bodyPr/>
          <a:lstStyle/>
          <a:p>
            <a:pPr algn="ctr"/>
            <a:r>
              <a:rPr lang="el-GR" b="1" dirty="0"/>
              <a:t>Ο ρόλος της διαφήμισης στο ραδιόφωνο</a:t>
            </a:r>
            <a:endParaRPr lang="el-GR" dirty="0"/>
          </a:p>
        </p:txBody>
      </p:sp>
      <p:sp>
        <p:nvSpPr>
          <p:cNvPr id="3" name="Θέση περιεχομένου 2">
            <a:extLst>
              <a:ext uri="{FF2B5EF4-FFF2-40B4-BE49-F238E27FC236}">
                <a16:creationId xmlns:a16="http://schemas.microsoft.com/office/drawing/2014/main" id="{6E6ADA6D-1B88-413D-B7D5-8EEDD623454B}"/>
              </a:ext>
            </a:extLst>
          </p:cNvPr>
          <p:cNvSpPr>
            <a:spLocks noGrp="1"/>
          </p:cNvSpPr>
          <p:nvPr>
            <p:ph sz="half" idx="1"/>
          </p:nvPr>
        </p:nvSpPr>
        <p:spPr/>
        <p:txBody>
          <a:bodyPr>
            <a:normAutofit fontScale="92500" lnSpcReduction="20000"/>
          </a:bodyPr>
          <a:lstStyle/>
          <a:p>
            <a:pPr algn="just"/>
            <a:r>
              <a:rPr lang="el-GR" dirty="0"/>
              <a:t>Οι διαφημιστές θεωρούν ότι οι ενημερωτικές εκπομπές είναι ιδιαίτερα ελκυστικές και διατηρούν την προσοχή των ακροατών, ενισχύοντας έτσι την αποτελεσματικότητα των συνοδευτικών διαφημίσεων</a:t>
            </a:r>
          </a:p>
          <a:p>
            <a:pPr algn="just"/>
            <a:r>
              <a:rPr lang="el-GR" dirty="0"/>
              <a:t>Θεωρούν ότι οι διαφημίσεις αυτές είναι πιο αποτελεσματικές από πλευράς απομνημόνευσης, όταν είναι ενσωματωμένες σε εκπομπές που οι ακροατές αξιολογούν ως σημαντικά πιο ενδιαφέρουσες (</a:t>
            </a:r>
            <a:r>
              <a:rPr lang="el-GR" dirty="0" err="1"/>
              <a:t>Norris</a:t>
            </a:r>
            <a:r>
              <a:rPr lang="el-GR" dirty="0"/>
              <a:t> &amp; </a:t>
            </a:r>
            <a:r>
              <a:rPr lang="el-GR" dirty="0" err="1"/>
              <a:t>Colman</a:t>
            </a:r>
            <a:r>
              <a:rPr lang="el-GR" dirty="0"/>
              <a:t>, 1996)</a:t>
            </a:r>
          </a:p>
        </p:txBody>
      </p:sp>
      <p:pic>
        <p:nvPicPr>
          <p:cNvPr id="6" name="Θέση περιεχομένου 5">
            <a:extLst>
              <a:ext uri="{FF2B5EF4-FFF2-40B4-BE49-F238E27FC236}">
                <a16:creationId xmlns:a16="http://schemas.microsoft.com/office/drawing/2014/main" id="{AFBAF001-B9A6-4893-A57B-EEBF7493E46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7278" y="1825625"/>
            <a:ext cx="4571444" cy="4351338"/>
          </a:xfrm>
        </p:spPr>
      </p:pic>
    </p:spTree>
    <p:extLst>
      <p:ext uri="{BB962C8B-B14F-4D97-AF65-F5344CB8AC3E}">
        <p14:creationId xmlns:p14="http://schemas.microsoft.com/office/powerpoint/2010/main" val="2306806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7BD8A0-C260-4C34-9A9D-52FC9C9E97E6}"/>
              </a:ext>
            </a:extLst>
          </p:cNvPr>
          <p:cNvSpPr>
            <a:spLocks noGrp="1"/>
          </p:cNvSpPr>
          <p:nvPr>
            <p:ph type="title"/>
          </p:nvPr>
        </p:nvSpPr>
        <p:spPr/>
        <p:txBody>
          <a:bodyPr/>
          <a:lstStyle/>
          <a:p>
            <a:pPr algn="ctr"/>
            <a:r>
              <a:rPr lang="el-GR" b="1" dirty="0"/>
              <a:t>Ο ρόλος της διαφήμισης στο ραδιόφωνο</a:t>
            </a:r>
            <a:endParaRPr lang="el-GR" dirty="0"/>
          </a:p>
        </p:txBody>
      </p:sp>
      <p:sp>
        <p:nvSpPr>
          <p:cNvPr id="3" name="Θέση περιεχομένου 2">
            <a:extLst>
              <a:ext uri="{FF2B5EF4-FFF2-40B4-BE49-F238E27FC236}">
                <a16:creationId xmlns:a16="http://schemas.microsoft.com/office/drawing/2014/main" id="{9FB0113F-D203-4547-8583-822654E80F82}"/>
              </a:ext>
            </a:extLst>
          </p:cNvPr>
          <p:cNvSpPr>
            <a:spLocks noGrp="1"/>
          </p:cNvSpPr>
          <p:nvPr>
            <p:ph idx="1"/>
          </p:nvPr>
        </p:nvSpPr>
        <p:spPr/>
        <p:txBody>
          <a:bodyPr>
            <a:normAutofit fontScale="85000" lnSpcReduction="20000"/>
          </a:bodyPr>
          <a:lstStyle/>
          <a:p>
            <a:pPr algn="just"/>
            <a:r>
              <a:rPr lang="el-GR" dirty="0"/>
              <a:t>Σε αντίθεση με τους μουσικούς ραδιοφωνικούς σταθμούς των οποίων ο κύριος στόχος είναι η ψυχαγωγία, οι ενημερωτικοί ραδιοσταθμοί απαιτούν μεγαλύτερη γνωστική προσπάθεια από τους ακροατές, οι οποίοι χρειάζεται να κατανοήσουν και να επεξεργαστούν τις ειδήσεις ή τα σχόλια προκειμένου να διαμορφώσουν προσωπική άποψη</a:t>
            </a:r>
          </a:p>
          <a:p>
            <a:pPr algn="just"/>
            <a:r>
              <a:rPr lang="el-GR" dirty="0"/>
              <a:t>Οι διαφημιστές εκμεταλλεύονται αυτή την ενεργή ακρόαση για να μεταδώσουν διαφημιστικά μηνύματα, καθώς το επίπεδο προσοχής που αφιερώνεται στο πρόγραμμα ενισχύει και την προσοχή προς τις διαφημίσεις, καθώς και την ικανότητα ανάκλησής τους (</a:t>
            </a:r>
            <a:r>
              <a:rPr lang="el-GR" dirty="0" err="1"/>
              <a:t>Moorman</a:t>
            </a:r>
            <a:r>
              <a:rPr lang="el-GR" dirty="0"/>
              <a:t> </a:t>
            </a:r>
            <a:r>
              <a:rPr lang="el-GR" dirty="0" err="1"/>
              <a:t>et</a:t>
            </a:r>
            <a:r>
              <a:rPr lang="el-GR" dirty="0"/>
              <a:t> </a:t>
            </a:r>
            <a:r>
              <a:rPr lang="el-GR" dirty="0" err="1"/>
              <a:t>al</a:t>
            </a:r>
            <a:r>
              <a:rPr lang="el-GR" dirty="0"/>
              <a:t>., 2005)</a:t>
            </a:r>
          </a:p>
          <a:p>
            <a:pPr algn="just"/>
            <a:r>
              <a:rPr lang="el-GR" dirty="0"/>
              <a:t>Ωστόσο, όταν η διαφήμιση ενσωματώνεται μέσα στο ίδιο το πρόγραμμα ως πρόσθετο στοιχείο που παρουσιάζεται από τον δημοσιογράφο, οι ακροατές είναι λιγότερο πιθανό να ενεργοποιήσουν συνειδητά τα «φίλτρα προσοχής» τους (</a:t>
            </a:r>
            <a:r>
              <a:rPr lang="el-GR" dirty="0" err="1"/>
              <a:t>Nebenzahl</a:t>
            </a:r>
            <a:r>
              <a:rPr lang="el-GR" dirty="0"/>
              <a:t> &amp; </a:t>
            </a:r>
            <a:r>
              <a:rPr lang="el-GR" dirty="0" err="1"/>
              <a:t>Jaffe</a:t>
            </a:r>
            <a:r>
              <a:rPr lang="el-GR" dirty="0"/>
              <a:t>, 1998), όταν η απροσδόκητη εμπορική επικοινωνία εισάγεται σε ένα ενημερωτικό ή ειδησεογραφικό πλαίσιο</a:t>
            </a:r>
          </a:p>
        </p:txBody>
      </p:sp>
    </p:spTree>
    <p:extLst>
      <p:ext uri="{BB962C8B-B14F-4D97-AF65-F5344CB8AC3E}">
        <p14:creationId xmlns:p14="http://schemas.microsoft.com/office/powerpoint/2010/main" val="1027076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9EAD49-A889-4105-9AD3-798EBFE1CBCD}"/>
              </a:ext>
            </a:extLst>
          </p:cNvPr>
          <p:cNvSpPr>
            <a:spLocks noGrp="1"/>
          </p:cNvSpPr>
          <p:nvPr>
            <p:ph type="title"/>
          </p:nvPr>
        </p:nvSpPr>
        <p:spPr>
          <a:xfrm>
            <a:off x="838200" y="365126"/>
            <a:ext cx="10515600" cy="1143164"/>
          </a:xfrm>
        </p:spPr>
        <p:txBody>
          <a:bodyPr/>
          <a:lstStyle/>
          <a:p>
            <a:pPr algn="ctr"/>
            <a:r>
              <a:rPr lang="el-GR" b="1" dirty="0"/>
              <a:t>Είδη ραδιοφωνικής διαφήμισης</a:t>
            </a:r>
          </a:p>
        </p:txBody>
      </p:sp>
      <p:sp>
        <p:nvSpPr>
          <p:cNvPr id="3" name="Θέση περιεχομένου 2">
            <a:extLst>
              <a:ext uri="{FF2B5EF4-FFF2-40B4-BE49-F238E27FC236}">
                <a16:creationId xmlns:a16="http://schemas.microsoft.com/office/drawing/2014/main" id="{DD893E00-9D5C-4F93-9432-9CDBA59F142A}"/>
              </a:ext>
            </a:extLst>
          </p:cNvPr>
          <p:cNvSpPr>
            <a:spLocks noGrp="1"/>
          </p:cNvSpPr>
          <p:nvPr>
            <p:ph idx="1"/>
          </p:nvPr>
        </p:nvSpPr>
        <p:spPr>
          <a:xfrm>
            <a:off x="838200" y="1668544"/>
            <a:ext cx="10515600" cy="4656842"/>
          </a:xfrm>
        </p:spPr>
        <p:txBody>
          <a:bodyPr>
            <a:noAutofit/>
          </a:bodyPr>
          <a:lstStyle/>
          <a:p>
            <a:pPr algn="just"/>
            <a:r>
              <a:rPr lang="el-GR" sz="2100" dirty="0"/>
              <a:t>Η ραδιοφωνική διαφήμιση εμφανίζεται σε διάφορες μορφές, καθεμία με τα δικά της πλεονεκτήματα και δυνατότητες. Η επιλογή της κατάλληλης μορφής εξαρτάται από το κοινό-στόχο, τους στόχους της καμπάνιας και τη φύση του προϊόντος ή της υπηρεσίας που διαφημίζεται</a:t>
            </a:r>
          </a:p>
          <a:p>
            <a:pPr marL="514350" indent="-514350" algn="just">
              <a:buAutoNum type="arabicPeriod"/>
            </a:pPr>
            <a:r>
              <a:rPr lang="el-GR" sz="2100" b="1" u="sng" dirty="0"/>
              <a:t>Ζωντανές αναγνώσεις (Live </a:t>
            </a:r>
            <a:r>
              <a:rPr lang="el-GR" sz="2100" b="1" u="sng" dirty="0" err="1"/>
              <a:t>Read</a:t>
            </a:r>
            <a:r>
              <a:rPr lang="el-GR" sz="2100" b="1" u="sng" dirty="0"/>
              <a:t> </a:t>
            </a:r>
            <a:r>
              <a:rPr lang="el-GR" sz="2100" b="1" u="sng" dirty="0" err="1"/>
              <a:t>Ads</a:t>
            </a:r>
            <a:r>
              <a:rPr lang="el-GR" sz="2100" b="1" u="sng" dirty="0"/>
              <a:t>)</a:t>
            </a:r>
            <a:r>
              <a:rPr lang="el-GR" sz="2100" dirty="0"/>
              <a:t>: Οι ζωντανές αναγνώσεις πραγματοποιούνται από τον ραδιοφωνικό παραγωγό ή DJ με έναν φυσικό, </a:t>
            </a:r>
            <a:r>
              <a:rPr lang="el-GR" sz="2100" dirty="0" err="1"/>
              <a:t>συνομιλιακό</a:t>
            </a:r>
            <a:r>
              <a:rPr lang="el-GR" sz="2100" dirty="0"/>
              <a:t> τόνο. Δεν είναι </a:t>
            </a:r>
            <a:r>
              <a:rPr lang="el-GR" sz="2100" dirty="0" err="1"/>
              <a:t>προηχογραφημένες</a:t>
            </a:r>
            <a:r>
              <a:rPr lang="el-GR" sz="2100" dirty="0"/>
              <a:t>, γεγονός που τις κάνει να ακούγονται πιο προσωπικές και αυθεντικές. Οι ακροατές τείνουν να εμπιστεύονται αυτές τις διαφημίσεις, καθώς συνδέονται με τη φωνή που ακούν συχνά. Αυτή η μορφή είναι ιδιαίτερα αποτελεσματική για τοπικές επιχειρήσεις, προωθητικές ενέργειες και εκδηλώσεις</a:t>
            </a:r>
          </a:p>
          <a:p>
            <a:pPr marL="514350" indent="-514350" algn="just">
              <a:buAutoNum type="arabicPeriod"/>
            </a:pPr>
            <a:r>
              <a:rPr lang="el-GR" sz="2100" b="1" u="sng" dirty="0"/>
              <a:t>Παραγωγές </a:t>
            </a:r>
            <a:r>
              <a:rPr lang="el-GR" sz="2100" b="1" u="sng" dirty="0" err="1"/>
              <a:t>Spot</a:t>
            </a:r>
            <a:r>
              <a:rPr lang="el-GR" sz="2100" b="1" u="sng" dirty="0"/>
              <a:t> (</a:t>
            </a:r>
            <a:r>
              <a:rPr lang="el-GR" sz="2100" b="1" u="sng" dirty="0" err="1"/>
              <a:t>Produced</a:t>
            </a:r>
            <a:r>
              <a:rPr lang="el-GR" sz="2100" b="1" u="sng" dirty="0"/>
              <a:t> </a:t>
            </a:r>
            <a:r>
              <a:rPr lang="el-GR" sz="2100" b="1" u="sng" dirty="0" err="1"/>
              <a:t>Spot</a:t>
            </a:r>
            <a:r>
              <a:rPr lang="el-GR" sz="2100" b="1" u="sng" dirty="0"/>
              <a:t> </a:t>
            </a:r>
            <a:r>
              <a:rPr lang="el-GR" sz="2100" b="1" u="sng" dirty="0" err="1"/>
              <a:t>Ads</a:t>
            </a:r>
            <a:r>
              <a:rPr lang="el-GR" sz="2100" b="1" u="sng" dirty="0"/>
              <a:t>)</a:t>
            </a:r>
            <a:r>
              <a:rPr lang="el-GR" sz="2100" dirty="0"/>
              <a:t>: Είναι </a:t>
            </a:r>
            <a:r>
              <a:rPr lang="el-GR" sz="2100" dirty="0" err="1"/>
              <a:t>προηχογραφημένες</a:t>
            </a:r>
            <a:r>
              <a:rPr lang="el-GR" sz="2100" dirty="0"/>
              <a:t> διαφημίσεις που προβάλλονται σε προκαθορισμένα χρονικά διαστήματα. Μπορούν να περιλαμβάνουν αφηγήσεις, ηχητικά εφέ, μουσική και </a:t>
            </a:r>
            <a:r>
              <a:rPr lang="el-GR" sz="2100" dirty="0" err="1"/>
              <a:t>jingles</a:t>
            </a:r>
            <a:r>
              <a:rPr lang="el-GR" sz="2100" dirty="0"/>
              <a:t>. Είναι ευέλικτες και μπορούν να έχουν διαφορετική διάρκεια - συνήθως από 15 έως 60 δευτερόλεπτα - ανάλογα με τις ανάγκες της καμπάνιας</a:t>
            </a:r>
          </a:p>
        </p:txBody>
      </p:sp>
    </p:spTree>
    <p:extLst>
      <p:ext uri="{BB962C8B-B14F-4D97-AF65-F5344CB8AC3E}">
        <p14:creationId xmlns:p14="http://schemas.microsoft.com/office/powerpoint/2010/main" val="2223827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60C7D4-4094-4BF3-99D7-9ABAA0921E79}"/>
              </a:ext>
            </a:extLst>
          </p:cNvPr>
          <p:cNvSpPr>
            <a:spLocks noGrp="1"/>
          </p:cNvSpPr>
          <p:nvPr>
            <p:ph type="title"/>
          </p:nvPr>
        </p:nvSpPr>
        <p:spPr>
          <a:xfrm>
            <a:off x="838200" y="365125"/>
            <a:ext cx="10515600" cy="1039469"/>
          </a:xfrm>
        </p:spPr>
        <p:txBody>
          <a:bodyPr/>
          <a:lstStyle/>
          <a:p>
            <a:pPr algn="ctr"/>
            <a:r>
              <a:rPr lang="el-GR" b="1" dirty="0"/>
              <a:t>Είδη ραδιοφωνικής διαφήμισης</a:t>
            </a:r>
            <a:endParaRPr lang="el-GR" dirty="0"/>
          </a:p>
        </p:txBody>
      </p:sp>
      <p:sp>
        <p:nvSpPr>
          <p:cNvPr id="3" name="Θέση περιεχομένου 2">
            <a:extLst>
              <a:ext uri="{FF2B5EF4-FFF2-40B4-BE49-F238E27FC236}">
                <a16:creationId xmlns:a16="http://schemas.microsoft.com/office/drawing/2014/main" id="{9ED4DB58-E313-40EC-8F17-FCCA2F8DD3CC}"/>
              </a:ext>
            </a:extLst>
          </p:cNvPr>
          <p:cNvSpPr>
            <a:spLocks noGrp="1"/>
          </p:cNvSpPr>
          <p:nvPr>
            <p:ph sz="half" idx="1"/>
          </p:nvPr>
        </p:nvSpPr>
        <p:spPr>
          <a:xfrm>
            <a:off x="593889" y="1602557"/>
            <a:ext cx="6655323" cy="5015059"/>
          </a:xfrm>
        </p:spPr>
        <p:txBody>
          <a:bodyPr>
            <a:noAutofit/>
          </a:bodyPr>
          <a:lstStyle/>
          <a:p>
            <a:pPr marL="0" indent="0" algn="just">
              <a:buNone/>
            </a:pPr>
            <a:r>
              <a:rPr lang="el-GR" sz="2000" dirty="0"/>
              <a:t>3. </a:t>
            </a:r>
            <a:r>
              <a:rPr lang="el-GR" sz="2000" b="1" dirty="0" err="1"/>
              <a:t>Jingles</a:t>
            </a:r>
            <a:r>
              <a:rPr lang="el-GR" sz="2000" dirty="0"/>
              <a:t>: Είναι ευχάριστες, μουσικές διαφημίσεις που έχουν σχεδιαστεί για να ενισχύουν την </a:t>
            </a:r>
            <a:r>
              <a:rPr lang="el-GR" sz="2000" dirty="0" err="1"/>
              <a:t>αναγνωρισιμότητα</a:t>
            </a:r>
            <a:r>
              <a:rPr lang="el-GR" sz="2000" dirty="0"/>
              <a:t> του </a:t>
            </a:r>
            <a:r>
              <a:rPr lang="el-GR" sz="2000" dirty="0" err="1"/>
              <a:t>brand</a:t>
            </a:r>
            <a:r>
              <a:rPr lang="el-GR" sz="2000" dirty="0"/>
              <a:t>. Συνήθως περιλαμβάνουν σύντομες, αξέχαστες μελωδίες και στίχους που οι ακροατές μπορούν εύκολα να συνδέσουν με μια μάρκα ή προϊόν. Ένα καλά συντεθειμένο </a:t>
            </a:r>
            <a:r>
              <a:rPr lang="el-GR" sz="2000" dirty="0" err="1"/>
              <a:t>jingle</a:t>
            </a:r>
            <a:r>
              <a:rPr lang="el-GR" sz="2000" dirty="0"/>
              <a:t> μπορεί να μείνει στο μυαλό των ακροατών για πολύ καιρό, αποτελώντας αποτελεσματικό εργαλείο μακροχρόνιας προβολής</a:t>
            </a:r>
          </a:p>
          <a:p>
            <a:pPr marL="0" indent="0" algn="just">
              <a:buNone/>
            </a:pPr>
            <a:r>
              <a:rPr lang="el-GR" sz="2000" dirty="0"/>
              <a:t>4. </a:t>
            </a:r>
            <a:r>
              <a:rPr lang="el-GR" sz="2000" b="1" u="sng" dirty="0"/>
              <a:t>Μαρτυρίες και συνεντεύξεις (</a:t>
            </a:r>
            <a:r>
              <a:rPr lang="el-GR" sz="2000" b="1" u="sng" dirty="0" err="1"/>
              <a:t>Testimonials</a:t>
            </a:r>
            <a:r>
              <a:rPr lang="el-GR" sz="2000" b="1" u="sng" dirty="0"/>
              <a:t> and </a:t>
            </a:r>
            <a:r>
              <a:rPr lang="el-GR" sz="2000" b="1" u="sng" dirty="0" err="1"/>
              <a:t>Interviews</a:t>
            </a:r>
            <a:r>
              <a:rPr lang="el-GR" sz="2000" b="1" u="sng" dirty="0"/>
              <a:t>)</a:t>
            </a:r>
            <a:r>
              <a:rPr lang="el-GR" sz="2000" dirty="0"/>
              <a:t>: Περιλαμβάνουν ικανοποιημένους πελάτες ή ειδικούς που μιλούν για τις θετικές εμπειρίες τους με ένα προϊόν ή υπηρεσία. Αυτή η μορφή προσδίδει αυθεντικότητα και αξιοπιστία στο μήνυμα, καθώς παρουσιάζει πραγματικούς ανθρώπους που υποστηρίζουν τη μάρκα. Οι συνεντεύξεις με ειδικούς ή ηγέτες του κλάδου μπορούν επίσης να βοηθήσουν στην ενίσχυση της αξιοπιστίας και του κύρους της επιχείρησης</a:t>
            </a:r>
          </a:p>
        </p:txBody>
      </p:sp>
      <p:sp>
        <p:nvSpPr>
          <p:cNvPr id="4" name="Θέση περιεχομένου 3">
            <a:extLst>
              <a:ext uri="{FF2B5EF4-FFF2-40B4-BE49-F238E27FC236}">
                <a16:creationId xmlns:a16="http://schemas.microsoft.com/office/drawing/2014/main" id="{0D767B5E-E395-460F-8568-232B85A5BFF2}"/>
              </a:ext>
            </a:extLst>
          </p:cNvPr>
          <p:cNvSpPr>
            <a:spLocks noGrp="1"/>
          </p:cNvSpPr>
          <p:nvPr>
            <p:ph sz="half" idx="2"/>
          </p:nvPr>
        </p:nvSpPr>
        <p:spPr>
          <a:xfrm>
            <a:off x="7249212" y="2055043"/>
            <a:ext cx="4104587" cy="3421930"/>
          </a:xfrm>
        </p:spPr>
        <p:txBody>
          <a:bodyPr>
            <a:normAutofit fontScale="77500" lnSpcReduction="20000"/>
          </a:bodyPr>
          <a:lstStyle/>
          <a:p>
            <a:pPr marL="0" indent="0" algn="ctr">
              <a:buNone/>
            </a:pPr>
            <a:r>
              <a:rPr lang="el-GR" dirty="0"/>
              <a:t>5. </a:t>
            </a:r>
            <a:r>
              <a:rPr lang="el-GR" b="1" u="sng" dirty="0"/>
              <a:t>Χορηγίες (</a:t>
            </a:r>
            <a:r>
              <a:rPr lang="el-GR" b="1" u="sng" dirty="0" err="1"/>
              <a:t>Sponsorships</a:t>
            </a:r>
            <a:r>
              <a:rPr lang="el-GR" b="1" u="sng" dirty="0"/>
              <a:t>)</a:t>
            </a:r>
            <a:r>
              <a:rPr lang="el-GR" dirty="0"/>
              <a:t>: Οι ραδιοφωνικές χορηγίες περιλαμβάνουν τη χρηματοδότηση συγκεκριμένων ενοτήτων, όπως δελτία κυκλοφορίας, ειδήσεις ή δελτία καιρού. Το όνομα της μάρκας αναφέρεται ως χορηγός της ενότητας, εξασφαλίζοντας σύνδεση με περιεχόμενο που ενδιαφέρει τους ακροατές. Οι χορηγίες προσφέρουν αυξημένη προβολή χωρίς την ανάγκη πλήρους διάρκειας διαφημίσεων</a:t>
            </a:r>
          </a:p>
        </p:txBody>
      </p:sp>
    </p:spTree>
    <p:extLst>
      <p:ext uri="{BB962C8B-B14F-4D97-AF65-F5344CB8AC3E}">
        <p14:creationId xmlns:p14="http://schemas.microsoft.com/office/powerpoint/2010/main" val="234325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ED5668-EA07-4000-8DBE-F9B87EC506AE}"/>
              </a:ext>
            </a:extLst>
          </p:cNvPr>
          <p:cNvSpPr>
            <a:spLocks noGrp="1"/>
          </p:cNvSpPr>
          <p:nvPr>
            <p:ph type="title"/>
          </p:nvPr>
        </p:nvSpPr>
        <p:spPr/>
        <p:txBody>
          <a:bodyPr/>
          <a:lstStyle/>
          <a:p>
            <a:pPr algn="ctr"/>
            <a:r>
              <a:rPr lang="el-GR" b="1" dirty="0"/>
              <a:t>Προσοχή!</a:t>
            </a:r>
          </a:p>
        </p:txBody>
      </p:sp>
      <p:sp>
        <p:nvSpPr>
          <p:cNvPr id="3" name="Θέση περιεχομένου 2">
            <a:extLst>
              <a:ext uri="{FF2B5EF4-FFF2-40B4-BE49-F238E27FC236}">
                <a16:creationId xmlns:a16="http://schemas.microsoft.com/office/drawing/2014/main" id="{AD5D14EA-91C9-4D7D-9DDF-F99397E97AB1}"/>
              </a:ext>
            </a:extLst>
          </p:cNvPr>
          <p:cNvSpPr>
            <a:spLocks noGrp="1"/>
          </p:cNvSpPr>
          <p:nvPr>
            <p:ph idx="1"/>
          </p:nvPr>
        </p:nvSpPr>
        <p:spPr/>
        <p:txBody>
          <a:bodyPr>
            <a:normAutofit fontScale="92500"/>
          </a:bodyPr>
          <a:lstStyle/>
          <a:p>
            <a:pPr algn="just"/>
            <a:r>
              <a:rPr lang="el-GR" dirty="0"/>
              <a:t>Ενώ πολλοί επαγγελματίες υπερασπίζονται τη χρήση δημοσιογράφων ως εκπροσώπων ή πρεσβευτών μίας μάρκας στη διαφήμιση και την αποτελεσματικότητά της για τους διαφημιστές και τις καμπάνιες, οι επικριτές υποστηρίζουν ότι η θόλωση των ορίων μεταξύ διαφήμισης και δημοσιογραφίας υπονομεύει την εμπιστοσύνη των καταναλωτών στα μέσα ενημέρωσης, μετατρέποντας τη διαφήμιση σε υποκρυπτόμενο μέσο που επηρεάζει τις αγοραστικές αποφάσεις και παραβιάζει την αρχή της δημοσιογραφικής ανεξαρτησίας (</a:t>
            </a:r>
            <a:r>
              <a:rPr lang="el-GR" dirty="0" err="1"/>
              <a:t>Joyella</a:t>
            </a:r>
            <a:r>
              <a:rPr lang="el-GR" dirty="0"/>
              <a:t>, 2014)</a:t>
            </a:r>
          </a:p>
          <a:p>
            <a:pPr algn="just"/>
            <a:r>
              <a:rPr lang="el-GR" dirty="0"/>
              <a:t>Αυτό μπορεί να οδηγήσει σε συγκρούσεις συμφερόντων, εάν ο πρεσβευτής της μάρκας, στον ρόλο του ως δημοσιογράφος, χρειαστεί να αναφέρει ειδήσεις για ανήθικη συμπεριφορά της μάρκας (</a:t>
            </a:r>
            <a:r>
              <a:rPr lang="el-GR" dirty="0" err="1"/>
              <a:t>Bermejo</a:t>
            </a:r>
            <a:r>
              <a:rPr lang="el-GR" dirty="0"/>
              <a:t>, 2014)</a:t>
            </a:r>
          </a:p>
        </p:txBody>
      </p:sp>
    </p:spTree>
    <p:extLst>
      <p:ext uri="{BB962C8B-B14F-4D97-AF65-F5344CB8AC3E}">
        <p14:creationId xmlns:p14="http://schemas.microsoft.com/office/powerpoint/2010/main" val="889799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1CAEBB-7E33-6873-7023-581F8684D981}"/>
              </a:ext>
            </a:extLst>
          </p:cNvPr>
          <p:cNvSpPr>
            <a:spLocks noGrp="1"/>
          </p:cNvSpPr>
          <p:nvPr>
            <p:ph type="title"/>
          </p:nvPr>
        </p:nvSpPr>
        <p:spPr>
          <a:xfrm>
            <a:off x="838200" y="365125"/>
            <a:ext cx="10515600" cy="784945"/>
          </a:xfrm>
        </p:spPr>
        <p:txBody>
          <a:bodyPr/>
          <a:lstStyle/>
          <a:p>
            <a:pPr algn="ctr"/>
            <a:r>
              <a:rPr lang="el-GR" b="1" dirty="0"/>
              <a:t>Βιβλιογραφία</a:t>
            </a:r>
          </a:p>
        </p:txBody>
      </p:sp>
      <p:sp>
        <p:nvSpPr>
          <p:cNvPr id="3" name="Θέση περιεχομένου 2">
            <a:extLst>
              <a:ext uri="{FF2B5EF4-FFF2-40B4-BE49-F238E27FC236}">
                <a16:creationId xmlns:a16="http://schemas.microsoft.com/office/drawing/2014/main" id="{61A2FB7C-90AF-B734-4BF4-90F4ED60B9C3}"/>
              </a:ext>
            </a:extLst>
          </p:cNvPr>
          <p:cNvSpPr>
            <a:spLocks noGrp="1"/>
          </p:cNvSpPr>
          <p:nvPr>
            <p:ph idx="1"/>
          </p:nvPr>
        </p:nvSpPr>
        <p:spPr>
          <a:xfrm>
            <a:off x="838200" y="1593129"/>
            <a:ext cx="10515600" cy="4583833"/>
          </a:xfrm>
        </p:spPr>
        <p:txBody>
          <a:bodyPr>
            <a:normAutofit fontScale="70000" lnSpcReduction="20000"/>
          </a:bodyPr>
          <a:lstStyle/>
          <a:p>
            <a:pPr algn="just"/>
            <a:r>
              <a:rPr lang="en-US" dirty="0" err="1"/>
              <a:t>Apuke</a:t>
            </a:r>
            <a:r>
              <a:rPr lang="en-US" dirty="0"/>
              <a:t>, O. D. (2017). </a:t>
            </a:r>
            <a:r>
              <a:rPr lang="en-US" i="1" dirty="0"/>
              <a:t>Introduction to Radio Production</a:t>
            </a:r>
            <a:r>
              <a:rPr lang="en-US" dirty="0"/>
              <a:t>. LAP LAMPERT Academic Publishing.</a:t>
            </a:r>
            <a:endParaRPr lang="el-GR" dirty="0"/>
          </a:p>
          <a:p>
            <a:pPr algn="just"/>
            <a:r>
              <a:rPr lang="en-US" dirty="0"/>
              <a:t>Bermejo M (2014). </a:t>
            </a:r>
            <a:r>
              <a:rPr lang="en-US" i="1" dirty="0" err="1"/>
              <a:t>Tras</a:t>
            </a:r>
            <a:r>
              <a:rPr lang="en-US" i="1" dirty="0"/>
              <a:t> </a:t>
            </a:r>
            <a:r>
              <a:rPr lang="en-US" i="1" dirty="0" err="1"/>
              <a:t>protagonizar</a:t>
            </a:r>
            <a:r>
              <a:rPr lang="en-US" i="1" dirty="0"/>
              <a:t> sus spots, Julia Otero </a:t>
            </a:r>
            <a:r>
              <a:rPr lang="en-US" i="1" dirty="0" err="1"/>
              <a:t>critica</a:t>
            </a:r>
            <a:r>
              <a:rPr lang="en-US" i="1" dirty="0"/>
              <a:t> al Banco Sabadell y causa gran </a:t>
            </a:r>
            <a:r>
              <a:rPr lang="en-US" i="1" dirty="0" err="1"/>
              <a:t>revuelo</a:t>
            </a:r>
            <a:r>
              <a:rPr lang="en-US" i="1" dirty="0"/>
              <a:t> </a:t>
            </a:r>
            <a:r>
              <a:rPr lang="en-US" i="1" dirty="0" err="1"/>
              <a:t>en</a:t>
            </a:r>
            <a:r>
              <a:rPr lang="en-US" i="1" dirty="0"/>
              <a:t> Twitter</a:t>
            </a:r>
            <a:r>
              <a:rPr lang="en-US" dirty="0"/>
              <a:t> [After voicing her commercial spots, Julia Otero </a:t>
            </a:r>
            <a:r>
              <a:rPr lang="en-US" dirty="0" err="1"/>
              <a:t>criticises</a:t>
            </a:r>
            <a:r>
              <a:rPr lang="en-US" dirty="0"/>
              <a:t> Banco Sabadell and causes a stir in Twitter]. Available at: </a:t>
            </a:r>
            <a:r>
              <a:rPr lang="en-US" dirty="0">
                <a:hlinkClick r:id="rId2"/>
              </a:rPr>
              <a:t>http://www.formulatv.com/noticias/41221/julia-otero-critica-banco-sabadellcausa-gran-revuelo-twitter/</a:t>
            </a:r>
            <a:r>
              <a:rPr lang="en-US" dirty="0"/>
              <a:t> (accessed 20/10/2025).</a:t>
            </a:r>
          </a:p>
          <a:p>
            <a:pPr algn="just"/>
            <a:r>
              <a:rPr lang="en-US" dirty="0"/>
              <a:t>Burgess, R. J. (2008). Producer compensation: Challenges and options in the new music business. </a:t>
            </a:r>
            <a:r>
              <a:rPr lang="en-US" i="1" dirty="0"/>
              <a:t>Journal</a:t>
            </a:r>
            <a:r>
              <a:rPr lang="el-GR" i="1" dirty="0"/>
              <a:t> </a:t>
            </a:r>
            <a:r>
              <a:rPr lang="en-US" i="1" dirty="0"/>
              <a:t>on the Art of Record Production, 3</a:t>
            </a:r>
            <a:r>
              <a:rPr lang="en-US" dirty="0"/>
              <a:t>, Accessible to ASARP members via </a:t>
            </a:r>
            <a:r>
              <a:rPr lang="en-US" dirty="0">
                <a:hlinkClick r:id="rId3"/>
              </a:rPr>
              <a:t>www.artofrecordproduction.com/content/view/87/104/</a:t>
            </a:r>
            <a:r>
              <a:rPr lang="el-GR" dirty="0"/>
              <a:t> (</a:t>
            </a:r>
            <a:r>
              <a:rPr lang="en-US" dirty="0"/>
              <a:t>24/</a:t>
            </a:r>
            <a:r>
              <a:rPr lang="el-GR" dirty="0"/>
              <a:t>10</a:t>
            </a:r>
            <a:r>
              <a:rPr lang="en-US" dirty="0"/>
              <a:t>/20</a:t>
            </a:r>
            <a:r>
              <a:rPr lang="el-GR" dirty="0"/>
              <a:t>25).</a:t>
            </a:r>
          </a:p>
          <a:p>
            <a:pPr algn="just"/>
            <a:r>
              <a:rPr lang="en-US" dirty="0" err="1"/>
              <a:t>Henneke</a:t>
            </a:r>
            <a:r>
              <a:rPr lang="en-US" dirty="0"/>
              <a:t>, B.</a:t>
            </a:r>
            <a:r>
              <a:rPr lang="el-GR" dirty="0"/>
              <a:t> </a:t>
            </a:r>
            <a:r>
              <a:rPr lang="en-US" dirty="0"/>
              <a:t>G.</a:t>
            </a:r>
            <a:r>
              <a:rPr lang="el-GR" dirty="0"/>
              <a:t> &amp; </a:t>
            </a:r>
            <a:r>
              <a:rPr lang="en-US" dirty="0"/>
              <a:t>Dumit</a:t>
            </a:r>
            <a:r>
              <a:rPr lang="el-GR" dirty="0"/>
              <a:t>, </a:t>
            </a:r>
            <a:r>
              <a:rPr lang="en-US" dirty="0"/>
              <a:t>E.</a:t>
            </a:r>
            <a:r>
              <a:rPr lang="el-GR" dirty="0"/>
              <a:t> </a:t>
            </a:r>
            <a:r>
              <a:rPr lang="en-US" dirty="0"/>
              <a:t>S.</a:t>
            </a:r>
            <a:r>
              <a:rPr lang="el-GR" dirty="0"/>
              <a:t> (1959). </a:t>
            </a:r>
            <a:r>
              <a:rPr lang="en-US" i="1" dirty="0"/>
              <a:t>The Announcer's Handbook</a:t>
            </a:r>
            <a:r>
              <a:rPr lang="el-GR" dirty="0"/>
              <a:t>. </a:t>
            </a:r>
            <a:r>
              <a:rPr lang="en-US" dirty="0"/>
              <a:t>New York</a:t>
            </a:r>
            <a:r>
              <a:rPr lang="el-GR" dirty="0"/>
              <a:t>: </a:t>
            </a:r>
            <a:r>
              <a:rPr lang="en-US" dirty="0"/>
              <a:t>Holt, </a:t>
            </a:r>
            <a:r>
              <a:rPr lang="en-US" dirty="0" err="1"/>
              <a:t>Rinehard</a:t>
            </a:r>
            <a:r>
              <a:rPr lang="en-US" dirty="0"/>
              <a:t> and Winston</a:t>
            </a:r>
            <a:r>
              <a:rPr lang="el-GR" dirty="0"/>
              <a:t>.</a:t>
            </a:r>
          </a:p>
          <a:p>
            <a:pPr algn="just"/>
            <a:r>
              <a:rPr lang="en-US" dirty="0"/>
              <a:t>Hynes, P. (2007). Become a sound engineer. In A. Arbor (Ed.)</a:t>
            </a:r>
            <a:r>
              <a:rPr lang="el-GR" dirty="0"/>
              <a:t>, </a:t>
            </a:r>
            <a:r>
              <a:rPr lang="en-US" i="1" dirty="0"/>
              <a:t>Cool science careers: Sound engineers</a:t>
            </a:r>
            <a:r>
              <a:rPr lang="en-US" dirty="0"/>
              <a:t> (pp. 27-29). North Mankato, MN: Cherry Lake Publishing.</a:t>
            </a:r>
            <a:endParaRPr lang="el-GR" dirty="0"/>
          </a:p>
          <a:p>
            <a:pPr algn="just"/>
            <a:r>
              <a:rPr lang="en-US" dirty="0"/>
              <a:t>iHeartMedia (2014) Endorsements. Available at: </a:t>
            </a:r>
            <a:r>
              <a:rPr lang="en-US" dirty="0">
                <a:hlinkClick r:id="rId4"/>
              </a:rPr>
              <a:t>https://iheartnwaadvertising.com/endorsements/</a:t>
            </a:r>
            <a:r>
              <a:rPr lang="el-GR" dirty="0"/>
              <a:t> </a:t>
            </a:r>
            <a:r>
              <a:rPr lang="en-US" dirty="0"/>
              <a:t>(accessed 20</a:t>
            </a:r>
            <a:r>
              <a:rPr lang="el-GR" dirty="0"/>
              <a:t>/10/2025</a:t>
            </a:r>
            <a:r>
              <a:rPr lang="en-US" dirty="0"/>
              <a:t>).</a:t>
            </a:r>
            <a:endParaRPr lang="el-GR" dirty="0"/>
          </a:p>
          <a:p>
            <a:pPr algn="just"/>
            <a:r>
              <a:rPr lang="en-US" dirty="0" err="1"/>
              <a:t>Joyella</a:t>
            </a:r>
            <a:r>
              <a:rPr lang="en-US" dirty="0"/>
              <a:t> M (2014). </a:t>
            </a:r>
            <a:r>
              <a:rPr lang="en-US" i="1" dirty="0"/>
              <a:t>Is there room in journalism for reporters who make paid product endorsements</a:t>
            </a:r>
            <a:r>
              <a:rPr lang="en-US" dirty="0"/>
              <a:t>?</a:t>
            </a:r>
            <a:r>
              <a:rPr lang="el-GR" dirty="0"/>
              <a:t> </a:t>
            </a:r>
            <a:r>
              <a:rPr lang="en-US" dirty="0"/>
              <a:t>Available at: </a:t>
            </a:r>
            <a:r>
              <a:rPr lang="en-US" dirty="0">
                <a:hlinkClick r:id="rId5"/>
              </a:rPr>
              <a:t>http://www.adweek.com/tvspy/is-there-room-in-journalism-for-reporters-who- make-paid-product-endorsements/125779</a:t>
            </a:r>
            <a:r>
              <a:rPr lang="en-US" dirty="0"/>
              <a:t> (accessed 20/10/2025).</a:t>
            </a:r>
            <a:endParaRPr lang="el-GR" dirty="0"/>
          </a:p>
        </p:txBody>
      </p:sp>
    </p:spTree>
    <p:extLst>
      <p:ext uri="{BB962C8B-B14F-4D97-AF65-F5344CB8AC3E}">
        <p14:creationId xmlns:p14="http://schemas.microsoft.com/office/powerpoint/2010/main" val="4212584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025CFE-B908-472E-8ABB-80B7D4FE8EB7}"/>
              </a:ext>
            </a:extLst>
          </p:cNvPr>
          <p:cNvSpPr>
            <a:spLocks noGrp="1"/>
          </p:cNvSpPr>
          <p:nvPr>
            <p:ph type="title"/>
          </p:nvPr>
        </p:nvSpPr>
        <p:spPr>
          <a:xfrm>
            <a:off x="838200" y="365126"/>
            <a:ext cx="10515600" cy="1096030"/>
          </a:xfrm>
        </p:spPr>
        <p:txBody>
          <a:bodyPr/>
          <a:lstStyle/>
          <a:p>
            <a:pPr algn="ctr"/>
            <a:r>
              <a:rPr lang="el-GR" b="1" dirty="0"/>
              <a:t>Βιβλιογραφία</a:t>
            </a:r>
          </a:p>
        </p:txBody>
      </p:sp>
      <p:sp>
        <p:nvSpPr>
          <p:cNvPr id="3" name="Θέση περιεχομένου 2">
            <a:extLst>
              <a:ext uri="{FF2B5EF4-FFF2-40B4-BE49-F238E27FC236}">
                <a16:creationId xmlns:a16="http://schemas.microsoft.com/office/drawing/2014/main" id="{F85CF28D-D73A-41F9-A594-44480E720C1D}"/>
              </a:ext>
            </a:extLst>
          </p:cNvPr>
          <p:cNvSpPr>
            <a:spLocks noGrp="1"/>
          </p:cNvSpPr>
          <p:nvPr>
            <p:ph idx="1"/>
          </p:nvPr>
        </p:nvSpPr>
        <p:spPr/>
        <p:txBody>
          <a:bodyPr>
            <a:normAutofit fontScale="70000" lnSpcReduction="20000"/>
          </a:bodyPr>
          <a:lstStyle/>
          <a:p>
            <a:pPr algn="just"/>
            <a:r>
              <a:rPr lang="en-US" dirty="0"/>
              <a:t>Moorman, M., </a:t>
            </a:r>
            <a:r>
              <a:rPr lang="en-US" dirty="0" err="1"/>
              <a:t>Neijens</a:t>
            </a:r>
            <a:r>
              <a:rPr lang="en-US" dirty="0"/>
              <a:t>, P. C. and Smit, E. G. (2005). The effects of program responses on the processing of commercials placed at various positions in the program and the block. </a:t>
            </a:r>
            <a:r>
              <a:rPr lang="en-US" i="1" dirty="0"/>
              <a:t>Journal of Advertising Research, 45</a:t>
            </a:r>
            <a:r>
              <a:rPr lang="en-US" dirty="0"/>
              <a:t>(1), 49-59.</a:t>
            </a:r>
          </a:p>
          <a:p>
            <a:pPr algn="just"/>
            <a:r>
              <a:rPr lang="en-US" dirty="0" err="1"/>
              <a:t>Nebenzahl</a:t>
            </a:r>
            <a:r>
              <a:rPr lang="en-US" dirty="0"/>
              <a:t>, I. D. and Jaffe, E. D. (1998). Ethical dimensions of advertising executions. </a:t>
            </a:r>
            <a:r>
              <a:rPr lang="en-US" i="1" dirty="0"/>
              <a:t>Journal of Business Ethics, 17(</a:t>
            </a:r>
            <a:r>
              <a:rPr lang="en-US" dirty="0"/>
              <a:t>7), 805-815.</a:t>
            </a:r>
          </a:p>
          <a:p>
            <a:pPr algn="just"/>
            <a:r>
              <a:rPr lang="en-US" dirty="0"/>
              <a:t>Norris, C. E. and Colman, A. M. (1996). Context effects of radio programming on cognitive processing of embedded advertisements. </a:t>
            </a:r>
            <a:r>
              <a:rPr lang="en-US" i="1" dirty="0"/>
              <a:t>Applied Cognitive Psychology, 10</a:t>
            </a:r>
            <a:r>
              <a:rPr lang="en-US" dirty="0"/>
              <a:t>(6), 473-486.</a:t>
            </a:r>
          </a:p>
          <a:p>
            <a:pPr algn="just"/>
            <a:r>
              <a:rPr lang="en-US" dirty="0" err="1"/>
              <a:t>Owuamalam</a:t>
            </a:r>
            <a:r>
              <a:rPr lang="en-US" dirty="0"/>
              <a:t>, E.O. (2007). </a:t>
            </a:r>
            <a:r>
              <a:rPr lang="en-US" i="1" dirty="0"/>
              <a:t>Radio ±TV Production</a:t>
            </a:r>
            <a:r>
              <a:rPr lang="el-GR" dirty="0"/>
              <a:t>.</a:t>
            </a:r>
            <a:r>
              <a:rPr lang="en-US" dirty="0"/>
              <a:t> Owerri: Image and Slogans</a:t>
            </a:r>
            <a:r>
              <a:rPr lang="el-GR" dirty="0"/>
              <a:t> </a:t>
            </a:r>
            <a:r>
              <a:rPr lang="en-US" dirty="0"/>
              <a:t>Consultants Ltd.</a:t>
            </a:r>
            <a:endParaRPr lang="el-GR" dirty="0"/>
          </a:p>
          <a:p>
            <a:pPr algn="just"/>
            <a:r>
              <a:rPr lang="en-US" dirty="0"/>
              <a:t>Potter, R. F. (2009). Double the units: How increasing the number of advertisements while keeping the overall duration of commercial breaks constant affects radio listeners. </a:t>
            </a:r>
            <a:r>
              <a:rPr lang="en-US" i="1" dirty="0"/>
              <a:t>Journal of Broadcasting &amp; Electronic Media, 53</a:t>
            </a:r>
            <a:r>
              <a:rPr lang="en-US" dirty="0"/>
              <a:t>(4), 584-598.</a:t>
            </a:r>
          </a:p>
          <a:p>
            <a:pPr algn="just"/>
            <a:r>
              <a:rPr lang="en-US" dirty="0"/>
              <a:t>Stahl</a:t>
            </a:r>
            <a:r>
              <a:rPr lang="el-GR" dirty="0"/>
              <a:t>, </a:t>
            </a:r>
            <a:r>
              <a:rPr lang="en-US" dirty="0"/>
              <a:t>L. </a:t>
            </a:r>
            <a:r>
              <a:rPr lang="el-GR" dirty="0"/>
              <a:t> (1938). </a:t>
            </a:r>
            <a:r>
              <a:rPr lang="en-US" dirty="0"/>
              <a:t>The business of announcing</a:t>
            </a:r>
            <a:r>
              <a:rPr lang="el-GR" dirty="0"/>
              <a:t>. </a:t>
            </a:r>
            <a:r>
              <a:rPr lang="en-US" i="1" dirty="0"/>
              <a:t>Q</a:t>
            </a:r>
            <a:r>
              <a:rPr lang="el-GR" i="1" dirty="0"/>
              <a:t>.</a:t>
            </a:r>
            <a:r>
              <a:rPr lang="en-US" i="1" dirty="0"/>
              <a:t> J</a:t>
            </a:r>
            <a:r>
              <a:rPr lang="el-GR" i="1" dirty="0"/>
              <a:t>.</a:t>
            </a:r>
            <a:r>
              <a:rPr lang="en-US" i="1" dirty="0"/>
              <a:t> Speech, 24</a:t>
            </a:r>
            <a:r>
              <a:rPr lang="el-GR" dirty="0"/>
              <a:t>, </a:t>
            </a:r>
            <a:r>
              <a:rPr lang="en-US" dirty="0"/>
              <a:t>131</a:t>
            </a:r>
            <a:r>
              <a:rPr lang="el-GR" dirty="0"/>
              <a:t>.</a:t>
            </a:r>
          </a:p>
          <a:p>
            <a:pPr algn="just"/>
            <a:r>
              <a:rPr lang="en-US" dirty="0"/>
              <a:t>Warhurst, S</a:t>
            </a:r>
            <a:r>
              <a:rPr lang="el-GR" dirty="0"/>
              <a:t>., </a:t>
            </a:r>
            <a:r>
              <a:rPr lang="en-US" dirty="0"/>
              <a:t>McCabe, P</a:t>
            </a:r>
            <a:r>
              <a:rPr lang="el-GR" dirty="0"/>
              <a:t>.  &amp; </a:t>
            </a:r>
            <a:r>
              <a:rPr lang="en-US" dirty="0"/>
              <a:t>Madill</a:t>
            </a:r>
            <a:r>
              <a:rPr lang="el-GR" dirty="0"/>
              <a:t>, </a:t>
            </a:r>
            <a:r>
              <a:rPr lang="en-US" dirty="0"/>
              <a:t>C</a:t>
            </a:r>
            <a:r>
              <a:rPr lang="el-GR" dirty="0"/>
              <a:t>. (2013). </a:t>
            </a:r>
            <a:r>
              <a:rPr lang="en-US" dirty="0"/>
              <a:t>What Makes a Good Voice for Radio: Perceptions of Radio Employers and Educators</a:t>
            </a:r>
            <a:r>
              <a:rPr lang="el-GR" dirty="0"/>
              <a:t>. </a:t>
            </a:r>
            <a:r>
              <a:rPr lang="en-US" i="1" dirty="0"/>
              <a:t>Journal of Voice</a:t>
            </a:r>
            <a:r>
              <a:rPr lang="el-GR" i="1" dirty="0"/>
              <a:t>, </a:t>
            </a:r>
            <a:r>
              <a:rPr lang="en-US" i="1" dirty="0"/>
              <a:t>27</a:t>
            </a:r>
            <a:r>
              <a:rPr lang="el-GR" dirty="0"/>
              <a:t>(2)</a:t>
            </a:r>
            <a:r>
              <a:rPr lang="en-US" dirty="0"/>
              <a:t>, 217-224</a:t>
            </a:r>
            <a:r>
              <a:rPr lang="el-GR" dirty="0"/>
              <a:t>.</a:t>
            </a:r>
          </a:p>
          <a:p>
            <a:endParaRPr lang="el-GR" dirty="0"/>
          </a:p>
        </p:txBody>
      </p:sp>
    </p:spTree>
    <p:extLst>
      <p:ext uri="{BB962C8B-B14F-4D97-AF65-F5344CB8AC3E}">
        <p14:creationId xmlns:p14="http://schemas.microsoft.com/office/powerpoint/2010/main" val="354881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A7355B-260E-284F-506E-AAD7740004B1}"/>
              </a:ext>
            </a:extLst>
          </p:cNvPr>
          <p:cNvSpPr txBox="1">
            <a:spLocks noGrp="1"/>
          </p:cNvSpPr>
          <p:nvPr>
            <p:ph type="title"/>
          </p:nvPr>
        </p:nvSpPr>
        <p:spPr/>
        <p:txBody>
          <a:bodyPr anchorCtr="1"/>
          <a:lstStyle/>
          <a:p>
            <a:pPr algn="ctr" eaLnBrk="1" fontAlgn="auto">
              <a:spcBef>
                <a:spcPts val="0"/>
              </a:spcBef>
              <a:spcAft>
                <a:spcPts val="0"/>
              </a:spcAft>
              <a:defRPr/>
            </a:pPr>
            <a:r>
              <a:rPr lang="el-GR" b="1"/>
              <a:t>ΤΟ ΡΑΔΙΟΦΩΝΟ ΚΑΙ ΟΙ ΙΔΙΑΙΤΕΡΟΤΗΤΕΣ ΤΟΥ</a:t>
            </a:r>
            <a:endParaRPr lang="el-GR"/>
          </a:p>
        </p:txBody>
      </p:sp>
      <p:sp>
        <p:nvSpPr>
          <p:cNvPr id="15363" name="Θέση περιεχομένου 2">
            <a:extLst>
              <a:ext uri="{FF2B5EF4-FFF2-40B4-BE49-F238E27FC236}">
                <a16:creationId xmlns:a16="http://schemas.microsoft.com/office/drawing/2014/main" id="{EB86464F-63B6-89B8-7053-F9FD0D7C32EF}"/>
              </a:ext>
            </a:extLst>
          </p:cNvPr>
          <p:cNvSpPr txBox="1">
            <a:spLocks noGrp="1" noChangeArrowheads="1"/>
          </p:cNvSpPr>
          <p:nvPr>
            <p:ph sz="half" idx="1"/>
          </p:nvPr>
        </p:nvSpPr>
        <p:spPr>
          <a:xfrm>
            <a:off x="838200" y="1825625"/>
            <a:ext cx="6241330" cy="4264090"/>
          </a:xfrm>
        </p:spPr>
        <p:txBody>
          <a:bodyPr>
            <a:normAutofit fontScale="85000" lnSpcReduction="10000"/>
          </a:bodyPr>
          <a:lstStyle/>
          <a:p>
            <a:pPr marL="0" indent="0" algn="just" eaLnBrk="1">
              <a:buFont typeface="Calibri" panose="020F0502020204030204" pitchFamily="34" charset="0"/>
              <a:buNone/>
            </a:pPr>
            <a:r>
              <a:rPr lang="el-GR" altLang="el-GR" sz="2400" dirty="0">
                <a:latin typeface="Tw Cen MT" panose="020B0602020104020603" pitchFamily="34" charset="0"/>
              </a:rPr>
              <a:t>δ) </a:t>
            </a:r>
            <a:r>
              <a:rPr lang="el-GR" altLang="el-GR" sz="2400" b="1" dirty="0">
                <a:latin typeface="Tw Cen MT" panose="020B0602020104020603" pitchFamily="34" charset="0"/>
              </a:rPr>
              <a:t>Δεν υπάρχει ο περιορισμός του ό,τι παρουσιάζεται </a:t>
            </a:r>
            <a:r>
              <a:rPr lang="el-GR" altLang="el-GR" sz="2400" b="1" dirty="0" err="1">
                <a:latin typeface="Tw Cen MT" panose="020B0602020104020603" pitchFamily="34" charset="0"/>
              </a:rPr>
              <a:t>οπτικώς</a:t>
            </a:r>
            <a:r>
              <a:rPr lang="el-GR" altLang="el-GR" sz="2400" dirty="0">
                <a:latin typeface="Tw Cen MT" panose="020B0602020104020603" pitchFamily="34" charset="0"/>
              </a:rPr>
              <a:t>: Συνδυασμός ήχου, μουσικής και διαλόγου</a:t>
            </a:r>
          </a:p>
          <a:p>
            <a:pPr marL="0" indent="0" algn="just" eaLnBrk="1">
              <a:buFont typeface="Calibri" panose="020F0502020204030204" pitchFamily="34" charset="0"/>
              <a:buNone/>
            </a:pPr>
            <a:r>
              <a:rPr lang="el-GR" altLang="el-GR" sz="2400" dirty="0">
                <a:latin typeface="Tw Cen MT" panose="020B0602020104020603" pitchFamily="34" charset="0"/>
              </a:rPr>
              <a:t>ε) </a:t>
            </a:r>
            <a:r>
              <a:rPr lang="el-GR" altLang="el-GR" sz="2400" b="1" dirty="0">
                <a:latin typeface="Tw Cen MT" panose="020B0602020104020603" pitchFamily="34" charset="0"/>
              </a:rPr>
              <a:t>Πλήρης ελευθερία στον παραγωγό/δημοσιογράφο όσον αφορά τον χρόνο και τον χώρο</a:t>
            </a:r>
            <a:endParaRPr lang="el-GR" altLang="el-GR" sz="2400" dirty="0">
              <a:latin typeface="Tw Cen MT" panose="020B0602020104020603" pitchFamily="34" charset="0"/>
            </a:endParaRPr>
          </a:p>
          <a:p>
            <a:pPr marL="0" indent="0" algn="just" eaLnBrk="1">
              <a:buFont typeface="Calibri" panose="020F0502020204030204" pitchFamily="34" charset="0"/>
              <a:buNone/>
            </a:pPr>
            <a:r>
              <a:rPr lang="el-GR" altLang="el-GR" sz="2400" dirty="0" err="1">
                <a:latin typeface="Tw Cen MT" panose="020B0602020104020603" pitchFamily="34" charset="0"/>
              </a:rPr>
              <a:t>στ</a:t>
            </a:r>
            <a:r>
              <a:rPr lang="el-GR" altLang="el-GR" sz="2400" dirty="0">
                <a:latin typeface="Tw Cen MT" panose="020B0602020104020603" pitchFamily="34" charset="0"/>
              </a:rPr>
              <a:t>) </a:t>
            </a:r>
            <a:r>
              <a:rPr lang="el-GR" altLang="el-GR" sz="2400" b="1" dirty="0">
                <a:latin typeface="Tw Cen MT" panose="020B0602020104020603" pitchFamily="34" charset="0"/>
              </a:rPr>
              <a:t>Εφήμερη φύση</a:t>
            </a:r>
            <a:r>
              <a:rPr lang="el-GR" altLang="el-GR" sz="2400" dirty="0">
                <a:latin typeface="Tw Cen MT" panose="020B0602020104020603" pitchFamily="34" charset="0"/>
              </a:rPr>
              <a:t>: Απαιτείται ένας ιδιαίτερος τρόπος παρουσίασης και χειρισμού της είδησης που μεταδίδεται, για να διατηρηθεί ζωντανό το ενδιαφέρον του ακροατή</a:t>
            </a:r>
            <a:endParaRPr lang="en-US" altLang="el-GR" sz="2400" dirty="0">
              <a:latin typeface="Tw Cen MT" panose="020B0602020104020603" pitchFamily="34" charset="0"/>
            </a:endParaRPr>
          </a:p>
          <a:p>
            <a:pPr marL="0" indent="0" algn="just" eaLnBrk="1" fontAlgn="auto">
              <a:spcAft>
                <a:spcPts val="0"/>
              </a:spcAft>
              <a:buFont typeface="Calibri" pitchFamily="34"/>
              <a:buNone/>
              <a:defRPr/>
            </a:pPr>
            <a:r>
              <a:rPr lang="el-GR" sz="2400" dirty="0"/>
              <a:t>ζ) </a:t>
            </a:r>
            <a:r>
              <a:rPr lang="el-GR" sz="2400" b="1" dirty="0"/>
              <a:t>Σειρά θεμάτων</a:t>
            </a:r>
            <a:r>
              <a:rPr lang="el-GR" sz="2400" dirty="0"/>
              <a:t>: Δεν αφήνει στον ακροατή να επιλέξει τη σειρά με την οποία θα επιθυμούσε να ακούσει τα θέματα</a:t>
            </a:r>
          </a:p>
          <a:p>
            <a:pPr marL="91440" indent="-91440" algn="just" eaLnBrk="1" fontAlgn="auto">
              <a:spcAft>
                <a:spcPts val="0"/>
              </a:spcAft>
              <a:buFont typeface="Wingdings" pitchFamily="2"/>
              <a:buChar char="ü"/>
              <a:defRPr/>
            </a:pPr>
            <a:r>
              <a:rPr lang="el-GR" sz="2400" dirty="0"/>
              <a:t>Τα διαλέγουν οι παραγωγοί</a:t>
            </a:r>
          </a:p>
          <a:p>
            <a:pPr marL="91440" indent="-91440" algn="just" eaLnBrk="1" fontAlgn="auto">
              <a:spcAft>
                <a:spcPts val="0"/>
              </a:spcAft>
              <a:buFont typeface="Wingdings" pitchFamily="2"/>
              <a:buChar char="ü"/>
              <a:defRPr/>
            </a:pPr>
            <a:r>
              <a:rPr lang="el-GR" sz="2400" dirty="0"/>
              <a:t>Ενέχει τον κίνδυνο οι ακροατές να αλλάξουν σταθμό</a:t>
            </a:r>
          </a:p>
          <a:p>
            <a:pPr marL="0" indent="0" algn="just" eaLnBrk="1">
              <a:buFont typeface="Calibri" panose="020F0502020204030204" pitchFamily="34" charset="0"/>
              <a:buNone/>
            </a:pPr>
            <a:endParaRPr lang="el-GR" altLang="el-GR" sz="2400" dirty="0">
              <a:latin typeface="Tw Cen MT" panose="020B0602020104020603" pitchFamily="34" charset="0"/>
            </a:endParaRPr>
          </a:p>
        </p:txBody>
      </p:sp>
      <p:pic>
        <p:nvPicPr>
          <p:cNvPr id="5" name="Θέση περιεχομένου 4">
            <a:extLst>
              <a:ext uri="{FF2B5EF4-FFF2-40B4-BE49-F238E27FC236}">
                <a16:creationId xmlns:a16="http://schemas.microsoft.com/office/drawing/2014/main" id="{F8F71371-8F9F-4B9C-B998-86B8765B84E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54944" y="1913641"/>
            <a:ext cx="4402318" cy="4015819"/>
          </a:xfr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265A70-F231-796C-6B1E-CC6486217222}"/>
              </a:ext>
            </a:extLst>
          </p:cNvPr>
          <p:cNvSpPr txBox="1">
            <a:spLocks noGrp="1"/>
          </p:cNvSpPr>
          <p:nvPr>
            <p:ph type="title"/>
          </p:nvPr>
        </p:nvSpPr>
        <p:spPr/>
        <p:txBody>
          <a:bodyPr anchorCtr="1"/>
          <a:lstStyle/>
          <a:p>
            <a:pPr algn="ctr" eaLnBrk="1" fontAlgn="auto">
              <a:spcBef>
                <a:spcPts val="0"/>
              </a:spcBef>
              <a:spcAft>
                <a:spcPts val="0"/>
              </a:spcAft>
              <a:defRPr/>
            </a:pPr>
            <a:r>
              <a:rPr lang="el-GR" b="1"/>
              <a:t>ΠΛΕΟΝΕΚΤΗΜΑΤΑ ΤΟΥ ΡΑΔΙΟΦΩΝΟΥ</a:t>
            </a:r>
          </a:p>
        </p:txBody>
      </p:sp>
      <p:sp>
        <p:nvSpPr>
          <p:cNvPr id="19459" name="Θέση περιεχομένου 2">
            <a:extLst>
              <a:ext uri="{FF2B5EF4-FFF2-40B4-BE49-F238E27FC236}">
                <a16:creationId xmlns:a16="http://schemas.microsoft.com/office/drawing/2014/main" id="{BDEB081A-3D41-6D0E-3C3A-77F16B46BEEC}"/>
              </a:ext>
            </a:extLst>
          </p:cNvPr>
          <p:cNvSpPr txBox="1">
            <a:spLocks noGrp="1" noChangeArrowheads="1"/>
          </p:cNvSpPr>
          <p:nvPr>
            <p:ph idx="1"/>
          </p:nvPr>
        </p:nvSpPr>
        <p:spPr/>
        <p:txBody>
          <a:bodyPr anchorCtr="1">
            <a:normAutofit/>
          </a:bodyPr>
          <a:lstStyle/>
          <a:p>
            <a:pPr algn="ctr" eaLnBrk="1">
              <a:lnSpc>
                <a:spcPct val="90000"/>
              </a:lnSpc>
              <a:buFont typeface="Arial" panose="020B0604020202020204" pitchFamily="34" charset="0"/>
              <a:buChar char="•"/>
            </a:pPr>
            <a:r>
              <a:rPr lang="el-GR" altLang="el-GR" sz="2300" dirty="0">
                <a:latin typeface="Tw Cen MT" panose="020B0602020104020603" pitchFamily="34" charset="0"/>
              </a:rPr>
              <a:t> Άμεση - έγκυρη ενημέρωση </a:t>
            </a:r>
          </a:p>
          <a:p>
            <a:pPr algn="ctr" eaLnBrk="1">
              <a:lnSpc>
                <a:spcPct val="90000"/>
              </a:lnSpc>
              <a:buFont typeface="Arial" panose="020B0604020202020204" pitchFamily="34" charset="0"/>
              <a:buChar char="•"/>
            </a:pPr>
            <a:r>
              <a:rPr lang="el-GR" altLang="el-GR" sz="2300" dirty="0">
                <a:latin typeface="Tw Cen MT" panose="020B0602020104020603" pitchFamily="34" charset="0"/>
              </a:rPr>
              <a:t> Σύντομος λόγος</a:t>
            </a:r>
          </a:p>
          <a:p>
            <a:pPr algn="ctr" eaLnBrk="1">
              <a:lnSpc>
                <a:spcPct val="90000"/>
              </a:lnSpc>
              <a:buFont typeface="Arial" panose="020B0604020202020204" pitchFamily="34" charset="0"/>
              <a:buChar char="•"/>
            </a:pPr>
            <a:r>
              <a:rPr lang="el-GR" altLang="el-GR" sz="2300" dirty="0">
                <a:latin typeface="Tw Cen MT" panose="020B0602020104020603" pitchFamily="34" charset="0"/>
              </a:rPr>
              <a:t> Ενημέρωση σε σύντομο χρόνο</a:t>
            </a:r>
          </a:p>
          <a:p>
            <a:pPr algn="ctr" eaLnBrk="1">
              <a:lnSpc>
                <a:spcPct val="90000"/>
              </a:lnSpc>
              <a:buFont typeface="Arial" panose="020B0604020202020204" pitchFamily="34" charset="0"/>
              <a:buChar char="•"/>
            </a:pPr>
            <a:r>
              <a:rPr lang="el-GR" altLang="el-GR" sz="2300" dirty="0">
                <a:latin typeface="Tw Cen MT" panose="020B0602020104020603" pitchFamily="34" charset="0"/>
              </a:rPr>
              <a:t> Ρέων προφορικός, ευχάριστος λόγος</a:t>
            </a:r>
          </a:p>
          <a:p>
            <a:pPr algn="ctr" eaLnBrk="1">
              <a:lnSpc>
                <a:spcPct val="90000"/>
              </a:lnSpc>
              <a:buFont typeface="Arial" panose="020B0604020202020204" pitchFamily="34" charset="0"/>
              <a:buChar char="•"/>
            </a:pPr>
            <a:r>
              <a:rPr lang="el-GR" altLang="el-GR" sz="2300" dirty="0">
                <a:latin typeface="Tw Cen MT" panose="020B0602020104020603" pitchFamily="34" charset="0"/>
              </a:rPr>
              <a:t> Ζωντανές συνδέσεις σε όλο τον κόσμο</a:t>
            </a:r>
          </a:p>
          <a:p>
            <a:pPr algn="ctr" eaLnBrk="1">
              <a:lnSpc>
                <a:spcPct val="90000"/>
              </a:lnSpc>
              <a:buFont typeface="Arial" panose="020B0604020202020204" pitchFamily="34" charset="0"/>
              <a:buChar char="•"/>
            </a:pPr>
            <a:r>
              <a:rPr lang="el-GR" altLang="el-GR" sz="2300" dirty="0">
                <a:latin typeface="Tw Cen MT" panose="020B0602020104020603" pitchFamily="34" charset="0"/>
              </a:rPr>
              <a:t> Αμεσότερος διάλογος με το κοινό</a:t>
            </a:r>
          </a:p>
          <a:p>
            <a:pPr algn="ctr" eaLnBrk="1">
              <a:lnSpc>
                <a:spcPct val="90000"/>
              </a:lnSpc>
              <a:buFont typeface="Arial" panose="020B0604020202020204" pitchFamily="34" charset="0"/>
              <a:buChar char="•"/>
            </a:pPr>
            <a:r>
              <a:rPr lang="el-GR" altLang="el-GR" sz="2300" dirty="0">
                <a:latin typeface="Tw Cen MT" panose="020B0602020104020603" pitchFamily="34" charset="0"/>
              </a:rPr>
              <a:t> 24ωρη λειτουργία</a:t>
            </a:r>
          </a:p>
          <a:p>
            <a:pPr algn="ctr" eaLnBrk="1">
              <a:lnSpc>
                <a:spcPct val="90000"/>
              </a:lnSpc>
              <a:buFont typeface="Arial" panose="020B0604020202020204" pitchFamily="34" charset="0"/>
              <a:buChar char="•"/>
            </a:pPr>
            <a:r>
              <a:rPr lang="el-GR" altLang="el-GR" sz="2300" dirty="0">
                <a:latin typeface="Tw Cen MT" panose="020B0602020104020603" pitchFamily="34" charset="0"/>
              </a:rPr>
              <a:t> Βρίσκεται σε όλα τα σπίτια</a:t>
            </a:r>
          </a:p>
        </p:txBody>
      </p:sp>
    </p:spTree>
    <p:extLst>
      <p:ext uri="{BB962C8B-B14F-4D97-AF65-F5344CB8AC3E}">
        <p14:creationId xmlns:p14="http://schemas.microsoft.com/office/powerpoint/2010/main" val="25850599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4B055B-BA9F-B112-5547-C6C65C50197C}"/>
              </a:ext>
            </a:extLst>
          </p:cNvPr>
          <p:cNvSpPr txBox="1">
            <a:spLocks noGrp="1"/>
          </p:cNvSpPr>
          <p:nvPr>
            <p:ph type="title"/>
          </p:nvPr>
        </p:nvSpPr>
        <p:spPr/>
        <p:txBody>
          <a:bodyPr anchorCtr="1"/>
          <a:lstStyle/>
          <a:p>
            <a:pPr algn="ctr" eaLnBrk="1" fontAlgn="auto">
              <a:spcBef>
                <a:spcPts val="0"/>
              </a:spcBef>
              <a:spcAft>
                <a:spcPts val="0"/>
              </a:spcAft>
              <a:defRPr/>
            </a:pPr>
            <a:r>
              <a:rPr lang="el-GR" b="1"/>
              <a:t>ΜΕΙΟΝΕΚΤΗΜΑΤΑ ΤΟΥ ΡΑΔΙΟΦΩΝΟΥ</a:t>
            </a:r>
            <a:endParaRPr lang="el-GR"/>
          </a:p>
        </p:txBody>
      </p:sp>
      <p:sp>
        <p:nvSpPr>
          <p:cNvPr id="20483" name="Θέση περιεχομένου 2">
            <a:extLst>
              <a:ext uri="{FF2B5EF4-FFF2-40B4-BE49-F238E27FC236}">
                <a16:creationId xmlns:a16="http://schemas.microsoft.com/office/drawing/2014/main" id="{51378D0A-6F79-131D-B5EB-697B8AB01FD3}"/>
              </a:ext>
            </a:extLst>
          </p:cNvPr>
          <p:cNvSpPr txBox="1">
            <a:spLocks noGrp="1" noChangeArrowheads="1"/>
          </p:cNvSpPr>
          <p:nvPr>
            <p:ph sz="half" idx="1"/>
          </p:nvPr>
        </p:nvSpPr>
        <p:spPr/>
        <p:txBody>
          <a:bodyPr anchorCtr="1"/>
          <a:lstStyle/>
          <a:p>
            <a:pPr algn="ctr" eaLnBrk="1">
              <a:buFont typeface="Arial" panose="020B0604020202020204" pitchFamily="34" charset="0"/>
              <a:buChar char="•"/>
            </a:pPr>
            <a:r>
              <a:rPr lang="el-GR" altLang="el-GR" sz="2600">
                <a:latin typeface="Tw Cen MT" panose="020B0602020104020603" pitchFamily="34" charset="0"/>
              </a:rPr>
              <a:t> Απουσία εικόνας </a:t>
            </a:r>
          </a:p>
          <a:p>
            <a:pPr algn="ctr" eaLnBrk="1">
              <a:buFont typeface="Arial" panose="020B0604020202020204" pitchFamily="34" charset="0"/>
              <a:buChar char="•"/>
            </a:pPr>
            <a:r>
              <a:rPr lang="el-GR" altLang="el-GR" sz="2600">
                <a:latin typeface="Tw Cen MT" panose="020B0602020104020603" pitchFamily="34" charset="0"/>
              </a:rPr>
              <a:t> Απουσία βίντεο</a:t>
            </a:r>
          </a:p>
        </p:txBody>
      </p:sp>
      <p:pic>
        <p:nvPicPr>
          <p:cNvPr id="5" name="Θέση περιεχομένου 4">
            <a:extLst>
              <a:ext uri="{FF2B5EF4-FFF2-40B4-BE49-F238E27FC236}">
                <a16:creationId xmlns:a16="http://schemas.microsoft.com/office/drawing/2014/main" id="{89835CB5-A031-43E7-9603-1EC754EB4A6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59397" y="2017335"/>
            <a:ext cx="4515439" cy="3930977"/>
          </a:xfrm>
        </p:spPr>
      </p:pic>
    </p:spTree>
    <p:extLst>
      <p:ext uri="{BB962C8B-B14F-4D97-AF65-F5344CB8AC3E}">
        <p14:creationId xmlns:p14="http://schemas.microsoft.com/office/powerpoint/2010/main" val="391199576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4F0AEC-6D96-BD51-C7CC-8B51ED00BB8E}"/>
              </a:ext>
            </a:extLst>
          </p:cNvPr>
          <p:cNvSpPr txBox="1">
            <a:spLocks noGrp="1"/>
          </p:cNvSpPr>
          <p:nvPr>
            <p:ph type="title"/>
          </p:nvPr>
        </p:nvSpPr>
        <p:spPr/>
        <p:txBody>
          <a:bodyPr anchorCtr="1"/>
          <a:lstStyle/>
          <a:p>
            <a:pPr algn="ctr" eaLnBrk="1" fontAlgn="auto">
              <a:spcBef>
                <a:spcPts val="0"/>
              </a:spcBef>
              <a:spcAft>
                <a:spcPts val="0"/>
              </a:spcAft>
              <a:defRPr/>
            </a:pPr>
            <a:r>
              <a:rPr lang="el-GR" b="1"/>
              <a:t>ΘΕΤΙΚΕΣ ΚΑΙ ΑΡΝΗΤΙΚΕΣ ΕΠΙΠΤΩΣΕΙΣ ΣΤΗΝ </a:t>
            </a:r>
            <a:r>
              <a:rPr b="1"/>
              <a:t>OIKONOMIA</a:t>
            </a:r>
            <a:endParaRPr lang="el-GR"/>
          </a:p>
        </p:txBody>
      </p:sp>
      <p:sp>
        <p:nvSpPr>
          <p:cNvPr id="22531" name="Θέση περιεχομένου 2">
            <a:extLst>
              <a:ext uri="{FF2B5EF4-FFF2-40B4-BE49-F238E27FC236}">
                <a16:creationId xmlns:a16="http://schemas.microsoft.com/office/drawing/2014/main" id="{4693E3CA-95C6-BE45-B21E-57FF3099D925}"/>
              </a:ext>
            </a:extLst>
          </p:cNvPr>
          <p:cNvSpPr txBox="1">
            <a:spLocks noGrp="1" noChangeArrowheads="1"/>
          </p:cNvSpPr>
          <p:nvPr>
            <p:ph idx="1"/>
          </p:nvPr>
        </p:nvSpPr>
        <p:spPr/>
        <p:txBody>
          <a:bodyPr/>
          <a:lstStyle/>
          <a:p>
            <a:pPr algn="just" eaLnBrk="1">
              <a:buFont typeface="Arial" panose="020B0604020202020204" pitchFamily="34" charset="0"/>
              <a:buChar char="•"/>
            </a:pPr>
            <a:r>
              <a:rPr altLang="el-GR">
                <a:latin typeface="Tw Cen MT" panose="020B0602020104020603" pitchFamily="34" charset="0"/>
              </a:rPr>
              <a:t> </a:t>
            </a:r>
            <a:r>
              <a:rPr lang="el-GR" altLang="el-GR">
                <a:latin typeface="Tw Cen MT" panose="020B0602020104020603" pitchFamily="34" charset="0"/>
              </a:rPr>
              <a:t>Το ραδιόφωνο βοηθάει πάρα πολύ στην ανάπτυξη της οικονομίας</a:t>
            </a:r>
            <a:endParaRPr altLang="el-GR">
              <a:latin typeface="Tw Cen MT" panose="020B0602020104020603" pitchFamily="34" charset="0"/>
            </a:endParaRPr>
          </a:p>
          <a:p>
            <a:pPr algn="just" eaLnBrk="1">
              <a:buFont typeface="Arial" panose="020B0604020202020204" pitchFamily="34" charset="0"/>
              <a:buChar char="•"/>
            </a:pPr>
            <a:r>
              <a:rPr altLang="el-GR">
                <a:latin typeface="Tw Cen MT" panose="020B0602020104020603" pitchFamily="34" charset="0"/>
              </a:rPr>
              <a:t> </a:t>
            </a:r>
            <a:r>
              <a:rPr lang="el-GR" altLang="el-GR">
                <a:latin typeface="Tw Cen MT" panose="020B0602020104020603" pitchFamily="34" charset="0"/>
              </a:rPr>
              <a:t>Προσφέρει θέσεις εργασίας (παραγωγοί, ηχολήπτες, παρουσιαστές κ.α.) </a:t>
            </a:r>
          </a:p>
          <a:p>
            <a:pPr algn="just" eaLnBrk="1">
              <a:buFont typeface="Arial" panose="020B0604020202020204" pitchFamily="34" charset="0"/>
              <a:buChar char="•"/>
            </a:pPr>
            <a:r>
              <a:rPr lang="el-GR" altLang="el-GR">
                <a:latin typeface="Tw Cen MT" panose="020B0602020104020603" pitchFamily="34" charset="0"/>
              </a:rPr>
              <a:t> Μέσω των διαφημίσεων - που είναι φθηνότερες από ότι στην τηλεόραση - βοηθάει στην προώθηση και πώληση προϊόντων και γενικότερα στο οικονομικό αλισβερίσι</a:t>
            </a:r>
          </a:p>
          <a:p>
            <a:pPr algn="just" eaLnBrk="1">
              <a:buFont typeface="Arial" panose="020B0604020202020204" pitchFamily="34" charset="0"/>
              <a:buChar char="•"/>
            </a:pPr>
            <a:r>
              <a:rPr lang="el-GR" altLang="el-GR">
                <a:latin typeface="Tw Cen MT" panose="020B0602020104020603" pitchFamily="34" charset="0"/>
              </a:rPr>
              <a:t> Υπερκατανάλωση και στην αγορά προϊόντων που δεν είναι απαραίτητα</a:t>
            </a:r>
          </a:p>
        </p:txBody>
      </p:sp>
    </p:spTree>
    <p:extLst>
      <p:ext uri="{BB962C8B-B14F-4D97-AF65-F5344CB8AC3E}">
        <p14:creationId xmlns:p14="http://schemas.microsoft.com/office/powerpoint/2010/main" val="400175782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944A4F-C636-A3A7-9E1C-1CDE4681FFC0}"/>
              </a:ext>
            </a:extLst>
          </p:cNvPr>
          <p:cNvSpPr txBox="1">
            <a:spLocks noGrp="1"/>
          </p:cNvSpPr>
          <p:nvPr>
            <p:ph type="title"/>
          </p:nvPr>
        </p:nvSpPr>
        <p:spPr/>
        <p:txBody>
          <a:bodyPr anchorCtr="1"/>
          <a:lstStyle/>
          <a:p>
            <a:pPr algn="ctr" eaLnBrk="1" fontAlgn="auto">
              <a:spcBef>
                <a:spcPts val="0"/>
              </a:spcBef>
              <a:spcAft>
                <a:spcPts val="0"/>
              </a:spcAft>
              <a:defRPr/>
            </a:pPr>
            <a:r>
              <a:rPr lang="el-GR" b="1"/>
              <a:t>ΕΠΑΓΓΕΛΜΑΤΑ ΠΟΥ ΣΧΕΤΙΖΟΝΤΑΙ ΜΕ ΤΟ ΡΑΔΙΟΦΩΝΟ</a:t>
            </a:r>
          </a:p>
        </p:txBody>
      </p:sp>
      <p:sp>
        <p:nvSpPr>
          <p:cNvPr id="3" name="Θέση περιεχομένου 2">
            <a:extLst>
              <a:ext uri="{FF2B5EF4-FFF2-40B4-BE49-F238E27FC236}">
                <a16:creationId xmlns:a16="http://schemas.microsoft.com/office/drawing/2014/main" id="{166F4D36-9E9A-CC04-59E4-A95C59867688}"/>
              </a:ext>
            </a:extLst>
          </p:cNvPr>
          <p:cNvSpPr txBox="1">
            <a:spLocks noGrp="1"/>
          </p:cNvSpPr>
          <p:nvPr>
            <p:ph idx="1"/>
          </p:nvPr>
        </p:nvSpPr>
        <p:spPr>
          <a:xfrm>
            <a:off x="790575" y="2120899"/>
            <a:ext cx="5305425" cy="4015949"/>
          </a:xfrm>
        </p:spPr>
        <p:txBody>
          <a:bodyPr>
            <a:noAutofit/>
          </a:bodyPr>
          <a:lstStyle/>
          <a:p>
            <a:pPr marL="0" indent="0" algn="just" eaLnBrk="1" fontAlgn="auto">
              <a:spcAft>
                <a:spcPts val="0"/>
              </a:spcAft>
              <a:buFont typeface="Calibri" pitchFamily="34"/>
              <a:buNone/>
              <a:defRPr/>
            </a:pPr>
            <a:r>
              <a:rPr lang="el-GR" sz="2200" dirty="0"/>
              <a:t>α) </a:t>
            </a:r>
            <a:r>
              <a:rPr lang="el-GR" sz="2200" b="1" dirty="0"/>
              <a:t>Ηχολήπτης</a:t>
            </a:r>
            <a:r>
              <a:rPr lang="el-GR" sz="2200" dirty="0"/>
              <a:t>: Τεχνικός που λαμβάνει τον ήχο, ο οποίος παράγεται από τις ομιλίες των παρουσιαστών, των δημοσιογράφων, των καλεσμένων, τον επεξεργάζεται, τον διορθώνει κ.τ.λ.</a:t>
            </a:r>
          </a:p>
          <a:p>
            <a:pPr marL="91440" indent="-91440" algn="just" eaLnBrk="1" fontAlgn="auto">
              <a:spcAft>
                <a:spcPts val="0"/>
              </a:spcAft>
              <a:buFont typeface="Wingdings" pitchFamily="2"/>
              <a:buChar char="Ø"/>
              <a:defRPr/>
            </a:pPr>
            <a:r>
              <a:rPr lang="el-GR" sz="2200" dirty="0"/>
              <a:t> Διπλός ο ρόλος του σήμερα</a:t>
            </a:r>
          </a:p>
          <a:p>
            <a:pPr marL="0" indent="0" algn="just" eaLnBrk="1" fontAlgn="auto">
              <a:spcAft>
                <a:spcPts val="0"/>
              </a:spcAft>
              <a:buFont typeface="Calibri" pitchFamily="34"/>
              <a:buNone/>
              <a:defRPr/>
            </a:pPr>
            <a:r>
              <a:rPr lang="el-GR" sz="2200" dirty="0"/>
              <a:t>β) </a:t>
            </a:r>
            <a:r>
              <a:rPr lang="el-GR" sz="2200" b="1" dirty="0"/>
              <a:t>Παρουσιαστής</a:t>
            </a:r>
            <a:r>
              <a:rPr lang="el-GR" sz="2200" dirty="0"/>
              <a:t>: Εκείνος που παρουσιάζει την εκπομπή, παίρνει τις συνεντεύξεις και παρουσιάζει τα ρεπορτάζ</a:t>
            </a:r>
          </a:p>
          <a:p>
            <a:pPr algn="just" eaLnBrk="1" fontAlgn="auto">
              <a:spcAft>
                <a:spcPts val="0"/>
              </a:spcAft>
              <a:buFont typeface="Wingdings" panose="05000000000000000000" pitchFamily="2" charset="2"/>
              <a:buChar char="Ø"/>
              <a:defRPr/>
            </a:pPr>
            <a:r>
              <a:rPr lang="el-GR" sz="2200" u="sng" dirty="0"/>
              <a:t>Προσόντα</a:t>
            </a:r>
            <a:r>
              <a:rPr lang="el-GR" sz="2200" dirty="0"/>
              <a:t>: Σωστή άρθρωση και ευχέρεια λόγου</a:t>
            </a:r>
          </a:p>
        </p:txBody>
      </p:sp>
      <p:sp>
        <p:nvSpPr>
          <p:cNvPr id="4" name="Θέση περιεχομένου 3">
            <a:extLst>
              <a:ext uri="{FF2B5EF4-FFF2-40B4-BE49-F238E27FC236}">
                <a16:creationId xmlns:a16="http://schemas.microsoft.com/office/drawing/2014/main" id="{78ACFB69-9B1B-E5E8-9358-C24C4B8E683F}"/>
              </a:ext>
            </a:extLst>
          </p:cNvPr>
          <p:cNvSpPr txBox="1">
            <a:spLocks noGrp="1"/>
          </p:cNvSpPr>
          <p:nvPr>
            <p:ph idx="2"/>
          </p:nvPr>
        </p:nvSpPr>
        <p:spPr>
          <a:xfrm>
            <a:off x="6516688" y="2120900"/>
            <a:ext cx="5380037" cy="3748088"/>
          </a:xfrm>
        </p:spPr>
        <p:txBody>
          <a:bodyPr>
            <a:normAutofit/>
          </a:bodyPr>
          <a:lstStyle/>
          <a:p>
            <a:pPr marL="0" indent="0" algn="just" eaLnBrk="1" fontAlgn="auto">
              <a:lnSpc>
                <a:spcPct val="90000"/>
              </a:lnSpc>
              <a:spcAft>
                <a:spcPts val="0"/>
              </a:spcAft>
              <a:buFont typeface="Calibri" pitchFamily="34"/>
              <a:buNone/>
              <a:defRPr/>
            </a:pPr>
            <a:r>
              <a:rPr lang="el-GR" sz="2100" dirty="0"/>
              <a:t>γ) </a:t>
            </a:r>
            <a:r>
              <a:rPr lang="el-GR" sz="2100" b="1" dirty="0"/>
              <a:t>Μουσικός επιμελητής</a:t>
            </a:r>
            <a:r>
              <a:rPr lang="el-GR" sz="2100" dirty="0"/>
              <a:t>: Επιλέγει τα τραγούδια, τα οποία «ντύνουν» μουσικά μια εκπομπή</a:t>
            </a:r>
          </a:p>
          <a:p>
            <a:pPr marL="0" indent="0" algn="just" eaLnBrk="1" fontAlgn="auto">
              <a:lnSpc>
                <a:spcPct val="90000"/>
              </a:lnSpc>
              <a:spcAft>
                <a:spcPts val="0"/>
              </a:spcAft>
              <a:buFont typeface="Calibri" pitchFamily="34"/>
              <a:buNone/>
              <a:defRPr/>
            </a:pPr>
            <a:r>
              <a:rPr lang="el-GR" sz="2100" dirty="0"/>
              <a:t>δ) </a:t>
            </a:r>
            <a:r>
              <a:rPr lang="el-GR" sz="2100" b="1" dirty="0"/>
              <a:t>Ραδιοφωνικός παραγωγός</a:t>
            </a:r>
            <a:r>
              <a:rPr lang="el-GR" sz="2100" dirty="0"/>
              <a:t>: Φροντίζει για το συνολικό περιεχόμενο της ραδιοφωνικής εκπομπής</a:t>
            </a:r>
          </a:p>
          <a:p>
            <a:pPr marL="0" indent="0" algn="just" eaLnBrk="1" fontAlgn="auto">
              <a:lnSpc>
                <a:spcPct val="90000"/>
              </a:lnSpc>
              <a:spcAft>
                <a:spcPts val="0"/>
              </a:spcAft>
              <a:buFont typeface="Calibri" pitchFamily="34"/>
              <a:buNone/>
              <a:defRPr/>
            </a:pPr>
            <a:r>
              <a:rPr lang="el-GR" sz="2100" dirty="0"/>
              <a:t>ε) </a:t>
            </a:r>
            <a:r>
              <a:rPr lang="el-GR" sz="2100" b="1" dirty="0"/>
              <a:t>Δημοσιογράφος - συντάκτης</a:t>
            </a:r>
            <a:r>
              <a:rPr lang="el-GR" sz="2100" dirty="0"/>
              <a:t>:</a:t>
            </a:r>
          </a:p>
          <a:p>
            <a:pPr marL="91440" indent="-91440" algn="just" eaLnBrk="1" fontAlgn="auto">
              <a:lnSpc>
                <a:spcPct val="90000"/>
              </a:lnSpc>
              <a:spcAft>
                <a:spcPts val="0"/>
              </a:spcAft>
              <a:buFont typeface="Wingdings" pitchFamily="2"/>
              <a:buChar char="Ø"/>
              <a:defRPr/>
            </a:pPr>
            <a:r>
              <a:rPr lang="el-GR" sz="2100" dirty="0"/>
              <a:t> Δημοσιογράφος-ρεπόρτερ: Φροντίζει ώστε να φθάνουν οι ειδήσεις στον σταθμό</a:t>
            </a:r>
          </a:p>
          <a:p>
            <a:pPr marL="91440" indent="-91440" algn="just" eaLnBrk="1" fontAlgn="auto">
              <a:lnSpc>
                <a:spcPct val="90000"/>
              </a:lnSpc>
              <a:spcAft>
                <a:spcPts val="0"/>
              </a:spcAft>
              <a:buFont typeface="Wingdings" pitchFamily="2"/>
              <a:buChar char="Ø"/>
              <a:defRPr/>
            </a:pPr>
            <a:r>
              <a:rPr lang="el-GR" sz="2100" dirty="0"/>
              <a:t> Συντάκτης: Επιμελείται τις ειδήσεις</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DF6B2686-D06C-43D5-9782-8B3B9B90E784}"/>
              </a:ext>
            </a:extLst>
          </p:cNvPr>
          <p:cNvSpPr>
            <a:spLocks noGrp="1"/>
          </p:cNvSpPr>
          <p:nvPr>
            <p:ph type="title"/>
          </p:nvPr>
        </p:nvSpPr>
        <p:spPr/>
        <p:txBody>
          <a:bodyPr/>
          <a:lstStyle/>
          <a:p>
            <a:pPr algn="ctr"/>
            <a:r>
              <a:rPr lang="el-GR" b="1" dirty="0"/>
              <a:t>ΗΧΟΛΗΠΤΗΣ</a:t>
            </a:r>
          </a:p>
        </p:txBody>
      </p:sp>
      <p:pic>
        <p:nvPicPr>
          <p:cNvPr id="8" name="Θέση περιεχομένου 7">
            <a:extLst>
              <a:ext uri="{FF2B5EF4-FFF2-40B4-BE49-F238E27FC236}">
                <a16:creationId xmlns:a16="http://schemas.microsoft.com/office/drawing/2014/main" id="{53903F01-4C29-48C9-8ED7-92342B2BDC2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4"/>
            <a:ext cx="5181600" cy="4433773"/>
          </a:xfrm>
        </p:spPr>
      </p:pic>
      <p:sp>
        <p:nvSpPr>
          <p:cNvPr id="6" name="Θέση περιεχομένου 5">
            <a:extLst>
              <a:ext uri="{FF2B5EF4-FFF2-40B4-BE49-F238E27FC236}">
                <a16:creationId xmlns:a16="http://schemas.microsoft.com/office/drawing/2014/main" id="{42DBECFA-79F5-47A0-94DE-AAFEF011447B}"/>
              </a:ext>
            </a:extLst>
          </p:cNvPr>
          <p:cNvSpPr>
            <a:spLocks noGrp="1"/>
          </p:cNvSpPr>
          <p:nvPr>
            <p:ph sz="half" idx="2"/>
          </p:nvPr>
        </p:nvSpPr>
        <p:spPr/>
        <p:txBody>
          <a:bodyPr>
            <a:noAutofit/>
          </a:bodyPr>
          <a:lstStyle/>
          <a:p>
            <a:pPr algn="just"/>
            <a:r>
              <a:rPr lang="el-GR" sz="1900" dirty="0"/>
              <a:t>Η επαγγελματική εργασία τους βασίζεται άμεσα στην οξύτητα της ακοής τους, καθώς αυτοί ενσωματώνουν ξεχωριστούς ήχους προκειμένου να διαμορφώσουν ένα ενιαίο ηχητικό αποτέλεσμα (</a:t>
            </a:r>
            <a:r>
              <a:rPr lang="el-GR" sz="1900" dirty="0" err="1"/>
              <a:t>Sokanu</a:t>
            </a:r>
            <a:r>
              <a:rPr lang="el-GR" sz="1900" dirty="0"/>
              <a:t>, 2018)</a:t>
            </a:r>
          </a:p>
          <a:p>
            <a:pPr algn="just"/>
            <a:r>
              <a:rPr lang="el-GR" sz="1900" dirty="0"/>
              <a:t>Ασχολούνται με τη μίξη, την παραγωγή, την ηχογράφηση και τη ρύθμιση ήχων για τηλεοπτικές διαφημίσεις, ενώ συνεργάζονται επίσης με ραδιοφωνικούς σταθμούς, μουσικά συγκροτήματα σε στούντιο ηχογράφησης, καθώς και σε ζωντανές εκδηλώσεις</a:t>
            </a:r>
          </a:p>
          <a:p>
            <a:pPr algn="just"/>
            <a:r>
              <a:rPr lang="el-GR" sz="1900" dirty="0"/>
              <a:t>Μερικά από τα εργαλεία που χρησιμοποιούν οι ηχολήπτες περιλαμβάνουν μικρόφωνα, ηχεία, συσκευές ηχογράφησης και ενισχυτές (</a:t>
            </a:r>
            <a:r>
              <a:rPr lang="el-GR" sz="1900" dirty="0" err="1"/>
              <a:t>Hynes</a:t>
            </a:r>
            <a:r>
              <a:rPr lang="el-GR" sz="1900" dirty="0"/>
              <a:t>, 2007)</a:t>
            </a:r>
          </a:p>
        </p:txBody>
      </p:sp>
    </p:spTree>
    <p:extLst>
      <p:ext uri="{BB962C8B-B14F-4D97-AF65-F5344CB8AC3E}">
        <p14:creationId xmlns:p14="http://schemas.microsoft.com/office/powerpoint/2010/main" val="2028464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EE489E-668C-4693-8942-4B898001FACF}"/>
              </a:ext>
            </a:extLst>
          </p:cNvPr>
          <p:cNvSpPr>
            <a:spLocks noGrp="1"/>
          </p:cNvSpPr>
          <p:nvPr>
            <p:ph type="title"/>
          </p:nvPr>
        </p:nvSpPr>
        <p:spPr/>
        <p:txBody>
          <a:bodyPr/>
          <a:lstStyle/>
          <a:p>
            <a:pPr algn="ctr"/>
            <a:r>
              <a:rPr lang="el-GR" b="1" dirty="0"/>
              <a:t>ΗΧΟΛΗΠΤΗΣ</a:t>
            </a:r>
          </a:p>
        </p:txBody>
      </p:sp>
      <p:sp>
        <p:nvSpPr>
          <p:cNvPr id="3" name="Θέση περιεχομένου 2">
            <a:extLst>
              <a:ext uri="{FF2B5EF4-FFF2-40B4-BE49-F238E27FC236}">
                <a16:creationId xmlns:a16="http://schemas.microsoft.com/office/drawing/2014/main" id="{FBBE68B4-F17E-47BA-8D1B-22F566127CC5}"/>
              </a:ext>
            </a:extLst>
          </p:cNvPr>
          <p:cNvSpPr>
            <a:spLocks noGrp="1"/>
          </p:cNvSpPr>
          <p:nvPr>
            <p:ph idx="1"/>
          </p:nvPr>
        </p:nvSpPr>
        <p:spPr/>
        <p:txBody>
          <a:bodyPr/>
          <a:lstStyle/>
          <a:p>
            <a:pPr algn="just"/>
            <a:r>
              <a:rPr lang="el-GR" dirty="0"/>
              <a:t>Στο νέο πλαίσιο λειτουργίας των ραδιοφώνων, ο ρόλος του παραγωγού τείνει να συγχέεται με τον ρόλο του ηχολήπτη</a:t>
            </a:r>
          </a:p>
          <a:p>
            <a:pPr algn="just"/>
            <a:r>
              <a:rPr lang="el-GR" dirty="0"/>
              <a:t>Αν και οι δύο επαγγελματικές ιδιότητες παραδοσιακά απαιτούσαν διαφορετικές δεξιότητες και ικανότητες, η διάκριση μεταξύ τους έχει πλέον γίνει λιγότερο προφανής</a:t>
            </a:r>
          </a:p>
          <a:p>
            <a:pPr algn="just"/>
            <a:r>
              <a:rPr lang="el-GR" dirty="0"/>
              <a:t>Εξαιτίας οικονομικών περιορισμών και της ευκολότερης πρόσβασης σε νέα ψηφιακά εργαλεία, οι παραγωγοί τείνουν πλέον να αναλαμβάνουν και τους δύο ρόλους ταυτόχρονα (</a:t>
            </a:r>
            <a:r>
              <a:rPr lang="el-GR" dirty="0" err="1"/>
              <a:t>Burgess</a:t>
            </a:r>
            <a:r>
              <a:rPr lang="el-GR" dirty="0"/>
              <a:t>, 2008)</a:t>
            </a:r>
          </a:p>
        </p:txBody>
      </p:sp>
    </p:spTree>
    <p:extLst>
      <p:ext uri="{BB962C8B-B14F-4D97-AF65-F5344CB8AC3E}">
        <p14:creationId xmlns:p14="http://schemas.microsoft.com/office/powerpoint/2010/main" val="56533574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152</TotalTime>
  <Words>3037</Words>
  <Application>Microsoft Office PowerPoint</Application>
  <PresentationFormat>Ευρεία οθόνη</PresentationFormat>
  <Paragraphs>164</Paragraphs>
  <Slides>29</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29</vt:i4>
      </vt:variant>
    </vt:vector>
  </HeadingPairs>
  <TitlesOfParts>
    <vt:vector size="36" baseType="lpstr">
      <vt:lpstr>Aptos</vt:lpstr>
      <vt:lpstr>Aptos Display</vt:lpstr>
      <vt:lpstr>Arial</vt:lpstr>
      <vt:lpstr>Calibri</vt:lpstr>
      <vt:lpstr>Tw Cen MT</vt:lpstr>
      <vt:lpstr>Wingdings</vt:lpstr>
      <vt:lpstr>Θέμα του Office</vt:lpstr>
      <vt:lpstr>Πανεπιστήμιο Δυτικής Μακεδονίας Τμήμα Επικοινωνίας και Ψηφιακών Μέσων</vt:lpstr>
      <vt:lpstr>ΤΟ ΡΑΔΙΟΦΩΝΟ ΚΑΙ ΟΙ ΙΔΙΑΙΤΕΡΟΤΗΤΕΣ ΤΟΥ</vt:lpstr>
      <vt:lpstr>ΤΟ ΡΑΔΙΟΦΩΝΟ ΚΑΙ ΟΙ ΙΔΙΑΙΤΕΡΟΤΗΤΕΣ ΤΟΥ</vt:lpstr>
      <vt:lpstr>ΠΛΕΟΝΕΚΤΗΜΑΤΑ ΤΟΥ ΡΑΔΙΟΦΩΝΟΥ</vt:lpstr>
      <vt:lpstr>ΜΕΙΟΝΕΚΤΗΜΑΤΑ ΤΟΥ ΡΑΔΙΟΦΩΝΟΥ</vt:lpstr>
      <vt:lpstr>ΘΕΤΙΚΕΣ ΚΑΙ ΑΡΝΗΤΙΚΕΣ ΕΠΙΠΤΩΣΕΙΣ ΣΤΗΝ OIKONOMIA</vt:lpstr>
      <vt:lpstr>ΕΠΑΓΓΕΛΜΑΤΑ ΠΟΥ ΣΧΕΤΙΖΟΝΤΑΙ ΜΕ ΤΟ ΡΑΔΙΟΦΩΝΟ</vt:lpstr>
      <vt:lpstr>ΗΧΟΛΗΠΤΗΣ</vt:lpstr>
      <vt:lpstr>ΗΧΟΛΗΠΤΗΣ</vt:lpstr>
      <vt:lpstr>ΡΑΔΙΟΦΩΝΙΚΟΣ ΠΑΡΑΓΩΓΟΣ</vt:lpstr>
      <vt:lpstr>ΡΑΔΙΟΦΩΝΙΚΟΣ ΠΑΡΑΓΩΓΟΣ</vt:lpstr>
      <vt:lpstr>Χαρακτηριστικά του καλού ραδιοφωνικού παραγωγού</vt:lpstr>
      <vt:lpstr>Χαρακτηριστικά του καλού ραδιοφωνικού παραγωγού</vt:lpstr>
      <vt:lpstr>Βασικές αρχές της παρουσίασης</vt:lpstr>
      <vt:lpstr>Βασικές αρχές της παρουσίασης</vt:lpstr>
      <vt:lpstr>Τύποι ραδιοφωνικών παρουσιαστών</vt:lpstr>
      <vt:lpstr>Τύποι ραδιοφωνικών παρουσιαστών</vt:lpstr>
      <vt:lpstr>Τύποι ραδιοφωνικών παρουσιαστών</vt:lpstr>
      <vt:lpstr>Τύποι ραδιοφωνικών παρουσιαστών</vt:lpstr>
      <vt:lpstr>Τύποι ραδιοφωνικών παρουσιαστών</vt:lpstr>
      <vt:lpstr>Παράδειγμα</vt:lpstr>
      <vt:lpstr>Ο ρόλος της διαφήμισης στο ραδιόφωνο</vt:lpstr>
      <vt:lpstr>Ο ρόλος της διαφήμισης στο ραδιόφωνο</vt:lpstr>
      <vt:lpstr>Ο ρόλος της διαφήμισης στο ραδιόφωνο</vt:lpstr>
      <vt:lpstr>Είδη ραδιοφωνικής διαφήμισης</vt:lpstr>
      <vt:lpstr>Είδη ραδιοφωνικής διαφήμισης</vt:lpstr>
      <vt:lpstr>Προσοχή!</vt:lpstr>
      <vt:lpstr>Βιβλιογραφία</vt:lpstr>
      <vt:lpstr>Βιβλιογραφία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ΕΛΕΝΗ ΤΣΑΛΚΑΤΙΔΟΥ</dc:creator>
  <cp:lastModifiedBy>ΕΛΕΝΗ ΤΣΑΛΚΑΤΙΔΟΥ</cp:lastModifiedBy>
  <cp:revision>28</cp:revision>
  <dcterms:created xsi:type="dcterms:W3CDTF">2025-10-11T17:17:06Z</dcterms:created>
  <dcterms:modified xsi:type="dcterms:W3CDTF">2025-10-23T20:04:02Z</dcterms:modified>
</cp:coreProperties>
</file>