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4" r:id="rId2"/>
    <p:sldId id="281" r:id="rId3"/>
    <p:sldId id="275" r:id="rId4"/>
    <p:sldId id="276" r:id="rId5"/>
    <p:sldId id="277" r:id="rId6"/>
    <p:sldId id="278" r:id="rId7"/>
    <p:sldId id="279" r:id="rId8"/>
    <p:sldId id="280" r:id="rId9"/>
    <p:sldId id="282" r:id="rId10"/>
    <p:sldId id="283" r:id="rId11"/>
    <p:sldId id="284" r:id="rId12"/>
    <p:sldId id="285" r:id="rId13"/>
    <p:sldId id="286" r:id="rId14"/>
    <p:sldId id="287" r:id="rId15"/>
    <p:sldId id="288" r:id="rId16"/>
    <p:sldId id="289" r:id="rId17"/>
    <p:sldId id="292" r:id="rId18"/>
    <p:sldId id="316" r:id="rId19"/>
    <p:sldId id="290" r:id="rId20"/>
    <p:sldId id="293" r:id="rId21"/>
    <p:sldId id="294" r:id="rId22"/>
    <p:sldId id="295" r:id="rId23"/>
    <p:sldId id="264" r:id="rId24"/>
    <p:sldId id="296" r:id="rId25"/>
    <p:sldId id="297" r:id="rId26"/>
    <p:sldId id="298" r:id="rId27"/>
    <p:sldId id="317" r:id="rId28"/>
    <p:sldId id="319" r:id="rId29"/>
    <p:sldId id="300" r:id="rId30"/>
    <p:sldId id="301" r:id="rId31"/>
    <p:sldId id="320" r:id="rId32"/>
    <p:sldId id="321" r:id="rId33"/>
    <p:sldId id="303" r:id="rId34"/>
    <p:sldId id="304" r:id="rId35"/>
    <p:sldId id="322" r:id="rId36"/>
    <p:sldId id="323" r:id="rId37"/>
    <p:sldId id="306" r:id="rId38"/>
    <p:sldId id="324" r:id="rId39"/>
    <p:sldId id="325" r:id="rId40"/>
    <p:sldId id="326" r:id="rId41"/>
    <p:sldId id="327" r:id="rId42"/>
    <p:sldId id="328" r:id="rId43"/>
    <p:sldId id="310" r:id="rId44"/>
    <p:sldId id="329" r:id="rId45"/>
    <p:sldId id="330" r:id="rId46"/>
    <p:sldId id="331" r:id="rId47"/>
    <p:sldId id="332" r:id="rId48"/>
    <p:sldId id="333" r:id="rId49"/>
    <p:sldId id="334" r:id="rId50"/>
    <p:sldId id="335" r:id="rId51"/>
    <p:sldId id="315" r:id="rId52"/>
  </p:sldIdLst>
  <p:sldSz cx="12192000" cy="6858000"/>
  <p:notesSz cx="6858000" cy="9144000"/>
  <p:defaultTextStyle>
    <a:defPPr>
      <a:defRPr lang="el-GR"/>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1" d="100"/>
          <a:sy n="71" d="100"/>
        </p:scale>
        <p:origin x="1109" y="28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47E244D-EE2C-4E4F-A7D9-2BDA49C0B9AA}" type="doc">
      <dgm:prSet loTypeId="urn:microsoft.com/office/officeart/2005/8/layout/default" loCatId="list" qsTypeId="urn:microsoft.com/office/officeart/2005/8/quickstyle/simple2" qsCatId="simple" csTypeId="urn:microsoft.com/office/officeart/2005/8/colors/accent1_2" csCatId="accent1" phldr="1"/>
      <dgm:spPr/>
      <dgm:t>
        <a:bodyPr/>
        <a:lstStyle/>
        <a:p>
          <a:endParaRPr lang="en-US"/>
        </a:p>
      </dgm:t>
    </dgm:pt>
    <dgm:pt modelId="{0247FC9A-7E2B-402A-9C1E-535CAB8476C4}">
      <dgm:prSet custT="1"/>
      <dgm:spPr/>
      <dgm:t>
        <a:bodyPr/>
        <a:lstStyle/>
        <a:p>
          <a:r>
            <a:rPr lang="el-GR" sz="1800" dirty="0"/>
            <a:t>Ταυτόχρονα με την παγκόσμια ιστορία του ραδιοφώνου εκτυλισσόταν και η ιστορία του ραδιοφώνου στην Ελλάδα (Βασιλάκη, 2006)</a:t>
          </a:r>
          <a:endParaRPr lang="en-US" sz="1800" dirty="0"/>
        </a:p>
      </dgm:t>
    </dgm:pt>
    <dgm:pt modelId="{07C91C62-ABA3-456E-BB70-0CD00D4423E2}" type="parTrans" cxnId="{AE3756AB-4E1E-4F3E-814D-AA07A1BD93A4}">
      <dgm:prSet/>
      <dgm:spPr/>
      <dgm:t>
        <a:bodyPr/>
        <a:lstStyle/>
        <a:p>
          <a:endParaRPr lang="en-US"/>
        </a:p>
      </dgm:t>
    </dgm:pt>
    <dgm:pt modelId="{7CCEF795-9812-436A-B12B-8890C248A3E4}" type="sibTrans" cxnId="{AE3756AB-4E1E-4F3E-814D-AA07A1BD93A4}">
      <dgm:prSet/>
      <dgm:spPr/>
      <dgm:t>
        <a:bodyPr/>
        <a:lstStyle/>
        <a:p>
          <a:endParaRPr lang="en-US"/>
        </a:p>
      </dgm:t>
    </dgm:pt>
    <dgm:pt modelId="{28726764-F579-4879-9145-1B3DEB6EA644}">
      <dgm:prSet custT="1"/>
      <dgm:spPr/>
      <dgm:t>
        <a:bodyPr/>
        <a:lstStyle/>
        <a:p>
          <a:r>
            <a:rPr lang="el-GR" sz="1800" dirty="0"/>
            <a:t>Ήδη, από το </a:t>
          </a:r>
          <a:r>
            <a:rPr lang="el-GR" sz="1800" b="1" dirty="0"/>
            <a:t>1907</a:t>
          </a:r>
          <a:r>
            <a:rPr lang="el-GR" sz="1800" dirty="0"/>
            <a:t> ο στόλος του Πολεμικού Ναυτικού εφοδιάστηκε με ασύρματους τηλέγραφους</a:t>
          </a:r>
          <a:endParaRPr lang="en-US" sz="1800" dirty="0"/>
        </a:p>
      </dgm:t>
    </dgm:pt>
    <dgm:pt modelId="{F4A325F5-E55B-47BA-B49C-EFFA62FD4F07}" type="parTrans" cxnId="{A7168EFA-F3ED-447A-8D57-62A8BF37F1DF}">
      <dgm:prSet/>
      <dgm:spPr/>
      <dgm:t>
        <a:bodyPr/>
        <a:lstStyle/>
        <a:p>
          <a:endParaRPr lang="en-US"/>
        </a:p>
      </dgm:t>
    </dgm:pt>
    <dgm:pt modelId="{3CA95E17-C806-4359-BFBF-D80C255E69FA}" type="sibTrans" cxnId="{A7168EFA-F3ED-447A-8D57-62A8BF37F1DF}">
      <dgm:prSet/>
      <dgm:spPr/>
      <dgm:t>
        <a:bodyPr/>
        <a:lstStyle/>
        <a:p>
          <a:endParaRPr lang="en-US"/>
        </a:p>
      </dgm:t>
    </dgm:pt>
    <dgm:pt modelId="{EBBBDA8B-0A65-4221-9DD9-EA4B3C11EF6F}">
      <dgm:prSet/>
      <dgm:spPr/>
      <dgm:t>
        <a:bodyPr/>
        <a:lstStyle/>
        <a:p>
          <a:r>
            <a:rPr lang="el-GR" dirty="0"/>
            <a:t>Έκτοτε η νέα τεχνολογία αποτέλεσε απαραίτητο στοιχείο της σύγχρονης ναυσιπλοΐας που οδήγησε στην ίδρυση της Διεύθυνσης Ραδιοηλεκτρολογίας του Υπουργείου Ναυτικών (ΔΡΥΝ)</a:t>
          </a:r>
          <a:endParaRPr lang="en-US" dirty="0"/>
        </a:p>
      </dgm:t>
    </dgm:pt>
    <dgm:pt modelId="{8A69F0F6-FE00-4D6B-AACB-6699DF326FB6}" type="parTrans" cxnId="{66C504C1-82DA-4A1E-93D8-4141A0297504}">
      <dgm:prSet/>
      <dgm:spPr/>
      <dgm:t>
        <a:bodyPr/>
        <a:lstStyle/>
        <a:p>
          <a:endParaRPr lang="en-US"/>
        </a:p>
      </dgm:t>
    </dgm:pt>
    <dgm:pt modelId="{E11DF92B-E729-48DE-9C94-C595B809B847}" type="sibTrans" cxnId="{66C504C1-82DA-4A1E-93D8-4141A0297504}">
      <dgm:prSet/>
      <dgm:spPr/>
      <dgm:t>
        <a:bodyPr/>
        <a:lstStyle/>
        <a:p>
          <a:endParaRPr lang="en-US"/>
        </a:p>
      </dgm:t>
    </dgm:pt>
    <dgm:pt modelId="{BA479EAC-3F9E-4A4E-8E40-06D87B37982A}">
      <dgm:prSet/>
      <dgm:spPr/>
      <dgm:t>
        <a:bodyPr/>
        <a:lstStyle/>
        <a:p>
          <a:r>
            <a:rPr lang="el-GR" dirty="0"/>
            <a:t>Η νέα Διεύθυνση αποσκοπούσε αρχικά στη δημιουργία της Σχολής Ραδιοτηλεγραφητών για την εκπαίδευση ειδικευμένων αξιωματικών</a:t>
          </a:r>
          <a:endParaRPr lang="en-US" dirty="0"/>
        </a:p>
      </dgm:t>
    </dgm:pt>
    <dgm:pt modelId="{3D4FA250-7800-4D87-AE97-28B8E2CD2506}" type="parTrans" cxnId="{818FC6BB-3FDF-4112-93E6-9EA10093F60A}">
      <dgm:prSet/>
      <dgm:spPr/>
      <dgm:t>
        <a:bodyPr/>
        <a:lstStyle/>
        <a:p>
          <a:endParaRPr lang="en-US"/>
        </a:p>
      </dgm:t>
    </dgm:pt>
    <dgm:pt modelId="{D5950E8A-E5DB-4A9C-84C4-1AB2AEE2F462}" type="sibTrans" cxnId="{818FC6BB-3FDF-4112-93E6-9EA10093F60A}">
      <dgm:prSet/>
      <dgm:spPr/>
      <dgm:t>
        <a:bodyPr/>
        <a:lstStyle/>
        <a:p>
          <a:endParaRPr lang="en-US"/>
        </a:p>
      </dgm:t>
    </dgm:pt>
    <dgm:pt modelId="{5210B599-7168-407B-ACC4-792624DDCF3C}">
      <dgm:prSet/>
      <dgm:spPr/>
      <dgm:t>
        <a:bodyPr/>
        <a:lstStyle/>
        <a:p>
          <a:r>
            <a:rPr lang="el-GR" dirty="0"/>
            <a:t>Μετά τον Α’ Παγκόσμιο Πόλεμο, το ελληνικό κράτος εξασφάλισε με ειδικό  νόμο το 1920 την αποκλειστική χρήση των ασύρματων επικοινωνιών από το στρατό</a:t>
          </a:r>
          <a:endParaRPr lang="en-US" dirty="0"/>
        </a:p>
      </dgm:t>
    </dgm:pt>
    <dgm:pt modelId="{4E7CB884-DE5E-4AC4-A55D-1D7F5A744322}" type="parTrans" cxnId="{6191453D-DCD0-47A0-8CCE-A3BB4FD351BF}">
      <dgm:prSet/>
      <dgm:spPr/>
      <dgm:t>
        <a:bodyPr/>
        <a:lstStyle/>
        <a:p>
          <a:endParaRPr lang="en-US"/>
        </a:p>
      </dgm:t>
    </dgm:pt>
    <dgm:pt modelId="{F2D45513-B57B-45DF-8855-7FEAE52D14CA}" type="sibTrans" cxnId="{6191453D-DCD0-47A0-8CCE-A3BB4FD351BF}">
      <dgm:prSet/>
      <dgm:spPr/>
      <dgm:t>
        <a:bodyPr/>
        <a:lstStyle/>
        <a:p>
          <a:endParaRPr lang="en-US"/>
        </a:p>
      </dgm:t>
    </dgm:pt>
    <dgm:pt modelId="{FB8F3BBE-E224-4845-A097-4136EEA7E78F}">
      <dgm:prSet/>
      <dgm:spPr/>
      <dgm:t>
        <a:bodyPr/>
        <a:lstStyle/>
        <a:p>
          <a:r>
            <a:rPr lang="el-GR" b="1" u="sng" dirty="0"/>
            <a:t>1923</a:t>
          </a:r>
          <a:r>
            <a:rPr lang="el-GR" dirty="0"/>
            <a:t>: Η ΔΡΥΝ επιχείρησε την δημιουργία ραδιοφωνική εκπομπής με τη χρήση ασύρματης τηλεφωνίας στις εγκαταστάσεις του «Ναυτικού Οχυρού»</a:t>
          </a:r>
          <a:endParaRPr lang="en-US" dirty="0"/>
        </a:p>
      </dgm:t>
    </dgm:pt>
    <dgm:pt modelId="{3212B32C-55A0-41A7-A615-1913922D0962}" type="parTrans" cxnId="{BDA9B7C6-C751-4685-8DDA-30FE2BD53967}">
      <dgm:prSet/>
      <dgm:spPr/>
      <dgm:t>
        <a:bodyPr/>
        <a:lstStyle/>
        <a:p>
          <a:endParaRPr lang="en-US"/>
        </a:p>
      </dgm:t>
    </dgm:pt>
    <dgm:pt modelId="{8792A685-E07E-4CFC-A97C-E428054C577B}" type="sibTrans" cxnId="{BDA9B7C6-C751-4685-8DDA-30FE2BD53967}">
      <dgm:prSet/>
      <dgm:spPr/>
      <dgm:t>
        <a:bodyPr/>
        <a:lstStyle/>
        <a:p>
          <a:endParaRPr lang="en-US"/>
        </a:p>
      </dgm:t>
    </dgm:pt>
    <dgm:pt modelId="{2C3EC41C-2168-437E-9C8F-DC098FD1570D}" type="pres">
      <dgm:prSet presAssocID="{547E244D-EE2C-4E4F-A7D9-2BDA49C0B9AA}" presName="diagram" presStyleCnt="0">
        <dgm:presLayoutVars>
          <dgm:dir/>
          <dgm:resizeHandles val="exact"/>
        </dgm:presLayoutVars>
      </dgm:prSet>
      <dgm:spPr/>
    </dgm:pt>
    <dgm:pt modelId="{CF70B4E2-BE57-449F-816C-22D2342BF367}" type="pres">
      <dgm:prSet presAssocID="{0247FC9A-7E2B-402A-9C1E-535CAB8476C4}" presName="node" presStyleLbl="node1" presStyleIdx="0" presStyleCnt="6">
        <dgm:presLayoutVars>
          <dgm:bulletEnabled val="1"/>
        </dgm:presLayoutVars>
      </dgm:prSet>
      <dgm:spPr/>
    </dgm:pt>
    <dgm:pt modelId="{3F0B1BDE-2E9F-44DF-98E3-8C20D81D8952}" type="pres">
      <dgm:prSet presAssocID="{7CCEF795-9812-436A-B12B-8890C248A3E4}" presName="sibTrans" presStyleCnt="0"/>
      <dgm:spPr/>
    </dgm:pt>
    <dgm:pt modelId="{9D7B3D50-9B50-4603-BCA3-8B5BCB586CF2}" type="pres">
      <dgm:prSet presAssocID="{28726764-F579-4879-9145-1B3DEB6EA644}" presName="node" presStyleLbl="node1" presStyleIdx="1" presStyleCnt="6">
        <dgm:presLayoutVars>
          <dgm:bulletEnabled val="1"/>
        </dgm:presLayoutVars>
      </dgm:prSet>
      <dgm:spPr/>
    </dgm:pt>
    <dgm:pt modelId="{83C3A85D-7810-4634-BF15-69A55E58AC7E}" type="pres">
      <dgm:prSet presAssocID="{3CA95E17-C806-4359-BFBF-D80C255E69FA}" presName="sibTrans" presStyleCnt="0"/>
      <dgm:spPr/>
    </dgm:pt>
    <dgm:pt modelId="{866CE09B-AC86-44A0-8596-4EFDF4C5C6D3}" type="pres">
      <dgm:prSet presAssocID="{EBBBDA8B-0A65-4221-9DD9-EA4B3C11EF6F}" presName="node" presStyleLbl="node1" presStyleIdx="2" presStyleCnt="6">
        <dgm:presLayoutVars>
          <dgm:bulletEnabled val="1"/>
        </dgm:presLayoutVars>
      </dgm:prSet>
      <dgm:spPr/>
    </dgm:pt>
    <dgm:pt modelId="{6A877CBD-CF38-4536-BCF5-76C4C2903307}" type="pres">
      <dgm:prSet presAssocID="{E11DF92B-E729-48DE-9C94-C595B809B847}" presName="sibTrans" presStyleCnt="0"/>
      <dgm:spPr/>
    </dgm:pt>
    <dgm:pt modelId="{6BCF4E94-7048-4B35-B3B0-2AD75CFF8EFD}" type="pres">
      <dgm:prSet presAssocID="{BA479EAC-3F9E-4A4E-8E40-06D87B37982A}" presName="node" presStyleLbl="node1" presStyleIdx="3" presStyleCnt="6">
        <dgm:presLayoutVars>
          <dgm:bulletEnabled val="1"/>
        </dgm:presLayoutVars>
      </dgm:prSet>
      <dgm:spPr/>
    </dgm:pt>
    <dgm:pt modelId="{A85DF996-3987-4EE9-A6FE-FAFA48DAAB35}" type="pres">
      <dgm:prSet presAssocID="{D5950E8A-E5DB-4A9C-84C4-1AB2AEE2F462}" presName="sibTrans" presStyleCnt="0"/>
      <dgm:spPr/>
    </dgm:pt>
    <dgm:pt modelId="{3205F289-60CF-4F57-88B8-6709F0A0FD62}" type="pres">
      <dgm:prSet presAssocID="{5210B599-7168-407B-ACC4-792624DDCF3C}" presName="node" presStyleLbl="node1" presStyleIdx="4" presStyleCnt="6">
        <dgm:presLayoutVars>
          <dgm:bulletEnabled val="1"/>
        </dgm:presLayoutVars>
      </dgm:prSet>
      <dgm:spPr/>
    </dgm:pt>
    <dgm:pt modelId="{80A4819B-2288-4508-B557-AAE4D2A4FD82}" type="pres">
      <dgm:prSet presAssocID="{F2D45513-B57B-45DF-8855-7FEAE52D14CA}" presName="sibTrans" presStyleCnt="0"/>
      <dgm:spPr/>
    </dgm:pt>
    <dgm:pt modelId="{438FD410-2307-4378-B154-AE0E97E543B2}" type="pres">
      <dgm:prSet presAssocID="{FB8F3BBE-E224-4845-A097-4136EEA7E78F}" presName="node" presStyleLbl="node1" presStyleIdx="5" presStyleCnt="6">
        <dgm:presLayoutVars>
          <dgm:bulletEnabled val="1"/>
        </dgm:presLayoutVars>
      </dgm:prSet>
      <dgm:spPr/>
    </dgm:pt>
  </dgm:ptLst>
  <dgm:cxnLst>
    <dgm:cxn modelId="{5581291B-7729-4A01-B832-8F60EA982598}" type="presOf" srcId="{FB8F3BBE-E224-4845-A097-4136EEA7E78F}" destId="{438FD410-2307-4378-B154-AE0E97E543B2}" srcOrd="0" destOrd="0" presId="urn:microsoft.com/office/officeart/2005/8/layout/default"/>
    <dgm:cxn modelId="{FCA0A91F-F7D7-4DF9-9EA7-AA6D64CF875D}" type="presOf" srcId="{BA479EAC-3F9E-4A4E-8E40-06D87B37982A}" destId="{6BCF4E94-7048-4B35-B3B0-2AD75CFF8EFD}" srcOrd="0" destOrd="0" presId="urn:microsoft.com/office/officeart/2005/8/layout/default"/>
    <dgm:cxn modelId="{6191453D-DCD0-47A0-8CCE-A3BB4FD351BF}" srcId="{547E244D-EE2C-4E4F-A7D9-2BDA49C0B9AA}" destId="{5210B599-7168-407B-ACC4-792624DDCF3C}" srcOrd="4" destOrd="0" parTransId="{4E7CB884-DE5E-4AC4-A55D-1D7F5A744322}" sibTransId="{F2D45513-B57B-45DF-8855-7FEAE52D14CA}"/>
    <dgm:cxn modelId="{D4A82265-A444-402C-B387-D3BE0E81CDFE}" type="presOf" srcId="{0247FC9A-7E2B-402A-9C1E-535CAB8476C4}" destId="{CF70B4E2-BE57-449F-816C-22D2342BF367}" srcOrd="0" destOrd="0" presId="urn:microsoft.com/office/officeart/2005/8/layout/default"/>
    <dgm:cxn modelId="{33E80071-869D-43C8-AF3F-1FAFCD18310E}" type="presOf" srcId="{EBBBDA8B-0A65-4221-9DD9-EA4B3C11EF6F}" destId="{866CE09B-AC86-44A0-8596-4EFDF4C5C6D3}" srcOrd="0" destOrd="0" presId="urn:microsoft.com/office/officeart/2005/8/layout/default"/>
    <dgm:cxn modelId="{5D6B9D92-4F42-40A8-AEA2-CC0FD8C4D4D7}" type="presOf" srcId="{28726764-F579-4879-9145-1B3DEB6EA644}" destId="{9D7B3D50-9B50-4603-BCA3-8B5BCB586CF2}" srcOrd="0" destOrd="0" presId="urn:microsoft.com/office/officeart/2005/8/layout/default"/>
    <dgm:cxn modelId="{73ADADA9-03DA-4E25-A45E-D5C66765E6AF}" type="presOf" srcId="{547E244D-EE2C-4E4F-A7D9-2BDA49C0B9AA}" destId="{2C3EC41C-2168-437E-9C8F-DC098FD1570D}" srcOrd="0" destOrd="0" presId="urn:microsoft.com/office/officeart/2005/8/layout/default"/>
    <dgm:cxn modelId="{AE3756AB-4E1E-4F3E-814D-AA07A1BD93A4}" srcId="{547E244D-EE2C-4E4F-A7D9-2BDA49C0B9AA}" destId="{0247FC9A-7E2B-402A-9C1E-535CAB8476C4}" srcOrd="0" destOrd="0" parTransId="{07C91C62-ABA3-456E-BB70-0CD00D4423E2}" sibTransId="{7CCEF795-9812-436A-B12B-8890C248A3E4}"/>
    <dgm:cxn modelId="{818FC6BB-3FDF-4112-93E6-9EA10093F60A}" srcId="{547E244D-EE2C-4E4F-A7D9-2BDA49C0B9AA}" destId="{BA479EAC-3F9E-4A4E-8E40-06D87B37982A}" srcOrd="3" destOrd="0" parTransId="{3D4FA250-7800-4D87-AE97-28B8E2CD2506}" sibTransId="{D5950E8A-E5DB-4A9C-84C4-1AB2AEE2F462}"/>
    <dgm:cxn modelId="{66C504C1-82DA-4A1E-93D8-4141A0297504}" srcId="{547E244D-EE2C-4E4F-A7D9-2BDA49C0B9AA}" destId="{EBBBDA8B-0A65-4221-9DD9-EA4B3C11EF6F}" srcOrd="2" destOrd="0" parTransId="{8A69F0F6-FE00-4D6B-AACB-6699DF326FB6}" sibTransId="{E11DF92B-E729-48DE-9C94-C595B809B847}"/>
    <dgm:cxn modelId="{BDA9B7C6-C751-4685-8DDA-30FE2BD53967}" srcId="{547E244D-EE2C-4E4F-A7D9-2BDA49C0B9AA}" destId="{FB8F3BBE-E224-4845-A097-4136EEA7E78F}" srcOrd="5" destOrd="0" parTransId="{3212B32C-55A0-41A7-A615-1913922D0962}" sibTransId="{8792A685-E07E-4CFC-A97C-E428054C577B}"/>
    <dgm:cxn modelId="{182EACF4-C682-48BA-A8A9-92B647B7F4EE}" type="presOf" srcId="{5210B599-7168-407B-ACC4-792624DDCF3C}" destId="{3205F289-60CF-4F57-88B8-6709F0A0FD62}" srcOrd="0" destOrd="0" presId="urn:microsoft.com/office/officeart/2005/8/layout/default"/>
    <dgm:cxn modelId="{A7168EFA-F3ED-447A-8D57-62A8BF37F1DF}" srcId="{547E244D-EE2C-4E4F-A7D9-2BDA49C0B9AA}" destId="{28726764-F579-4879-9145-1B3DEB6EA644}" srcOrd="1" destOrd="0" parTransId="{F4A325F5-E55B-47BA-B49C-EFFA62FD4F07}" sibTransId="{3CA95E17-C806-4359-BFBF-D80C255E69FA}"/>
    <dgm:cxn modelId="{D84C1F27-DB37-414E-9B20-5CDCB6C36A7D}" type="presParOf" srcId="{2C3EC41C-2168-437E-9C8F-DC098FD1570D}" destId="{CF70B4E2-BE57-449F-816C-22D2342BF367}" srcOrd="0" destOrd="0" presId="urn:microsoft.com/office/officeart/2005/8/layout/default"/>
    <dgm:cxn modelId="{966CFD63-2FFA-4CEA-8805-92B816820ACF}" type="presParOf" srcId="{2C3EC41C-2168-437E-9C8F-DC098FD1570D}" destId="{3F0B1BDE-2E9F-44DF-98E3-8C20D81D8952}" srcOrd="1" destOrd="0" presId="urn:microsoft.com/office/officeart/2005/8/layout/default"/>
    <dgm:cxn modelId="{9BE824AF-EE96-421D-9FAF-F1E57AED5294}" type="presParOf" srcId="{2C3EC41C-2168-437E-9C8F-DC098FD1570D}" destId="{9D7B3D50-9B50-4603-BCA3-8B5BCB586CF2}" srcOrd="2" destOrd="0" presId="urn:microsoft.com/office/officeart/2005/8/layout/default"/>
    <dgm:cxn modelId="{F5BF3E02-9AF6-4524-B7D8-A42F501DB69C}" type="presParOf" srcId="{2C3EC41C-2168-437E-9C8F-DC098FD1570D}" destId="{83C3A85D-7810-4634-BF15-69A55E58AC7E}" srcOrd="3" destOrd="0" presId="urn:microsoft.com/office/officeart/2005/8/layout/default"/>
    <dgm:cxn modelId="{2DFCB3DE-F7A3-4ABD-AD2D-48B4C19244B2}" type="presParOf" srcId="{2C3EC41C-2168-437E-9C8F-DC098FD1570D}" destId="{866CE09B-AC86-44A0-8596-4EFDF4C5C6D3}" srcOrd="4" destOrd="0" presId="urn:microsoft.com/office/officeart/2005/8/layout/default"/>
    <dgm:cxn modelId="{77CA919D-7481-4C4E-9208-B39552349ADA}" type="presParOf" srcId="{2C3EC41C-2168-437E-9C8F-DC098FD1570D}" destId="{6A877CBD-CF38-4536-BCF5-76C4C2903307}" srcOrd="5" destOrd="0" presId="urn:microsoft.com/office/officeart/2005/8/layout/default"/>
    <dgm:cxn modelId="{A3AE802F-0E20-4011-A1BF-107952703B67}" type="presParOf" srcId="{2C3EC41C-2168-437E-9C8F-DC098FD1570D}" destId="{6BCF4E94-7048-4B35-B3B0-2AD75CFF8EFD}" srcOrd="6" destOrd="0" presId="urn:microsoft.com/office/officeart/2005/8/layout/default"/>
    <dgm:cxn modelId="{0BD471EF-F656-4027-8FCA-C531FA20330F}" type="presParOf" srcId="{2C3EC41C-2168-437E-9C8F-DC098FD1570D}" destId="{A85DF996-3987-4EE9-A6FE-FAFA48DAAB35}" srcOrd="7" destOrd="0" presId="urn:microsoft.com/office/officeart/2005/8/layout/default"/>
    <dgm:cxn modelId="{9C76A1AA-2360-4426-ABAD-9AB7AF9A7228}" type="presParOf" srcId="{2C3EC41C-2168-437E-9C8F-DC098FD1570D}" destId="{3205F289-60CF-4F57-88B8-6709F0A0FD62}" srcOrd="8" destOrd="0" presId="urn:microsoft.com/office/officeart/2005/8/layout/default"/>
    <dgm:cxn modelId="{6A2621E0-A663-4BD6-953B-5739FDDB37BD}" type="presParOf" srcId="{2C3EC41C-2168-437E-9C8F-DC098FD1570D}" destId="{80A4819B-2288-4508-B557-AAE4D2A4FD82}" srcOrd="9" destOrd="0" presId="urn:microsoft.com/office/officeart/2005/8/layout/default"/>
    <dgm:cxn modelId="{174A4B52-388A-4C81-952B-474F02609A7E}" type="presParOf" srcId="{2C3EC41C-2168-437E-9C8F-DC098FD1570D}" destId="{438FD410-2307-4378-B154-AE0E97E543B2}"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D0CF14A-A727-4CCF-A496-7DE89C3B359D}"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015D79CF-4E65-4D44-A0C2-8CAB9FE9DD31}">
      <dgm:prSet/>
      <dgm:spPr/>
      <dgm:t>
        <a:bodyPr/>
        <a:lstStyle/>
        <a:p>
          <a:r>
            <a:rPr lang="el-GR" dirty="0"/>
            <a:t>Ο Ραδιοφωνικός Σταθμός </a:t>
          </a:r>
          <a:r>
            <a:rPr lang="el-GR" dirty="0" err="1"/>
            <a:t>Τσιγγιρίδη</a:t>
          </a:r>
          <a:r>
            <a:rPr lang="el-GR" dirty="0"/>
            <a:t> ιδρύθηκε επίσημα το </a:t>
          </a:r>
          <a:r>
            <a:rPr lang="el-GR" b="1" dirty="0"/>
            <a:t>1926</a:t>
          </a:r>
          <a:r>
            <a:rPr lang="el-GR" dirty="0"/>
            <a:t> με έδρα τις εγκαταστάσεις της Διεθνούς Έκθεσης Θεσσαλονίκης</a:t>
          </a:r>
          <a:endParaRPr lang="en-US" dirty="0"/>
        </a:p>
      </dgm:t>
    </dgm:pt>
    <dgm:pt modelId="{7B3F990C-0254-4B54-915A-082841AAC176}" type="parTrans" cxnId="{32CF3036-F68B-45A4-A388-ACA579D43727}">
      <dgm:prSet/>
      <dgm:spPr/>
      <dgm:t>
        <a:bodyPr/>
        <a:lstStyle/>
        <a:p>
          <a:endParaRPr lang="en-US"/>
        </a:p>
      </dgm:t>
    </dgm:pt>
    <dgm:pt modelId="{B6584505-C953-4C55-9D48-9A9F945ADE9B}" type="sibTrans" cxnId="{32CF3036-F68B-45A4-A388-ACA579D43727}">
      <dgm:prSet/>
      <dgm:spPr/>
      <dgm:t>
        <a:bodyPr/>
        <a:lstStyle/>
        <a:p>
          <a:endParaRPr lang="en-US"/>
        </a:p>
      </dgm:t>
    </dgm:pt>
    <dgm:pt modelId="{23E1450D-A169-4BDC-A7E5-3F328A964AC9}">
      <dgm:prSet/>
      <dgm:spPr/>
      <dgm:t>
        <a:bodyPr/>
        <a:lstStyle/>
        <a:p>
          <a:r>
            <a:rPr lang="el-GR"/>
            <a:t>Εξέπεμπε σύμφωνα με άδεια κάθε χρόνο κατά την διάρκεια λειτουργίας της έκθεσης για 15 ημέρες</a:t>
          </a:r>
          <a:endParaRPr lang="en-US"/>
        </a:p>
      </dgm:t>
    </dgm:pt>
    <dgm:pt modelId="{B03A6220-4FE9-4F97-80D7-9B4C1A327232}" type="parTrans" cxnId="{4032DE2D-7B30-453A-988B-5BCC303E1F54}">
      <dgm:prSet/>
      <dgm:spPr/>
      <dgm:t>
        <a:bodyPr/>
        <a:lstStyle/>
        <a:p>
          <a:endParaRPr lang="en-US"/>
        </a:p>
      </dgm:t>
    </dgm:pt>
    <dgm:pt modelId="{E346EEA9-3A65-4605-B9BB-581AA8A1C9F4}" type="sibTrans" cxnId="{4032DE2D-7B30-453A-988B-5BCC303E1F54}">
      <dgm:prSet/>
      <dgm:spPr/>
      <dgm:t>
        <a:bodyPr/>
        <a:lstStyle/>
        <a:p>
          <a:endParaRPr lang="en-US"/>
        </a:p>
      </dgm:t>
    </dgm:pt>
    <dgm:pt modelId="{16D65666-D3C7-470E-A9CB-DE9FF0D91F5F}">
      <dgm:prSet/>
      <dgm:spPr/>
      <dgm:t>
        <a:bodyPr/>
        <a:lstStyle/>
        <a:p>
          <a:r>
            <a:rPr lang="el-GR" dirty="0"/>
            <a:t>Για τα δεδομένα της εποχής διέθετε αρκετά ισχυρό πομπό και εξέπεμπε σε συχνότητα μεσαίων κυμάτων (218,5 </a:t>
          </a:r>
          <a:r>
            <a:rPr lang="el-GR" dirty="0" err="1"/>
            <a:t>kHz</a:t>
          </a:r>
          <a:r>
            <a:rPr lang="el-GR" dirty="0"/>
            <a:t>)</a:t>
          </a:r>
          <a:endParaRPr lang="en-US" dirty="0"/>
        </a:p>
      </dgm:t>
    </dgm:pt>
    <dgm:pt modelId="{B1ECA562-66AA-46C6-99A4-48BA1D2BF213}" type="parTrans" cxnId="{304F1D8D-A93F-4614-9EEE-479C3775E386}">
      <dgm:prSet/>
      <dgm:spPr/>
      <dgm:t>
        <a:bodyPr/>
        <a:lstStyle/>
        <a:p>
          <a:endParaRPr lang="en-US"/>
        </a:p>
      </dgm:t>
    </dgm:pt>
    <dgm:pt modelId="{7C1617B5-04FC-4E5E-84AA-B19BE1B90442}" type="sibTrans" cxnId="{304F1D8D-A93F-4614-9EEE-479C3775E386}">
      <dgm:prSet/>
      <dgm:spPr/>
      <dgm:t>
        <a:bodyPr/>
        <a:lstStyle/>
        <a:p>
          <a:endParaRPr lang="en-US"/>
        </a:p>
      </dgm:t>
    </dgm:pt>
    <dgm:pt modelId="{2F052790-EC36-4D5E-9096-69BB741591F4}">
      <dgm:prSet/>
      <dgm:spPr/>
      <dgm:t>
        <a:bodyPr/>
        <a:lstStyle/>
        <a:p>
          <a:r>
            <a:rPr lang="el-GR"/>
            <a:t>Αποτελούσε τον πρώτο ραδιοσταθμό των Βαλκανίων και της Νοτιοανατολικής Ευρώπης με μεγάλη γεωγραφική και ακροαματική εμβέλεια</a:t>
          </a:r>
          <a:endParaRPr lang="en-US"/>
        </a:p>
      </dgm:t>
    </dgm:pt>
    <dgm:pt modelId="{1BB47987-31DD-4557-9E5E-9B254F2DC9AA}" type="parTrans" cxnId="{496E7A83-74BF-419A-9D0E-FF563DD01EDC}">
      <dgm:prSet/>
      <dgm:spPr/>
      <dgm:t>
        <a:bodyPr/>
        <a:lstStyle/>
        <a:p>
          <a:endParaRPr lang="en-US"/>
        </a:p>
      </dgm:t>
    </dgm:pt>
    <dgm:pt modelId="{5C59592D-84F8-4840-8283-63FAC9CAD93C}" type="sibTrans" cxnId="{496E7A83-74BF-419A-9D0E-FF563DD01EDC}">
      <dgm:prSet/>
      <dgm:spPr/>
      <dgm:t>
        <a:bodyPr/>
        <a:lstStyle/>
        <a:p>
          <a:endParaRPr lang="en-US"/>
        </a:p>
      </dgm:t>
    </dgm:pt>
    <dgm:pt modelId="{4CFCEBCE-E879-4D28-A1E6-C9D9BDABC501}">
      <dgm:prSet/>
      <dgm:spPr/>
      <dgm:t>
        <a:bodyPr/>
        <a:lstStyle/>
        <a:p>
          <a:r>
            <a:rPr lang="el-GR"/>
            <a:t>Από αυτόν πέρασαν πολλοί καλλιτέχνες της εποχής και τα μουσικά προγράμματα πραγματοποιούνταν από ζωντανές εκτελέσεις κομματιών εντός του στούντιο.21</a:t>
          </a:r>
          <a:endParaRPr lang="en-US"/>
        </a:p>
      </dgm:t>
    </dgm:pt>
    <dgm:pt modelId="{8412FB68-E040-4E42-A192-269203C34136}" type="parTrans" cxnId="{D9C29333-77C0-4522-ADDA-10F44CFD365A}">
      <dgm:prSet/>
      <dgm:spPr/>
      <dgm:t>
        <a:bodyPr/>
        <a:lstStyle/>
        <a:p>
          <a:endParaRPr lang="en-US"/>
        </a:p>
      </dgm:t>
    </dgm:pt>
    <dgm:pt modelId="{39718FE2-1B2E-46F2-B97B-2BE095979525}" type="sibTrans" cxnId="{D9C29333-77C0-4522-ADDA-10F44CFD365A}">
      <dgm:prSet/>
      <dgm:spPr/>
      <dgm:t>
        <a:bodyPr/>
        <a:lstStyle/>
        <a:p>
          <a:endParaRPr lang="en-US"/>
        </a:p>
      </dgm:t>
    </dgm:pt>
    <dgm:pt modelId="{6ACAEDF5-FFC9-4F34-81FB-26BBAA366FDD}" type="pres">
      <dgm:prSet presAssocID="{6D0CF14A-A727-4CCF-A496-7DE89C3B359D}" presName="linear" presStyleCnt="0">
        <dgm:presLayoutVars>
          <dgm:animLvl val="lvl"/>
          <dgm:resizeHandles val="exact"/>
        </dgm:presLayoutVars>
      </dgm:prSet>
      <dgm:spPr/>
    </dgm:pt>
    <dgm:pt modelId="{88273579-B251-43F0-B057-9A10AE4C15F0}" type="pres">
      <dgm:prSet presAssocID="{015D79CF-4E65-4D44-A0C2-8CAB9FE9DD31}" presName="parentText" presStyleLbl="node1" presStyleIdx="0" presStyleCnt="5">
        <dgm:presLayoutVars>
          <dgm:chMax val="0"/>
          <dgm:bulletEnabled val="1"/>
        </dgm:presLayoutVars>
      </dgm:prSet>
      <dgm:spPr/>
    </dgm:pt>
    <dgm:pt modelId="{B374E1FF-6F93-4499-91C6-C01E28D7862F}" type="pres">
      <dgm:prSet presAssocID="{B6584505-C953-4C55-9D48-9A9F945ADE9B}" presName="spacer" presStyleCnt="0"/>
      <dgm:spPr/>
    </dgm:pt>
    <dgm:pt modelId="{712E88B8-0D8F-42F4-838B-0A979EFAC178}" type="pres">
      <dgm:prSet presAssocID="{23E1450D-A169-4BDC-A7E5-3F328A964AC9}" presName="parentText" presStyleLbl="node1" presStyleIdx="1" presStyleCnt="5">
        <dgm:presLayoutVars>
          <dgm:chMax val="0"/>
          <dgm:bulletEnabled val="1"/>
        </dgm:presLayoutVars>
      </dgm:prSet>
      <dgm:spPr/>
    </dgm:pt>
    <dgm:pt modelId="{469C6C69-C8D2-4198-8315-6406E4909F00}" type="pres">
      <dgm:prSet presAssocID="{E346EEA9-3A65-4605-B9BB-581AA8A1C9F4}" presName="spacer" presStyleCnt="0"/>
      <dgm:spPr/>
    </dgm:pt>
    <dgm:pt modelId="{CA09272A-2202-4835-A364-5A267BC7B655}" type="pres">
      <dgm:prSet presAssocID="{16D65666-D3C7-470E-A9CB-DE9FF0D91F5F}" presName="parentText" presStyleLbl="node1" presStyleIdx="2" presStyleCnt="5">
        <dgm:presLayoutVars>
          <dgm:chMax val="0"/>
          <dgm:bulletEnabled val="1"/>
        </dgm:presLayoutVars>
      </dgm:prSet>
      <dgm:spPr/>
    </dgm:pt>
    <dgm:pt modelId="{9B60B4D8-2F64-4FEF-A6D5-EC714BB24542}" type="pres">
      <dgm:prSet presAssocID="{7C1617B5-04FC-4E5E-84AA-B19BE1B90442}" presName="spacer" presStyleCnt="0"/>
      <dgm:spPr/>
    </dgm:pt>
    <dgm:pt modelId="{F1A001EA-4B1D-4355-8F6D-E95F4BA36AB0}" type="pres">
      <dgm:prSet presAssocID="{2F052790-EC36-4D5E-9096-69BB741591F4}" presName="parentText" presStyleLbl="node1" presStyleIdx="3" presStyleCnt="5">
        <dgm:presLayoutVars>
          <dgm:chMax val="0"/>
          <dgm:bulletEnabled val="1"/>
        </dgm:presLayoutVars>
      </dgm:prSet>
      <dgm:spPr/>
    </dgm:pt>
    <dgm:pt modelId="{3F1F01A8-731F-4EAF-AFE8-972CD91AD47C}" type="pres">
      <dgm:prSet presAssocID="{5C59592D-84F8-4840-8283-63FAC9CAD93C}" presName="spacer" presStyleCnt="0"/>
      <dgm:spPr/>
    </dgm:pt>
    <dgm:pt modelId="{81D7F0A6-8144-40C7-B633-45F11DB77F21}" type="pres">
      <dgm:prSet presAssocID="{4CFCEBCE-E879-4D28-A1E6-C9D9BDABC501}" presName="parentText" presStyleLbl="node1" presStyleIdx="4" presStyleCnt="5">
        <dgm:presLayoutVars>
          <dgm:chMax val="0"/>
          <dgm:bulletEnabled val="1"/>
        </dgm:presLayoutVars>
      </dgm:prSet>
      <dgm:spPr/>
    </dgm:pt>
  </dgm:ptLst>
  <dgm:cxnLst>
    <dgm:cxn modelId="{CF49CD1A-B45A-4D2D-BB79-B787A8B43928}" type="presOf" srcId="{16D65666-D3C7-470E-A9CB-DE9FF0D91F5F}" destId="{CA09272A-2202-4835-A364-5A267BC7B655}" srcOrd="0" destOrd="0" presId="urn:microsoft.com/office/officeart/2005/8/layout/vList2"/>
    <dgm:cxn modelId="{4032DE2D-7B30-453A-988B-5BCC303E1F54}" srcId="{6D0CF14A-A727-4CCF-A496-7DE89C3B359D}" destId="{23E1450D-A169-4BDC-A7E5-3F328A964AC9}" srcOrd="1" destOrd="0" parTransId="{B03A6220-4FE9-4F97-80D7-9B4C1A327232}" sibTransId="{E346EEA9-3A65-4605-B9BB-581AA8A1C9F4}"/>
    <dgm:cxn modelId="{D9C29333-77C0-4522-ADDA-10F44CFD365A}" srcId="{6D0CF14A-A727-4CCF-A496-7DE89C3B359D}" destId="{4CFCEBCE-E879-4D28-A1E6-C9D9BDABC501}" srcOrd="4" destOrd="0" parTransId="{8412FB68-E040-4E42-A192-269203C34136}" sibTransId="{39718FE2-1B2E-46F2-B97B-2BE095979525}"/>
    <dgm:cxn modelId="{32CF3036-F68B-45A4-A388-ACA579D43727}" srcId="{6D0CF14A-A727-4CCF-A496-7DE89C3B359D}" destId="{015D79CF-4E65-4D44-A0C2-8CAB9FE9DD31}" srcOrd="0" destOrd="0" parTransId="{7B3F990C-0254-4B54-915A-082841AAC176}" sibTransId="{B6584505-C953-4C55-9D48-9A9F945ADE9B}"/>
    <dgm:cxn modelId="{9C61E037-1888-416F-9FA5-8580860C45B4}" type="presOf" srcId="{015D79CF-4E65-4D44-A0C2-8CAB9FE9DD31}" destId="{88273579-B251-43F0-B057-9A10AE4C15F0}" srcOrd="0" destOrd="0" presId="urn:microsoft.com/office/officeart/2005/8/layout/vList2"/>
    <dgm:cxn modelId="{2175093D-03FC-4D75-981C-E68DF706CD60}" type="presOf" srcId="{6D0CF14A-A727-4CCF-A496-7DE89C3B359D}" destId="{6ACAEDF5-FFC9-4F34-81FB-26BBAA366FDD}" srcOrd="0" destOrd="0" presId="urn:microsoft.com/office/officeart/2005/8/layout/vList2"/>
    <dgm:cxn modelId="{46D7C945-8870-4DF4-9D18-B231161F2832}" type="presOf" srcId="{2F052790-EC36-4D5E-9096-69BB741591F4}" destId="{F1A001EA-4B1D-4355-8F6D-E95F4BA36AB0}" srcOrd="0" destOrd="0" presId="urn:microsoft.com/office/officeart/2005/8/layout/vList2"/>
    <dgm:cxn modelId="{63018D7D-E1BD-497A-98B1-8BC01FAF1C06}" type="presOf" srcId="{23E1450D-A169-4BDC-A7E5-3F328A964AC9}" destId="{712E88B8-0D8F-42F4-838B-0A979EFAC178}" srcOrd="0" destOrd="0" presId="urn:microsoft.com/office/officeart/2005/8/layout/vList2"/>
    <dgm:cxn modelId="{496E7A83-74BF-419A-9D0E-FF563DD01EDC}" srcId="{6D0CF14A-A727-4CCF-A496-7DE89C3B359D}" destId="{2F052790-EC36-4D5E-9096-69BB741591F4}" srcOrd="3" destOrd="0" parTransId="{1BB47987-31DD-4557-9E5E-9B254F2DC9AA}" sibTransId="{5C59592D-84F8-4840-8283-63FAC9CAD93C}"/>
    <dgm:cxn modelId="{304F1D8D-A93F-4614-9EEE-479C3775E386}" srcId="{6D0CF14A-A727-4CCF-A496-7DE89C3B359D}" destId="{16D65666-D3C7-470E-A9CB-DE9FF0D91F5F}" srcOrd="2" destOrd="0" parTransId="{B1ECA562-66AA-46C6-99A4-48BA1D2BF213}" sibTransId="{7C1617B5-04FC-4E5E-84AA-B19BE1B90442}"/>
    <dgm:cxn modelId="{34AE4CF2-C518-44DC-9A28-8C3ED9F118DE}" type="presOf" srcId="{4CFCEBCE-E879-4D28-A1E6-C9D9BDABC501}" destId="{81D7F0A6-8144-40C7-B633-45F11DB77F21}" srcOrd="0" destOrd="0" presId="urn:microsoft.com/office/officeart/2005/8/layout/vList2"/>
    <dgm:cxn modelId="{7BF8AE93-4DC3-481D-8683-FF2B7F2097C8}" type="presParOf" srcId="{6ACAEDF5-FFC9-4F34-81FB-26BBAA366FDD}" destId="{88273579-B251-43F0-B057-9A10AE4C15F0}" srcOrd="0" destOrd="0" presId="urn:microsoft.com/office/officeart/2005/8/layout/vList2"/>
    <dgm:cxn modelId="{9448ED8A-264A-48A8-B136-54EBBCC51E71}" type="presParOf" srcId="{6ACAEDF5-FFC9-4F34-81FB-26BBAA366FDD}" destId="{B374E1FF-6F93-4499-91C6-C01E28D7862F}" srcOrd="1" destOrd="0" presId="urn:microsoft.com/office/officeart/2005/8/layout/vList2"/>
    <dgm:cxn modelId="{AAD02ED8-4432-4E8C-92B3-819E4EB42FEE}" type="presParOf" srcId="{6ACAEDF5-FFC9-4F34-81FB-26BBAA366FDD}" destId="{712E88B8-0D8F-42F4-838B-0A979EFAC178}" srcOrd="2" destOrd="0" presId="urn:microsoft.com/office/officeart/2005/8/layout/vList2"/>
    <dgm:cxn modelId="{4E2C88C9-D65A-4258-BDB7-E9DB3AE57E54}" type="presParOf" srcId="{6ACAEDF5-FFC9-4F34-81FB-26BBAA366FDD}" destId="{469C6C69-C8D2-4198-8315-6406E4909F00}" srcOrd="3" destOrd="0" presId="urn:microsoft.com/office/officeart/2005/8/layout/vList2"/>
    <dgm:cxn modelId="{63EE59A8-AEBE-4EB7-83E6-67A7E7D6C491}" type="presParOf" srcId="{6ACAEDF5-FFC9-4F34-81FB-26BBAA366FDD}" destId="{CA09272A-2202-4835-A364-5A267BC7B655}" srcOrd="4" destOrd="0" presId="urn:microsoft.com/office/officeart/2005/8/layout/vList2"/>
    <dgm:cxn modelId="{FBF6A9DF-6DDD-49C4-8A62-D3FC0DD11E86}" type="presParOf" srcId="{6ACAEDF5-FFC9-4F34-81FB-26BBAA366FDD}" destId="{9B60B4D8-2F64-4FEF-A6D5-EC714BB24542}" srcOrd="5" destOrd="0" presId="urn:microsoft.com/office/officeart/2005/8/layout/vList2"/>
    <dgm:cxn modelId="{04295A43-7E70-4597-8DC1-CB06BCE21007}" type="presParOf" srcId="{6ACAEDF5-FFC9-4F34-81FB-26BBAA366FDD}" destId="{F1A001EA-4B1D-4355-8F6D-E95F4BA36AB0}" srcOrd="6" destOrd="0" presId="urn:microsoft.com/office/officeart/2005/8/layout/vList2"/>
    <dgm:cxn modelId="{A5A1D0E6-253A-47F1-A83F-EB645DD8A385}" type="presParOf" srcId="{6ACAEDF5-FFC9-4F34-81FB-26BBAA366FDD}" destId="{3F1F01A8-731F-4EAF-AFE8-972CD91AD47C}" srcOrd="7" destOrd="0" presId="urn:microsoft.com/office/officeart/2005/8/layout/vList2"/>
    <dgm:cxn modelId="{63F1256E-FE43-43B3-BBC9-E4E910DB289B}" type="presParOf" srcId="{6ACAEDF5-FFC9-4F34-81FB-26BBAA366FDD}" destId="{81D7F0A6-8144-40C7-B633-45F11DB77F21}"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70B4E2-BE57-449F-816C-22D2342BF367}">
      <dsp:nvSpPr>
        <dsp:cNvPr id="0" name=""/>
        <dsp:cNvSpPr/>
      </dsp:nvSpPr>
      <dsp:spPr>
        <a:xfrm>
          <a:off x="400764" y="92"/>
          <a:ext cx="2892772" cy="173566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l-GR" sz="1800" kern="1200" dirty="0"/>
            <a:t>Ταυτόχρονα με την παγκόσμια ιστορία του ραδιοφώνου εκτυλισσόταν και η ιστορία του ραδιοφώνου στην Ελλάδα (Βασιλάκη, 2006)</a:t>
          </a:r>
          <a:endParaRPr lang="en-US" sz="1800" kern="1200" dirty="0"/>
        </a:p>
      </dsp:txBody>
      <dsp:txXfrm>
        <a:off x="400764" y="92"/>
        <a:ext cx="2892772" cy="1735663"/>
      </dsp:txXfrm>
    </dsp:sp>
    <dsp:sp modelId="{9D7B3D50-9B50-4603-BCA3-8B5BCB586CF2}">
      <dsp:nvSpPr>
        <dsp:cNvPr id="0" name=""/>
        <dsp:cNvSpPr/>
      </dsp:nvSpPr>
      <dsp:spPr>
        <a:xfrm>
          <a:off x="3582813" y="92"/>
          <a:ext cx="2892772" cy="173566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l-GR" sz="1800" kern="1200" dirty="0"/>
            <a:t>Ήδη, από το </a:t>
          </a:r>
          <a:r>
            <a:rPr lang="el-GR" sz="1800" b="1" kern="1200" dirty="0"/>
            <a:t>1907</a:t>
          </a:r>
          <a:r>
            <a:rPr lang="el-GR" sz="1800" kern="1200" dirty="0"/>
            <a:t> ο στόλος του Πολεμικού Ναυτικού εφοδιάστηκε με ασύρματους τηλέγραφους</a:t>
          </a:r>
          <a:endParaRPr lang="en-US" sz="1800" kern="1200" dirty="0"/>
        </a:p>
      </dsp:txBody>
      <dsp:txXfrm>
        <a:off x="3582813" y="92"/>
        <a:ext cx="2892772" cy="1735663"/>
      </dsp:txXfrm>
    </dsp:sp>
    <dsp:sp modelId="{866CE09B-AC86-44A0-8596-4EFDF4C5C6D3}">
      <dsp:nvSpPr>
        <dsp:cNvPr id="0" name=""/>
        <dsp:cNvSpPr/>
      </dsp:nvSpPr>
      <dsp:spPr>
        <a:xfrm>
          <a:off x="6764863" y="92"/>
          <a:ext cx="2892772" cy="173566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kern="1200" dirty="0"/>
            <a:t>Έκτοτε η νέα τεχνολογία αποτέλεσε απαραίτητο στοιχείο της σύγχρονης ναυσιπλοΐας που οδήγησε στην ίδρυση της Διεύθυνσης Ραδιοηλεκτρολογίας του Υπουργείου Ναυτικών (ΔΡΥΝ)</a:t>
          </a:r>
          <a:endParaRPr lang="en-US" sz="1600" kern="1200" dirty="0"/>
        </a:p>
      </dsp:txBody>
      <dsp:txXfrm>
        <a:off x="6764863" y="92"/>
        <a:ext cx="2892772" cy="1735663"/>
      </dsp:txXfrm>
    </dsp:sp>
    <dsp:sp modelId="{6BCF4E94-7048-4B35-B3B0-2AD75CFF8EFD}">
      <dsp:nvSpPr>
        <dsp:cNvPr id="0" name=""/>
        <dsp:cNvSpPr/>
      </dsp:nvSpPr>
      <dsp:spPr>
        <a:xfrm>
          <a:off x="400764" y="2025032"/>
          <a:ext cx="2892772" cy="173566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kern="1200" dirty="0"/>
            <a:t>Η νέα Διεύθυνση αποσκοπούσε αρχικά στη δημιουργία της Σχολής Ραδιοτηλεγραφητών για την εκπαίδευση ειδικευμένων αξιωματικών</a:t>
          </a:r>
          <a:endParaRPr lang="en-US" sz="1600" kern="1200" dirty="0"/>
        </a:p>
      </dsp:txBody>
      <dsp:txXfrm>
        <a:off x="400764" y="2025032"/>
        <a:ext cx="2892772" cy="1735663"/>
      </dsp:txXfrm>
    </dsp:sp>
    <dsp:sp modelId="{3205F289-60CF-4F57-88B8-6709F0A0FD62}">
      <dsp:nvSpPr>
        <dsp:cNvPr id="0" name=""/>
        <dsp:cNvSpPr/>
      </dsp:nvSpPr>
      <dsp:spPr>
        <a:xfrm>
          <a:off x="3582813" y="2025032"/>
          <a:ext cx="2892772" cy="173566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kern="1200" dirty="0"/>
            <a:t>Μετά τον Α’ Παγκόσμιο Πόλεμο, το ελληνικό κράτος εξασφάλισε με ειδικό  νόμο το 1920 την αποκλειστική χρήση των ασύρματων επικοινωνιών από το στρατό</a:t>
          </a:r>
          <a:endParaRPr lang="en-US" sz="1600" kern="1200" dirty="0"/>
        </a:p>
      </dsp:txBody>
      <dsp:txXfrm>
        <a:off x="3582813" y="2025032"/>
        <a:ext cx="2892772" cy="1735663"/>
      </dsp:txXfrm>
    </dsp:sp>
    <dsp:sp modelId="{438FD410-2307-4378-B154-AE0E97E543B2}">
      <dsp:nvSpPr>
        <dsp:cNvPr id="0" name=""/>
        <dsp:cNvSpPr/>
      </dsp:nvSpPr>
      <dsp:spPr>
        <a:xfrm>
          <a:off x="6764863" y="2025032"/>
          <a:ext cx="2892772" cy="173566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b="1" u="sng" kern="1200" dirty="0"/>
            <a:t>1923</a:t>
          </a:r>
          <a:r>
            <a:rPr lang="el-GR" sz="1600" kern="1200" dirty="0"/>
            <a:t>: Η ΔΡΥΝ επιχείρησε την δημιουργία ραδιοφωνική εκπομπής με τη χρήση ασύρματης τηλεφωνίας στις εγκαταστάσεις του «Ναυτικού Οχυρού»</a:t>
          </a:r>
          <a:endParaRPr lang="en-US" sz="1600" kern="1200" dirty="0"/>
        </a:p>
      </dsp:txBody>
      <dsp:txXfrm>
        <a:off x="6764863" y="2025032"/>
        <a:ext cx="2892772" cy="173566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273579-B251-43F0-B057-9A10AE4C15F0}">
      <dsp:nvSpPr>
        <dsp:cNvPr id="0" name=""/>
        <dsp:cNvSpPr/>
      </dsp:nvSpPr>
      <dsp:spPr>
        <a:xfrm>
          <a:off x="0" y="279918"/>
          <a:ext cx="5928347" cy="104480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l-GR" sz="1900" kern="1200" dirty="0"/>
            <a:t>Ο Ραδιοφωνικός Σταθμός </a:t>
          </a:r>
          <a:r>
            <a:rPr lang="el-GR" sz="1900" kern="1200" dirty="0" err="1"/>
            <a:t>Τσιγγιρίδη</a:t>
          </a:r>
          <a:r>
            <a:rPr lang="el-GR" sz="1900" kern="1200" dirty="0"/>
            <a:t> ιδρύθηκε επίσημα το </a:t>
          </a:r>
          <a:r>
            <a:rPr lang="el-GR" sz="1900" b="1" kern="1200" dirty="0"/>
            <a:t>1926</a:t>
          </a:r>
          <a:r>
            <a:rPr lang="el-GR" sz="1900" kern="1200" dirty="0"/>
            <a:t> με έδρα τις εγκαταστάσεις της Διεθνούς Έκθεσης Θεσσαλονίκης</a:t>
          </a:r>
          <a:endParaRPr lang="en-US" sz="1900" kern="1200" dirty="0"/>
        </a:p>
      </dsp:txBody>
      <dsp:txXfrm>
        <a:off x="51003" y="330921"/>
        <a:ext cx="5826341" cy="942803"/>
      </dsp:txXfrm>
    </dsp:sp>
    <dsp:sp modelId="{712E88B8-0D8F-42F4-838B-0A979EFAC178}">
      <dsp:nvSpPr>
        <dsp:cNvPr id="0" name=""/>
        <dsp:cNvSpPr/>
      </dsp:nvSpPr>
      <dsp:spPr>
        <a:xfrm>
          <a:off x="0" y="1379448"/>
          <a:ext cx="5928347" cy="104480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l-GR" sz="1900" kern="1200"/>
            <a:t>Εξέπεμπε σύμφωνα με άδεια κάθε χρόνο κατά την διάρκεια λειτουργίας της έκθεσης για 15 ημέρες</a:t>
          </a:r>
          <a:endParaRPr lang="en-US" sz="1900" kern="1200"/>
        </a:p>
      </dsp:txBody>
      <dsp:txXfrm>
        <a:off x="51003" y="1430451"/>
        <a:ext cx="5826341" cy="942803"/>
      </dsp:txXfrm>
    </dsp:sp>
    <dsp:sp modelId="{CA09272A-2202-4835-A364-5A267BC7B655}">
      <dsp:nvSpPr>
        <dsp:cNvPr id="0" name=""/>
        <dsp:cNvSpPr/>
      </dsp:nvSpPr>
      <dsp:spPr>
        <a:xfrm>
          <a:off x="0" y="2478978"/>
          <a:ext cx="5928347" cy="104480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l-GR" sz="1900" kern="1200" dirty="0"/>
            <a:t>Για τα δεδομένα της εποχής διέθετε αρκετά ισχυρό πομπό και εξέπεμπε σε συχνότητα μεσαίων κυμάτων (218,5 </a:t>
          </a:r>
          <a:r>
            <a:rPr lang="el-GR" sz="1900" kern="1200" dirty="0" err="1"/>
            <a:t>kHz</a:t>
          </a:r>
          <a:r>
            <a:rPr lang="el-GR" sz="1900" kern="1200" dirty="0"/>
            <a:t>)</a:t>
          </a:r>
          <a:endParaRPr lang="en-US" sz="1900" kern="1200" dirty="0"/>
        </a:p>
      </dsp:txBody>
      <dsp:txXfrm>
        <a:off x="51003" y="2529981"/>
        <a:ext cx="5826341" cy="942803"/>
      </dsp:txXfrm>
    </dsp:sp>
    <dsp:sp modelId="{F1A001EA-4B1D-4355-8F6D-E95F4BA36AB0}">
      <dsp:nvSpPr>
        <dsp:cNvPr id="0" name=""/>
        <dsp:cNvSpPr/>
      </dsp:nvSpPr>
      <dsp:spPr>
        <a:xfrm>
          <a:off x="0" y="3578508"/>
          <a:ext cx="5928347" cy="104480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l-GR" sz="1900" kern="1200"/>
            <a:t>Αποτελούσε τον πρώτο ραδιοσταθμό των Βαλκανίων και της Νοτιοανατολικής Ευρώπης με μεγάλη γεωγραφική και ακροαματική εμβέλεια</a:t>
          </a:r>
          <a:endParaRPr lang="en-US" sz="1900" kern="1200"/>
        </a:p>
      </dsp:txBody>
      <dsp:txXfrm>
        <a:off x="51003" y="3629511"/>
        <a:ext cx="5826341" cy="942803"/>
      </dsp:txXfrm>
    </dsp:sp>
    <dsp:sp modelId="{81D7F0A6-8144-40C7-B633-45F11DB77F21}">
      <dsp:nvSpPr>
        <dsp:cNvPr id="0" name=""/>
        <dsp:cNvSpPr/>
      </dsp:nvSpPr>
      <dsp:spPr>
        <a:xfrm>
          <a:off x="0" y="4678037"/>
          <a:ext cx="5928347" cy="104480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l-GR" sz="1900" kern="1200"/>
            <a:t>Από αυτόν πέρασαν πολλοί καλλιτέχνες της εποχής και τα μουσικά προγράμματα πραγματοποιούνταν από ζωντανές εκτελέσεις κομματιών εντός του στούντιο.21</a:t>
          </a:r>
          <a:endParaRPr lang="en-US" sz="1900" kern="1200"/>
        </a:p>
      </dsp:txBody>
      <dsp:txXfrm>
        <a:off x="51003" y="4729040"/>
        <a:ext cx="5826341" cy="942803"/>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A29CCCEB-030E-636E-91DF-95BC32AC61AC}"/>
              </a:ext>
            </a:extLst>
          </p:cNvPr>
          <p:cNvSpPr>
            <a:spLocks noChangeArrowheads="1"/>
          </p:cNvSpPr>
          <p:nvPr/>
        </p:nvSpPr>
        <p:spPr bwMode="auto">
          <a:xfrm>
            <a:off x="3175" y="6400800"/>
            <a:ext cx="12188825" cy="457200"/>
          </a:xfrm>
          <a:prstGeom prst="rect">
            <a:avLst/>
          </a:prstGeom>
          <a:solidFill>
            <a:srgbClr val="26262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endParaRPr lang="el-GR" altLang="el-GR">
              <a:solidFill>
                <a:srgbClr val="000000"/>
              </a:solidFill>
            </a:endParaRPr>
          </a:p>
        </p:txBody>
      </p:sp>
      <p:cxnSp>
        <p:nvCxnSpPr>
          <p:cNvPr id="5" name="Straight Connector 8">
            <a:extLst>
              <a:ext uri="{FF2B5EF4-FFF2-40B4-BE49-F238E27FC236}">
                <a16:creationId xmlns:a16="http://schemas.microsoft.com/office/drawing/2014/main" id="{844FAC3E-4C4A-790E-AF98-8F957CF31508}"/>
              </a:ext>
            </a:extLst>
          </p:cNvPr>
          <p:cNvCxnSpPr>
            <a:cxnSpLocks noChangeShapeType="1"/>
          </p:cNvCxnSpPr>
          <p:nvPr/>
        </p:nvCxnSpPr>
        <p:spPr bwMode="auto">
          <a:xfrm>
            <a:off x="1208088" y="4475163"/>
            <a:ext cx="9875837" cy="0"/>
          </a:xfrm>
          <a:prstGeom prst="straightConnector1">
            <a:avLst/>
          </a:prstGeom>
          <a:noFill/>
          <a:ln w="12701">
            <a:solidFill>
              <a:srgbClr val="404040"/>
            </a:solidFill>
            <a:miter lim="800000"/>
            <a:headEnd/>
            <a:tailEnd/>
          </a:ln>
          <a:extLst>
            <a:ext uri="{909E8E84-426E-40DD-AFC4-6F175D3DCCD1}">
              <a14:hiddenFill xmlns:a14="http://schemas.microsoft.com/office/drawing/2010/main">
                <a:noFill/>
              </a14:hiddenFill>
            </a:ext>
          </a:extLst>
        </p:spPr>
      </p:cxnSp>
      <p:sp>
        <p:nvSpPr>
          <p:cNvPr id="3" name="Title 1"/>
          <p:cNvSpPr txBox="1">
            <a:spLocks noGrp="1"/>
          </p:cNvSpPr>
          <p:nvPr>
            <p:ph type="ctrTitle"/>
          </p:nvPr>
        </p:nvSpPr>
        <p:spPr>
          <a:xfrm>
            <a:off x="1097280" y="758952"/>
            <a:ext cx="10058400" cy="3566160"/>
          </a:xfrm>
        </p:spPr>
        <p:txBody>
          <a:bodyPr/>
          <a:lstStyle>
            <a:lvl1pPr>
              <a:lnSpc>
                <a:spcPct val="90000"/>
              </a:lnSpc>
              <a:defRPr sz="8000">
                <a:solidFill>
                  <a:srgbClr val="262626"/>
                </a:solidFill>
              </a:defRPr>
            </a:lvl1pPr>
          </a:lstStyle>
          <a:p>
            <a:pPr lvl="0"/>
            <a:r>
              <a:rPr lang="en-US"/>
              <a:t>Click to edit Master title style</a:t>
            </a:r>
          </a:p>
        </p:txBody>
      </p:sp>
      <p:sp>
        <p:nvSpPr>
          <p:cNvPr id="4" name="Subtitle 2"/>
          <p:cNvSpPr txBox="1">
            <a:spLocks noGrp="1"/>
          </p:cNvSpPr>
          <p:nvPr>
            <p:ph type="subTitle" idx="1"/>
          </p:nvPr>
        </p:nvSpPr>
        <p:spPr>
          <a:xfrm>
            <a:off x="1100050" y="4645152"/>
            <a:ext cx="10058400" cy="1143000"/>
          </a:xfrm>
        </p:spPr>
        <p:txBody>
          <a:bodyPr lIns="91440" rIns="91440"/>
          <a:lstStyle>
            <a:lvl1pPr marL="0" indent="0">
              <a:buNone/>
              <a:defRPr sz="2400" cap="all" spc="200">
                <a:solidFill>
                  <a:srgbClr val="000000"/>
                </a:solidFill>
              </a:defRPr>
            </a:lvl1pPr>
          </a:lstStyle>
          <a:p>
            <a:pPr lvl="0"/>
            <a:r>
              <a:rPr lang="en-US"/>
              <a:t>Click to edit Master subtitle style</a:t>
            </a:r>
          </a:p>
        </p:txBody>
      </p:sp>
      <p:sp>
        <p:nvSpPr>
          <p:cNvPr id="6" name="Date Placeholder 3">
            <a:extLst>
              <a:ext uri="{FF2B5EF4-FFF2-40B4-BE49-F238E27FC236}">
                <a16:creationId xmlns:a16="http://schemas.microsoft.com/office/drawing/2014/main" id="{5C2FB861-3F18-68F7-7061-310D2C36F2E3}"/>
              </a:ext>
            </a:extLst>
          </p:cNvPr>
          <p:cNvSpPr txBox="1">
            <a:spLocks noGrp="1"/>
          </p:cNvSpPr>
          <p:nvPr>
            <p:ph type="dt" sz="half" idx="10"/>
          </p:nvPr>
        </p:nvSpPr>
        <p:spPr/>
        <p:txBody>
          <a:bodyPr/>
          <a:lstStyle>
            <a:lvl1pPr>
              <a:defRPr smtClean="0"/>
            </a:lvl1pPr>
          </a:lstStyle>
          <a:p>
            <a:pPr>
              <a:defRPr/>
            </a:pPr>
            <a:fld id="{979B7DD9-7CFE-4B6E-A02B-C23BEBB42CB4}" type="datetime1">
              <a:rPr lang="el-GR"/>
              <a:pPr>
                <a:defRPr/>
              </a:pPr>
              <a:t>13/10/2025</a:t>
            </a:fld>
            <a:endParaRPr/>
          </a:p>
        </p:txBody>
      </p:sp>
      <p:sp>
        <p:nvSpPr>
          <p:cNvPr id="7" name="Footer Placeholder 4">
            <a:extLst>
              <a:ext uri="{FF2B5EF4-FFF2-40B4-BE49-F238E27FC236}">
                <a16:creationId xmlns:a16="http://schemas.microsoft.com/office/drawing/2014/main" id="{B971D16E-53CE-8C2F-AE50-A5CCA9EAC0BB}"/>
              </a:ext>
            </a:extLst>
          </p:cNvPr>
          <p:cNvSpPr txBox="1">
            <a:spLocks noGrp="1"/>
          </p:cNvSpPr>
          <p:nvPr>
            <p:ph type="ftr" sz="quarter" idx="11"/>
          </p:nvPr>
        </p:nvSpPr>
        <p:spPr/>
        <p:txBody>
          <a:bodyPr/>
          <a:lstStyle>
            <a:lvl1pPr>
              <a:defRPr/>
            </a:lvl1pPr>
          </a:lstStyle>
          <a:p>
            <a:pPr>
              <a:defRPr/>
            </a:pPr>
            <a:endParaRPr/>
          </a:p>
        </p:txBody>
      </p:sp>
      <p:sp>
        <p:nvSpPr>
          <p:cNvPr id="8" name="Slide Number Placeholder 5">
            <a:extLst>
              <a:ext uri="{FF2B5EF4-FFF2-40B4-BE49-F238E27FC236}">
                <a16:creationId xmlns:a16="http://schemas.microsoft.com/office/drawing/2014/main" id="{7A39F61F-A651-2158-E315-165E5B8409D0}"/>
              </a:ext>
            </a:extLst>
          </p:cNvPr>
          <p:cNvSpPr txBox="1">
            <a:spLocks noGrp="1"/>
          </p:cNvSpPr>
          <p:nvPr>
            <p:ph type="sldNum" sz="quarter" idx="12"/>
          </p:nvPr>
        </p:nvSpPr>
        <p:spPr/>
        <p:txBody>
          <a:bodyPr/>
          <a:lstStyle>
            <a:lvl1pPr>
              <a:defRPr smtClean="0"/>
            </a:lvl1pPr>
          </a:lstStyle>
          <a:p>
            <a:pPr>
              <a:defRPr/>
            </a:pPr>
            <a:fld id="{42B715A2-70D2-4FE8-AF46-C938A93EC009}" type="slidenum">
              <a:rPr/>
              <a:pPr>
                <a:defRPr/>
              </a:pPr>
              <a:t>‹#›</a:t>
            </a:fld>
            <a:endParaRPr/>
          </a:p>
        </p:txBody>
      </p:sp>
    </p:spTree>
    <p:extLst>
      <p:ext uri="{BB962C8B-B14F-4D97-AF65-F5344CB8AC3E}">
        <p14:creationId xmlns:p14="http://schemas.microsoft.com/office/powerpoint/2010/main" val="1753799389"/>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lIns="45720" tIns="0" rIns="45720" bIns="0"/>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2DE778-0236-DD2F-F40E-30F7DDC1C509}"/>
              </a:ext>
            </a:extLst>
          </p:cNvPr>
          <p:cNvSpPr txBox="1">
            <a:spLocks noGrp="1"/>
          </p:cNvSpPr>
          <p:nvPr>
            <p:ph type="dt" sz="half" idx="10"/>
          </p:nvPr>
        </p:nvSpPr>
        <p:spPr>
          <a:ln/>
        </p:spPr>
        <p:txBody>
          <a:bodyPr/>
          <a:lstStyle>
            <a:lvl1pPr>
              <a:defRPr/>
            </a:lvl1pPr>
          </a:lstStyle>
          <a:p>
            <a:pPr>
              <a:defRPr/>
            </a:pPr>
            <a:fld id="{88E01BAA-2E71-4D94-A2CA-331B1DEDE74F}" type="datetime1">
              <a:rPr lang="el-GR"/>
              <a:pPr>
                <a:defRPr/>
              </a:pPr>
              <a:t>13/10/2025</a:t>
            </a:fld>
            <a:endParaRPr/>
          </a:p>
        </p:txBody>
      </p:sp>
      <p:sp>
        <p:nvSpPr>
          <p:cNvPr id="5" name="Footer Placeholder 4">
            <a:extLst>
              <a:ext uri="{FF2B5EF4-FFF2-40B4-BE49-F238E27FC236}">
                <a16:creationId xmlns:a16="http://schemas.microsoft.com/office/drawing/2014/main" id="{F90F1B75-C36A-B7C7-0ED2-EAC0D08B0CA5}"/>
              </a:ext>
            </a:extLst>
          </p:cNvPr>
          <p:cNvSpPr txBox="1">
            <a:spLocks noGrp="1"/>
          </p:cNvSpPr>
          <p:nvPr>
            <p:ph type="ftr" sz="quarter" idx="11"/>
          </p:nvPr>
        </p:nvSpPr>
        <p:spPr>
          <a:ln/>
        </p:spPr>
        <p:txBody>
          <a:bodyPr/>
          <a:lstStyle>
            <a:lvl1pPr>
              <a:defRPr/>
            </a:lvl1pPr>
          </a:lstStyle>
          <a:p>
            <a:pPr>
              <a:defRPr/>
            </a:pPr>
            <a:endParaRPr/>
          </a:p>
        </p:txBody>
      </p:sp>
      <p:sp>
        <p:nvSpPr>
          <p:cNvPr id="6" name="Slide Number Placeholder 5">
            <a:extLst>
              <a:ext uri="{FF2B5EF4-FFF2-40B4-BE49-F238E27FC236}">
                <a16:creationId xmlns:a16="http://schemas.microsoft.com/office/drawing/2014/main" id="{8F5885D9-3E52-E6A4-7E48-BEF0368BAA78}"/>
              </a:ext>
            </a:extLst>
          </p:cNvPr>
          <p:cNvSpPr txBox="1">
            <a:spLocks noGrp="1"/>
          </p:cNvSpPr>
          <p:nvPr>
            <p:ph type="sldNum" sz="quarter" idx="12"/>
          </p:nvPr>
        </p:nvSpPr>
        <p:spPr>
          <a:ln/>
        </p:spPr>
        <p:txBody>
          <a:bodyPr/>
          <a:lstStyle>
            <a:lvl1pPr>
              <a:defRPr/>
            </a:lvl1pPr>
          </a:lstStyle>
          <a:p>
            <a:pPr>
              <a:defRPr/>
            </a:pPr>
            <a:fld id="{2AA5F327-C8FA-424B-9EEC-D1B538C6EC1F}" type="slidenum">
              <a:rPr/>
              <a:pPr>
                <a:defRPr/>
              </a:pPr>
              <a:t>‹#›</a:t>
            </a:fld>
            <a:endParaRPr/>
          </a:p>
        </p:txBody>
      </p:sp>
    </p:spTree>
    <p:extLst>
      <p:ext uri="{BB962C8B-B14F-4D97-AF65-F5344CB8AC3E}">
        <p14:creationId xmlns:p14="http://schemas.microsoft.com/office/powerpoint/2010/main" val="9612764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Rectangle 8">
            <a:extLst>
              <a:ext uri="{FF2B5EF4-FFF2-40B4-BE49-F238E27FC236}">
                <a16:creationId xmlns:a16="http://schemas.microsoft.com/office/drawing/2014/main" id="{CA369A1B-2EDD-A9B2-85F7-492B032E5294}"/>
              </a:ext>
            </a:extLst>
          </p:cNvPr>
          <p:cNvSpPr>
            <a:spLocks noChangeArrowheads="1"/>
          </p:cNvSpPr>
          <p:nvPr/>
        </p:nvSpPr>
        <p:spPr bwMode="auto">
          <a:xfrm>
            <a:off x="3175" y="6400800"/>
            <a:ext cx="12188825" cy="457200"/>
          </a:xfrm>
          <a:prstGeom prst="rect">
            <a:avLst/>
          </a:prstGeom>
          <a:solidFill>
            <a:srgbClr val="26262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endParaRPr lang="el-GR" altLang="el-GR">
              <a:solidFill>
                <a:srgbClr val="000000"/>
              </a:solidFill>
            </a:endParaRPr>
          </a:p>
        </p:txBody>
      </p:sp>
      <p:sp>
        <p:nvSpPr>
          <p:cNvPr id="3" name="Vertical Title 1"/>
          <p:cNvSpPr txBox="1">
            <a:spLocks noGrp="1"/>
          </p:cNvSpPr>
          <p:nvPr>
            <p:ph type="title" orient="vert"/>
          </p:nvPr>
        </p:nvSpPr>
        <p:spPr>
          <a:xfrm>
            <a:off x="8724903" y="412302"/>
            <a:ext cx="2628899" cy="5759897"/>
          </a:xfrm>
        </p:spPr>
        <p:txBody>
          <a:bodyPr vert="eaVert"/>
          <a:lstStyle>
            <a:lvl1pPr>
              <a:defRPr/>
            </a:lvl1pPr>
          </a:lstStyle>
          <a:p>
            <a:pPr lvl="0"/>
            <a:r>
              <a:rPr lang="en-US"/>
              <a:t>Click to edit Master title style</a:t>
            </a:r>
          </a:p>
        </p:txBody>
      </p:sp>
      <p:sp>
        <p:nvSpPr>
          <p:cNvPr id="4" name="Vertical Text Placeholder 2"/>
          <p:cNvSpPr txBox="1">
            <a:spLocks noGrp="1"/>
          </p:cNvSpPr>
          <p:nvPr>
            <p:ph type="body" orient="vert" idx="1"/>
          </p:nvPr>
        </p:nvSpPr>
        <p:spPr>
          <a:xfrm>
            <a:off x="838203" y="412302"/>
            <a:ext cx="7734296" cy="5759897"/>
          </a:xfrm>
        </p:spPr>
        <p:txBody>
          <a:bodyPr vert="eaVert" lIns="45720" tIns="0" rIns="45720" bIns="0"/>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6">
            <a:extLst>
              <a:ext uri="{FF2B5EF4-FFF2-40B4-BE49-F238E27FC236}">
                <a16:creationId xmlns:a16="http://schemas.microsoft.com/office/drawing/2014/main" id="{AEDE67A4-4378-E216-AD62-68C37DB9AF67}"/>
              </a:ext>
            </a:extLst>
          </p:cNvPr>
          <p:cNvSpPr txBox="1">
            <a:spLocks noGrp="1"/>
          </p:cNvSpPr>
          <p:nvPr>
            <p:ph type="dt" sz="half" idx="10"/>
          </p:nvPr>
        </p:nvSpPr>
        <p:spPr/>
        <p:txBody>
          <a:bodyPr/>
          <a:lstStyle>
            <a:lvl1pPr>
              <a:defRPr smtClean="0"/>
            </a:lvl1pPr>
          </a:lstStyle>
          <a:p>
            <a:pPr>
              <a:defRPr/>
            </a:pPr>
            <a:fld id="{2AEEEF53-573E-416F-9717-2E128778C0A2}" type="datetime1">
              <a:rPr lang="el-GR"/>
              <a:pPr>
                <a:defRPr/>
              </a:pPr>
              <a:t>13/10/2025</a:t>
            </a:fld>
            <a:endParaRPr/>
          </a:p>
        </p:txBody>
      </p:sp>
      <p:sp>
        <p:nvSpPr>
          <p:cNvPr id="6" name="Footer Placeholder 7">
            <a:extLst>
              <a:ext uri="{FF2B5EF4-FFF2-40B4-BE49-F238E27FC236}">
                <a16:creationId xmlns:a16="http://schemas.microsoft.com/office/drawing/2014/main" id="{40145F93-1D02-4856-9B54-1486765DA95D}"/>
              </a:ext>
            </a:extLst>
          </p:cNvPr>
          <p:cNvSpPr txBox="1">
            <a:spLocks noGrp="1"/>
          </p:cNvSpPr>
          <p:nvPr>
            <p:ph type="ftr" sz="quarter" idx="11"/>
          </p:nvPr>
        </p:nvSpPr>
        <p:spPr/>
        <p:txBody>
          <a:bodyPr/>
          <a:lstStyle>
            <a:lvl1pPr>
              <a:defRPr/>
            </a:lvl1pPr>
          </a:lstStyle>
          <a:p>
            <a:pPr>
              <a:defRPr/>
            </a:pPr>
            <a:endParaRPr/>
          </a:p>
        </p:txBody>
      </p:sp>
      <p:sp>
        <p:nvSpPr>
          <p:cNvPr id="7" name="Slide Number Placeholder 9">
            <a:extLst>
              <a:ext uri="{FF2B5EF4-FFF2-40B4-BE49-F238E27FC236}">
                <a16:creationId xmlns:a16="http://schemas.microsoft.com/office/drawing/2014/main" id="{6622AF2F-9116-1C2D-3090-735E163276B5}"/>
              </a:ext>
            </a:extLst>
          </p:cNvPr>
          <p:cNvSpPr txBox="1">
            <a:spLocks noGrp="1"/>
          </p:cNvSpPr>
          <p:nvPr>
            <p:ph type="sldNum" sz="quarter" idx="12"/>
          </p:nvPr>
        </p:nvSpPr>
        <p:spPr/>
        <p:txBody>
          <a:bodyPr/>
          <a:lstStyle>
            <a:lvl1pPr>
              <a:defRPr smtClean="0"/>
            </a:lvl1pPr>
          </a:lstStyle>
          <a:p>
            <a:pPr>
              <a:defRPr/>
            </a:pPr>
            <a:fld id="{E1D01E55-0635-4194-9AEB-DB211F53584A}" type="slidenum">
              <a:rPr/>
              <a:pPr>
                <a:defRPr/>
              </a:pPr>
              <a:t>‹#›</a:t>
            </a:fld>
            <a:endParaRPr/>
          </a:p>
        </p:txBody>
      </p:sp>
    </p:spTree>
    <p:extLst>
      <p:ext uri="{BB962C8B-B14F-4D97-AF65-F5344CB8AC3E}">
        <p14:creationId xmlns:p14="http://schemas.microsoft.com/office/powerpoint/2010/main" val="622266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E54E56-A1C3-85AC-D950-1EE0C789A90B}"/>
              </a:ext>
            </a:extLst>
          </p:cNvPr>
          <p:cNvSpPr txBox="1">
            <a:spLocks noGrp="1"/>
          </p:cNvSpPr>
          <p:nvPr>
            <p:ph type="dt" sz="half" idx="10"/>
          </p:nvPr>
        </p:nvSpPr>
        <p:spPr>
          <a:ln/>
        </p:spPr>
        <p:txBody>
          <a:bodyPr/>
          <a:lstStyle>
            <a:lvl1pPr>
              <a:defRPr/>
            </a:lvl1pPr>
          </a:lstStyle>
          <a:p>
            <a:pPr>
              <a:defRPr/>
            </a:pPr>
            <a:fld id="{826A11ED-8B65-4A25-9973-651CA9C99703}" type="datetime1">
              <a:rPr lang="el-GR"/>
              <a:pPr>
                <a:defRPr/>
              </a:pPr>
              <a:t>13/10/2025</a:t>
            </a:fld>
            <a:endParaRPr/>
          </a:p>
        </p:txBody>
      </p:sp>
      <p:sp>
        <p:nvSpPr>
          <p:cNvPr id="5" name="Footer Placeholder 4">
            <a:extLst>
              <a:ext uri="{FF2B5EF4-FFF2-40B4-BE49-F238E27FC236}">
                <a16:creationId xmlns:a16="http://schemas.microsoft.com/office/drawing/2014/main" id="{4CFACC2B-5422-81E7-799C-50FE18EBE009}"/>
              </a:ext>
            </a:extLst>
          </p:cNvPr>
          <p:cNvSpPr txBox="1">
            <a:spLocks noGrp="1"/>
          </p:cNvSpPr>
          <p:nvPr>
            <p:ph type="ftr" sz="quarter" idx="11"/>
          </p:nvPr>
        </p:nvSpPr>
        <p:spPr>
          <a:ln/>
        </p:spPr>
        <p:txBody>
          <a:bodyPr/>
          <a:lstStyle>
            <a:lvl1pPr>
              <a:defRPr/>
            </a:lvl1pPr>
          </a:lstStyle>
          <a:p>
            <a:pPr>
              <a:defRPr/>
            </a:pPr>
            <a:endParaRPr/>
          </a:p>
        </p:txBody>
      </p:sp>
      <p:sp>
        <p:nvSpPr>
          <p:cNvPr id="6" name="Slide Number Placeholder 5">
            <a:extLst>
              <a:ext uri="{FF2B5EF4-FFF2-40B4-BE49-F238E27FC236}">
                <a16:creationId xmlns:a16="http://schemas.microsoft.com/office/drawing/2014/main" id="{792B57EA-7367-FFF4-7F2D-33E0BBFC6BF7}"/>
              </a:ext>
            </a:extLst>
          </p:cNvPr>
          <p:cNvSpPr txBox="1">
            <a:spLocks noGrp="1"/>
          </p:cNvSpPr>
          <p:nvPr>
            <p:ph type="sldNum" sz="quarter" idx="12"/>
          </p:nvPr>
        </p:nvSpPr>
        <p:spPr>
          <a:ln/>
        </p:spPr>
        <p:txBody>
          <a:bodyPr/>
          <a:lstStyle>
            <a:lvl1pPr>
              <a:defRPr/>
            </a:lvl1pPr>
          </a:lstStyle>
          <a:p>
            <a:pPr>
              <a:defRPr/>
            </a:pPr>
            <a:fld id="{B4E1BE08-632E-41AF-8AB4-F9A5D2367C8E}" type="slidenum">
              <a:rPr/>
              <a:pPr>
                <a:defRPr/>
              </a:pPr>
              <a:t>‹#›</a:t>
            </a:fld>
            <a:endParaRPr/>
          </a:p>
        </p:txBody>
      </p:sp>
    </p:spTree>
    <p:extLst>
      <p:ext uri="{BB962C8B-B14F-4D97-AF65-F5344CB8AC3E}">
        <p14:creationId xmlns:p14="http://schemas.microsoft.com/office/powerpoint/2010/main" val="3275723570"/>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A4753509-64AE-BF81-0CBD-01B1D66315EF}"/>
              </a:ext>
            </a:extLst>
          </p:cNvPr>
          <p:cNvSpPr>
            <a:spLocks noChangeArrowheads="1"/>
          </p:cNvSpPr>
          <p:nvPr/>
        </p:nvSpPr>
        <p:spPr bwMode="auto">
          <a:xfrm>
            <a:off x="3175" y="6400800"/>
            <a:ext cx="12188825" cy="457200"/>
          </a:xfrm>
          <a:prstGeom prst="rect">
            <a:avLst/>
          </a:prstGeom>
          <a:solidFill>
            <a:srgbClr val="26262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endParaRPr lang="el-GR" altLang="el-GR">
              <a:solidFill>
                <a:srgbClr val="000000"/>
              </a:solidFill>
            </a:endParaRPr>
          </a:p>
        </p:txBody>
      </p:sp>
      <p:cxnSp>
        <p:nvCxnSpPr>
          <p:cNvPr id="5" name="Straight Connector 8">
            <a:extLst>
              <a:ext uri="{FF2B5EF4-FFF2-40B4-BE49-F238E27FC236}">
                <a16:creationId xmlns:a16="http://schemas.microsoft.com/office/drawing/2014/main" id="{B7EF410C-8C5F-AC34-B213-EC76B05823DC}"/>
              </a:ext>
            </a:extLst>
          </p:cNvPr>
          <p:cNvCxnSpPr>
            <a:cxnSpLocks noChangeShapeType="1"/>
          </p:cNvCxnSpPr>
          <p:nvPr/>
        </p:nvCxnSpPr>
        <p:spPr bwMode="auto">
          <a:xfrm>
            <a:off x="1208088" y="4484688"/>
            <a:ext cx="9875837" cy="0"/>
          </a:xfrm>
          <a:prstGeom prst="straightConnector1">
            <a:avLst/>
          </a:prstGeom>
          <a:noFill/>
          <a:ln w="12701">
            <a:solidFill>
              <a:srgbClr val="404040"/>
            </a:solidFill>
            <a:miter lim="800000"/>
            <a:headEnd/>
            <a:tailEnd/>
          </a:ln>
          <a:extLst>
            <a:ext uri="{909E8E84-426E-40DD-AFC4-6F175D3DCCD1}">
              <a14:hiddenFill xmlns:a14="http://schemas.microsoft.com/office/drawing/2010/main">
                <a:noFill/>
              </a14:hiddenFill>
            </a:ext>
          </a:extLst>
        </p:spPr>
      </p:cxnSp>
      <p:sp>
        <p:nvSpPr>
          <p:cNvPr id="3" name="Title 1"/>
          <p:cNvSpPr txBox="1">
            <a:spLocks noGrp="1"/>
          </p:cNvSpPr>
          <p:nvPr>
            <p:ph type="title"/>
          </p:nvPr>
        </p:nvSpPr>
        <p:spPr>
          <a:xfrm>
            <a:off x="1097280" y="758952"/>
            <a:ext cx="10058400" cy="3566160"/>
          </a:xfrm>
        </p:spPr>
        <p:txBody>
          <a:bodyPr/>
          <a:lstStyle>
            <a:lvl1pPr>
              <a:lnSpc>
                <a:spcPct val="90000"/>
              </a:lnSpc>
              <a:defRPr sz="8000">
                <a:solidFill>
                  <a:srgbClr val="262626"/>
                </a:solidFill>
              </a:defRPr>
            </a:lvl1pPr>
          </a:lstStyle>
          <a:p>
            <a:pPr lvl="0"/>
            <a:r>
              <a:rPr lang="en-US"/>
              <a:t>Click to edit Master title style</a:t>
            </a:r>
          </a:p>
        </p:txBody>
      </p:sp>
      <p:sp>
        <p:nvSpPr>
          <p:cNvPr id="4" name="Text Placeholder 2"/>
          <p:cNvSpPr txBox="1">
            <a:spLocks noGrp="1"/>
          </p:cNvSpPr>
          <p:nvPr>
            <p:ph type="body" idx="1"/>
          </p:nvPr>
        </p:nvSpPr>
        <p:spPr>
          <a:xfrm>
            <a:off x="1097280" y="4663440"/>
            <a:ext cx="10058400" cy="1143000"/>
          </a:xfrm>
        </p:spPr>
        <p:txBody>
          <a:bodyPr lIns="91440" rIns="91440"/>
          <a:lstStyle>
            <a:lvl1pPr marL="0" indent="0">
              <a:buNone/>
              <a:defRPr sz="2400" cap="all" spc="200">
                <a:solidFill>
                  <a:srgbClr val="000000"/>
                </a:solidFill>
              </a:defRPr>
            </a:lvl1pPr>
          </a:lstStyle>
          <a:p>
            <a:pPr lvl="0"/>
            <a:r>
              <a:rPr lang="en-US"/>
              <a:t>Click to edit Master text styles</a:t>
            </a:r>
          </a:p>
        </p:txBody>
      </p:sp>
      <p:sp>
        <p:nvSpPr>
          <p:cNvPr id="6" name="Date Placeholder 6">
            <a:extLst>
              <a:ext uri="{FF2B5EF4-FFF2-40B4-BE49-F238E27FC236}">
                <a16:creationId xmlns:a16="http://schemas.microsoft.com/office/drawing/2014/main" id="{2DF604E1-3CE9-01AF-D86B-5DE92FCFD20C}"/>
              </a:ext>
            </a:extLst>
          </p:cNvPr>
          <p:cNvSpPr txBox="1">
            <a:spLocks noGrp="1"/>
          </p:cNvSpPr>
          <p:nvPr>
            <p:ph type="dt" sz="half" idx="10"/>
          </p:nvPr>
        </p:nvSpPr>
        <p:spPr/>
        <p:txBody>
          <a:bodyPr/>
          <a:lstStyle>
            <a:lvl1pPr>
              <a:defRPr smtClean="0"/>
            </a:lvl1pPr>
          </a:lstStyle>
          <a:p>
            <a:pPr>
              <a:defRPr/>
            </a:pPr>
            <a:fld id="{76D75068-C1F0-4880-9B53-C0C986FA36D3}" type="datetime1">
              <a:rPr lang="el-GR"/>
              <a:pPr>
                <a:defRPr/>
              </a:pPr>
              <a:t>13/10/2025</a:t>
            </a:fld>
            <a:endParaRPr/>
          </a:p>
        </p:txBody>
      </p:sp>
      <p:sp>
        <p:nvSpPr>
          <p:cNvPr id="7" name="Footer Placeholder 7">
            <a:extLst>
              <a:ext uri="{FF2B5EF4-FFF2-40B4-BE49-F238E27FC236}">
                <a16:creationId xmlns:a16="http://schemas.microsoft.com/office/drawing/2014/main" id="{5B144DA7-3890-7881-A69E-BD85B8DCB8F8}"/>
              </a:ext>
            </a:extLst>
          </p:cNvPr>
          <p:cNvSpPr txBox="1">
            <a:spLocks noGrp="1"/>
          </p:cNvSpPr>
          <p:nvPr>
            <p:ph type="ftr" sz="quarter" idx="11"/>
          </p:nvPr>
        </p:nvSpPr>
        <p:spPr/>
        <p:txBody>
          <a:bodyPr/>
          <a:lstStyle>
            <a:lvl1pPr>
              <a:defRPr/>
            </a:lvl1pPr>
          </a:lstStyle>
          <a:p>
            <a:pPr>
              <a:defRPr/>
            </a:pPr>
            <a:endParaRPr/>
          </a:p>
        </p:txBody>
      </p:sp>
      <p:sp>
        <p:nvSpPr>
          <p:cNvPr id="8" name="Slide Number Placeholder 10">
            <a:extLst>
              <a:ext uri="{FF2B5EF4-FFF2-40B4-BE49-F238E27FC236}">
                <a16:creationId xmlns:a16="http://schemas.microsoft.com/office/drawing/2014/main" id="{33372D60-E07D-4631-B428-D016BB7537A8}"/>
              </a:ext>
            </a:extLst>
          </p:cNvPr>
          <p:cNvSpPr txBox="1">
            <a:spLocks noGrp="1"/>
          </p:cNvSpPr>
          <p:nvPr>
            <p:ph type="sldNum" sz="quarter" idx="12"/>
          </p:nvPr>
        </p:nvSpPr>
        <p:spPr/>
        <p:txBody>
          <a:bodyPr/>
          <a:lstStyle>
            <a:lvl1pPr>
              <a:defRPr smtClean="0"/>
            </a:lvl1pPr>
          </a:lstStyle>
          <a:p>
            <a:pPr>
              <a:defRPr/>
            </a:pPr>
            <a:fld id="{F4F173FA-421F-482C-B43E-FFA2B65CA9A1}" type="slidenum">
              <a:rPr/>
              <a:pPr>
                <a:defRPr/>
              </a:pPr>
              <a:t>‹#›</a:t>
            </a:fld>
            <a:endParaRPr/>
          </a:p>
        </p:txBody>
      </p:sp>
    </p:spTree>
    <p:extLst>
      <p:ext uri="{BB962C8B-B14F-4D97-AF65-F5344CB8AC3E}">
        <p14:creationId xmlns:p14="http://schemas.microsoft.com/office/powerpoint/2010/main" val="3252495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7"/>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1097280" y="2120895"/>
            <a:ext cx="4639738" cy="3748189"/>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6515941" y="2120895"/>
            <a:ext cx="4639738" cy="3748189"/>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AFC809B1-ACF1-DD81-B5A9-BC031BBDC7E0}"/>
              </a:ext>
            </a:extLst>
          </p:cNvPr>
          <p:cNvSpPr txBox="1">
            <a:spLocks noGrp="1"/>
          </p:cNvSpPr>
          <p:nvPr>
            <p:ph type="dt" sz="half" idx="10"/>
          </p:nvPr>
        </p:nvSpPr>
        <p:spPr>
          <a:ln/>
        </p:spPr>
        <p:txBody>
          <a:bodyPr/>
          <a:lstStyle>
            <a:lvl1pPr>
              <a:defRPr/>
            </a:lvl1pPr>
          </a:lstStyle>
          <a:p>
            <a:pPr>
              <a:defRPr/>
            </a:pPr>
            <a:fld id="{61B60567-57C5-48E1-B3E2-B3C8E446476B}" type="datetime1">
              <a:rPr lang="el-GR"/>
              <a:pPr>
                <a:defRPr/>
              </a:pPr>
              <a:t>13/10/2025</a:t>
            </a:fld>
            <a:endParaRPr/>
          </a:p>
        </p:txBody>
      </p:sp>
      <p:sp>
        <p:nvSpPr>
          <p:cNvPr id="6" name="Footer Placeholder 4">
            <a:extLst>
              <a:ext uri="{FF2B5EF4-FFF2-40B4-BE49-F238E27FC236}">
                <a16:creationId xmlns:a16="http://schemas.microsoft.com/office/drawing/2014/main" id="{07506529-197B-84A7-F59F-88238187A4A9}"/>
              </a:ext>
            </a:extLst>
          </p:cNvPr>
          <p:cNvSpPr txBox="1">
            <a:spLocks noGrp="1"/>
          </p:cNvSpPr>
          <p:nvPr>
            <p:ph type="ftr" sz="quarter" idx="11"/>
          </p:nvPr>
        </p:nvSpPr>
        <p:spPr>
          <a:ln/>
        </p:spPr>
        <p:txBody>
          <a:bodyPr/>
          <a:lstStyle>
            <a:lvl1pPr>
              <a:defRPr/>
            </a:lvl1pPr>
          </a:lstStyle>
          <a:p>
            <a:pPr>
              <a:defRPr/>
            </a:pPr>
            <a:endParaRPr/>
          </a:p>
        </p:txBody>
      </p:sp>
      <p:sp>
        <p:nvSpPr>
          <p:cNvPr id="7" name="Slide Number Placeholder 5">
            <a:extLst>
              <a:ext uri="{FF2B5EF4-FFF2-40B4-BE49-F238E27FC236}">
                <a16:creationId xmlns:a16="http://schemas.microsoft.com/office/drawing/2014/main" id="{AD4F3F1C-1FCA-43D8-D0D4-0F14AD5A2913}"/>
              </a:ext>
            </a:extLst>
          </p:cNvPr>
          <p:cNvSpPr txBox="1">
            <a:spLocks noGrp="1"/>
          </p:cNvSpPr>
          <p:nvPr>
            <p:ph type="sldNum" sz="quarter" idx="12"/>
          </p:nvPr>
        </p:nvSpPr>
        <p:spPr>
          <a:ln/>
        </p:spPr>
        <p:txBody>
          <a:bodyPr/>
          <a:lstStyle>
            <a:lvl1pPr>
              <a:defRPr/>
            </a:lvl1pPr>
          </a:lstStyle>
          <a:p>
            <a:pPr>
              <a:defRPr/>
            </a:pPr>
            <a:fld id="{E23E9A14-47F6-4D0F-AD14-E5C50503738F}" type="slidenum">
              <a:rPr/>
              <a:pPr>
                <a:defRPr/>
              </a:pPr>
              <a:t>‹#›</a:t>
            </a:fld>
            <a:endParaRPr/>
          </a:p>
        </p:txBody>
      </p:sp>
    </p:spTree>
    <p:extLst>
      <p:ext uri="{BB962C8B-B14F-4D97-AF65-F5344CB8AC3E}">
        <p14:creationId xmlns:p14="http://schemas.microsoft.com/office/powerpoint/2010/main" val="1927975942"/>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9"/>
          <p:cNvSpPr txBox="1">
            <a:spLocks noGrp="1"/>
          </p:cNvSpPr>
          <p:nvPr>
            <p:ph type="title"/>
          </p:nvPr>
        </p:nvSpPr>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1097280" y="2057400"/>
            <a:ext cx="4639738" cy="736284"/>
          </a:xfrm>
        </p:spPr>
        <p:txBody>
          <a:bodyPr lIns="91440" rIns="91440" anchor="ctr"/>
          <a:lstStyle>
            <a:lvl1pPr marL="0" indent="0">
              <a:buNone/>
              <a:defRPr sz="2000" cap="all">
                <a:solidFill>
                  <a:srgbClr val="000000"/>
                </a:solidFill>
              </a:defRPr>
            </a:lvl1pPr>
          </a:lstStyle>
          <a:p>
            <a:pPr lvl="0"/>
            <a:r>
              <a:rPr lang="en-US"/>
              <a:t>Click to edit Master text styles</a:t>
            </a:r>
          </a:p>
        </p:txBody>
      </p:sp>
      <p:sp>
        <p:nvSpPr>
          <p:cNvPr id="4" name="Content Placeholder 3"/>
          <p:cNvSpPr txBox="1">
            <a:spLocks noGrp="1"/>
          </p:cNvSpPr>
          <p:nvPr>
            <p:ph idx="2"/>
          </p:nvPr>
        </p:nvSpPr>
        <p:spPr>
          <a:xfrm>
            <a:off x="1097280" y="2958276"/>
            <a:ext cx="4639738" cy="2910818"/>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6515941" y="2057400"/>
            <a:ext cx="4639738" cy="736284"/>
          </a:xfrm>
        </p:spPr>
        <p:txBody>
          <a:bodyPr lIns="91440" rIns="91440" anchor="ctr"/>
          <a:lstStyle>
            <a:lvl1pPr marL="0" indent="0">
              <a:buNone/>
              <a:defRPr sz="2000" cap="all">
                <a:solidFill>
                  <a:srgbClr val="000000"/>
                </a:solidFill>
              </a:defRPr>
            </a:lvl1pPr>
          </a:lstStyle>
          <a:p>
            <a:pPr lvl="0"/>
            <a:r>
              <a:rPr lang="en-US"/>
              <a:t>Click to edit Master text styles</a:t>
            </a:r>
          </a:p>
        </p:txBody>
      </p:sp>
      <p:sp>
        <p:nvSpPr>
          <p:cNvPr id="6" name="Content Placeholder 5"/>
          <p:cNvSpPr txBox="1">
            <a:spLocks noGrp="1"/>
          </p:cNvSpPr>
          <p:nvPr>
            <p:ph idx="4"/>
          </p:nvPr>
        </p:nvSpPr>
        <p:spPr>
          <a:xfrm>
            <a:off x="6515941" y="2958276"/>
            <a:ext cx="4639738" cy="2910818"/>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8E9E2B63-9F0D-C12A-EB57-15D9F723C500}"/>
              </a:ext>
            </a:extLst>
          </p:cNvPr>
          <p:cNvSpPr txBox="1">
            <a:spLocks noGrp="1"/>
          </p:cNvSpPr>
          <p:nvPr>
            <p:ph type="dt" sz="half" idx="10"/>
          </p:nvPr>
        </p:nvSpPr>
        <p:spPr>
          <a:ln/>
        </p:spPr>
        <p:txBody>
          <a:bodyPr/>
          <a:lstStyle>
            <a:lvl1pPr>
              <a:defRPr/>
            </a:lvl1pPr>
          </a:lstStyle>
          <a:p>
            <a:pPr>
              <a:defRPr/>
            </a:pPr>
            <a:fld id="{78B939AE-3E54-4D6C-AF83-5A5E93631F35}" type="datetime1">
              <a:rPr lang="el-GR"/>
              <a:pPr>
                <a:defRPr/>
              </a:pPr>
              <a:t>13/10/2025</a:t>
            </a:fld>
            <a:endParaRPr/>
          </a:p>
        </p:txBody>
      </p:sp>
      <p:sp>
        <p:nvSpPr>
          <p:cNvPr id="8" name="Footer Placeholder 4">
            <a:extLst>
              <a:ext uri="{FF2B5EF4-FFF2-40B4-BE49-F238E27FC236}">
                <a16:creationId xmlns:a16="http://schemas.microsoft.com/office/drawing/2014/main" id="{9E8B22F2-0190-C149-6D53-4DDDDC41EAC1}"/>
              </a:ext>
            </a:extLst>
          </p:cNvPr>
          <p:cNvSpPr txBox="1">
            <a:spLocks noGrp="1"/>
          </p:cNvSpPr>
          <p:nvPr>
            <p:ph type="ftr" sz="quarter" idx="11"/>
          </p:nvPr>
        </p:nvSpPr>
        <p:spPr>
          <a:ln/>
        </p:spPr>
        <p:txBody>
          <a:bodyPr/>
          <a:lstStyle>
            <a:lvl1pPr>
              <a:defRPr/>
            </a:lvl1pPr>
          </a:lstStyle>
          <a:p>
            <a:pPr>
              <a:defRPr/>
            </a:pPr>
            <a:endParaRPr/>
          </a:p>
        </p:txBody>
      </p:sp>
      <p:sp>
        <p:nvSpPr>
          <p:cNvPr id="9" name="Slide Number Placeholder 5">
            <a:extLst>
              <a:ext uri="{FF2B5EF4-FFF2-40B4-BE49-F238E27FC236}">
                <a16:creationId xmlns:a16="http://schemas.microsoft.com/office/drawing/2014/main" id="{A5A86AFB-B1E5-0352-0639-B9591429C62D}"/>
              </a:ext>
            </a:extLst>
          </p:cNvPr>
          <p:cNvSpPr txBox="1">
            <a:spLocks noGrp="1"/>
          </p:cNvSpPr>
          <p:nvPr>
            <p:ph type="sldNum" sz="quarter" idx="12"/>
          </p:nvPr>
        </p:nvSpPr>
        <p:spPr>
          <a:ln/>
        </p:spPr>
        <p:txBody>
          <a:bodyPr/>
          <a:lstStyle>
            <a:lvl1pPr>
              <a:defRPr/>
            </a:lvl1pPr>
          </a:lstStyle>
          <a:p>
            <a:pPr>
              <a:defRPr/>
            </a:pPr>
            <a:fld id="{25A953D2-330A-4FCE-9FBB-2EEB7A9F2126}" type="slidenum">
              <a:rPr/>
              <a:pPr>
                <a:defRPr/>
              </a:pPr>
              <a:t>‹#›</a:t>
            </a:fld>
            <a:endParaRPr/>
          </a:p>
        </p:txBody>
      </p:sp>
    </p:spTree>
    <p:extLst>
      <p:ext uri="{BB962C8B-B14F-4D97-AF65-F5344CB8AC3E}">
        <p14:creationId xmlns:p14="http://schemas.microsoft.com/office/powerpoint/2010/main" val="945513970"/>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Date Placeholder 3">
            <a:extLst>
              <a:ext uri="{FF2B5EF4-FFF2-40B4-BE49-F238E27FC236}">
                <a16:creationId xmlns:a16="http://schemas.microsoft.com/office/drawing/2014/main" id="{B163D2D0-FE15-6CC5-12B7-72B89C48319C}"/>
              </a:ext>
            </a:extLst>
          </p:cNvPr>
          <p:cNvSpPr txBox="1">
            <a:spLocks noGrp="1"/>
          </p:cNvSpPr>
          <p:nvPr>
            <p:ph type="dt" sz="half" idx="10"/>
          </p:nvPr>
        </p:nvSpPr>
        <p:spPr>
          <a:ln/>
        </p:spPr>
        <p:txBody>
          <a:bodyPr/>
          <a:lstStyle>
            <a:lvl1pPr>
              <a:defRPr/>
            </a:lvl1pPr>
          </a:lstStyle>
          <a:p>
            <a:pPr>
              <a:defRPr/>
            </a:pPr>
            <a:fld id="{F1C8EE27-603F-435B-B080-0B421F8D5C8E}" type="datetime1">
              <a:rPr lang="el-GR"/>
              <a:pPr>
                <a:defRPr/>
              </a:pPr>
              <a:t>13/10/2025</a:t>
            </a:fld>
            <a:endParaRPr/>
          </a:p>
        </p:txBody>
      </p:sp>
      <p:sp>
        <p:nvSpPr>
          <p:cNvPr id="4" name="Footer Placeholder 4">
            <a:extLst>
              <a:ext uri="{FF2B5EF4-FFF2-40B4-BE49-F238E27FC236}">
                <a16:creationId xmlns:a16="http://schemas.microsoft.com/office/drawing/2014/main" id="{A6A752FC-5456-9D45-3A5E-6405290E1152}"/>
              </a:ext>
            </a:extLst>
          </p:cNvPr>
          <p:cNvSpPr txBox="1">
            <a:spLocks noGrp="1"/>
          </p:cNvSpPr>
          <p:nvPr>
            <p:ph type="ftr" sz="quarter" idx="11"/>
          </p:nvPr>
        </p:nvSpPr>
        <p:spPr>
          <a:ln/>
        </p:spPr>
        <p:txBody>
          <a:bodyPr/>
          <a:lstStyle>
            <a:lvl1pPr>
              <a:defRPr/>
            </a:lvl1pPr>
          </a:lstStyle>
          <a:p>
            <a:pPr>
              <a:defRPr/>
            </a:pPr>
            <a:endParaRPr/>
          </a:p>
        </p:txBody>
      </p:sp>
      <p:sp>
        <p:nvSpPr>
          <p:cNvPr id="5" name="Slide Number Placeholder 5">
            <a:extLst>
              <a:ext uri="{FF2B5EF4-FFF2-40B4-BE49-F238E27FC236}">
                <a16:creationId xmlns:a16="http://schemas.microsoft.com/office/drawing/2014/main" id="{F3A77569-590F-0752-A028-464931F543F2}"/>
              </a:ext>
            </a:extLst>
          </p:cNvPr>
          <p:cNvSpPr txBox="1">
            <a:spLocks noGrp="1"/>
          </p:cNvSpPr>
          <p:nvPr>
            <p:ph type="sldNum" sz="quarter" idx="12"/>
          </p:nvPr>
        </p:nvSpPr>
        <p:spPr>
          <a:ln/>
        </p:spPr>
        <p:txBody>
          <a:bodyPr/>
          <a:lstStyle>
            <a:lvl1pPr>
              <a:defRPr/>
            </a:lvl1pPr>
          </a:lstStyle>
          <a:p>
            <a:pPr>
              <a:defRPr/>
            </a:pPr>
            <a:fld id="{200C74D2-EDA0-47DB-B0B5-43155A57EF88}" type="slidenum">
              <a:rPr/>
              <a:pPr>
                <a:defRPr/>
              </a:pPr>
              <a:t>‹#›</a:t>
            </a:fld>
            <a:endParaRPr/>
          </a:p>
        </p:txBody>
      </p:sp>
    </p:spTree>
    <p:extLst>
      <p:ext uri="{BB962C8B-B14F-4D97-AF65-F5344CB8AC3E}">
        <p14:creationId xmlns:p14="http://schemas.microsoft.com/office/powerpoint/2010/main" val="25180169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0F7E0590-BAA5-34A7-3536-45CE84422ABB}"/>
              </a:ext>
            </a:extLst>
          </p:cNvPr>
          <p:cNvSpPr>
            <a:spLocks noChangeArrowheads="1"/>
          </p:cNvSpPr>
          <p:nvPr/>
        </p:nvSpPr>
        <p:spPr bwMode="auto">
          <a:xfrm>
            <a:off x="3175" y="6400800"/>
            <a:ext cx="12188825" cy="457200"/>
          </a:xfrm>
          <a:prstGeom prst="rect">
            <a:avLst/>
          </a:prstGeom>
          <a:solidFill>
            <a:srgbClr val="26262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endParaRPr lang="el-GR" altLang="el-GR">
              <a:solidFill>
                <a:srgbClr val="000000"/>
              </a:solidFill>
            </a:endParaRPr>
          </a:p>
        </p:txBody>
      </p:sp>
      <p:sp>
        <p:nvSpPr>
          <p:cNvPr id="3" name="Date Placeholder 1">
            <a:extLst>
              <a:ext uri="{FF2B5EF4-FFF2-40B4-BE49-F238E27FC236}">
                <a16:creationId xmlns:a16="http://schemas.microsoft.com/office/drawing/2014/main" id="{B32DB6FD-52CC-B440-D37C-B8A2E9BD1F48}"/>
              </a:ext>
            </a:extLst>
          </p:cNvPr>
          <p:cNvSpPr txBox="1">
            <a:spLocks noGrp="1"/>
          </p:cNvSpPr>
          <p:nvPr>
            <p:ph type="dt" sz="half" idx="10"/>
          </p:nvPr>
        </p:nvSpPr>
        <p:spPr/>
        <p:txBody>
          <a:bodyPr/>
          <a:lstStyle>
            <a:lvl1pPr>
              <a:defRPr smtClean="0"/>
            </a:lvl1pPr>
          </a:lstStyle>
          <a:p>
            <a:pPr>
              <a:defRPr/>
            </a:pPr>
            <a:fld id="{B44BF6FD-C95B-497C-ABA5-199484EF2B90}" type="datetime1">
              <a:rPr lang="el-GR"/>
              <a:pPr>
                <a:defRPr/>
              </a:pPr>
              <a:t>13/10/2025</a:t>
            </a:fld>
            <a:endParaRPr/>
          </a:p>
        </p:txBody>
      </p:sp>
      <p:sp>
        <p:nvSpPr>
          <p:cNvPr id="4" name="Footer Placeholder 2">
            <a:extLst>
              <a:ext uri="{FF2B5EF4-FFF2-40B4-BE49-F238E27FC236}">
                <a16:creationId xmlns:a16="http://schemas.microsoft.com/office/drawing/2014/main" id="{4B95929A-AF95-DE98-ED91-99F93E38308F}"/>
              </a:ext>
            </a:extLst>
          </p:cNvPr>
          <p:cNvSpPr txBox="1">
            <a:spLocks noGrp="1"/>
          </p:cNvSpPr>
          <p:nvPr>
            <p:ph type="ftr" sz="quarter" idx="11"/>
          </p:nvPr>
        </p:nvSpPr>
        <p:spPr/>
        <p:txBody>
          <a:bodyPr/>
          <a:lstStyle>
            <a:lvl1pPr>
              <a:defRPr/>
            </a:lvl1pPr>
          </a:lstStyle>
          <a:p>
            <a:pPr>
              <a:defRPr/>
            </a:pPr>
            <a:endParaRPr/>
          </a:p>
        </p:txBody>
      </p:sp>
      <p:sp>
        <p:nvSpPr>
          <p:cNvPr id="5" name="Slide Number Placeholder 3">
            <a:extLst>
              <a:ext uri="{FF2B5EF4-FFF2-40B4-BE49-F238E27FC236}">
                <a16:creationId xmlns:a16="http://schemas.microsoft.com/office/drawing/2014/main" id="{F82B66DF-EC5E-6D18-6F1D-4161A657B252}"/>
              </a:ext>
            </a:extLst>
          </p:cNvPr>
          <p:cNvSpPr txBox="1">
            <a:spLocks noGrp="1"/>
          </p:cNvSpPr>
          <p:nvPr>
            <p:ph type="sldNum" sz="quarter" idx="12"/>
          </p:nvPr>
        </p:nvSpPr>
        <p:spPr/>
        <p:txBody>
          <a:bodyPr/>
          <a:lstStyle>
            <a:lvl1pPr>
              <a:defRPr smtClean="0"/>
            </a:lvl1pPr>
          </a:lstStyle>
          <a:p>
            <a:pPr>
              <a:defRPr/>
            </a:pPr>
            <a:fld id="{F1391EFD-F978-47D2-9E3D-246920B41AB8}" type="slidenum">
              <a:rPr/>
              <a:pPr>
                <a:defRPr/>
              </a:pPr>
              <a:t>‹#›</a:t>
            </a:fld>
            <a:endParaRPr/>
          </a:p>
        </p:txBody>
      </p:sp>
    </p:spTree>
    <p:extLst>
      <p:ext uri="{BB962C8B-B14F-4D97-AF65-F5344CB8AC3E}">
        <p14:creationId xmlns:p14="http://schemas.microsoft.com/office/powerpoint/2010/main" val="938470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70AA4322-16E7-31AE-0838-526FD3828C2E}"/>
              </a:ext>
            </a:extLst>
          </p:cNvPr>
          <p:cNvSpPr>
            <a:spLocks noChangeArrowheads="1"/>
          </p:cNvSpPr>
          <p:nvPr/>
        </p:nvSpPr>
        <p:spPr bwMode="auto">
          <a:xfrm>
            <a:off x="0" y="0"/>
            <a:ext cx="4654550" cy="6858000"/>
          </a:xfrm>
          <a:prstGeom prst="rect">
            <a:avLst/>
          </a:prstGeom>
          <a:solidFill>
            <a:srgbClr val="26262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endParaRPr lang="el-GR" altLang="el-GR">
              <a:solidFill>
                <a:srgbClr val="000000"/>
              </a:solidFill>
            </a:endParaRPr>
          </a:p>
        </p:txBody>
      </p:sp>
      <p:sp>
        <p:nvSpPr>
          <p:cNvPr id="3" name="Title 1"/>
          <p:cNvSpPr txBox="1">
            <a:spLocks noGrp="1"/>
          </p:cNvSpPr>
          <p:nvPr>
            <p:ph type="title"/>
          </p:nvPr>
        </p:nvSpPr>
        <p:spPr>
          <a:xfrm>
            <a:off x="643463" y="786384"/>
            <a:ext cx="3517568" cy="2093976"/>
          </a:xfrm>
        </p:spPr>
        <p:txBody>
          <a:bodyPr/>
          <a:lstStyle>
            <a:lvl1pPr>
              <a:lnSpc>
                <a:spcPct val="90000"/>
              </a:lnSpc>
              <a:defRPr sz="3600">
                <a:solidFill>
                  <a:srgbClr val="FFFFFF"/>
                </a:solidFill>
              </a:defRPr>
            </a:lvl1pPr>
          </a:lstStyle>
          <a:p>
            <a:pPr lvl="0"/>
            <a:r>
              <a:rPr lang="en-US"/>
              <a:t>Click to edit Master title style</a:t>
            </a:r>
          </a:p>
        </p:txBody>
      </p:sp>
      <p:sp>
        <p:nvSpPr>
          <p:cNvPr id="4" name="Content Placeholder 2"/>
          <p:cNvSpPr txBox="1">
            <a:spLocks noGrp="1"/>
          </p:cNvSpPr>
          <p:nvPr>
            <p:ph idx="1"/>
          </p:nvPr>
        </p:nvSpPr>
        <p:spPr>
          <a:xfrm>
            <a:off x="5458986" y="812801"/>
            <a:ext cx="5928347" cy="5294760"/>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3"/>
          <p:cNvSpPr txBox="1">
            <a:spLocks noGrp="1"/>
          </p:cNvSpPr>
          <p:nvPr>
            <p:ph type="body" idx="2"/>
          </p:nvPr>
        </p:nvSpPr>
        <p:spPr>
          <a:xfrm>
            <a:off x="643463" y="3043050"/>
            <a:ext cx="3517568" cy="3064501"/>
          </a:xfrm>
        </p:spPr>
        <p:txBody>
          <a:bodyPr lIns="91440" rIns="91440"/>
          <a:lstStyle>
            <a:lvl1pPr marL="0" indent="0">
              <a:buNone/>
              <a:defRPr sz="1800">
                <a:solidFill>
                  <a:srgbClr val="FFFFFF"/>
                </a:solidFill>
              </a:defRPr>
            </a:lvl1pPr>
          </a:lstStyle>
          <a:p>
            <a:pPr lvl="0"/>
            <a:r>
              <a:rPr lang="en-US"/>
              <a:t>Click to edit Master text styles</a:t>
            </a:r>
          </a:p>
        </p:txBody>
      </p:sp>
      <p:sp>
        <p:nvSpPr>
          <p:cNvPr id="6" name="Date Placeholder 4">
            <a:extLst>
              <a:ext uri="{FF2B5EF4-FFF2-40B4-BE49-F238E27FC236}">
                <a16:creationId xmlns:a16="http://schemas.microsoft.com/office/drawing/2014/main" id="{97069563-F0A5-8359-63DD-1BE2248251EF}"/>
              </a:ext>
            </a:extLst>
          </p:cNvPr>
          <p:cNvSpPr txBox="1">
            <a:spLocks noGrp="1"/>
          </p:cNvSpPr>
          <p:nvPr>
            <p:ph type="dt" sz="half" idx="10"/>
          </p:nvPr>
        </p:nvSpPr>
        <p:spPr>
          <a:xfrm>
            <a:off x="642938" y="6446838"/>
            <a:ext cx="3517900" cy="365125"/>
          </a:xfrm>
        </p:spPr>
        <p:txBody>
          <a:bodyPr/>
          <a:lstStyle>
            <a:lvl1pPr algn="l">
              <a:defRPr smtClean="0"/>
            </a:lvl1pPr>
          </a:lstStyle>
          <a:p>
            <a:pPr>
              <a:defRPr/>
            </a:pPr>
            <a:fld id="{8EBE9AA0-005F-4B19-94FA-56F9364EC9F2}" type="datetime1">
              <a:rPr lang="el-GR"/>
              <a:pPr>
                <a:defRPr/>
              </a:pPr>
              <a:t>13/10/2025</a:t>
            </a:fld>
            <a:endParaRPr/>
          </a:p>
        </p:txBody>
      </p:sp>
      <p:sp>
        <p:nvSpPr>
          <p:cNvPr id="7" name="Footer Placeholder 5">
            <a:extLst>
              <a:ext uri="{FF2B5EF4-FFF2-40B4-BE49-F238E27FC236}">
                <a16:creationId xmlns:a16="http://schemas.microsoft.com/office/drawing/2014/main" id="{AD56ABC2-5F8B-36DF-2E6F-C2C228B3090C}"/>
              </a:ext>
            </a:extLst>
          </p:cNvPr>
          <p:cNvSpPr txBox="1">
            <a:spLocks noGrp="1"/>
          </p:cNvSpPr>
          <p:nvPr>
            <p:ph type="ftr" sz="quarter" idx="11"/>
          </p:nvPr>
        </p:nvSpPr>
        <p:spPr>
          <a:xfrm>
            <a:off x="5459413" y="6446838"/>
            <a:ext cx="5334000" cy="365125"/>
          </a:xfrm>
        </p:spPr>
        <p:txBody>
          <a:bodyPr/>
          <a:lstStyle>
            <a:lvl1pPr>
              <a:defRPr>
                <a:solidFill>
                  <a:srgbClr val="2F2F1B"/>
                </a:solidFill>
              </a:defRPr>
            </a:lvl1pPr>
          </a:lstStyle>
          <a:p>
            <a:pPr>
              <a:defRPr/>
            </a:pPr>
            <a:endParaRPr/>
          </a:p>
        </p:txBody>
      </p:sp>
      <p:sp>
        <p:nvSpPr>
          <p:cNvPr id="8" name="Slide Number Placeholder 6">
            <a:extLst>
              <a:ext uri="{FF2B5EF4-FFF2-40B4-BE49-F238E27FC236}">
                <a16:creationId xmlns:a16="http://schemas.microsoft.com/office/drawing/2014/main" id="{2462B44F-4BB4-FCF1-A631-3F47D2F07D5A}"/>
              </a:ext>
            </a:extLst>
          </p:cNvPr>
          <p:cNvSpPr txBox="1">
            <a:spLocks noGrp="1"/>
          </p:cNvSpPr>
          <p:nvPr>
            <p:ph type="sldNum" sz="quarter" idx="12"/>
          </p:nvPr>
        </p:nvSpPr>
        <p:spPr/>
        <p:txBody>
          <a:bodyPr/>
          <a:lstStyle>
            <a:lvl1pPr>
              <a:defRPr smtClean="0">
                <a:solidFill>
                  <a:srgbClr val="2F2F1B"/>
                </a:solidFill>
              </a:defRPr>
            </a:lvl1pPr>
          </a:lstStyle>
          <a:p>
            <a:pPr>
              <a:defRPr/>
            </a:pPr>
            <a:fld id="{6B5F078F-34D7-40D2-88DA-D21131B43D40}" type="slidenum">
              <a:rPr/>
              <a:pPr>
                <a:defRPr/>
              </a:pPr>
              <a:t>‹#›</a:t>
            </a:fld>
            <a:endParaRPr/>
          </a:p>
        </p:txBody>
      </p:sp>
    </p:spTree>
    <p:extLst>
      <p:ext uri="{BB962C8B-B14F-4D97-AF65-F5344CB8AC3E}">
        <p14:creationId xmlns:p14="http://schemas.microsoft.com/office/powerpoint/2010/main" val="2335556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FA2C1612-7CC1-29A5-4F9E-1B884E61C484}"/>
              </a:ext>
            </a:extLst>
          </p:cNvPr>
          <p:cNvSpPr>
            <a:spLocks noChangeArrowheads="1"/>
          </p:cNvSpPr>
          <p:nvPr/>
        </p:nvSpPr>
        <p:spPr bwMode="auto">
          <a:xfrm>
            <a:off x="0" y="4578350"/>
            <a:ext cx="12188825" cy="2279650"/>
          </a:xfrm>
          <a:prstGeom prst="rect">
            <a:avLst/>
          </a:prstGeom>
          <a:solidFill>
            <a:srgbClr val="26262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endParaRPr lang="el-GR" altLang="el-GR">
              <a:solidFill>
                <a:srgbClr val="000000"/>
              </a:solidFill>
            </a:endParaRPr>
          </a:p>
        </p:txBody>
      </p:sp>
      <p:sp>
        <p:nvSpPr>
          <p:cNvPr id="3" name="Picture Placeholder 2"/>
          <p:cNvSpPr txBox="1">
            <a:spLocks noGrp="1"/>
          </p:cNvSpPr>
          <p:nvPr>
            <p:ph type="pic" idx="1"/>
          </p:nvPr>
        </p:nvSpPr>
        <p:spPr>
          <a:xfrm>
            <a:off x="18" y="0"/>
            <a:ext cx="12191987" cy="4578345"/>
          </a:xfrm>
          <a:solidFill>
            <a:srgbClr val="D9D9D9"/>
          </a:solidFill>
        </p:spPr>
        <p:txBody>
          <a:bodyPr lIns="457200" tIns="457200">
            <a:normAutofit/>
          </a:bodyPr>
          <a:lstStyle>
            <a:lvl1pPr marL="0" indent="0">
              <a:buNone/>
              <a:defRPr sz="3200"/>
            </a:lvl1pPr>
          </a:lstStyle>
          <a:p>
            <a:pPr lvl="0"/>
            <a:r>
              <a:rPr lang="en-US" noProof="0"/>
              <a:t>Click icon to add picture</a:t>
            </a:r>
          </a:p>
        </p:txBody>
      </p:sp>
      <p:sp>
        <p:nvSpPr>
          <p:cNvPr id="4" name="Title 1"/>
          <p:cNvSpPr txBox="1">
            <a:spLocks noGrp="1"/>
          </p:cNvSpPr>
          <p:nvPr>
            <p:ph type="title"/>
          </p:nvPr>
        </p:nvSpPr>
        <p:spPr>
          <a:xfrm>
            <a:off x="1097280" y="4799365"/>
            <a:ext cx="10113648" cy="743681"/>
          </a:xfrm>
        </p:spPr>
        <p:txBody>
          <a:bodyPr tIns="0" bIns="0">
            <a:noAutofit/>
          </a:bodyPr>
          <a:lstStyle>
            <a:lvl1pPr>
              <a:defRPr sz="3600">
                <a:solidFill>
                  <a:srgbClr val="FFFFFF"/>
                </a:solidFill>
              </a:defRPr>
            </a:lvl1pPr>
          </a:lstStyle>
          <a:p>
            <a:pPr lvl="0"/>
            <a:r>
              <a:rPr lang="en-US"/>
              <a:t>Click to edit Master title style</a:t>
            </a:r>
          </a:p>
        </p:txBody>
      </p:sp>
      <p:sp>
        <p:nvSpPr>
          <p:cNvPr id="5" name="Text Placeholder 3"/>
          <p:cNvSpPr txBox="1">
            <a:spLocks noGrp="1"/>
          </p:cNvSpPr>
          <p:nvPr>
            <p:ph type="body" idx="2"/>
          </p:nvPr>
        </p:nvSpPr>
        <p:spPr>
          <a:xfrm>
            <a:off x="1097280" y="5715000"/>
            <a:ext cx="10113264" cy="609603"/>
          </a:xfrm>
        </p:spPr>
        <p:txBody>
          <a:bodyPr lIns="91440" tIns="0" rIns="91440" bIns="0"/>
          <a:lstStyle>
            <a:lvl1pPr marL="0" indent="0">
              <a:spcBef>
                <a:spcPts val="0"/>
              </a:spcBef>
              <a:spcAft>
                <a:spcPts val="600"/>
              </a:spcAft>
              <a:buNone/>
              <a:defRPr sz="1800">
                <a:solidFill>
                  <a:srgbClr val="FFFFFF"/>
                </a:solidFill>
              </a:defRPr>
            </a:lvl1pPr>
          </a:lstStyle>
          <a:p>
            <a:pPr lvl="0"/>
            <a:r>
              <a:rPr lang="en-US"/>
              <a:t>Click to edit Master text styles</a:t>
            </a:r>
          </a:p>
        </p:txBody>
      </p:sp>
      <p:sp>
        <p:nvSpPr>
          <p:cNvPr id="6" name="Date Placeholder 4">
            <a:extLst>
              <a:ext uri="{FF2B5EF4-FFF2-40B4-BE49-F238E27FC236}">
                <a16:creationId xmlns:a16="http://schemas.microsoft.com/office/drawing/2014/main" id="{8EF1C955-F996-6FEA-CFB3-70B140B94DCD}"/>
              </a:ext>
            </a:extLst>
          </p:cNvPr>
          <p:cNvSpPr txBox="1">
            <a:spLocks noGrp="1"/>
          </p:cNvSpPr>
          <p:nvPr>
            <p:ph type="dt" sz="half" idx="10"/>
          </p:nvPr>
        </p:nvSpPr>
        <p:spPr/>
        <p:txBody>
          <a:bodyPr/>
          <a:lstStyle>
            <a:lvl1pPr>
              <a:defRPr smtClean="0"/>
            </a:lvl1pPr>
          </a:lstStyle>
          <a:p>
            <a:pPr>
              <a:defRPr/>
            </a:pPr>
            <a:fld id="{4638898A-963D-4EAD-944B-ED43CCD89A4C}" type="datetime1">
              <a:rPr lang="el-GR"/>
              <a:pPr>
                <a:defRPr/>
              </a:pPr>
              <a:t>13/10/2025</a:t>
            </a:fld>
            <a:endParaRPr/>
          </a:p>
        </p:txBody>
      </p:sp>
      <p:sp>
        <p:nvSpPr>
          <p:cNvPr id="7" name="Footer Placeholder 5">
            <a:extLst>
              <a:ext uri="{FF2B5EF4-FFF2-40B4-BE49-F238E27FC236}">
                <a16:creationId xmlns:a16="http://schemas.microsoft.com/office/drawing/2014/main" id="{763DB103-94DA-DA87-8B87-9297690798F0}"/>
              </a:ext>
            </a:extLst>
          </p:cNvPr>
          <p:cNvSpPr txBox="1">
            <a:spLocks noGrp="1"/>
          </p:cNvSpPr>
          <p:nvPr>
            <p:ph type="ftr" sz="quarter" idx="11"/>
          </p:nvPr>
        </p:nvSpPr>
        <p:spPr/>
        <p:txBody>
          <a:bodyPr/>
          <a:lstStyle>
            <a:lvl1pPr>
              <a:defRPr/>
            </a:lvl1pPr>
          </a:lstStyle>
          <a:p>
            <a:pPr>
              <a:defRPr/>
            </a:pPr>
            <a:endParaRPr/>
          </a:p>
        </p:txBody>
      </p:sp>
      <p:sp>
        <p:nvSpPr>
          <p:cNvPr id="8" name="Slide Number Placeholder 6">
            <a:extLst>
              <a:ext uri="{FF2B5EF4-FFF2-40B4-BE49-F238E27FC236}">
                <a16:creationId xmlns:a16="http://schemas.microsoft.com/office/drawing/2014/main" id="{BFC609A0-21B7-4F11-D34B-3FB8652EFCEC}"/>
              </a:ext>
            </a:extLst>
          </p:cNvPr>
          <p:cNvSpPr txBox="1">
            <a:spLocks noGrp="1"/>
          </p:cNvSpPr>
          <p:nvPr>
            <p:ph type="sldNum" sz="quarter" idx="12"/>
          </p:nvPr>
        </p:nvSpPr>
        <p:spPr/>
        <p:txBody>
          <a:bodyPr/>
          <a:lstStyle>
            <a:lvl1pPr>
              <a:defRPr smtClean="0"/>
            </a:lvl1pPr>
          </a:lstStyle>
          <a:p>
            <a:pPr>
              <a:defRPr/>
            </a:pPr>
            <a:fld id="{1082379B-56B3-4EAE-B82B-9D47454D6963}" type="slidenum">
              <a:rPr/>
              <a:pPr>
                <a:defRPr/>
              </a:pPr>
              <a:t>‹#›</a:t>
            </a:fld>
            <a:endParaRPr/>
          </a:p>
        </p:txBody>
      </p:sp>
    </p:spTree>
    <p:extLst>
      <p:ext uri="{BB962C8B-B14F-4D97-AF65-F5344CB8AC3E}">
        <p14:creationId xmlns:p14="http://schemas.microsoft.com/office/powerpoint/2010/main" val="4190916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6">
            <a:extLst>
              <a:ext uri="{FF2B5EF4-FFF2-40B4-BE49-F238E27FC236}">
                <a16:creationId xmlns:a16="http://schemas.microsoft.com/office/drawing/2014/main" id="{34D521EC-2DB3-96B3-A464-14F5E6BEA2F5}"/>
              </a:ext>
            </a:extLst>
          </p:cNvPr>
          <p:cNvSpPr>
            <a:spLocks noChangeArrowheads="1"/>
          </p:cNvSpPr>
          <p:nvPr/>
        </p:nvSpPr>
        <p:spPr bwMode="auto">
          <a:xfrm>
            <a:off x="3175" y="6400800"/>
            <a:ext cx="12188825" cy="457200"/>
          </a:xfrm>
          <a:prstGeom prst="rect">
            <a:avLst/>
          </a:prstGeom>
          <a:solidFill>
            <a:srgbClr val="26262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endParaRPr lang="el-GR" altLang="el-GR">
              <a:solidFill>
                <a:srgbClr val="000000"/>
              </a:solidFill>
            </a:endParaRPr>
          </a:p>
        </p:txBody>
      </p:sp>
      <p:sp>
        <p:nvSpPr>
          <p:cNvPr id="3" name="Title Placeholder 1">
            <a:extLst>
              <a:ext uri="{FF2B5EF4-FFF2-40B4-BE49-F238E27FC236}">
                <a16:creationId xmlns:a16="http://schemas.microsoft.com/office/drawing/2014/main" id="{4869E4FC-1516-AF16-6F0E-4FA683FB0B70}"/>
              </a:ext>
            </a:extLst>
          </p:cNvPr>
          <p:cNvSpPr txBox="1">
            <a:spLocks noGrp="1"/>
          </p:cNvSpPr>
          <p:nvPr>
            <p:ph type="title"/>
          </p:nvPr>
        </p:nvSpPr>
        <p:spPr>
          <a:xfrm>
            <a:off x="1096963" y="287338"/>
            <a:ext cx="10058400" cy="1449387"/>
          </a:xfrm>
          <a:prstGeom prst="rect">
            <a:avLst/>
          </a:prstGeom>
          <a:noFill/>
          <a:ln>
            <a:noFill/>
          </a:ln>
        </p:spPr>
        <p:txBody>
          <a:bodyPr vert="horz" wrap="square" lIns="91440" tIns="45720" rIns="91440" bIns="45720" anchor="b" anchorCtr="0" compatLnSpc="1">
            <a:normAutofit/>
          </a:bodyPr>
          <a:lstStyle/>
          <a:p>
            <a:pPr lvl="0"/>
            <a:r>
              <a:rPr lang="en-US"/>
              <a:t>Click to edit Master title style</a:t>
            </a:r>
          </a:p>
        </p:txBody>
      </p:sp>
      <p:sp>
        <p:nvSpPr>
          <p:cNvPr id="1028" name="Text Placeholder 2">
            <a:extLst>
              <a:ext uri="{FF2B5EF4-FFF2-40B4-BE49-F238E27FC236}">
                <a16:creationId xmlns:a16="http://schemas.microsoft.com/office/drawing/2014/main" id="{FB6DFE83-51D0-E77C-66D3-46DA9E2FBD35}"/>
              </a:ext>
            </a:extLst>
          </p:cNvPr>
          <p:cNvSpPr txBox="1">
            <a:spLocks noGrp="1" noChangeArrowheads="1"/>
          </p:cNvSpPr>
          <p:nvPr>
            <p:ph type="body" idx="1"/>
          </p:nvPr>
        </p:nvSpPr>
        <p:spPr bwMode="auto">
          <a:xfrm>
            <a:off x="1096963" y="2108200"/>
            <a:ext cx="10058400" cy="3760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p>
            <a:pPr lvl="0"/>
            <a:r>
              <a:rPr lang="en-US" altLang="el-GR"/>
              <a:t>Click to edit Master text styles</a:t>
            </a:r>
          </a:p>
          <a:p>
            <a:pPr lvl="1"/>
            <a:r>
              <a:rPr lang="en-US" altLang="el-GR"/>
              <a:t>Second level</a:t>
            </a:r>
          </a:p>
          <a:p>
            <a:pPr lvl="2"/>
            <a:r>
              <a:rPr lang="en-US" altLang="el-GR"/>
              <a:t>Third level</a:t>
            </a:r>
          </a:p>
          <a:p>
            <a:pPr lvl="3"/>
            <a:r>
              <a:rPr lang="en-US" altLang="el-GR"/>
              <a:t>Fourth level</a:t>
            </a:r>
          </a:p>
          <a:p>
            <a:pPr lvl="4"/>
            <a:r>
              <a:rPr lang="en-US" altLang="el-GR"/>
              <a:t>Fifth level</a:t>
            </a:r>
          </a:p>
        </p:txBody>
      </p:sp>
      <p:sp>
        <p:nvSpPr>
          <p:cNvPr id="5" name="Date Placeholder 3">
            <a:extLst>
              <a:ext uri="{FF2B5EF4-FFF2-40B4-BE49-F238E27FC236}">
                <a16:creationId xmlns:a16="http://schemas.microsoft.com/office/drawing/2014/main" id="{3149B416-69AB-5DB2-4035-38F3A2CAE257}"/>
              </a:ext>
            </a:extLst>
          </p:cNvPr>
          <p:cNvSpPr txBox="1">
            <a:spLocks noGrp="1"/>
          </p:cNvSpPr>
          <p:nvPr>
            <p:ph type="dt" sz="half" idx="2"/>
          </p:nvPr>
        </p:nvSpPr>
        <p:spPr>
          <a:xfrm>
            <a:off x="8218488" y="6446838"/>
            <a:ext cx="2584450" cy="365125"/>
          </a:xfrm>
          <a:prstGeom prst="rect">
            <a:avLst/>
          </a:prstGeom>
          <a:noFill/>
          <a:ln>
            <a:noFill/>
          </a:ln>
        </p:spPr>
        <p:txBody>
          <a:bodyPr vert="horz" wrap="square" lIns="91440" tIns="45720" rIns="91440" bIns="45720" anchor="ctr" anchorCtr="0" compatLnSpc="1">
            <a:noAutofit/>
          </a:bodyPr>
          <a:lstStyle>
            <a:lvl1pPr marL="0" marR="0" lvl="0" indent="0" algn="r" defTabSz="914400" rtl="0" eaLnBrk="1" fontAlgn="auto" hangingPunct="1">
              <a:lnSpc>
                <a:spcPct val="100000"/>
              </a:lnSpc>
              <a:spcBef>
                <a:spcPts val="0"/>
              </a:spcBef>
              <a:spcAft>
                <a:spcPts val="0"/>
              </a:spcAft>
              <a:buNone/>
              <a:tabLst/>
              <a:defRPr lang="en-US" sz="900" b="0" i="0" u="none" strike="noStrike" kern="1200" cap="none" spc="0" baseline="0" smtClean="0">
                <a:solidFill>
                  <a:srgbClr val="FFFFFF"/>
                </a:solidFill>
                <a:uFillTx/>
                <a:latin typeface="Tw Cen MT"/>
              </a:defRPr>
            </a:lvl1pPr>
          </a:lstStyle>
          <a:p>
            <a:pPr>
              <a:defRPr/>
            </a:pPr>
            <a:fld id="{6031D71F-B88C-4F20-A31B-5105280956E0}" type="datetime1">
              <a:rPr lang="el-GR"/>
              <a:pPr>
                <a:defRPr/>
              </a:pPr>
              <a:t>13/10/2025</a:t>
            </a:fld>
            <a:endParaRPr/>
          </a:p>
        </p:txBody>
      </p:sp>
      <p:sp>
        <p:nvSpPr>
          <p:cNvPr id="6" name="Footer Placeholder 4">
            <a:extLst>
              <a:ext uri="{FF2B5EF4-FFF2-40B4-BE49-F238E27FC236}">
                <a16:creationId xmlns:a16="http://schemas.microsoft.com/office/drawing/2014/main" id="{4D610BE0-BF4D-5324-CD58-41D6C2B3217F}"/>
              </a:ext>
            </a:extLst>
          </p:cNvPr>
          <p:cNvSpPr txBox="1">
            <a:spLocks noGrp="1"/>
          </p:cNvSpPr>
          <p:nvPr>
            <p:ph type="ftr" sz="quarter" idx="3"/>
          </p:nvPr>
        </p:nvSpPr>
        <p:spPr>
          <a:xfrm>
            <a:off x="1096963" y="6446838"/>
            <a:ext cx="6818312" cy="365125"/>
          </a:xfrm>
          <a:prstGeom prst="rect">
            <a:avLst/>
          </a:prstGeom>
          <a:noFill/>
          <a:ln>
            <a:noFill/>
          </a:ln>
        </p:spPr>
        <p:txBody>
          <a:bodyPr vert="horz" wrap="square" lIns="91440" tIns="45720" rIns="91440" bIns="45720" anchor="ctr" anchorCtr="0" compatLnSpc="1">
            <a:noAutofit/>
          </a:bodyPr>
          <a:lstStyle>
            <a:lvl1pPr marL="0" marR="0" lvl="0" indent="0" algn="l" defTabSz="914400" rtl="0" eaLnBrk="1" fontAlgn="auto" hangingPunct="1">
              <a:lnSpc>
                <a:spcPct val="100000"/>
              </a:lnSpc>
              <a:spcBef>
                <a:spcPts val="0"/>
              </a:spcBef>
              <a:spcAft>
                <a:spcPts val="0"/>
              </a:spcAft>
              <a:buNone/>
              <a:tabLst/>
              <a:defRPr lang="en-US" sz="900" b="0" i="0" u="none" strike="noStrike" kern="1200" cap="all" spc="0" baseline="0">
                <a:solidFill>
                  <a:srgbClr val="FFFFFF"/>
                </a:solidFill>
                <a:uFillTx/>
                <a:latin typeface="Tw Cen MT"/>
              </a:defRPr>
            </a:lvl1pPr>
          </a:lstStyle>
          <a:p>
            <a:pPr>
              <a:defRPr/>
            </a:pPr>
            <a:endParaRPr/>
          </a:p>
        </p:txBody>
      </p:sp>
      <p:sp>
        <p:nvSpPr>
          <p:cNvPr id="7" name="Slide Number Placeholder 5">
            <a:extLst>
              <a:ext uri="{FF2B5EF4-FFF2-40B4-BE49-F238E27FC236}">
                <a16:creationId xmlns:a16="http://schemas.microsoft.com/office/drawing/2014/main" id="{5350649C-BE3C-7B33-752D-6BD6ECA1CDDD}"/>
              </a:ext>
            </a:extLst>
          </p:cNvPr>
          <p:cNvSpPr txBox="1">
            <a:spLocks noGrp="1"/>
          </p:cNvSpPr>
          <p:nvPr>
            <p:ph type="sldNum" sz="quarter" idx="4"/>
          </p:nvPr>
        </p:nvSpPr>
        <p:spPr>
          <a:xfrm>
            <a:off x="10993438" y="6446838"/>
            <a:ext cx="779462" cy="365125"/>
          </a:xfrm>
          <a:prstGeom prst="rect">
            <a:avLst/>
          </a:prstGeom>
          <a:noFill/>
          <a:ln>
            <a:noFill/>
          </a:ln>
        </p:spPr>
        <p:txBody>
          <a:bodyPr vert="horz" wrap="square" lIns="91440" tIns="45720" rIns="91440" bIns="45720" anchor="ctr" anchorCtr="0" compatLnSpc="1">
            <a:noAutofit/>
          </a:bodyPr>
          <a:lstStyle>
            <a:lvl1pPr marL="0" marR="0" lvl="0" indent="0" algn="l" defTabSz="914400" rtl="0" eaLnBrk="1" fontAlgn="auto" hangingPunct="1">
              <a:lnSpc>
                <a:spcPct val="100000"/>
              </a:lnSpc>
              <a:spcBef>
                <a:spcPts val="0"/>
              </a:spcBef>
              <a:spcAft>
                <a:spcPts val="0"/>
              </a:spcAft>
              <a:buNone/>
              <a:tabLst/>
              <a:defRPr lang="en-US" sz="900" b="0" i="0" u="none" strike="noStrike" kern="1200" cap="none" spc="0" baseline="0" smtClean="0">
                <a:solidFill>
                  <a:srgbClr val="FFFFFF"/>
                </a:solidFill>
                <a:uFillTx/>
                <a:latin typeface="Tw Cen MT"/>
              </a:defRPr>
            </a:lvl1pPr>
          </a:lstStyle>
          <a:p>
            <a:pPr>
              <a:defRPr/>
            </a:pPr>
            <a:fld id="{48DE0E58-78BD-48D2-A5E4-F17CA9D16CEB}" type="slidenum">
              <a:rPr/>
              <a:pPr>
                <a:defRPr/>
              </a:pPr>
              <a:t>‹#›</a:t>
            </a:fld>
            <a:endParaRPr/>
          </a:p>
        </p:txBody>
      </p:sp>
      <p:cxnSp>
        <p:nvCxnSpPr>
          <p:cNvPr id="1032" name="Straight Connector 9">
            <a:extLst>
              <a:ext uri="{FF2B5EF4-FFF2-40B4-BE49-F238E27FC236}">
                <a16:creationId xmlns:a16="http://schemas.microsoft.com/office/drawing/2014/main" id="{682F369A-A9AC-2851-8E0C-B1846460AF21}"/>
              </a:ext>
            </a:extLst>
          </p:cNvPr>
          <p:cNvCxnSpPr>
            <a:cxnSpLocks noChangeShapeType="1"/>
          </p:cNvCxnSpPr>
          <p:nvPr/>
        </p:nvCxnSpPr>
        <p:spPr bwMode="auto">
          <a:xfrm>
            <a:off x="1193800" y="1897063"/>
            <a:ext cx="9966325" cy="0"/>
          </a:xfrm>
          <a:prstGeom prst="straightConnector1">
            <a:avLst/>
          </a:prstGeom>
          <a:noFill/>
          <a:ln w="12701">
            <a:solidFill>
              <a:srgbClr val="404040"/>
            </a:solidFill>
            <a:miter lim="800000"/>
            <a:headEnd/>
            <a:tailEnd/>
          </a:ln>
          <a:extLst>
            <a:ext uri="{909E8E84-426E-40DD-AFC4-6F175D3DCCD1}">
              <a14:hiddenFill xmlns:a14="http://schemas.microsoft.com/office/drawing/2010/main">
                <a:noFill/>
              </a14:hiddenFill>
            </a:ext>
          </a:extLst>
        </p:spPr>
      </p:cxnSp>
    </p:spTree>
  </p:cSld>
  <p:clrMap bg1="lt1" tx1="dk1" bg2="lt2" tx2="dk2" accent1="accent1" accent2="accent2" accent3="accent3" accent4="accent4" accent5="accent5" accent6="accent6" hlink="hlink" folHlink="folHlink"/>
  <p:sldLayoutIdLst>
    <p:sldLayoutId id="2147483671" r:id="rId1"/>
    <p:sldLayoutId id="2147483666" r:id="rId2"/>
    <p:sldLayoutId id="2147483672" r:id="rId3"/>
    <p:sldLayoutId id="2147483667" r:id="rId4"/>
    <p:sldLayoutId id="2147483668" r:id="rId5"/>
    <p:sldLayoutId id="2147483669" r:id="rId6"/>
    <p:sldLayoutId id="2147483673" r:id="rId7"/>
    <p:sldLayoutId id="2147483674" r:id="rId8"/>
    <p:sldLayoutId id="2147483675" r:id="rId9"/>
    <p:sldLayoutId id="2147483670" r:id="rId10"/>
    <p:sldLayoutId id="2147483676" r:id="rId11"/>
  </p:sldLayoutIdLst>
  <p:transition spd="slow"/>
  <p:txStyles>
    <p:titleStyle>
      <a:lvl1pPr algn="l" rtl="0" eaLnBrk="0" fontAlgn="base">
        <a:lnSpc>
          <a:spcPct val="80000"/>
        </a:lnSpc>
        <a:spcBef>
          <a:spcPct val="0"/>
        </a:spcBef>
        <a:spcAft>
          <a:spcPct val="0"/>
        </a:spcAft>
        <a:defRPr lang="en-US" sz="5400" kern="1200" spc="-50">
          <a:solidFill>
            <a:srgbClr val="404040"/>
          </a:solidFill>
          <a:latin typeface="Tw Cen MT"/>
        </a:defRPr>
      </a:lvl1pPr>
      <a:lvl2pPr algn="l" rtl="0" eaLnBrk="0" fontAlgn="base">
        <a:lnSpc>
          <a:spcPct val="80000"/>
        </a:lnSpc>
        <a:spcBef>
          <a:spcPct val="0"/>
        </a:spcBef>
        <a:spcAft>
          <a:spcPct val="0"/>
        </a:spcAft>
        <a:defRPr sz="5400">
          <a:solidFill>
            <a:srgbClr val="404040"/>
          </a:solidFill>
          <a:latin typeface="Tw Cen MT" panose="020B0602020104020603" pitchFamily="34" charset="0"/>
        </a:defRPr>
      </a:lvl2pPr>
      <a:lvl3pPr algn="l" rtl="0" eaLnBrk="0" fontAlgn="base">
        <a:lnSpc>
          <a:spcPct val="80000"/>
        </a:lnSpc>
        <a:spcBef>
          <a:spcPct val="0"/>
        </a:spcBef>
        <a:spcAft>
          <a:spcPct val="0"/>
        </a:spcAft>
        <a:defRPr sz="5400">
          <a:solidFill>
            <a:srgbClr val="404040"/>
          </a:solidFill>
          <a:latin typeface="Tw Cen MT" panose="020B0602020104020603" pitchFamily="34" charset="0"/>
        </a:defRPr>
      </a:lvl3pPr>
      <a:lvl4pPr algn="l" rtl="0" eaLnBrk="0" fontAlgn="base">
        <a:lnSpc>
          <a:spcPct val="80000"/>
        </a:lnSpc>
        <a:spcBef>
          <a:spcPct val="0"/>
        </a:spcBef>
        <a:spcAft>
          <a:spcPct val="0"/>
        </a:spcAft>
        <a:defRPr sz="5400">
          <a:solidFill>
            <a:srgbClr val="404040"/>
          </a:solidFill>
          <a:latin typeface="Tw Cen MT" panose="020B0602020104020603" pitchFamily="34" charset="0"/>
        </a:defRPr>
      </a:lvl4pPr>
      <a:lvl5pPr algn="l" rtl="0" eaLnBrk="0" fontAlgn="base">
        <a:lnSpc>
          <a:spcPct val="80000"/>
        </a:lnSpc>
        <a:spcBef>
          <a:spcPct val="0"/>
        </a:spcBef>
        <a:spcAft>
          <a:spcPct val="0"/>
        </a:spcAft>
        <a:defRPr sz="5400">
          <a:solidFill>
            <a:srgbClr val="404040"/>
          </a:solidFill>
          <a:latin typeface="Tw Cen MT" panose="020B0602020104020603" pitchFamily="34" charset="0"/>
        </a:defRPr>
      </a:lvl5pPr>
      <a:lvl6pPr marL="457200" algn="l" rtl="0" eaLnBrk="0" fontAlgn="base">
        <a:lnSpc>
          <a:spcPct val="80000"/>
        </a:lnSpc>
        <a:spcBef>
          <a:spcPct val="0"/>
        </a:spcBef>
        <a:spcAft>
          <a:spcPct val="0"/>
        </a:spcAft>
        <a:defRPr sz="5400">
          <a:solidFill>
            <a:srgbClr val="404040"/>
          </a:solidFill>
          <a:latin typeface="Tw Cen MT" panose="020B0602020104020603" pitchFamily="34" charset="0"/>
        </a:defRPr>
      </a:lvl6pPr>
      <a:lvl7pPr marL="914400" algn="l" rtl="0" eaLnBrk="0" fontAlgn="base">
        <a:lnSpc>
          <a:spcPct val="80000"/>
        </a:lnSpc>
        <a:spcBef>
          <a:spcPct val="0"/>
        </a:spcBef>
        <a:spcAft>
          <a:spcPct val="0"/>
        </a:spcAft>
        <a:defRPr sz="5400">
          <a:solidFill>
            <a:srgbClr val="404040"/>
          </a:solidFill>
          <a:latin typeface="Tw Cen MT" panose="020B0602020104020603" pitchFamily="34" charset="0"/>
        </a:defRPr>
      </a:lvl7pPr>
      <a:lvl8pPr marL="1371600" algn="l" rtl="0" eaLnBrk="0" fontAlgn="base">
        <a:lnSpc>
          <a:spcPct val="80000"/>
        </a:lnSpc>
        <a:spcBef>
          <a:spcPct val="0"/>
        </a:spcBef>
        <a:spcAft>
          <a:spcPct val="0"/>
        </a:spcAft>
        <a:defRPr sz="5400">
          <a:solidFill>
            <a:srgbClr val="404040"/>
          </a:solidFill>
          <a:latin typeface="Tw Cen MT" panose="020B0602020104020603" pitchFamily="34" charset="0"/>
        </a:defRPr>
      </a:lvl8pPr>
      <a:lvl9pPr marL="1828800" algn="l" rtl="0" eaLnBrk="0" fontAlgn="base">
        <a:lnSpc>
          <a:spcPct val="80000"/>
        </a:lnSpc>
        <a:spcBef>
          <a:spcPct val="0"/>
        </a:spcBef>
        <a:spcAft>
          <a:spcPct val="0"/>
        </a:spcAft>
        <a:defRPr sz="5400">
          <a:solidFill>
            <a:srgbClr val="404040"/>
          </a:solidFill>
          <a:latin typeface="Tw Cen MT" panose="020B0602020104020603" pitchFamily="34" charset="0"/>
        </a:defRPr>
      </a:lvl9pPr>
    </p:titleStyle>
    <p:bodyStyle>
      <a:lvl1pPr marL="90488" indent="-90488" algn="l" rtl="0" eaLnBrk="0" fontAlgn="base">
        <a:lnSpc>
          <a:spcPct val="110000"/>
        </a:lnSpc>
        <a:spcBef>
          <a:spcPts val="1200"/>
        </a:spcBef>
        <a:spcAft>
          <a:spcPts val="200"/>
        </a:spcAft>
        <a:buClr>
          <a:srgbClr val="E74129"/>
        </a:buClr>
        <a:buSzPct val="100000"/>
        <a:buFont typeface="Calibri" panose="020F0502020204030204" pitchFamily="34" charset="0"/>
        <a:buChar char=" "/>
        <a:defRPr lang="en-US" sz="2300" kern="1200">
          <a:solidFill>
            <a:srgbClr val="404040"/>
          </a:solidFill>
          <a:latin typeface="Tw Cen MT"/>
        </a:defRPr>
      </a:lvl1pPr>
      <a:lvl2pPr marL="382588" lvl="1" indent="-182563" algn="l" rtl="0" eaLnBrk="0" fontAlgn="base">
        <a:lnSpc>
          <a:spcPct val="110000"/>
        </a:lnSpc>
        <a:spcBef>
          <a:spcPts val="200"/>
        </a:spcBef>
        <a:spcAft>
          <a:spcPts val="400"/>
        </a:spcAft>
        <a:buSzPct val="100000"/>
        <a:buFont typeface="Calibri" panose="020F0502020204030204" pitchFamily="34" charset="0"/>
        <a:buChar char="◦"/>
        <a:defRPr lang="en-US" sz="2100" kern="1200">
          <a:solidFill>
            <a:srgbClr val="404040"/>
          </a:solidFill>
          <a:latin typeface="Tw Cen MT"/>
        </a:defRPr>
      </a:lvl2pPr>
      <a:lvl3pPr marL="566738" lvl="2" indent="-182563" algn="l" rtl="0" eaLnBrk="0" fontAlgn="base">
        <a:lnSpc>
          <a:spcPct val="110000"/>
        </a:lnSpc>
        <a:spcBef>
          <a:spcPts val="200"/>
        </a:spcBef>
        <a:spcAft>
          <a:spcPts val="400"/>
        </a:spcAft>
        <a:buSzPct val="100000"/>
        <a:buFont typeface="Calibri" panose="020F0502020204030204" pitchFamily="34" charset="0"/>
        <a:buChar char="◦"/>
        <a:defRPr lang="en-US" sz="1600" kern="1200">
          <a:solidFill>
            <a:srgbClr val="404040"/>
          </a:solidFill>
          <a:latin typeface="Tw Cen MT"/>
        </a:defRPr>
      </a:lvl3pPr>
      <a:lvl4pPr marL="749300" lvl="3" indent="-182563" algn="l" rtl="0" eaLnBrk="0" fontAlgn="base">
        <a:lnSpc>
          <a:spcPct val="110000"/>
        </a:lnSpc>
        <a:spcBef>
          <a:spcPts val="200"/>
        </a:spcBef>
        <a:spcAft>
          <a:spcPts val="400"/>
        </a:spcAft>
        <a:buSzPct val="100000"/>
        <a:buFont typeface="Calibri" panose="020F0502020204030204" pitchFamily="34" charset="0"/>
        <a:buChar char="◦"/>
        <a:defRPr lang="en-US" sz="1600" kern="1200">
          <a:solidFill>
            <a:srgbClr val="404040"/>
          </a:solidFill>
          <a:latin typeface="Tw Cen MT"/>
        </a:defRPr>
      </a:lvl4pPr>
      <a:lvl5pPr marL="931863" lvl="4" indent="-182563" algn="l" rtl="0" eaLnBrk="0" fontAlgn="base">
        <a:lnSpc>
          <a:spcPct val="110000"/>
        </a:lnSpc>
        <a:spcBef>
          <a:spcPts val="200"/>
        </a:spcBef>
        <a:spcAft>
          <a:spcPts val="400"/>
        </a:spcAft>
        <a:buSzPct val="100000"/>
        <a:buFont typeface="Calibri" panose="020F0502020204030204" pitchFamily="34" charset="0"/>
        <a:buChar char="◦"/>
        <a:defRPr lang="en-US" sz="1600" kern="1200">
          <a:solidFill>
            <a:srgbClr val="404040"/>
          </a:solidFill>
          <a:latin typeface="Tw Cen MT"/>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youtube.com/watch?v=yD7Sw3u3lKc"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youtube.com/watch?v=HGT0D780rjA"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8.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3" Type="http://schemas.openxmlformats.org/officeDocument/2006/relationships/hyperlink" Target="https://archive.ert.gr/7846/" TargetMode="External"/><Relationship Id="rId2" Type="http://schemas.openxmlformats.org/officeDocument/2006/relationships/hyperlink" Target="https://www.ert.gr/ert-arxeio/radiofonikos-stathmos-athinon-21-ma-oy-1938/" TargetMode="External"/><Relationship Id="rId1" Type="http://schemas.openxmlformats.org/officeDocument/2006/relationships/slideLayout" Target="../slideLayouts/slideLayout2.xml"/><Relationship Id="rId4" Type="http://schemas.openxmlformats.org/officeDocument/2006/relationships/hyperlink" Target="https://www.eirinika.gr/"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A2C365C-36E8-0218-1E16-C322EEC2C99E}"/>
              </a:ext>
            </a:extLst>
          </p:cNvPr>
          <p:cNvSpPr>
            <a:spLocks noGrp="1"/>
          </p:cNvSpPr>
          <p:nvPr>
            <p:ph type="title"/>
          </p:nvPr>
        </p:nvSpPr>
        <p:spPr>
          <a:xfrm>
            <a:off x="301214" y="387275"/>
            <a:ext cx="3859817" cy="2493085"/>
          </a:xfrm>
        </p:spPr>
        <p:txBody>
          <a:bodyPr wrap="square" anchor="b">
            <a:normAutofit fontScale="90000"/>
          </a:bodyPr>
          <a:lstStyle/>
          <a:p>
            <a:pPr marL="0" indent="0" algn="ctr">
              <a:buNone/>
            </a:pPr>
            <a:r>
              <a:rPr lang="el-GR" sz="2700" b="1" dirty="0"/>
              <a:t>Πανεπιστήμιο Δυτικής Μακεδονίας</a:t>
            </a:r>
            <a:r>
              <a:rPr lang="en-US" sz="2700" b="1" dirty="0"/>
              <a:t> - </a:t>
            </a:r>
            <a:r>
              <a:rPr lang="el-GR" sz="2700" b="1" dirty="0"/>
              <a:t>Τμήμα Επικοινωνίας και Ψηφιακών Μέσων</a:t>
            </a:r>
            <a:br>
              <a:rPr lang="en-US" sz="2700" b="1" dirty="0"/>
            </a:br>
            <a:r>
              <a:rPr lang="el-GR" sz="2700" b="1" dirty="0"/>
              <a:t>Ραδιοφωνική Δημοσιογραφία 2025-2026</a:t>
            </a:r>
            <a:br>
              <a:rPr lang="el-GR" sz="2000" dirty="0"/>
            </a:br>
            <a:endParaRPr lang="el-GR" sz="2000" b="1" dirty="0"/>
          </a:p>
        </p:txBody>
      </p:sp>
      <p:pic>
        <p:nvPicPr>
          <p:cNvPr id="5" name="Θέση περιεχομένου 4" descr="Εικόνα που περιέχει εσωτερικός χώρος, Εξοπλισμός ήχου, οθόνη υπολογιστή, Εκπομπή">
            <a:extLst>
              <a:ext uri="{FF2B5EF4-FFF2-40B4-BE49-F238E27FC236}">
                <a16:creationId xmlns:a16="http://schemas.microsoft.com/office/drawing/2014/main" id="{90B6EEAD-B9F3-4E48-91E1-0CE8BF242E90}"/>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l="5316" r="19948" b="2"/>
          <a:stretch>
            <a:fillRect/>
          </a:stretch>
        </p:blipFill>
        <p:spPr>
          <a:xfrm>
            <a:off x="5458986" y="812801"/>
            <a:ext cx="5928347" cy="5294760"/>
          </a:xfrm>
          <a:noFill/>
        </p:spPr>
      </p:pic>
      <p:sp>
        <p:nvSpPr>
          <p:cNvPr id="10" name="Text Placeholder 3">
            <a:extLst>
              <a:ext uri="{FF2B5EF4-FFF2-40B4-BE49-F238E27FC236}">
                <a16:creationId xmlns:a16="http://schemas.microsoft.com/office/drawing/2014/main" id="{6360BAAB-4F09-FA72-CCA6-CC2A63B20CEF}"/>
              </a:ext>
            </a:extLst>
          </p:cNvPr>
          <p:cNvSpPr>
            <a:spLocks noGrp="1"/>
          </p:cNvSpPr>
          <p:nvPr>
            <p:ph type="body" idx="2"/>
          </p:nvPr>
        </p:nvSpPr>
        <p:spPr>
          <a:xfrm>
            <a:off x="643463" y="3043050"/>
            <a:ext cx="3517568" cy="3427675"/>
          </a:xfrm>
        </p:spPr>
        <p:txBody>
          <a:bodyPr wrap="square" anchor="t">
            <a:normAutofit/>
          </a:bodyPr>
          <a:lstStyle/>
          <a:p>
            <a:pPr algn="ctr"/>
            <a:r>
              <a:rPr lang="el-GR" sz="2200" b="1" dirty="0"/>
              <a:t>ΤΟ ΡΑΔΙΟΦΩΝΟ ΩΣ ΜΕΣΟ ΕΠΙΚΟΙΝΩΝΙΑΣ</a:t>
            </a:r>
          </a:p>
          <a:p>
            <a:endParaRPr lang="el-GR" b="1" dirty="0"/>
          </a:p>
          <a:p>
            <a:pPr algn="ctr">
              <a:spcBef>
                <a:spcPts val="600"/>
              </a:spcBef>
            </a:pPr>
            <a:r>
              <a:rPr lang="el-GR" sz="2200" u="sng" dirty="0">
                <a:solidFill>
                  <a:schemeClr val="bg1"/>
                </a:solidFill>
              </a:rPr>
              <a:t>Διδάσκουσα</a:t>
            </a:r>
            <a:r>
              <a:rPr lang="el-GR" sz="2200" dirty="0">
                <a:solidFill>
                  <a:schemeClr val="bg1"/>
                </a:solidFill>
              </a:rPr>
              <a:t>:</a:t>
            </a:r>
          </a:p>
          <a:p>
            <a:pPr algn="ctr">
              <a:spcBef>
                <a:spcPts val="600"/>
              </a:spcBef>
            </a:pPr>
            <a:r>
              <a:rPr lang="el-GR" sz="2200" dirty="0">
                <a:solidFill>
                  <a:schemeClr val="bg1"/>
                </a:solidFill>
              </a:rPr>
              <a:t>Ελένη </a:t>
            </a:r>
            <a:r>
              <a:rPr lang="el-GR" sz="2200" dirty="0" err="1">
                <a:solidFill>
                  <a:schemeClr val="bg1"/>
                </a:solidFill>
              </a:rPr>
              <a:t>Τσαλκατίδου</a:t>
            </a:r>
            <a:endParaRPr lang="el-GR" sz="2200" dirty="0">
              <a:solidFill>
                <a:schemeClr val="bg1"/>
              </a:solidFill>
            </a:endParaRPr>
          </a:p>
          <a:p>
            <a:pPr algn="ctr">
              <a:spcBef>
                <a:spcPts val="600"/>
              </a:spcBef>
            </a:pPr>
            <a:r>
              <a:rPr lang="en-US" sz="2200" dirty="0">
                <a:solidFill>
                  <a:schemeClr val="bg1"/>
                </a:solidFill>
              </a:rPr>
              <a:t>tsalkatidou@yahoo.com, aff02240@uowm.gr </a:t>
            </a:r>
          </a:p>
          <a:p>
            <a:endParaRPr lang="en-US" dirty="0"/>
          </a:p>
        </p:txBody>
      </p:sp>
    </p:spTree>
    <p:extLst>
      <p:ext uri="{BB962C8B-B14F-4D97-AF65-F5344CB8AC3E}">
        <p14:creationId xmlns:p14="http://schemas.microsoft.com/office/powerpoint/2010/main" val="40400147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73B89E0-8499-179B-E254-03FE1831AC2E}"/>
              </a:ext>
            </a:extLst>
          </p:cNvPr>
          <p:cNvSpPr>
            <a:spLocks noGrp="1"/>
          </p:cNvSpPr>
          <p:nvPr>
            <p:ph type="title"/>
          </p:nvPr>
        </p:nvSpPr>
        <p:spPr/>
        <p:txBody>
          <a:bodyPr/>
          <a:lstStyle/>
          <a:p>
            <a:pPr algn="ctr"/>
            <a:r>
              <a:rPr lang="el-GR" b="1" dirty="0"/>
              <a:t>ΔΙΑΦΟΡΕΣ ΜΑΡΚΟΝΙ - ΧΕΡΤΣ</a:t>
            </a:r>
          </a:p>
        </p:txBody>
      </p:sp>
      <p:sp>
        <p:nvSpPr>
          <p:cNvPr id="3" name="Θέση περιεχομένου 2">
            <a:extLst>
              <a:ext uri="{FF2B5EF4-FFF2-40B4-BE49-F238E27FC236}">
                <a16:creationId xmlns:a16="http://schemas.microsoft.com/office/drawing/2014/main" id="{1D63A69E-21BC-244E-FD84-382F888AEC48}"/>
              </a:ext>
            </a:extLst>
          </p:cNvPr>
          <p:cNvSpPr>
            <a:spLocks noGrp="1"/>
          </p:cNvSpPr>
          <p:nvPr>
            <p:ph idx="1"/>
          </p:nvPr>
        </p:nvSpPr>
        <p:spPr>
          <a:xfrm>
            <a:off x="1516827" y="2022438"/>
            <a:ext cx="9638536" cy="4066390"/>
          </a:xfrm>
        </p:spPr>
        <p:txBody>
          <a:bodyPr/>
          <a:lstStyle/>
          <a:p>
            <a:pPr algn="just">
              <a:buFont typeface="Arial" panose="020B0604020202020204" pitchFamily="34" charset="0"/>
              <a:buChar char="•"/>
            </a:pPr>
            <a:r>
              <a:rPr lang="el-GR" dirty="0"/>
              <a:t> Το </a:t>
            </a:r>
            <a:r>
              <a:rPr lang="el-GR" i="1" dirty="0"/>
              <a:t>μέγεθος της συσκευής</a:t>
            </a:r>
            <a:r>
              <a:rPr lang="el-GR" dirty="0"/>
              <a:t> και η </a:t>
            </a:r>
            <a:r>
              <a:rPr lang="el-GR" i="1" dirty="0"/>
              <a:t>χρησιμοποιούμενη ισχύς</a:t>
            </a:r>
          </a:p>
          <a:p>
            <a:pPr algn="just">
              <a:buFont typeface="Arial" panose="020B0604020202020204" pitchFamily="34" charset="0"/>
              <a:buChar char="•"/>
            </a:pPr>
            <a:r>
              <a:rPr lang="el-GR" dirty="0"/>
              <a:t> </a:t>
            </a:r>
            <a:r>
              <a:rPr lang="el-GR" i="1" dirty="0"/>
              <a:t>Τρόπος ανίχνευσης</a:t>
            </a:r>
            <a:r>
              <a:rPr lang="el-GR" dirty="0"/>
              <a:t>: Ενώ ο Χερτς χρησιμοποιούσε ένα μικροσκοπικό διάκενο σπινθήρα, μέσα από το οποίο μπορούσε να παρατηρεί οπτικά τη διέλευση μικροσκοπικών σπινθήρων, ο Μαρκόνι χρησιμοποίησε μια βελτιωμένη συσκευή που αποτελούνταν από πλήθος μικροσκοπικών διακένων σπινθήρα, σχηματισμένων ανάμεσα σε μικρά μεταλλικά σωματίδια, τα οποία παρουσίαζαν σημαντική μεταβολή στην ηλεκτρική τους αντίσταση όταν επενεργούσαν πάνω τους τα κύματα που ελάμβανε η κεραία</a:t>
            </a:r>
          </a:p>
        </p:txBody>
      </p:sp>
    </p:spTree>
    <p:extLst>
      <p:ext uri="{BB962C8B-B14F-4D97-AF65-F5344CB8AC3E}">
        <p14:creationId xmlns:p14="http://schemas.microsoft.com/office/powerpoint/2010/main" val="28969062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7EABB74-540A-2B3D-29FD-5DDE69CF635E}"/>
              </a:ext>
            </a:extLst>
          </p:cNvPr>
          <p:cNvSpPr>
            <a:spLocks noGrp="1"/>
          </p:cNvSpPr>
          <p:nvPr>
            <p:ph type="title"/>
          </p:nvPr>
        </p:nvSpPr>
        <p:spPr/>
        <p:txBody>
          <a:bodyPr/>
          <a:lstStyle/>
          <a:p>
            <a:pPr algn="ctr"/>
            <a:r>
              <a:rPr lang="el-GR" b="1" dirty="0"/>
              <a:t>ΔΙΑΦΟΡΕΣ ΜΑΡΚΟΝΙ - ΧΕΡΤΣ</a:t>
            </a:r>
            <a:endParaRPr lang="el-GR" dirty="0"/>
          </a:p>
        </p:txBody>
      </p:sp>
      <p:sp>
        <p:nvSpPr>
          <p:cNvPr id="3" name="Θέση περιεχομένου 2">
            <a:extLst>
              <a:ext uri="{FF2B5EF4-FFF2-40B4-BE49-F238E27FC236}">
                <a16:creationId xmlns:a16="http://schemas.microsoft.com/office/drawing/2014/main" id="{766A8FF8-12DE-93AD-4CCB-C26E24220189}"/>
              </a:ext>
            </a:extLst>
          </p:cNvPr>
          <p:cNvSpPr>
            <a:spLocks noGrp="1"/>
          </p:cNvSpPr>
          <p:nvPr>
            <p:ph idx="1"/>
          </p:nvPr>
        </p:nvSpPr>
        <p:spPr>
          <a:xfrm>
            <a:off x="1096962" y="2022438"/>
            <a:ext cx="10413719" cy="4001844"/>
          </a:xfrm>
        </p:spPr>
        <p:txBody>
          <a:bodyPr/>
          <a:lstStyle/>
          <a:p>
            <a:pPr algn="ctr">
              <a:buFont typeface="Arial" panose="020B0604020202020204" pitchFamily="34" charset="0"/>
              <a:buChar char="•"/>
            </a:pPr>
            <a:r>
              <a:rPr lang="el-GR" dirty="0"/>
              <a:t> Αυτή η μεταβολή της αντίστασης - συνήθως μια μείωση - επέτρεπε στο ρεύμα ενός τοπικού κυκλώματος να ενεργοποιήσει κάποιο μηχανισμό ένδειξης, όπως για παράδειγμα έναν τηλεγραφικό ήχο</a:t>
            </a:r>
          </a:p>
          <a:p>
            <a:pPr algn="ctr">
              <a:buFont typeface="Arial" panose="020B0604020202020204" pitchFamily="34" charset="0"/>
              <a:buChar char="•"/>
            </a:pPr>
            <a:r>
              <a:rPr lang="el-GR" dirty="0"/>
              <a:t> Η πρώτη πατέντα του Μαρκόνι δείχνει καθαρά ότι η μεγάλη του πρόοδος προήλθε από αυτή τη βελτίωση στη μέθοδο ανίχνευσης</a:t>
            </a:r>
          </a:p>
          <a:p>
            <a:pPr algn="ctr">
              <a:buFont typeface="Arial" panose="020B0604020202020204" pitchFamily="34" charset="0"/>
              <a:buChar char="•"/>
            </a:pPr>
            <a:r>
              <a:rPr lang="el-GR" dirty="0"/>
              <a:t> Αυτός ο ανιχνευτής, λόγω της τάσης του να κάνει τα πολύ μικρά σωματίδια να προσκολλώνται μεταξύ τους, ονομάστηκε «</a:t>
            </a:r>
            <a:r>
              <a:rPr lang="el-GR" dirty="0" err="1"/>
              <a:t>συνοχέας</a:t>
            </a:r>
            <a:r>
              <a:rPr lang="el-GR" dirty="0"/>
              <a:t>» (</a:t>
            </a:r>
            <a:r>
              <a:rPr lang="el-GR" dirty="0" err="1"/>
              <a:t>coherer</a:t>
            </a:r>
            <a:r>
              <a:rPr lang="el-GR" dirty="0"/>
              <a:t>)</a:t>
            </a:r>
          </a:p>
          <a:p>
            <a:pPr algn="ctr">
              <a:buFont typeface="Arial" panose="020B0604020202020204" pitchFamily="34" charset="0"/>
              <a:buChar char="•"/>
            </a:pPr>
            <a:r>
              <a:rPr lang="el-GR" dirty="0"/>
              <a:t>Λεγόταν ότι ήταν το μέσο που έκανε δυνατή την ασύρματη επικοινωνία - η πιο ευαίσθητη συσκευή που είχε ποτέ συλλάβει ο άνθρωπος</a:t>
            </a:r>
          </a:p>
          <a:p>
            <a:endParaRPr lang="el-GR" dirty="0"/>
          </a:p>
        </p:txBody>
      </p:sp>
    </p:spTree>
    <p:extLst>
      <p:ext uri="{BB962C8B-B14F-4D97-AF65-F5344CB8AC3E}">
        <p14:creationId xmlns:p14="http://schemas.microsoft.com/office/powerpoint/2010/main" val="19204478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F6F72A0-4550-5355-E3DD-B66204200F88}"/>
              </a:ext>
            </a:extLst>
          </p:cNvPr>
          <p:cNvSpPr>
            <a:spLocks noGrp="1"/>
          </p:cNvSpPr>
          <p:nvPr>
            <p:ph type="title"/>
          </p:nvPr>
        </p:nvSpPr>
        <p:spPr/>
        <p:txBody>
          <a:bodyPr/>
          <a:lstStyle/>
          <a:p>
            <a:pPr algn="ctr"/>
            <a:r>
              <a:rPr lang="el-GR" b="1" dirty="0"/>
              <a:t>ΔΙΑΦΟΡΟΠΟΙΗΣΗ</a:t>
            </a:r>
          </a:p>
        </p:txBody>
      </p:sp>
      <p:sp>
        <p:nvSpPr>
          <p:cNvPr id="3" name="Θέση περιεχομένου 2">
            <a:extLst>
              <a:ext uri="{FF2B5EF4-FFF2-40B4-BE49-F238E27FC236}">
                <a16:creationId xmlns:a16="http://schemas.microsoft.com/office/drawing/2014/main" id="{C4771FFE-1943-FB3F-DE73-A3E30EBD2ED8}"/>
              </a:ext>
            </a:extLst>
          </p:cNvPr>
          <p:cNvSpPr>
            <a:spLocks noGrp="1"/>
          </p:cNvSpPr>
          <p:nvPr>
            <p:ph idx="1"/>
          </p:nvPr>
        </p:nvSpPr>
        <p:spPr/>
        <p:txBody>
          <a:bodyPr/>
          <a:lstStyle/>
          <a:p>
            <a:pPr algn="just">
              <a:buFont typeface="Arial" panose="020B0604020202020204" pitchFamily="34" charset="0"/>
              <a:buChar char="•"/>
            </a:pPr>
            <a:r>
              <a:rPr lang="el-GR" dirty="0"/>
              <a:t> Ο </a:t>
            </a:r>
            <a:r>
              <a:rPr lang="el-GR" dirty="0" err="1"/>
              <a:t>Φέσεντεν</a:t>
            </a:r>
            <a:r>
              <a:rPr lang="el-GR" dirty="0"/>
              <a:t>, ύστερα από τη μελέτη των αρχών λειτουργίας του «</a:t>
            </a:r>
            <a:r>
              <a:rPr lang="el-GR" dirty="0" err="1"/>
              <a:t>coherer</a:t>
            </a:r>
            <a:r>
              <a:rPr lang="el-GR" dirty="0"/>
              <a:t>», πείστηκε ότι όχι μόνο δεν ήταν αυτός υπεύθυνος για την επιτυχία του ραδιοφώνου, αλλά αντιθέτως αποτελούσε εμπόδιο και καθυστέρηση στην πρόοδό του. Αργότερα αποδείχθηκε ότι είχε δίκιο</a:t>
            </a:r>
          </a:p>
          <a:p>
            <a:pPr algn="just">
              <a:buFont typeface="Arial" panose="020B0604020202020204" pitchFamily="34" charset="0"/>
              <a:buChar char="•"/>
            </a:pPr>
            <a:r>
              <a:rPr lang="el-GR" dirty="0"/>
              <a:t> Αυτή η απόφαση, που ελήφθη το 1899, σηματοδότησε την αρχή μιας ριζικής αλλαγής στις μεθόδους του ραδιοφώνου: Στα τέλη του καλοκαιριού του 1899, μία από τις εφημερίδες της Νέας Υόρκης πρόσφερε στον </a:t>
            </a:r>
            <a:r>
              <a:rPr lang="el-GR" dirty="0" err="1"/>
              <a:t>Φέσεντεν</a:t>
            </a:r>
            <a:r>
              <a:rPr lang="el-GR" dirty="0"/>
              <a:t> χίλια δολάρια για να μεταδώσει, μέσω ραδιοφώνου, τα αποτελέσματα των αγώνων ιστιοπλοΐας που διεξάγονταν έξω από το λιμάνι της Νέας Υόρκης</a:t>
            </a:r>
          </a:p>
        </p:txBody>
      </p:sp>
    </p:spTree>
    <p:extLst>
      <p:ext uri="{BB962C8B-B14F-4D97-AF65-F5344CB8AC3E}">
        <p14:creationId xmlns:p14="http://schemas.microsoft.com/office/powerpoint/2010/main" val="10858135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6033AD4-8BE2-B6C4-0461-931F942D2068}"/>
              </a:ext>
            </a:extLst>
          </p:cNvPr>
          <p:cNvSpPr>
            <a:spLocks noGrp="1"/>
          </p:cNvSpPr>
          <p:nvPr>
            <p:ph type="title"/>
          </p:nvPr>
        </p:nvSpPr>
        <p:spPr/>
        <p:txBody>
          <a:bodyPr/>
          <a:lstStyle/>
          <a:p>
            <a:pPr algn="ctr"/>
            <a:r>
              <a:rPr lang="el-GR" b="1" dirty="0"/>
              <a:t>ΔΙΑΦΟΡΟΠΟΙΗΣΗ</a:t>
            </a:r>
            <a:endParaRPr lang="el-GR" dirty="0"/>
          </a:p>
        </p:txBody>
      </p:sp>
      <p:sp>
        <p:nvSpPr>
          <p:cNvPr id="3" name="Θέση περιεχομένου 2">
            <a:extLst>
              <a:ext uri="{FF2B5EF4-FFF2-40B4-BE49-F238E27FC236}">
                <a16:creationId xmlns:a16="http://schemas.microsoft.com/office/drawing/2014/main" id="{1A314D04-67B8-9CE1-01A1-9B1E20727B03}"/>
              </a:ext>
            </a:extLst>
          </p:cNvPr>
          <p:cNvSpPr>
            <a:spLocks noGrp="1"/>
          </p:cNvSpPr>
          <p:nvPr>
            <p:ph idx="1"/>
          </p:nvPr>
        </p:nvSpPr>
        <p:spPr>
          <a:xfrm>
            <a:off x="1097279" y="2120895"/>
            <a:ext cx="4998721" cy="3946418"/>
          </a:xfrm>
        </p:spPr>
        <p:txBody>
          <a:bodyPr/>
          <a:lstStyle/>
          <a:p>
            <a:pPr algn="just">
              <a:buFont typeface="Arial" panose="020B0604020202020204" pitchFamily="34" charset="0"/>
              <a:buChar char="•"/>
            </a:pPr>
            <a:r>
              <a:rPr lang="el-GR" dirty="0"/>
              <a:t> Υπήρχε ανάγκη για έναν ανιχνευτή που θα έδινε ένδειξη ανάλογη με την ένταση του λαμβανόμενου σήματος</a:t>
            </a:r>
          </a:p>
          <a:p>
            <a:pPr algn="just">
              <a:buFont typeface="Arial" panose="020B0604020202020204" pitchFamily="34" charset="0"/>
              <a:buChar char="•"/>
            </a:pPr>
            <a:r>
              <a:rPr lang="el-GR" dirty="0"/>
              <a:t> Ο </a:t>
            </a:r>
            <a:r>
              <a:rPr lang="el-GR" dirty="0" err="1"/>
              <a:t>coherer</a:t>
            </a:r>
            <a:r>
              <a:rPr lang="el-GR" dirty="0"/>
              <a:t> ήταν το ακριβώς αντίθετο, λειτουργούσε σαν «σκανδάλη»: Μόλις το σήμα έφθανε σε ένα ελάχιστο κατώφλι ενεργοποίησης, καμία αύξηση της ισχύος του σήματος δεν μπορούσε να ενισχύσει την απόκρισή του</a:t>
            </a:r>
          </a:p>
        </p:txBody>
      </p:sp>
      <p:sp>
        <p:nvSpPr>
          <p:cNvPr id="4" name="Θέση περιεχομένου 3">
            <a:extLst>
              <a:ext uri="{FF2B5EF4-FFF2-40B4-BE49-F238E27FC236}">
                <a16:creationId xmlns:a16="http://schemas.microsoft.com/office/drawing/2014/main" id="{FAFE1951-37F8-A8AB-85D3-83B63BB94300}"/>
              </a:ext>
            </a:extLst>
          </p:cNvPr>
          <p:cNvSpPr>
            <a:spLocks noGrp="1"/>
          </p:cNvSpPr>
          <p:nvPr>
            <p:ph idx="2"/>
          </p:nvPr>
        </p:nvSpPr>
        <p:spPr/>
        <p:txBody>
          <a:bodyPr/>
          <a:lstStyle/>
          <a:p>
            <a:pPr algn="just">
              <a:buFont typeface="Arial" panose="020B0604020202020204" pitchFamily="34" charset="0"/>
              <a:buChar char="•"/>
            </a:pPr>
            <a:r>
              <a:rPr lang="el-GR" dirty="0"/>
              <a:t> Η ραδιοφωνική ομιλία ήταν αδιανόητη με τέτοια μέσα</a:t>
            </a:r>
          </a:p>
          <a:p>
            <a:pPr algn="just">
              <a:buFont typeface="Arial" panose="020B0604020202020204" pitchFamily="34" charset="0"/>
              <a:buChar char="•"/>
            </a:pPr>
            <a:r>
              <a:rPr lang="el-GR" dirty="0"/>
              <a:t> Η ιδέα του </a:t>
            </a:r>
            <a:r>
              <a:rPr lang="el-GR" dirty="0" err="1"/>
              <a:t>Φέσεντεν</a:t>
            </a:r>
            <a:r>
              <a:rPr lang="el-GR" dirty="0"/>
              <a:t> πήρε συγκεκριμένη μορφή μέσα από διάφορους τύπους ανιχνευτών, καθένας από τους οποίους παρείχε αναλογική απόκριση (</a:t>
            </a:r>
            <a:r>
              <a:rPr lang="el-GR" dirty="0" err="1"/>
              <a:t>proportional</a:t>
            </a:r>
            <a:r>
              <a:rPr lang="el-GR" dirty="0"/>
              <a:t> </a:t>
            </a:r>
            <a:r>
              <a:rPr lang="el-GR" dirty="0" err="1"/>
              <a:t>response</a:t>
            </a:r>
            <a:r>
              <a:rPr lang="el-GR" dirty="0"/>
              <a:t>)</a:t>
            </a:r>
          </a:p>
        </p:txBody>
      </p:sp>
    </p:spTree>
    <p:extLst>
      <p:ext uri="{BB962C8B-B14F-4D97-AF65-F5344CB8AC3E}">
        <p14:creationId xmlns:p14="http://schemas.microsoft.com/office/powerpoint/2010/main" val="32493578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3324818-B83F-32C1-7A59-B053CFDC7C20}"/>
              </a:ext>
            </a:extLst>
          </p:cNvPr>
          <p:cNvSpPr>
            <a:spLocks noGrp="1"/>
          </p:cNvSpPr>
          <p:nvPr>
            <p:ph type="title"/>
          </p:nvPr>
        </p:nvSpPr>
        <p:spPr/>
        <p:txBody>
          <a:bodyPr/>
          <a:lstStyle/>
          <a:p>
            <a:pPr algn="ctr"/>
            <a:r>
              <a:rPr lang="el-GR" b="1" dirty="0"/>
              <a:t>ΔΙΑΦΟΡΟΠΟΙΗΣΗ</a:t>
            </a:r>
            <a:endParaRPr lang="el-GR" dirty="0"/>
          </a:p>
        </p:txBody>
      </p:sp>
      <p:sp>
        <p:nvSpPr>
          <p:cNvPr id="3" name="Θέση περιεχομένου 2">
            <a:extLst>
              <a:ext uri="{FF2B5EF4-FFF2-40B4-BE49-F238E27FC236}">
                <a16:creationId xmlns:a16="http://schemas.microsoft.com/office/drawing/2014/main" id="{ED30C0A7-2B44-4CED-AA55-79F82791CE90}"/>
              </a:ext>
            </a:extLst>
          </p:cNvPr>
          <p:cNvSpPr>
            <a:spLocks noGrp="1"/>
          </p:cNvSpPr>
          <p:nvPr>
            <p:ph idx="1"/>
          </p:nvPr>
        </p:nvSpPr>
        <p:spPr/>
        <p:txBody>
          <a:bodyPr/>
          <a:lstStyle/>
          <a:p>
            <a:pPr algn="ctr">
              <a:buFont typeface="Arial" panose="020B0604020202020204" pitchFamily="34" charset="0"/>
              <a:buChar char="•"/>
            </a:pPr>
            <a:r>
              <a:rPr lang="el-GR" dirty="0"/>
              <a:t> Με αυτές τις συσκευές παρατηρήθηκε σύντομα ότι οι διαφορετικοί πομποί παρήγαν διαφορετικούς χαρακτηριστικούς ήχους στα σήματά τους, όπως αυτά ακούγονταν μέσω τηλεφωνικών ακουστικών - πρακτική που εφαρμόζεται ακόμη και σήμερα</a:t>
            </a:r>
          </a:p>
          <a:p>
            <a:pPr algn="ctr">
              <a:buFont typeface="Arial" panose="020B0604020202020204" pitchFamily="34" charset="0"/>
              <a:buChar char="•"/>
            </a:pPr>
            <a:r>
              <a:rPr lang="el-GR" dirty="0"/>
              <a:t> Ο </a:t>
            </a:r>
            <a:r>
              <a:rPr lang="el-GR" dirty="0" err="1"/>
              <a:t>Φέσεντεν</a:t>
            </a:r>
            <a:r>
              <a:rPr lang="el-GR" dirty="0"/>
              <a:t> απέδωσε ορθά αυτές τις διαφορές στις διαφορετικές μορφές εκπομπής κάθε πομπού και συνέλαβε την ιδέα να ελέγχει αυτές τις εκπομπές μέσω ενός τηλεφωνικού μικροφώνου - και έτσι γεννήθηκε η </a:t>
            </a:r>
            <a:r>
              <a:rPr lang="el-GR" i="1" dirty="0"/>
              <a:t>ιδέα της ραδιοφωνικής τηλεφωνίας</a:t>
            </a:r>
          </a:p>
        </p:txBody>
      </p:sp>
    </p:spTree>
    <p:extLst>
      <p:ext uri="{BB962C8B-B14F-4D97-AF65-F5344CB8AC3E}">
        <p14:creationId xmlns:p14="http://schemas.microsoft.com/office/powerpoint/2010/main" val="4171533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6F30627-F505-B28E-0C1F-4A107BAE189A}"/>
              </a:ext>
            </a:extLst>
          </p:cNvPr>
          <p:cNvSpPr>
            <a:spLocks noGrp="1"/>
          </p:cNvSpPr>
          <p:nvPr>
            <p:ph type="title"/>
          </p:nvPr>
        </p:nvSpPr>
        <p:spPr/>
        <p:txBody>
          <a:bodyPr/>
          <a:lstStyle/>
          <a:p>
            <a:pPr algn="ctr"/>
            <a:r>
              <a:rPr lang="el-GR" b="1" dirty="0"/>
              <a:t>Η ΙΣΤΟΡΙΑ ΤΟΥ ΡΑΔΙΟΦΩΝΟΥ</a:t>
            </a:r>
          </a:p>
        </p:txBody>
      </p:sp>
      <p:sp>
        <p:nvSpPr>
          <p:cNvPr id="3" name="Θέση περιεχομένου 2">
            <a:extLst>
              <a:ext uri="{FF2B5EF4-FFF2-40B4-BE49-F238E27FC236}">
                <a16:creationId xmlns:a16="http://schemas.microsoft.com/office/drawing/2014/main" id="{3227F67A-F032-D215-0468-68C19137923D}"/>
              </a:ext>
            </a:extLst>
          </p:cNvPr>
          <p:cNvSpPr>
            <a:spLocks noGrp="1"/>
          </p:cNvSpPr>
          <p:nvPr>
            <p:ph idx="1"/>
          </p:nvPr>
        </p:nvSpPr>
        <p:spPr/>
        <p:txBody>
          <a:bodyPr/>
          <a:lstStyle/>
          <a:p>
            <a:pPr algn="just">
              <a:buFont typeface="Arial" panose="020B0604020202020204" pitchFamily="34" charset="0"/>
              <a:buChar char="•"/>
            </a:pPr>
            <a:r>
              <a:rPr lang="el-GR" dirty="0"/>
              <a:t> Οι υπόλοιποι ερευνητές, εμπνευσμένοι από τις επιτυχίες του </a:t>
            </a:r>
            <a:r>
              <a:rPr lang="el-GR" dirty="0" err="1"/>
              <a:t>Φέσεντεν</a:t>
            </a:r>
            <a:r>
              <a:rPr lang="el-GR" dirty="0"/>
              <a:t> </a:t>
            </a:r>
            <a:r>
              <a:rPr lang="el-GR" dirty="0" err="1"/>
              <a:t>Φέσεντεν</a:t>
            </a:r>
            <a:r>
              <a:rPr lang="el-GR" dirty="0"/>
              <a:t>, άρχισαν να απομακρύνονται από το σύστημα του Μαρκόνι και να εργάζονται προς την κατεύθυνση του συστήματός του. Ακόμη και ο ίδιος ο Μαρκόνι απομακρύνθηκε σταδιακά από τις αρχικές του ιδέες</a:t>
            </a:r>
          </a:p>
          <a:p>
            <a:pPr algn="just">
              <a:buFont typeface="Arial" panose="020B0604020202020204" pitchFamily="34" charset="0"/>
              <a:buChar char="•"/>
            </a:pPr>
            <a:r>
              <a:rPr lang="el-GR" dirty="0"/>
              <a:t> </a:t>
            </a:r>
            <a:r>
              <a:rPr lang="el-GR" b="1" u="sng" dirty="0"/>
              <a:t>1905-1910</a:t>
            </a:r>
            <a:r>
              <a:rPr lang="el-GR" dirty="0"/>
              <a:t>: Σχεδόν όλη η ραδιοεπικοινωνία επικεντρωνόταν στην επικοινωνία πλοίου με πλοίο και πλοίου με στεριά μέσω τηλεγραφημάτων</a:t>
            </a:r>
          </a:p>
          <a:p>
            <a:pPr algn="just">
              <a:buFont typeface="Arial" panose="020B0604020202020204" pitchFamily="34" charset="0"/>
              <a:buChar char="•"/>
            </a:pPr>
            <a:r>
              <a:rPr lang="el-GR" dirty="0"/>
              <a:t> Η βύθιση του ατμόπλοιου </a:t>
            </a:r>
            <a:r>
              <a:rPr lang="en-US" dirty="0"/>
              <a:t>S.S. Republic</a:t>
            </a:r>
            <a:r>
              <a:rPr lang="el-GR" dirty="0"/>
              <a:t> οδήγησε στην ψήφιση νόμου στις Ηνωμένες Πολιτείες, που επέβαλε σε όλα τα επιβατηγά πλοία με πάνω από 50 επιβάτες να διαθέτουν </a:t>
            </a:r>
            <a:r>
              <a:rPr lang="el-GR" dirty="0" err="1"/>
              <a:t>ραδιοσυσκευή</a:t>
            </a:r>
            <a:endParaRPr lang="el-GR" dirty="0"/>
          </a:p>
        </p:txBody>
      </p:sp>
    </p:spTree>
    <p:extLst>
      <p:ext uri="{BB962C8B-B14F-4D97-AF65-F5344CB8AC3E}">
        <p14:creationId xmlns:p14="http://schemas.microsoft.com/office/powerpoint/2010/main" val="35419611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EB641BB-FECE-7272-4924-C50489482D8C}"/>
              </a:ext>
            </a:extLst>
          </p:cNvPr>
          <p:cNvSpPr>
            <a:spLocks noGrp="1"/>
          </p:cNvSpPr>
          <p:nvPr>
            <p:ph type="title"/>
          </p:nvPr>
        </p:nvSpPr>
        <p:spPr/>
        <p:txBody>
          <a:bodyPr/>
          <a:lstStyle/>
          <a:p>
            <a:pPr algn="ctr"/>
            <a:r>
              <a:rPr lang="el-GR" b="1" dirty="0"/>
              <a:t>Η ΙΣΤΟΡΙΑ ΤΟΥ ΡΑΔΙΟΦΩΝΟΥ</a:t>
            </a:r>
            <a:endParaRPr lang="el-GR" dirty="0"/>
          </a:p>
        </p:txBody>
      </p:sp>
      <p:sp>
        <p:nvSpPr>
          <p:cNvPr id="3" name="Θέση περιεχομένου 2">
            <a:extLst>
              <a:ext uri="{FF2B5EF4-FFF2-40B4-BE49-F238E27FC236}">
                <a16:creationId xmlns:a16="http://schemas.microsoft.com/office/drawing/2014/main" id="{F6D861F7-6414-E12C-85BD-B450EE5671E3}"/>
              </a:ext>
            </a:extLst>
          </p:cNvPr>
          <p:cNvSpPr>
            <a:spLocks noGrp="1"/>
          </p:cNvSpPr>
          <p:nvPr>
            <p:ph idx="1"/>
          </p:nvPr>
        </p:nvSpPr>
        <p:spPr>
          <a:xfrm>
            <a:off x="1097280" y="2120895"/>
            <a:ext cx="4639738" cy="3957176"/>
          </a:xfrm>
        </p:spPr>
        <p:txBody>
          <a:bodyPr/>
          <a:lstStyle/>
          <a:p>
            <a:pPr algn="just">
              <a:buFont typeface="Arial" panose="020B0604020202020204" pitchFamily="34" charset="0"/>
              <a:buChar char="•"/>
            </a:pPr>
            <a:r>
              <a:rPr lang="el-GR" dirty="0"/>
              <a:t> </a:t>
            </a:r>
            <a:r>
              <a:rPr lang="el-GR" b="1" u="sng" dirty="0"/>
              <a:t>1910</a:t>
            </a:r>
            <a:r>
              <a:rPr lang="el-GR" dirty="0"/>
              <a:t>: Το Υπουργείο Ναυτικών των ΗΠΑ αποφάσισε να κατασκευάσει έναν ισχυρό ραδιοσταθμό, με σκοπό να επικοινωνεί με τον Στόλο του Βόρειου Ατλαντικού. Αυτός ήταν ο πρώτος μεγάλος πομπός στις Ηνωμένες Πολιτείες - ο σταθμός </a:t>
            </a:r>
            <a:r>
              <a:rPr lang="el-GR" dirty="0" err="1"/>
              <a:t>Arlington</a:t>
            </a:r>
            <a:r>
              <a:rPr lang="el-GR" dirty="0"/>
              <a:t> στο </a:t>
            </a:r>
            <a:r>
              <a:rPr lang="el-GR" dirty="0" err="1"/>
              <a:t>Arlington</a:t>
            </a:r>
            <a:r>
              <a:rPr lang="el-GR" dirty="0"/>
              <a:t>, </a:t>
            </a:r>
            <a:r>
              <a:rPr lang="el-GR" dirty="0" err="1"/>
              <a:t>Virginia</a:t>
            </a:r>
            <a:r>
              <a:rPr lang="el-GR" dirty="0"/>
              <a:t> – με την εταιρεία του </a:t>
            </a:r>
            <a:r>
              <a:rPr lang="el-GR" dirty="0" err="1"/>
              <a:t>Φέσεντεν</a:t>
            </a:r>
            <a:r>
              <a:rPr lang="el-GR" dirty="0"/>
              <a:t> να τον κατασκευάζει</a:t>
            </a:r>
          </a:p>
        </p:txBody>
      </p:sp>
      <p:sp>
        <p:nvSpPr>
          <p:cNvPr id="4" name="Θέση περιεχομένου 3">
            <a:extLst>
              <a:ext uri="{FF2B5EF4-FFF2-40B4-BE49-F238E27FC236}">
                <a16:creationId xmlns:a16="http://schemas.microsoft.com/office/drawing/2014/main" id="{B0ACC3F6-5F20-AF1A-86C0-80599F846B77}"/>
              </a:ext>
            </a:extLst>
          </p:cNvPr>
          <p:cNvSpPr>
            <a:spLocks noGrp="1"/>
          </p:cNvSpPr>
          <p:nvPr>
            <p:ph idx="2"/>
          </p:nvPr>
        </p:nvSpPr>
        <p:spPr/>
        <p:txBody>
          <a:bodyPr/>
          <a:lstStyle/>
          <a:p>
            <a:r>
              <a:rPr lang="el-GR" dirty="0"/>
              <a:t>Η πρώτη ανταλλαγή μηνυμάτων μεταξύ </a:t>
            </a:r>
            <a:r>
              <a:rPr lang="el-GR" dirty="0" err="1"/>
              <a:t>Brant</a:t>
            </a:r>
            <a:r>
              <a:rPr lang="el-GR" dirty="0"/>
              <a:t> </a:t>
            </a:r>
            <a:r>
              <a:rPr lang="el-GR" dirty="0" err="1"/>
              <a:t>Rock</a:t>
            </a:r>
            <a:r>
              <a:rPr lang="el-GR" dirty="0"/>
              <a:t>, Μασαχουσέτη, και </a:t>
            </a:r>
            <a:r>
              <a:rPr lang="el-GR" dirty="0" err="1"/>
              <a:t>Machrihanish</a:t>
            </a:r>
            <a:r>
              <a:rPr lang="el-GR" dirty="0"/>
              <a:t>, Σκωτία, πραγματοποιήθηκε την 1η Ιανουαρίου 1906.</a:t>
            </a:r>
          </a:p>
        </p:txBody>
      </p:sp>
    </p:spTree>
    <p:extLst>
      <p:ext uri="{BB962C8B-B14F-4D97-AF65-F5344CB8AC3E}">
        <p14:creationId xmlns:p14="http://schemas.microsoft.com/office/powerpoint/2010/main" val="21351567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0F29914-F167-016F-1826-69EF5171DF36}"/>
              </a:ext>
            </a:extLst>
          </p:cNvPr>
          <p:cNvSpPr>
            <a:spLocks noGrp="1"/>
          </p:cNvSpPr>
          <p:nvPr>
            <p:ph type="title"/>
          </p:nvPr>
        </p:nvSpPr>
        <p:spPr>
          <a:xfrm>
            <a:off x="1207824" y="548640"/>
            <a:ext cx="10058401" cy="978946"/>
          </a:xfrm>
        </p:spPr>
        <p:txBody>
          <a:bodyPr>
            <a:normAutofit/>
          </a:bodyPr>
          <a:lstStyle/>
          <a:p>
            <a:pPr algn="ctr"/>
            <a:r>
              <a:rPr lang="el-GR" sz="4000" b="1" dirty="0"/>
              <a:t>ΣΚΟΠΟΣ ΤΟΥ ΡΑΔΙΟΦΩΝΟΥ</a:t>
            </a:r>
          </a:p>
        </p:txBody>
      </p:sp>
      <p:sp>
        <p:nvSpPr>
          <p:cNvPr id="3" name="Θέση περιεχομένου 2">
            <a:extLst>
              <a:ext uri="{FF2B5EF4-FFF2-40B4-BE49-F238E27FC236}">
                <a16:creationId xmlns:a16="http://schemas.microsoft.com/office/drawing/2014/main" id="{BFFE820D-75F6-AB33-9505-0F8653ABD5D5}"/>
              </a:ext>
            </a:extLst>
          </p:cNvPr>
          <p:cNvSpPr>
            <a:spLocks noGrp="1"/>
          </p:cNvSpPr>
          <p:nvPr>
            <p:ph idx="1"/>
          </p:nvPr>
        </p:nvSpPr>
        <p:spPr>
          <a:xfrm>
            <a:off x="1463039" y="2108200"/>
            <a:ext cx="9692323" cy="3851536"/>
          </a:xfrm>
        </p:spPr>
        <p:txBody>
          <a:bodyPr>
            <a:noAutofit/>
          </a:bodyPr>
          <a:lstStyle/>
          <a:p>
            <a:pPr algn="ctr">
              <a:buFont typeface="Arial" panose="020B0604020202020204" pitchFamily="34" charset="0"/>
              <a:buChar char="•"/>
            </a:pPr>
            <a:r>
              <a:rPr lang="el-GR" sz="1800" dirty="0"/>
              <a:t> Αρχικά εξυπηρετούσε ψυχαγωγικούς σκοπούς, στη συνέχεια συνδέθηκε με μεγάλα ιστορικά γεγονότα</a:t>
            </a:r>
          </a:p>
          <a:p>
            <a:pPr algn="ctr">
              <a:buFont typeface="Arial" panose="020B0604020202020204" pitchFamily="34" charset="0"/>
              <a:buChar char="•"/>
            </a:pPr>
            <a:r>
              <a:rPr lang="el-GR" sz="1800" dirty="0"/>
              <a:t> Στον Α΄ Παγκόσμιο Πόλεμο, οι ένοπλες δυνάμεις της ξηράς, της θάλασσας και αργότερα της αεροπορίας, χρησιμοποίησαν την ασύρματη τηλεγραφία</a:t>
            </a:r>
          </a:p>
          <a:p>
            <a:pPr algn="ctr">
              <a:buFont typeface="Arial" panose="020B0604020202020204" pitchFamily="34" charset="0"/>
              <a:buChar char="•"/>
            </a:pPr>
            <a:r>
              <a:rPr lang="el-GR" sz="1800" dirty="0"/>
              <a:t> Στις </a:t>
            </a:r>
            <a:r>
              <a:rPr lang="el-GR" sz="1800" b="1" i="1" dirty="0"/>
              <a:t>αρχές της δεκαετίας του 1920 </a:t>
            </a:r>
            <a:r>
              <a:rPr lang="el-GR" sz="1800" dirty="0"/>
              <a:t>εξακολουθούσαν οι υπηρεσίες τηλεπικοινωνιών και </a:t>
            </a:r>
            <a:r>
              <a:rPr lang="el-GR" sz="1800" dirty="0" err="1"/>
              <a:t>ραδιομετάδοσης</a:t>
            </a:r>
            <a:r>
              <a:rPr lang="el-GR" sz="1800" dirty="0"/>
              <a:t> να αποτελούν ξεχωριστές κατηγορίες παρ’ όλο που οι τεχνικές τους ήταν όμορες και παρόμοιες</a:t>
            </a:r>
          </a:p>
          <a:p>
            <a:pPr algn="ctr">
              <a:buFont typeface="Arial" panose="020B0604020202020204" pitchFamily="34" charset="0"/>
              <a:buChar char="•"/>
            </a:pPr>
            <a:r>
              <a:rPr lang="el-GR" sz="1800" dirty="0"/>
              <a:t> Από την </a:t>
            </a:r>
            <a:r>
              <a:rPr lang="el-GR" sz="1800" b="1" i="1" dirty="0"/>
              <a:t>δεκαετία του ‘60</a:t>
            </a:r>
            <a:r>
              <a:rPr lang="el-GR" sz="1800" dirty="0"/>
              <a:t>, οι δύο αυτές κατηγορίες φάνηκαν να συγκλίνουν, την ίδια περίοδο που τα ομοαξονικά καλώδια και οι οπτικές ίνες συνέδεαν τις καλωδιακές τηλεπικοινωνίες με την ανάπτυξη της τηλεόρασης (Βασιλάκη, 2006)</a:t>
            </a:r>
          </a:p>
        </p:txBody>
      </p:sp>
    </p:spTree>
    <p:extLst>
      <p:ext uri="{BB962C8B-B14F-4D97-AF65-F5344CB8AC3E}">
        <p14:creationId xmlns:p14="http://schemas.microsoft.com/office/powerpoint/2010/main" val="25983322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A79F906-8764-930F-6A08-66690A2FEE55}"/>
              </a:ext>
            </a:extLst>
          </p:cNvPr>
          <p:cNvSpPr>
            <a:spLocks noGrp="1"/>
          </p:cNvSpPr>
          <p:nvPr>
            <p:ph type="title"/>
          </p:nvPr>
        </p:nvSpPr>
        <p:spPr/>
        <p:txBody>
          <a:bodyPr/>
          <a:lstStyle/>
          <a:p>
            <a:pPr algn="ctr"/>
            <a:r>
              <a:rPr lang="el-GR" b="1" dirty="0"/>
              <a:t>Η ΙΣΤΟΡΙΑ ΤΟΥ ΡΑΔΙΟΦΩΝΟΥ ΣΤΗΝ ΕΛΛΑΔΑ</a:t>
            </a:r>
          </a:p>
        </p:txBody>
      </p:sp>
      <p:pic>
        <p:nvPicPr>
          <p:cNvPr id="5" name="Θέση περιεχομένου 4" descr="Εικόνα που περιέχει ράδιο, ηλεκτρονικές συσκευές, ραδιοδέκτης, ραδιόφωνο ρολόι&#10;&#10;Το περιεχόμενο που δημιουργείται από AI ενδέχεται να είναι εσφαλμένο.">
            <a:extLst>
              <a:ext uri="{FF2B5EF4-FFF2-40B4-BE49-F238E27FC236}">
                <a16:creationId xmlns:a16="http://schemas.microsoft.com/office/drawing/2014/main" id="{8F540FAA-5EB1-E1AF-7CC2-A892498A73D6}"/>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410175" y="2495774"/>
            <a:ext cx="5572460" cy="3033657"/>
          </a:xfrm>
        </p:spPr>
      </p:pic>
    </p:spTree>
    <p:extLst>
      <p:ext uri="{BB962C8B-B14F-4D97-AF65-F5344CB8AC3E}">
        <p14:creationId xmlns:p14="http://schemas.microsoft.com/office/powerpoint/2010/main" val="26222566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0810B85-9EB5-8952-56DF-3C6AB6234711}"/>
              </a:ext>
            </a:extLst>
          </p:cNvPr>
          <p:cNvSpPr>
            <a:spLocks noGrp="1"/>
          </p:cNvSpPr>
          <p:nvPr>
            <p:ph type="title"/>
          </p:nvPr>
        </p:nvSpPr>
        <p:spPr/>
        <p:txBody>
          <a:bodyPr>
            <a:normAutofit/>
          </a:bodyPr>
          <a:lstStyle/>
          <a:p>
            <a:pPr algn="ctr"/>
            <a:r>
              <a:rPr lang="el-GR" sz="4000" b="1" dirty="0"/>
              <a:t>ΙΣΤΟΡΙΚΗ ΑΝΑΔΡΟΜΗ</a:t>
            </a:r>
          </a:p>
        </p:txBody>
      </p:sp>
      <p:sp>
        <p:nvSpPr>
          <p:cNvPr id="3" name="Θέση περιεχομένου 2">
            <a:extLst>
              <a:ext uri="{FF2B5EF4-FFF2-40B4-BE49-F238E27FC236}">
                <a16:creationId xmlns:a16="http://schemas.microsoft.com/office/drawing/2014/main" id="{9E4E0DD1-DF0E-A543-29BA-522AA50794C4}"/>
              </a:ext>
            </a:extLst>
          </p:cNvPr>
          <p:cNvSpPr>
            <a:spLocks noGrp="1"/>
          </p:cNvSpPr>
          <p:nvPr>
            <p:ph idx="1"/>
          </p:nvPr>
        </p:nvSpPr>
        <p:spPr/>
        <p:txBody>
          <a:bodyPr/>
          <a:lstStyle/>
          <a:p>
            <a:endParaRPr lang="el-GR" dirty="0"/>
          </a:p>
          <a:p>
            <a:endParaRPr lang="el-GR" dirty="0"/>
          </a:p>
          <a:p>
            <a:endParaRPr lang="el-GR" dirty="0"/>
          </a:p>
          <a:p>
            <a:pPr algn="ctr"/>
            <a:r>
              <a:rPr lang="en-US" sz="3000" dirty="0"/>
              <a:t>Link: </a:t>
            </a:r>
            <a:r>
              <a:rPr lang="en-US" sz="3000" dirty="0">
                <a:hlinkClick r:id="rId2"/>
              </a:rPr>
              <a:t>https://www.youtube.com/watch?v=yD7Sw3u3lKc</a:t>
            </a:r>
            <a:endParaRPr lang="el-GR" sz="3000" dirty="0"/>
          </a:p>
          <a:p>
            <a:endParaRPr lang="el-GR" dirty="0"/>
          </a:p>
        </p:txBody>
      </p:sp>
    </p:spTree>
    <p:extLst>
      <p:ext uri="{BB962C8B-B14F-4D97-AF65-F5344CB8AC3E}">
        <p14:creationId xmlns:p14="http://schemas.microsoft.com/office/powerpoint/2010/main" val="11138751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7F45DAB-D639-0EB6-B538-A9AC720324A2}"/>
              </a:ext>
            </a:extLst>
          </p:cNvPr>
          <p:cNvSpPr>
            <a:spLocks noGrp="1"/>
          </p:cNvSpPr>
          <p:nvPr>
            <p:ph type="title"/>
          </p:nvPr>
        </p:nvSpPr>
        <p:spPr/>
        <p:txBody>
          <a:bodyPr/>
          <a:lstStyle/>
          <a:p>
            <a:pPr algn="ctr"/>
            <a:r>
              <a:rPr lang="el-GR" b="1" dirty="0"/>
              <a:t>Η ΙΣΤΟΡΙΑ ΤΟΥ ΡΑΔΙΟΦΩΝΟΥ</a:t>
            </a:r>
            <a:endParaRPr lang="el-GR" dirty="0"/>
          </a:p>
        </p:txBody>
      </p:sp>
      <p:sp>
        <p:nvSpPr>
          <p:cNvPr id="3" name="Θέση περιεχομένου 2">
            <a:extLst>
              <a:ext uri="{FF2B5EF4-FFF2-40B4-BE49-F238E27FC236}">
                <a16:creationId xmlns:a16="http://schemas.microsoft.com/office/drawing/2014/main" id="{C616860A-FD11-C630-694A-8DED6AD7851A}"/>
              </a:ext>
            </a:extLst>
          </p:cNvPr>
          <p:cNvSpPr>
            <a:spLocks noGrp="1"/>
          </p:cNvSpPr>
          <p:nvPr>
            <p:ph idx="1"/>
          </p:nvPr>
        </p:nvSpPr>
        <p:spPr/>
        <p:txBody>
          <a:bodyPr/>
          <a:lstStyle/>
          <a:p>
            <a:endParaRPr lang="en-US" dirty="0"/>
          </a:p>
          <a:p>
            <a:endParaRPr lang="en-US" dirty="0"/>
          </a:p>
          <a:p>
            <a:endParaRPr lang="en-US" dirty="0"/>
          </a:p>
          <a:p>
            <a:pPr algn="ctr">
              <a:buFont typeface="Arial" panose="020B0604020202020204" pitchFamily="34" charset="0"/>
              <a:buChar char="•"/>
            </a:pPr>
            <a:r>
              <a:rPr lang="en-US" dirty="0"/>
              <a:t> </a:t>
            </a:r>
            <a:r>
              <a:rPr lang="en-US" sz="3000" dirty="0"/>
              <a:t>Link: </a:t>
            </a:r>
            <a:r>
              <a:rPr lang="en-US" sz="3000" dirty="0">
                <a:hlinkClick r:id="rId2"/>
              </a:rPr>
              <a:t>https://www.youtube.com/watch?v=HGT0D780rjA</a:t>
            </a:r>
            <a:r>
              <a:rPr lang="en-US" sz="3000" dirty="0"/>
              <a:t> </a:t>
            </a:r>
            <a:endParaRPr lang="el-GR" sz="3000" dirty="0"/>
          </a:p>
        </p:txBody>
      </p:sp>
    </p:spTree>
    <p:extLst>
      <p:ext uri="{BB962C8B-B14F-4D97-AF65-F5344CB8AC3E}">
        <p14:creationId xmlns:p14="http://schemas.microsoft.com/office/powerpoint/2010/main" val="7695119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57F5EEA-CC35-C945-A149-A492896CF0C5}"/>
              </a:ext>
            </a:extLst>
          </p:cNvPr>
          <p:cNvSpPr>
            <a:spLocks noGrp="1"/>
          </p:cNvSpPr>
          <p:nvPr>
            <p:ph type="title"/>
          </p:nvPr>
        </p:nvSpPr>
        <p:spPr>
          <a:xfrm>
            <a:off x="1096963" y="287338"/>
            <a:ext cx="10058400" cy="1449387"/>
          </a:xfrm>
        </p:spPr>
        <p:txBody>
          <a:bodyPr wrap="square" anchor="b">
            <a:normAutofit/>
          </a:bodyPr>
          <a:lstStyle/>
          <a:p>
            <a:pPr algn="ctr"/>
            <a:r>
              <a:rPr lang="el-GR" b="1" dirty="0"/>
              <a:t>ΕΛΛΗΝΙΚΗ ΠΕΙΡΑΜΑΤΙΚΗ ΕΠΟΧΗ (1902-1929)</a:t>
            </a:r>
          </a:p>
        </p:txBody>
      </p:sp>
      <p:graphicFrame>
        <p:nvGraphicFramePr>
          <p:cNvPr id="5" name="Θέση περιεχομένου 2">
            <a:extLst>
              <a:ext uri="{FF2B5EF4-FFF2-40B4-BE49-F238E27FC236}">
                <a16:creationId xmlns:a16="http://schemas.microsoft.com/office/drawing/2014/main" id="{27DA9832-62B1-303E-6C02-BAB4F03514F4}"/>
              </a:ext>
            </a:extLst>
          </p:cNvPr>
          <p:cNvGraphicFramePr>
            <a:graphicFrameLocks noGrp="1"/>
          </p:cNvGraphicFramePr>
          <p:nvPr>
            <p:ph idx="1"/>
            <p:extLst>
              <p:ext uri="{D42A27DB-BD31-4B8C-83A1-F6EECF244321}">
                <p14:modId xmlns:p14="http://schemas.microsoft.com/office/powerpoint/2010/main" val="901372357"/>
              </p:ext>
            </p:extLst>
          </p:nvPr>
        </p:nvGraphicFramePr>
        <p:xfrm>
          <a:off x="1096963" y="2108200"/>
          <a:ext cx="10058400" cy="37607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406169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41C6C88-6226-53EA-3B69-38A640715800}"/>
              </a:ext>
            </a:extLst>
          </p:cNvPr>
          <p:cNvSpPr>
            <a:spLocks noGrp="1"/>
          </p:cNvSpPr>
          <p:nvPr>
            <p:ph type="title"/>
          </p:nvPr>
        </p:nvSpPr>
        <p:spPr>
          <a:xfrm>
            <a:off x="643463" y="786383"/>
            <a:ext cx="3517568" cy="3097127"/>
          </a:xfrm>
        </p:spPr>
        <p:txBody>
          <a:bodyPr wrap="square" anchor="b">
            <a:normAutofit/>
          </a:bodyPr>
          <a:lstStyle/>
          <a:p>
            <a:r>
              <a:rPr lang="el-GR" sz="4000" b="1" dirty="0"/>
              <a:t>ΕΛΛΗΝΙΚΗ ΠΕΙΡΑΜΑΤΙΚΗ ΕΠΟΧΗ (1902-1929)</a:t>
            </a:r>
          </a:p>
        </p:txBody>
      </p:sp>
      <p:sp>
        <p:nvSpPr>
          <p:cNvPr id="3" name="Θέση περιεχομένου 2">
            <a:extLst>
              <a:ext uri="{FF2B5EF4-FFF2-40B4-BE49-F238E27FC236}">
                <a16:creationId xmlns:a16="http://schemas.microsoft.com/office/drawing/2014/main" id="{574B8297-4A02-1559-CE71-26284B88F4E2}"/>
              </a:ext>
            </a:extLst>
          </p:cNvPr>
          <p:cNvSpPr>
            <a:spLocks noGrp="1"/>
          </p:cNvSpPr>
          <p:nvPr>
            <p:ph idx="1"/>
          </p:nvPr>
        </p:nvSpPr>
        <p:spPr>
          <a:xfrm>
            <a:off x="5458986" y="398033"/>
            <a:ext cx="5928347" cy="5959736"/>
          </a:xfrm>
        </p:spPr>
        <p:txBody>
          <a:bodyPr wrap="square" anchor="t">
            <a:noAutofit/>
          </a:bodyPr>
          <a:lstStyle/>
          <a:p>
            <a:pPr algn="just">
              <a:lnSpc>
                <a:spcPct val="100000"/>
              </a:lnSpc>
              <a:buFont typeface="Arial" panose="020B0604020202020204" pitchFamily="34" charset="0"/>
              <a:buChar char="•"/>
            </a:pPr>
            <a:r>
              <a:rPr lang="el-GR" sz="2100" dirty="0"/>
              <a:t> Προωθήθηκε η εξέλιξη της ασύρματης τεχνολογίας και της μαζικής χρήσης του ραδιοφώνου από το </a:t>
            </a:r>
            <a:r>
              <a:rPr lang="el-GR" sz="2100" b="1" i="1" dirty="0"/>
              <a:t>1922 και μετά</a:t>
            </a:r>
          </a:p>
          <a:p>
            <a:pPr algn="just">
              <a:lnSpc>
                <a:spcPct val="100000"/>
              </a:lnSpc>
              <a:buFont typeface="Arial" panose="020B0604020202020204" pitchFamily="34" charset="0"/>
              <a:buChar char="•"/>
            </a:pPr>
            <a:r>
              <a:rPr lang="el-GR" sz="2100" b="1" i="1" dirty="0"/>
              <a:t> </a:t>
            </a:r>
            <a:r>
              <a:rPr lang="el-GR" sz="2100" dirty="0"/>
              <a:t>Οργάνωση πρώτου πυρήνα ερασιτεχνών του ασυρμάτου το 1925 στη «Σχολή Μεγαρέως», που ήταν η πρώτη σχολή στην Ελλάδα, η οποία προσέφερε σπουδές ραδιοφώνου και ηλεκτρονικών</a:t>
            </a:r>
          </a:p>
          <a:p>
            <a:pPr algn="just">
              <a:lnSpc>
                <a:spcPct val="100000"/>
              </a:lnSpc>
              <a:buFont typeface="Arial" panose="020B0604020202020204" pitchFamily="34" charset="0"/>
              <a:buChar char="•"/>
            </a:pPr>
            <a:r>
              <a:rPr lang="el-GR" sz="2100" b="1" dirty="0"/>
              <a:t> 25 Μαρτίου 1927</a:t>
            </a:r>
            <a:r>
              <a:rPr lang="el-GR" sz="2100" dirty="0"/>
              <a:t>: Πρώτη ραδιοφωνική εκπομπή στην Ελλάδα και στα Βαλκάνια</a:t>
            </a:r>
          </a:p>
          <a:p>
            <a:pPr algn="just">
              <a:lnSpc>
                <a:spcPct val="100000"/>
              </a:lnSpc>
              <a:buFont typeface="Arial" panose="020B0604020202020204" pitchFamily="34" charset="0"/>
              <a:buChar char="•"/>
            </a:pPr>
            <a:r>
              <a:rPr lang="el-GR" sz="2100" dirty="0"/>
              <a:t> Η εκπομπή εκφωνήθηκε και από τον ασύρματο της αγγλικής πολεμικής κορβέτας «Κουίν </a:t>
            </a:r>
            <a:r>
              <a:rPr lang="el-GR" sz="2100" dirty="0" err="1"/>
              <a:t>Άνν</a:t>
            </a:r>
            <a:r>
              <a:rPr lang="el-GR" sz="2100" dirty="0"/>
              <a:t>» που βρισκόταν στο λιμάνι της Θεσσαλονίκης τότε</a:t>
            </a:r>
          </a:p>
          <a:p>
            <a:pPr algn="just">
              <a:lnSpc>
                <a:spcPct val="100000"/>
              </a:lnSpc>
              <a:buFont typeface="Arial" panose="020B0604020202020204" pitchFamily="34" charset="0"/>
              <a:buChar char="•"/>
            </a:pPr>
            <a:r>
              <a:rPr lang="el-GR" sz="2100" dirty="0"/>
              <a:t> Τα μεγάφωνα που εγκαταστάθηκαν στον Λευκό Πύργο συνόδευαν με μουσική τους πεζούς της παραλίας (</a:t>
            </a:r>
            <a:r>
              <a:rPr lang="el-GR" sz="2100" dirty="0" err="1"/>
              <a:t>Πλέχοβα</a:t>
            </a:r>
            <a:r>
              <a:rPr lang="el-GR" sz="2100" dirty="0"/>
              <a:t>, 2002)</a:t>
            </a:r>
          </a:p>
        </p:txBody>
      </p:sp>
    </p:spTree>
    <p:extLst>
      <p:ext uri="{BB962C8B-B14F-4D97-AF65-F5344CB8AC3E}">
        <p14:creationId xmlns:p14="http://schemas.microsoft.com/office/powerpoint/2010/main" val="27553534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563AF359-1C00-8A8D-515C-D3A071FE1C25}"/>
              </a:ext>
            </a:extLst>
          </p:cNvPr>
          <p:cNvSpPr>
            <a:spLocks noGrp="1"/>
          </p:cNvSpPr>
          <p:nvPr>
            <p:ph type="title"/>
          </p:nvPr>
        </p:nvSpPr>
        <p:spPr>
          <a:xfrm>
            <a:off x="612648" y="548640"/>
            <a:ext cx="10741152" cy="1258645"/>
          </a:xfrm>
        </p:spPr>
        <p:txBody>
          <a:bodyPr>
            <a:normAutofit fontScale="90000"/>
          </a:bodyPr>
          <a:lstStyle/>
          <a:p>
            <a:pPr algn="ctr"/>
            <a:r>
              <a:rPr lang="el-GR" b="1" dirty="0"/>
              <a:t>ΕΛΛΗΝΙΚΗ ΠΕΙΡΑΜΑΤΙΚΗ ΕΠΟΧΗ (1902-1929)</a:t>
            </a:r>
          </a:p>
        </p:txBody>
      </p:sp>
      <p:sp>
        <p:nvSpPr>
          <p:cNvPr id="5" name="Θέση περιεχομένου 4">
            <a:extLst>
              <a:ext uri="{FF2B5EF4-FFF2-40B4-BE49-F238E27FC236}">
                <a16:creationId xmlns:a16="http://schemas.microsoft.com/office/drawing/2014/main" id="{6BF3E9EA-CABB-5E8C-0AE8-2D9BB7CB3757}"/>
              </a:ext>
            </a:extLst>
          </p:cNvPr>
          <p:cNvSpPr>
            <a:spLocks noGrp="1"/>
          </p:cNvSpPr>
          <p:nvPr>
            <p:ph sz="half" idx="1"/>
          </p:nvPr>
        </p:nvSpPr>
        <p:spPr>
          <a:xfrm>
            <a:off x="1097280" y="2043953"/>
            <a:ext cx="4998720" cy="3980329"/>
          </a:xfrm>
        </p:spPr>
        <p:txBody>
          <a:bodyPr>
            <a:noAutofit/>
          </a:bodyPr>
          <a:lstStyle/>
          <a:p>
            <a:pPr algn="just">
              <a:buFont typeface="Arial" panose="020B0604020202020204" pitchFamily="34" charset="0"/>
              <a:buChar char="•"/>
            </a:pPr>
            <a:r>
              <a:rPr lang="el-GR" sz="1600" dirty="0"/>
              <a:t> Διάδοση της εφεύρεσης και δημιουργία της «</a:t>
            </a:r>
            <a:r>
              <a:rPr lang="el-GR" sz="1600" dirty="0" err="1"/>
              <a:t>Ένωσις</a:t>
            </a:r>
            <a:r>
              <a:rPr lang="el-GR" sz="1600" dirty="0"/>
              <a:t> Ελλήνων Ερασιτεχνών Ασυρμάτου»</a:t>
            </a:r>
          </a:p>
          <a:p>
            <a:pPr algn="just">
              <a:buFont typeface="Arial" panose="020B0604020202020204" pitchFamily="34" charset="0"/>
              <a:buChar char="•"/>
            </a:pPr>
            <a:r>
              <a:rPr lang="el-GR" sz="1600" dirty="0"/>
              <a:t> Το κράτος εξακολουθούσε να έχει τον έλεγχο έκδοσης αδειών χρήσης της ασύρματης τεχνολογίας που εισέρχονταν από το εξωτερικό</a:t>
            </a:r>
          </a:p>
          <a:p>
            <a:pPr algn="just">
              <a:buFont typeface="Arial" panose="020B0604020202020204" pitchFamily="34" charset="0"/>
              <a:buChar char="•"/>
            </a:pPr>
            <a:r>
              <a:rPr lang="el-GR" sz="1600" dirty="0"/>
              <a:t> </a:t>
            </a:r>
            <a:r>
              <a:rPr lang="el-GR" sz="1600" b="1" u="sng" dirty="0"/>
              <a:t>1927</a:t>
            </a:r>
            <a:r>
              <a:rPr lang="el-GR" sz="1600" dirty="0"/>
              <a:t>: Ίδρυση ενός συλλόγου ερασιτεχνών, του «Ομίλου Φίλων Ασυρμάτου» με έδρα στην Αθήνα</a:t>
            </a:r>
          </a:p>
          <a:p>
            <a:pPr algn="just">
              <a:buFont typeface="Arial" panose="020B0604020202020204" pitchFamily="34" charset="0"/>
              <a:buChar char="•"/>
            </a:pPr>
            <a:r>
              <a:rPr lang="el-GR" sz="1600" dirty="0"/>
              <a:t> </a:t>
            </a:r>
            <a:r>
              <a:rPr lang="el-GR" sz="1600" b="1" u="sng" dirty="0"/>
              <a:t>1930</a:t>
            </a:r>
            <a:r>
              <a:rPr lang="el-GR" sz="1600" dirty="0"/>
              <a:t>: Διοργάνωση σεμιναρίου για την τεχνολογία του ραδιοφώνου</a:t>
            </a:r>
          </a:p>
          <a:p>
            <a:pPr algn="just">
              <a:buFont typeface="Arial" panose="020B0604020202020204" pitchFamily="34" charset="0"/>
              <a:buChar char="•"/>
            </a:pPr>
            <a:r>
              <a:rPr lang="el-GR" sz="1600" dirty="0"/>
              <a:t> </a:t>
            </a:r>
            <a:r>
              <a:rPr lang="el-GR" sz="1600" b="1" u="sng" dirty="0"/>
              <a:t>Αύξηση των αδειών δεκτών</a:t>
            </a:r>
            <a:r>
              <a:rPr lang="el-GR" sz="1600" dirty="0"/>
              <a:t> </a:t>
            </a:r>
            <a:r>
              <a:rPr lang="el-GR" sz="1600" dirty="0">
                <a:sym typeface="Wingdings" panose="05000000000000000000" pitchFamily="2" charset="2"/>
              </a:rPr>
              <a:t> </a:t>
            </a:r>
            <a:r>
              <a:rPr lang="el-GR" sz="1600" dirty="0"/>
              <a:t>Η ασύρματη επικοινωνία έγινε πιο δημοφιλής στο κοινό</a:t>
            </a:r>
          </a:p>
        </p:txBody>
      </p:sp>
      <p:sp>
        <p:nvSpPr>
          <p:cNvPr id="6" name="Θέση περιεχομένου 5">
            <a:extLst>
              <a:ext uri="{FF2B5EF4-FFF2-40B4-BE49-F238E27FC236}">
                <a16:creationId xmlns:a16="http://schemas.microsoft.com/office/drawing/2014/main" id="{F092F735-E469-5A97-4CE4-37404C11999A}"/>
              </a:ext>
            </a:extLst>
          </p:cNvPr>
          <p:cNvSpPr>
            <a:spLocks noGrp="1"/>
          </p:cNvSpPr>
          <p:nvPr>
            <p:ph sz="half" idx="2"/>
          </p:nvPr>
        </p:nvSpPr>
        <p:spPr>
          <a:xfrm>
            <a:off x="6515941" y="2120895"/>
            <a:ext cx="5209894" cy="3903387"/>
          </a:xfrm>
        </p:spPr>
        <p:txBody>
          <a:bodyPr>
            <a:normAutofit fontScale="70000" lnSpcReduction="20000"/>
          </a:bodyPr>
          <a:lstStyle/>
          <a:p>
            <a:pPr algn="just">
              <a:buFont typeface="Arial" panose="020B0604020202020204" pitchFamily="34" charset="0"/>
              <a:buChar char="•"/>
            </a:pPr>
            <a:r>
              <a:rPr lang="el-GR" dirty="0"/>
              <a:t> Εμφάνιση των πρώτων πειραματικών εκπομπών στη Θεσσαλονίκη</a:t>
            </a:r>
          </a:p>
          <a:p>
            <a:pPr algn="just">
              <a:buFont typeface="Arial" panose="020B0604020202020204" pitchFamily="34" charset="0"/>
              <a:buChar char="•"/>
            </a:pPr>
            <a:r>
              <a:rPr lang="el-GR" dirty="0"/>
              <a:t> Σε σύντομο χρονικό διάστημα ιδρύθηκε ο «</a:t>
            </a:r>
            <a:r>
              <a:rPr lang="el-GR" b="1" i="1" dirty="0"/>
              <a:t>Ραδιοφωνικός Σύλλογος Θεσσαλονίκης</a:t>
            </a:r>
            <a:r>
              <a:rPr lang="el-GR" dirty="0"/>
              <a:t>» (1928) (</a:t>
            </a:r>
            <a:r>
              <a:rPr lang="el-GR" dirty="0" err="1"/>
              <a:t>Κροντήρας</a:t>
            </a:r>
            <a:r>
              <a:rPr lang="el-GR" dirty="0"/>
              <a:t>, 1995)</a:t>
            </a:r>
          </a:p>
          <a:p>
            <a:pPr algn="just">
              <a:buFont typeface="Arial" panose="020B0604020202020204" pitchFamily="34" charset="0"/>
              <a:buChar char="•"/>
            </a:pPr>
            <a:r>
              <a:rPr lang="el-GR" b="1" dirty="0"/>
              <a:t> Χ. </a:t>
            </a:r>
            <a:r>
              <a:rPr lang="el-GR" b="1" dirty="0" err="1"/>
              <a:t>Τσιγγιρίδης</a:t>
            </a:r>
            <a:r>
              <a:rPr lang="el-GR" dirty="0"/>
              <a:t>: Πρωτοπόρος στον τομέα της ελληνικής ραδιοφωνίας, καθώς συνέβαλλε στην άνοδο της ασύρματης επικοινωνίας από την Θεσσαλονίκη</a:t>
            </a:r>
          </a:p>
          <a:p>
            <a:pPr algn="just">
              <a:buFont typeface="Arial" panose="020B0604020202020204" pitchFamily="34" charset="0"/>
              <a:buChar char="•"/>
            </a:pPr>
            <a:r>
              <a:rPr lang="el-GR" dirty="0"/>
              <a:t> Έφτιαξε τον πρώτο πομπό μόνος του από παλιό πολεμικό ασύρματο της Γαλλικής Στρατιάς Ανατολής με προσωπικό κόστος</a:t>
            </a:r>
          </a:p>
          <a:p>
            <a:pPr algn="just">
              <a:buFont typeface="Arial" panose="020B0604020202020204" pitchFamily="34" charset="0"/>
              <a:buChar char="•"/>
            </a:pPr>
            <a:r>
              <a:rPr lang="el-GR" dirty="0"/>
              <a:t> Τολμηρή επιχειρηματική ιδέα για την Ελλάδα όπου μέχρι τότε το κράτος κατείχε το μονοπώλιο των ερτζιανών και απαγόρευε κάθε ιδιωτική πρωτοβουλία (</a:t>
            </a:r>
            <a:r>
              <a:rPr lang="el-GR" dirty="0" err="1"/>
              <a:t>Κροντήρας</a:t>
            </a:r>
            <a:r>
              <a:rPr lang="el-GR" dirty="0"/>
              <a:t>, 1995)</a:t>
            </a:r>
          </a:p>
        </p:txBody>
      </p:sp>
    </p:spTree>
    <p:extLst>
      <p:ext uri="{BB962C8B-B14F-4D97-AF65-F5344CB8AC3E}">
        <p14:creationId xmlns:p14="http://schemas.microsoft.com/office/powerpoint/2010/main" val="21974090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61526A6-B847-9783-3A0E-6F00197E1B43}"/>
              </a:ext>
            </a:extLst>
          </p:cNvPr>
          <p:cNvSpPr>
            <a:spLocks noGrp="1"/>
          </p:cNvSpPr>
          <p:nvPr>
            <p:ph type="title"/>
          </p:nvPr>
        </p:nvSpPr>
        <p:spPr>
          <a:xfrm>
            <a:off x="643463" y="786384"/>
            <a:ext cx="3517568" cy="2817428"/>
          </a:xfrm>
        </p:spPr>
        <p:txBody>
          <a:bodyPr wrap="square" anchor="b">
            <a:normAutofit/>
          </a:bodyPr>
          <a:lstStyle/>
          <a:p>
            <a:r>
              <a:rPr lang="el-GR" b="1" dirty="0"/>
              <a:t>ΕΛΛΗΝΙΚΗ ΠΕΙΡΑΜΑΤΙΚΗ ΕΠΟΧΗ (1902-1929)</a:t>
            </a:r>
          </a:p>
        </p:txBody>
      </p:sp>
      <p:graphicFrame>
        <p:nvGraphicFramePr>
          <p:cNvPr id="5" name="Θέση περιεχομένου 2">
            <a:extLst>
              <a:ext uri="{FF2B5EF4-FFF2-40B4-BE49-F238E27FC236}">
                <a16:creationId xmlns:a16="http://schemas.microsoft.com/office/drawing/2014/main" id="{78EDCAC4-ECCD-9B40-CD1D-C5C79B2CDF09}"/>
              </a:ext>
            </a:extLst>
          </p:cNvPr>
          <p:cNvGraphicFramePr>
            <a:graphicFrameLocks noGrp="1"/>
          </p:cNvGraphicFramePr>
          <p:nvPr>
            <p:ph idx="1"/>
            <p:extLst>
              <p:ext uri="{D42A27DB-BD31-4B8C-83A1-F6EECF244321}">
                <p14:modId xmlns:p14="http://schemas.microsoft.com/office/powerpoint/2010/main" val="1595794490"/>
              </p:ext>
            </p:extLst>
          </p:nvPr>
        </p:nvGraphicFramePr>
        <p:xfrm>
          <a:off x="5458986" y="451822"/>
          <a:ext cx="5928347" cy="60027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844655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CA93101-7898-41DE-6FEF-CD06BBAEE05F}"/>
              </a:ext>
            </a:extLst>
          </p:cNvPr>
          <p:cNvSpPr>
            <a:spLocks noGrp="1"/>
          </p:cNvSpPr>
          <p:nvPr>
            <p:ph type="title"/>
          </p:nvPr>
        </p:nvSpPr>
        <p:spPr>
          <a:xfrm>
            <a:off x="612648" y="419549"/>
            <a:ext cx="10741152" cy="1387736"/>
          </a:xfrm>
        </p:spPr>
        <p:txBody>
          <a:bodyPr>
            <a:normAutofit fontScale="90000"/>
          </a:bodyPr>
          <a:lstStyle/>
          <a:p>
            <a:pPr algn="ctr"/>
            <a:r>
              <a:rPr lang="el-GR" b="1" dirty="0"/>
              <a:t>ΕΛΛΗΝΙΚΗ ΠΕΙΡΑΜΑΤΙΚΗ ΕΠΟΧΗ (1902-1929)</a:t>
            </a:r>
          </a:p>
        </p:txBody>
      </p:sp>
      <p:sp>
        <p:nvSpPr>
          <p:cNvPr id="3" name="Θέση περιεχομένου 2">
            <a:extLst>
              <a:ext uri="{FF2B5EF4-FFF2-40B4-BE49-F238E27FC236}">
                <a16:creationId xmlns:a16="http://schemas.microsoft.com/office/drawing/2014/main" id="{C3052ABD-9665-4CE8-7702-37727429C85F}"/>
              </a:ext>
            </a:extLst>
          </p:cNvPr>
          <p:cNvSpPr>
            <a:spLocks noGrp="1"/>
          </p:cNvSpPr>
          <p:nvPr>
            <p:ph sz="half" idx="1"/>
          </p:nvPr>
        </p:nvSpPr>
        <p:spPr>
          <a:xfrm>
            <a:off x="871369" y="2120895"/>
            <a:ext cx="5224631" cy="3946418"/>
          </a:xfrm>
        </p:spPr>
        <p:txBody>
          <a:bodyPr>
            <a:noAutofit/>
          </a:bodyPr>
          <a:lstStyle/>
          <a:p>
            <a:pPr algn="just">
              <a:buFont typeface="Arial" panose="020B0604020202020204" pitchFamily="34" charset="0"/>
              <a:buChar char="•"/>
            </a:pPr>
            <a:r>
              <a:rPr lang="el-GR" sz="1800" dirty="0"/>
              <a:t> Η </a:t>
            </a:r>
            <a:r>
              <a:rPr lang="el-GR" sz="1800" b="1" dirty="0"/>
              <a:t>έκθεση της Θεσσαλονίκης</a:t>
            </a:r>
            <a:r>
              <a:rPr lang="el-GR" sz="1800" dirty="0"/>
              <a:t> συνέβαλε στην μεγαλύτερη προώθηση της χρήσης του ραδιοφώνου</a:t>
            </a:r>
          </a:p>
          <a:p>
            <a:pPr algn="just">
              <a:buFont typeface="Arial" panose="020B0604020202020204" pitchFamily="34" charset="0"/>
              <a:buChar char="•"/>
            </a:pPr>
            <a:r>
              <a:rPr lang="el-GR" sz="1800" dirty="0"/>
              <a:t> Ο σταθμός του </a:t>
            </a:r>
            <a:r>
              <a:rPr lang="el-GR" sz="1800" dirty="0" err="1"/>
              <a:t>Τσιγγιρίδη</a:t>
            </a:r>
            <a:r>
              <a:rPr lang="el-GR" sz="1800" dirty="0"/>
              <a:t> κέρδισε την ανταπόκριση του λαού πριν την εμφάνιση του κρατικού ραδιοφώνου</a:t>
            </a:r>
          </a:p>
          <a:p>
            <a:pPr algn="just">
              <a:buFont typeface="Arial" panose="020B0604020202020204" pitchFamily="34" charset="0"/>
              <a:buChar char="•"/>
            </a:pPr>
            <a:r>
              <a:rPr lang="el-GR" sz="1800" dirty="0"/>
              <a:t> Η αρχική ονομασία που έδωσε ο Χ. </a:t>
            </a:r>
            <a:r>
              <a:rPr lang="el-GR" sz="1800" dirty="0" err="1"/>
              <a:t>Τσιγγιρίδης</a:t>
            </a:r>
            <a:r>
              <a:rPr lang="el-GR" sz="1800" dirty="0"/>
              <a:t> ήταν «</a:t>
            </a:r>
            <a:r>
              <a:rPr lang="el-GR" sz="1800" b="1" dirty="0"/>
              <a:t>Μέγας </a:t>
            </a:r>
            <a:r>
              <a:rPr lang="el-GR" sz="1800" b="1" dirty="0" err="1"/>
              <a:t>Λέκτης</a:t>
            </a:r>
            <a:r>
              <a:rPr lang="el-GR" sz="1800" dirty="0"/>
              <a:t>»</a:t>
            </a:r>
          </a:p>
          <a:p>
            <a:pPr algn="just">
              <a:buFont typeface="Arial" panose="020B0604020202020204" pitchFamily="34" charset="0"/>
              <a:buChar char="•"/>
            </a:pPr>
            <a:r>
              <a:rPr lang="el-GR" sz="1800" dirty="0"/>
              <a:t> Μετά την κατάργηση απαγόρευσης εισαγωγής ραδιοφώνων στη χώρα το </a:t>
            </a:r>
            <a:r>
              <a:rPr lang="el-GR" sz="1800" b="1" dirty="0"/>
              <a:t>1928</a:t>
            </a:r>
            <a:r>
              <a:rPr lang="el-GR" sz="1800" dirty="0"/>
              <a:t>, όλο και περισσότερος κόσμος άρχισε να αγοράζει συσκευές στο σπίτι του (Βασιλάκη, 2006)</a:t>
            </a:r>
          </a:p>
        </p:txBody>
      </p:sp>
      <p:sp>
        <p:nvSpPr>
          <p:cNvPr id="4" name="Θέση περιεχομένου 3">
            <a:extLst>
              <a:ext uri="{FF2B5EF4-FFF2-40B4-BE49-F238E27FC236}">
                <a16:creationId xmlns:a16="http://schemas.microsoft.com/office/drawing/2014/main" id="{AD895B21-D977-1852-8A94-C189A1521351}"/>
              </a:ext>
            </a:extLst>
          </p:cNvPr>
          <p:cNvSpPr>
            <a:spLocks noGrp="1"/>
          </p:cNvSpPr>
          <p:nvPr>
            <p:ph sz="half" idx="2"/>
          </p:nvPr>
        </p:nvSpPr>
        <p:spPr>
          <a:xfrm>
            <a:off x="6515940" y="2120895"/>
            <a:ext cx="5134591" cy="3946418"/>
          </a:xfrm>
        </p:spPr>
        <p:txBody>
          <a:bodyPr>
            <a:normAutofit fontScale="77500" lnSpcReduction="20000"/>
          </a:bodyPr>
          <a:lstStyle/>
          <a:p>
            <a:pPr algn="just">
              <a:buFont typeface="Arial" panose="020B0604020202020204" pitchFamily="34" charset="0"/>
              <a:buChar char="•"/>
            </a:pPr>
            <a:r>
              <a:rPr lang="el-GR" dirty="0"/>
              <a:t> </a:t>
            </a:r>
            <a:r>
              <a:rPr lang="el-GR" b="1" u="sng" dirty="0"/>
              <a:t>Περιεχόμενο</a:t>
            </a:r>
            <a:r>
              <a:rPr lang="el-GR" dirty="0"/>
              <a:t>: Πολιτικοί χαιρετισμοί, ειδήσεις της Διεθνούς Έκθεσης, προγράμματα μουσικής και διαφημίσεις</a:t>
            </a:r>
          </a:p>
          <a:p>
            <a:pPr algn="just">
              <a:buFont typeface="Arial" panose="020B0604020202020204" pitchFamily="34" charset="0"/>
              <a:buChar char="•"/>
            </a:pPr>
            <a:r>
              <a:rPr lang="el-GR" dirty="0"/>
              <a:t> Ο σταθμός πραγματοποιούσε </a:t>
            </a:r>
            <a:r>
              <a:rPr lang="el-GR" i="1" dirty="0"/>
              <a:t>αναμετάδοση συναυλιών και δραμάτων</a:t>
            </a:r>
            <a:r>
              <a:rPr lang="el-GR" dirty="0"/>
              <a:t> των μεγαλύτερων μουσικών κέντρων της Ευρώπης</a:t>
            </a:r>
          </a:p>
          <a:p>
            <a:pPr algn="just">
              <a:buFont typeface="Arial" panose="020B0604020202020204" pitchFamily="34" charset="0"/>
              <a:buChar char="•"/>
            </a:pPr>
            <a:r>
              <a:rPr lang="el-GR" dirty="0"/>
              <a:t> Σταδιακά έκανε την </a:t>
            </a:r>
            <a:r>
              <a:rPr lang="el-GR" i="1" dirty="0"/>
              <a:t>παραγωγή δικών του πολιτιστικών προγραμμάτων</a:t>
            </a:r>
            <a:r>
              <a:rPr lang="el-GR" dirty="0"/>
              <a:t> με προσκεκλημένους καλλιτέχνες της εποχής αλλά και θεατρικά, μουσικά σχήματα</a:t>
            </a:r>
          </a:p>
          <a:p>
            <a:pPr algn="just">
              <a:buFont typeface="Arial" panose="020B0604020202020204" pitchFamily="34" charset="0"/>
              <a:buChar char="•"/>
            </a:pPr>
            <a:r>
              <a:rPr lang="el-GR" dirty="0"/>
              <a:t> Ο σταθμός του </a:t>
            </a:r>
            <a:r>
              <a:rPr lang="el-GR" dirty="0" err="1"/>
              <a:t>Τσιγγιρίδη</a:t>
            </a:r>
            <a:r>
              <a:rPr lang="el-GR" dirty="0"/>
              <a:t> απέκτησε άδεια λειτουργίας ανεξάρτητα, αλλά η </a:t>
            </a:r>
            <a:r>
              <a:rPr lang="el-GR" i="1" dirty="0"/>
              <a:t>λειτουργία</a:t>
            </a:r>
            <a:r>
              <a:rPr lang="el-GR" dirty="0"/>
              <a:t> του έπαψε μετά την περίοδο της κατοχής το 1946</a:t>
            </a:r>
          </a:p>
        </p:txBody>
      </p:sp>
    </p:spTree>
    <p:extLst>
      <p:ext uri="{BB962C8B-B14F-4D97-AF65-F5344CB8AC3E}">
        <p14:creationId xmlns:p14="http://schemas.microsoft.com/office/powerpoint/2010/main" val="12814872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8B0FFB2-D8A2-DEE9-23F2-6B41F258326A}"/>
              </a:ext>
            </a:extLst>
          </p:cNvPr>
          <p:cNvSpPr>
            <a:spLocks noGrp="1"/>
          </p:cNvSpPr>
          <p:nvPr>
            <p:ph type="title"/>
          </p:nvPr>
        </p:nvSpPr>
        <p:spPr/>
        <p:txBody>
          <a:bodyPr>
            <a:normAutofit/>
          </a:bodyPr>
          <a:lstStyle/>
          <a:p>
            <a:pPr algn="ctr"/>
            <a:r>
              <a:rPr lang="el-GR" b="1" dirty="0"/>
              <a:t>ΕΛΛΗΝΙΚΗ ΠΕΙΡΑΜΑΤΙΚΗ ΕΠΟΧΗ (1902-1929)</a:t>
            </a:r>
          </a:p>
        </p:txBody>
      </p:sp>
      <p:sp>
        <p:nvSpPr>
          <p:cNvPr id="3" name="Θέση περιεχομένου 2">
            <a:extLst>
              <a:ext uri="{FF2B5EF4-FFF2-40B4-BE49-F238E27FC236}">
                <a16:creationId xmlns:a16="http://schemas.microsoft.com/office/drawing/2014/main" id="{B4CAAD0B-582C-549D-6EB3-A793B7035D6A}"/>
              </a:ext>
            </a:extLst>
          </p:cNvPr>
          <p:cNvSpPr>
            <a:spLocks noGrp="1"/>
          </p:cNvSpPr>
          <p:nvPr>
            <p:ph idx="1"/>
          </p:nvPr>
        </p:nvSpPr>
        <p:spPr/>
        <p:txBody>
          <a:bodyPr>
            <a:normAutofit lnSpcReduction="10000"/>
          </a:bodyPr>
          <a:lstStyle/>
          <a:p>
            <a:pPr algn="just">
              <a:buFont typeface="Wingdings" panose="05000000000000000000" pitchFamily="2" charset="2"/>
              <a:buChar char="Ø"/>
            </a:pPr>
            <a:r>
              <a:rPr lang="el-GR" sz="2100" dirty="0"/>
              <a:t> Η πορεία της ελληνικής ραδιοφωνίας ακολούθησε τα βήματα των άλλων χωρών εντός και εκτός Ευρώπης, όπου η </a:t>
            </a:r>
            <a:r>
              <a:rPr lang="el-GR" sz="2100" dirty="0" err="1"/>
              <a:t>ραδιομετάδοση</a:t>
            </a:r>
            <a:r>
              <a:rPr lang="el-GR" sz="2100" dirty="0"/>
              <a:t> ξεκίνησε από ιδιωτικές πρωτοβουλίες</a:t>
            </a:r>
          </a:p>
          <a:p>
            <a:pPr algn="just">
              <a:buFont typeface="Wingdings" panose="05000000000000000000" pitchFamily="2" charset="2"/>
              <a:buChar char="Ø"/>
            </a:pPr>
            <a:r>
              <a:rPr lang="el-GR" sz="2100" dirty="0"/>
              <a:t> Το κράτος αντιλήφθηκε τη σημαντικότητα του ραδιοφώνου ως μέσου υλοποίησης οικονομικών και πολιτικών συμφερόντων</a:t>
            </a:r>
          </a:p>
          <a:p>
            <a:pPr algn="just">
              <a:buFont typeface="Wingdings" panose="05000000000000000000" pitchFamily="2" charset="2"/>
              <a:buChar char="Ø"/>
            </a:pPr>
            <a:r>
              <a:rPr lang="el-GR" sz="2100" dirty="0"/>
              <a:t> Η </a:t>
            </a:r>
            <a:r>
              <a:rPr lang="el-GR" sz="2100" b="1" dirty="0"/>
              <a:t>εξέλιξή</a:t>
            </a:r>
            <a:r>
              <a:rPr lang="el-GR" sz="2100" dirty="0"/>
              <a:t> του καθορίστηκε τόσο από τις κοινωνικές συνθήκες όσο και από την τεχνολογική εξέλιξη και την πρωτοβουλία των ιδιωτών να εκμεταλλευτούν την νέα τεχνολογία και να την αναδείξουν ως μέσο επικοινωνίας</a:t>
            </a:r>
          </a:p>
          <a:p>
            <a:pPr algn="just">
              <a:buFont typeface="Wingdings" panose="05000000000000000000" pitchFamily="2" charset="2"/>
              <a:buChar char="Ø"/>
            </a:pPr>
            <a:r>
              <a:rPr lang="el-GR" sz="2100" dirty="0"/>
              <a:t> Το Ράδιο </a:t>
            </a:r>
            <a:r>
              <a:rPr lang="el-GR" sz="2100" dirty="0" err="1"/>
              <a:t>Τσιγγιρίδη</a:t>
            </a:r>
            <a:r>
              <a:rPr lang="el-GR" sz="2100" dirty="0"/>
              <a:t> αναμφισβήτητα αποτέλεσε </a:t>
            </a:r>
            <a:r>
              <a:rPr lang="el-GR" sz="2100" b="1" dirty="0"/>
              <a:t>έναυσμα</a:t>
            </a:r>
            <a:r>
              <a:rPr lang="el-GR" sz="2100" dirty="0"/>
              <a:t> για την εγκαθίδρυση του ραδιοφώνου στην Ελλάδα</a:t>
            </a:r>
          </a:p>
        </p:txBody>
      </p:sp>
    </p:spTree>
    <p:extLst>
      <p:ext uri="{BB962C8B-B14F-4D97-AF65-F5344CB8AC3E}">
        <p14:creationId xmlns:p14="http://schemas.microsoft.com/office/powerpoint/2010/main" val="3490067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769108E-4AF6-7E0F-0F44-0C3BEA2DE23B}"/>
              </a:ext>
            </a:extLst>
          </p:cNvPr>
          <p:cNvSpPr>
            <a:spLocks noGrp="1"/>
          </p:cNvSpPr>
          <p:nvPr>
            <p:ph type="title"/>
          </p:nvPr>
        </p:nvSpPr>
        <p:spPr/>
        <p:txBody>
          <a:bodyPr>
            <a:normAutofit/>
          </a:bodyPr>
          <a:lstStyle/>
          <a:p>
            <a:pPr algn="ctr"/>
            <a:r>
              <a:rPr lang="el-GR" b="1" dirty="0"/>
              <a:t>ΕΛΛΗΝΙΚΗ ΠΕΙΡΑΜΑΤΙΚΗ ΕΠΟΧΗ (1902-1929)</a:t>
            </a:r>
            <a:endParaRPr lang="el-GR" dirty="0"/>
          </a:p>
        </p:txBody>
      </p:sp>
      <p:sp>
        <p:nvSpPr>
          <p:cNvPr id="3" name="Θέση περιεχομένου 2">
            <a:extLst>
              <a:ext uri="{FF2B5EF4-FFF2-40B4-BE49-F238E27FC236}">
                <a16:creationId xmlns:a16="http://schemas.microsoft.com/office/drawing/2014/main" id="{D4A616E6-A102-B533-6A66-BF68AB52D408}"/>
              </a:ext>
            </a:extLst>
          </p:cNvPr>
          <p:cNvSpPr>
            <a:spLocks noGrp="1"/>
          </p:cNvSpPr>
          <p:nvPr>
            <p:ph idx="1"/>
          </p:nvPr>
        </p:nvSpPr>
        <p:spPr>
          <a:xfrm>
            <a:off x="1096963" y="2065468"/>
            <a:ext cx="10058400" cy="3861996"/>
          </a:xfrm>
        </p:spPr>
        <p:txBody>
          <a:bodyPr>
            <a:normAutofit fontScale="85000" lnSpcReduction="20000"/>
          </a:bodyPr>
          <a:lstStyle/>
          <a:p>
            <a:pPr algn="just"/>
            <a:r>
              <a:rPr lang="el-GR" b="1" dirty="0"/>
              <a:t>1929</a:t>
            </a:r>
            <a:r>
              <a:rPr lang="el-GR" dirty="0"/>
              <a:t>: Σημειώθηκαν οι πρώτες απόπειρες δημιουργίας κρατικού ραδιοφωνικού σταθμού</a:t>
            </a:r>
          </a:p>
          <a:p>
            <a:pPr algn="just"/>
            <a:r>
              <a:rPr lang="el-GR" dirty="0"/>
              <a:t>Υπήρξαν πολλά εμπόδια για την πραγματοποίηση του σχεδίου λόγω πολιτικών διενέξεων</a:t>
            </a:r>
          </a:p>
          <a:p>
            <a:pPr algn="just"/>
            <a:r>
              <a:rPr lang="el-GR" b="1" dirty="0"/>
              <a:t>1930</a:t>
            </a:r>
            <a:r>
              <a:rPr lang="el-GR" dirty="0"/>
              <a:t>: Η πρώτη πολιτική και προεκλογική ραδιοφωνική ομιλία εκφωνήθηκε από τον τότε πρωθυπουργό Ελευθέριο Βενιζέλο από τις εγκαταστάσεις της ΔΡΥΝ</a:t>
            </a:r>
          </a:p>
          <a:p>
            <a:pPr algn="just"/>
            <a:r>
              <a:rPr lang="el-GR" dirty="0"/>
              <a:t>Μετέπειτα απόπειρες εγκατάστασης της ραδιοφωνίας στην Ελλάδα οδηγήθηκαν σε αποτυχία</a:t>
            </a:r>
          </a:p>
          <a:p>
            <a:pPr algn="just"/>
            <a:r>
              <a:rPr lang="el-GR" b="1" dirty="0"/>
              <a:t>1935</a:t>
            </a:r>
            <a:r>
              <a:rPr lang="el-GR" dirty="0"/>
              <a:t>: Δόθηκε από την κυβέρνηση η ανεπίσημη συγκατάθεση στον τμηματάρχη του Τμήματος Ασυρμάτου του υπουργείου Συγκοινωνίας, Σ. Ελευθερίου, να λειτουργήσει για 1,5 χρόνο τον ραδιοφωνικό σταθμό του Πειραιά</a:t>
            </a:r>
          </a:p>
          <a:p>
            <a:pPr algn="just"/>
            <a:r>
              <a:rPr lang="el-GR" dirty="0"/>
              <a:t>Η έλλειψη θεσμικού πλαισίου οδήγησε σε προβλήματα οργάνωσης, προγραμμάτων, τον ρόλο του ραδιοφώνου και την απήχηση του στο κοινό (Βασιλάκη, 2006)</a:t>
            </a:r>
          </a:p>
        </p:txBody>
      </p:sp>
    </p:spTree>
    <p:extLst>
      <p:ext uri="{BB962C8B-B14F-4D97-AF65-F5344CB8AC3E}">
        <p14:creationId xmlns:p14="http://schemas.microsoft.com/office/powerpoint/2010/main" val="21440136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CA95C44-F34F-EE68-8EA2-BF3403770596}"/>
              </a:ext>
            </a:extLst>
          </p:cNvPr>
          <p:cNvSpPr>
            <a:spLocks noGrp="1"/>
          </p:cNvSpPr>
          <p:nvPr>
            <p:ph type="title"/>
          </p:nvPr>
        </p:nvSpPr>
        <p:spPr/>
        <p:txBody>
          <a:bodyPr/>
          <a:lstStyle/>
          <a:p>
            <a:pPr algn="ctr"/>
            <a:r>
              <a:rPr lang="el-GR" b="1" dirty="0"/>
              <a:t>ΤΟ ΡΑΔΙΟΦΩΝΟ ΕΠΙ ΜΕΤΑΞΑ</a:t>
            </a:r>
            <a:endParaRPr lang="el-GR" dirty="0"/>
          </a:p>
        </p:txBody>
      </p:sp>
      <p:sp>
        <p:nvSpPr>
          <p:cNvPr id="5" name="Θέση περιεχομένου 4">
            <a:extLst>
              <a:ext uri="{FF2B5EF4-FFF2-40B4-BE49-F238E27FC236}">
                <a16:creationId xmlns:a16="http://schemas.microsoft.com/office/drawing/2014/main" id="{C273BC78-1B72-A55F-A86B-105BA11030CD}"/>
              </a:ext>
            </a:extLst>
          </p:cNvPr>
          <p:cNvSpPr>
            <a:spLocks noGrp="1"/>
          </p:cNvSpPr>
          <p:nvPr>
            <p:ph idx="1"/>
          </p:nvPr>
        </p:nvSpPr>
        <p:spPr>
          <a:xfrm>
            <a:off x="892884" y="2011680"/>
            <a:ext cx="10822193" cy="4012602"/>
          </a:xfrm>
        </p:spPr>
        <p:txBody>
          <a:bodyPr/>
          <a:lstStyle/>
          <a:p>
            <a:pPr algn="just">
              <a:buFont typeface="Arial" panose="020B0604020202020204" pitchFamily="34" charset="0"/>
              <a:buChar char="•"/>
            </a:pPr>
            <a:r>
              <a:rPr lang="el-GR" sz="2200" dirty="0"/>
              <a:t> Η κυβέρνηση ίδρυσε κρατικό ραδιοφωνικό σύστημα με σκοπό την εκπαίδευση της ελληνικής κοινωνίας</a:t>
            </a:r>
          </a:p>
          <a:p>
            <a:pPr algn="just">
              <a:buFont typeface="Arial" panose="020B0604020202020204" pitchFamily="34" charset="0"/>
              <a:buChar char="•"/>
            </a:pPr>
            <a:r>
              <a:rPr lang="el-GR" sz="2200" b="1" dirty="0"/>
              <a:t> 1936</a:t>
            </a:r>
            <a:r>
              <a:rPr lang="el-GR" sz="2200" dirty="0"/>
              <a:t>: Προκηρύχθηκε δεύτερος διεθνής διαγωνισμός επί της πρωθυπουργίας του Ιωάννη Μεταξά</a:t>
            </a:r>
          </a:p>
          <a:p>
            <a:pPr algn="just">
              <a:buFont typeface="Arial" panose="020B0604020202020204" pitchFamily="34" charset="0"/>
              <a:buChar char="•"/>
            </a:pPr>
            <a:r>
              <a:rPr lang="el-GR" sz="2200" dirty="0"/>
              <a:t> Η εταιρία </a:t>
            </a:r>
            <a:r>
              <a:rPr lang="el-GR" sz="2200" dirty="0" err="1"/>
              <a:t>Telefunken</a:t>
            </a:r>
            <a:r>
              <a:rPr lang="el-GR" sz="2200" dirty="0"/>
              <a:t> κέρδισε τον διαγωνισμό και ανέλαβε το έργο ίδρυσης ραδιοφωνικού σταθμού στην Αθήνα το οποίο ολοκληρώθηκε το </a:t>
            </a:r>
            <a:r>
              <a:rPr lang="el-GR" sz="2200" b="1" dirty="0"/>
              <a:t>1938</a:t>
            </a:r>
            <a:r>
              <a:rPr lang="el-GR" sz="2200" dirty="0"/>
              <a:t>. Παράλληλα λειτούργησε και η </a:t>
            </a:r>
            <a:r>
              <a:rPr lang="el-GR" sz="2200" i="1" dirty="0"/>
              <a:t>Ελληνική Βιομηχανία Ραδιοφώνου</a:t>
            </a:r>
            <a:r>
              <a:rPr lang="el-GR" sz="2200" dirty="0"/>
              <a:t> (ΕΛΒΙΡΑ) (</a:t>
            </a:r>
            <a:r>
              <a:rPr lang="el-GR" sz="2200" dirty="0" err="1"/>
              <a:t>Καραφυλλάς</a:t>
            </a:r>
            <a:r>
              <a:rPr lang="el-GR" sz="2200" dirty="0"/>
              <a:t>, 1995)</a:t>
            </a:r>
          </a:p>
          <a:p>
            <a:pPr algn="just">
              <a:buFont typeface="Arial" panose="020B0604020202020204" pitchFamily="34" charset="0"/>
              <a:buChar char="•"/>
            </a:pPr>
            <a:r>
              <a:rPr lang="el-GR" sz="2200" b="1" dirty="0"/>
              <a:t> Νοέμβριος 1938</a:t>
            </a:r>
            <a:r>
              <a:rPr lang="el-GR" sz="2200" dirty="0"/>
              <a:t>: Το υπουργείο Τύπου και Τουρισμού ανέλαβε την υπηρεσία ραδιοφώνου και την μετονόμασε σε </a:t>
            </a:r>
            <a:r>
              <a:rPr lang="el-GR" sz="2200" i="1" dirty="0"/>
              <a:t>Διεύθυνση Ραδιοφωνίας</a:t>
            </a:r>
            <a:r>
              <a:rPr lang="el-GR" sz="2200" dirty="0"/>
              <a:t> (Βασιλάκη, 2006)</a:t>
            </a:r>
            <a:r>
              <a:rPr lang="el-GR" sz="2400" dirty="0"/>
              <a:t> </a:t>
            </a:r>
          </a:p>
          <a:p>
            <a:endParaRPr lang="el-GR" dirty="0"/>
          </a:p>
        </p:txBody>
      </p:sp>
    </p:spTree>
    <p:extLst>
      <p:ext uri="{BB962C8B-B14F-4D97-AF65-F5344CB8AC3E}">
        <p14:creationId xmlns:p14="http://schemas.microsoft.com/office/powerpoint/2010/main" val="37219319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19A6169-3BB5-BBFC-0501-A84D2995D0AC}"/>
              </a:ext>
            </a:extLst>
          </p:cNvPr>
          <p:cNvSpPr>
            <a:spLocks noGrp="1"/>
          </p:cNvSpPr>
          <p:nvPr>
            <p:ph type="title"/>
          </p:nvPr>
        </p:nvSpPr>
        <p:spPr/>
        <p:txBody>
          <a:bodyPr/>
          <a:lstStyle/>
          <a:p>
            <a:pPr algn="ctr"/>
            <a:r>
              <a:rPr lang="el-GR" b="1" dirty="0"/>
              <a:t>ΤΟ ΡΑΔΙΟΦΩΝΟ ΕΠΙ ΜΕΤΑΞΑ</a:t>
            </a:r>
            <a:endParaRPr lang="el-GR" dirty="0"/>
          </a:p>
        </p:txBody>
      </p:sp>
      <p:sp>
        <p:nvSpPr>
          <p:cNvPr id="3" name="Θέση περιεχομένου 2">
            <a:extLst>
              <a:ext uri="{FF2B5EF4-FFF2-40B4-BE49-F238E27FC236}">
                <a16:creationId xmlns:a16="http://schemas.microsoft.com/office/drawing/2014/main" id="{AFA92312-7A25-F498-0150-F68917628CD3}"/>
              </a:ext>
            </a:extLst>
          </p:cNvPr>
          <p:cNvSpPr>
            <a:spLocks noGrp="1"/>
          </p:cNvSpPr>
          <p:nvPr>
            <p:ph idx="1"/>
          </p:nvPr>
        </p:nvSpPr>
        <p:spPr>
          <a:xfrm>
            <a:off x="473337" y="2120895"/>
            <a:ext cx="5202723" cy="3914145"/>
          </a:xfrm>
        </p:spPr>
        <p:txBody>
          <a:bodyPr/>
          <a:lstStyle/>
          <a:p>
            <a:pPr algn="just">
              <a:buFont typeface="Arial" panose="020B0604020202020204" pitchFamily="34" charset="0"/>
              <a:buChar char="•"/>
            </a:pPr>
            <a:r>
              <a:rPr lang="en-US" dirty="0"/>
              <a:t> </a:t>
            </a:r>
            <a:r>
              <a:rPr lang="el-GR" b="1" u="sng" dirty="0"/>
              <a:t>1938</a:t>
            </a:r>
            <a:r>
              <a:rPr lang="el-GR" dirty="0"/>
              <a:t>: Ιδρύθηκε ο πρώτος κρατικός ραδιοσταθμός στο Ζάππειο, ο Ραδιοφωνικός Σταθμός Αθηνών</a:t>
            </a:r>
            <a:endParaRPr lang="en-US" dirty="0"/>
          </a:p>
          <a:p>
            <a:pPr algn="just">
              <a:buFont typeface="Arial" panose="020B0604020202020204" pitchFamily="34" charset="0"/>
              <a:buChar char="•"/>
            </a:pPr>
            <a:r>
              <a:rPr lang="en-US" dirty="0"/>
              <a:t> </a:t>
            </a:r>
            <a:r>
              <a:rPr lang="el-GR" b="1" u="sng" dirty="0"/>
              <a:t>Τρία τμήματα οργάνωσης</a:t>
            </a:r>
            <a:r>
              <a:rPr lang="el-GR" dirty="0"/>
              <a:t>: Το τμήμα μουσικών προγραμμάτων, το τμήμα ομιλιών και το τμήμα θεατρικών εκπομπών (Βασιλάκη, 2006)</a:t>
            </a:r>
            <a:endParaRPr lang="en-US" dirty="0"/>
          </a:p>
          <a:p>
            <a:pPr algn="just">
              <a:buFont typeface="Arial" panose="020B0604020202020204" pitchFamily="34" charset="0"/>
              <a:buChar char="•"/>
            </a:pPr>
            <a:r>
              <a:rPr lang="en-US" dirty="0"/>
              <a:t> </a:t>
            </a:r>
            <a:r>
              <a:rPr lang="el-GR" dirty="0"/>
              <a:t>Το ραδιόφωνο δεν έμεινε ανεπηρέαστο από πολιτικές συγκυρίες</a:t>
            </a:r>
          </a:p>
          <a:p>
            <a:endParaRPr lang="el-GR" dirty="0"/>
          </a:p>
        </p:txBody>
      </p:sp>
      <p:sp>
        <p:nvSpPr>
          <p:cNvPr id="4" name="Θέση περιεχομένου 3">
            <a:extLst>
              <a:ext uri="{FF2B5EF4-FFF2-40B4-BE49-F238E27FC236}">
                <a16:creationId xmlns:a16="http://schemas.microsoft.com/office/drawing/2014/main" id="{907D55C1-515D-334C-4794-4EFCE6E82ECA}"/>
              </a:ext>
            </a:extLst>
          </p:cNvPr>
          <p:cNvSpPr>
            <a:spLocks noGrp="1"/>
          </p:cNvSpPr>
          <p:nvPr>
            <p:ph idx="2"/>
          </p:nvPr>
        </p:nvSpPr>
        <p:spPr>
          <a:xfrm>
            <a:off x="5981252" y="2120895"/>
            <a:ext cx="5938221" cy="3914145"/>
          </a:xfrm>
        </p:spPr>
        <p:txBody>
          <a:bodyPr/>
          <a:lstStyle/>
          <a:p>
            <a:pPr algn="just">
              <a:buFont typeface="Arial" panose="020B0604020202020204" pitchFamily="34" charset="0"/>
              <a:buChar char="•"/>
            </a:pPr>
            <a:r>
              <a:rPr lang="en-US" dirty="0"/>
              <a:t> </a:t>
            </a:r>
            <a:r>
              <a:rPr lang="el-GR" b="1" u="sng" dirty="0"/>
              <a:t>Δεκαετία’30</a:t>
            </a:r>
            <a:r>
              <a:rPr lang="el-GR" dirty="0"/>
              <a:t>: Το ραδιόφωνο έγινε όργανο ιδεολογικών αντιπαλοτήτων, όργανο άσκησης πολιτικής επιβολής και κοινωνικού ελέγχου</a:t>
            </a:r>
          </a:p>
          <a:p>
            <a:pPr algn="just">
              <a:buFont typeface="Arial" panose="020B0604020202020204" pitchFamily="34" charset="0"/>
              <a:buChar char="•"/>
            </a:pPr>
            <a:r>
              <a:rPr lang="el-GR" dirty="0"/>
              <a:t> Αποτέλεσε κυρίαρχο όργανο προπαγάνδας, χειραγώγησης των μαζών και της κοινής γνώμης</a:t>
            </a:r>
          </a:p>
          <a:p>
            <a:pPr algn="just">
              <a:buFont typeface="Arial" panose="020B0604020202020204" pitchFamily="34" charset="0"/>
              <a:buChar char="•"/>
            </a:pPr>
            <a:r>
              <a:rPr lang="el-GR" dirty="0"/>
              <a:t> Δεν αποτελούσε αμφίδρομο τρόπο επικοινωνίας πομπού και δέκτη αλλά μονόδρομο τρόπος επικοινωνίας από την εξουσία προς τη μάζα</a:t>
            </a:r>
          </a:p>
          <a:p>
            <a:endParaRPr lang="el-GR" dirty="0"/>
          </a:p>
        </p:txBody>
      </p:sp>
    </p:spTree>
    <p:extLst>
      <p:ext uri="{BB962C8B-B14F-4D97-AF65-F5344CB8AC3E}">
        <p14:creationId xmlns:p14="http://schemas.microsoft.com/office/powerpoint/2010/main" val="1155789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91BD7DB0-EEA3-A11B-1A76-F4BF051EDC26}"/>
              </a:ext>
            </a:extLst>
          </p:cNvPr>
          <p:cNvSpPr>
            <a:spLocks noGrp="1"/>
          </p:cNvSpPr>
          <p:nvPr>
            <p:ph type="title"/>
          </p:nvPr>
        </p:nvSpPr>
        <p:spPr>
          <a:xfrm>
            <a:off x="1096963" y="287338"/>
            <a:ext cx="10058400" cy="1449387"/>
          </a:xfrm>
        </p:spPr>
        <p:txBody>
          <a:bodyPr vert="horz" wrap="square" lIns="91440" tIns="45720" rIns="91440" bIns="45720" rtlCol="0" anchor="b">
            <a:normAutofit/>
          </a:bodyPr>
          <a:lstStyle/>
          <a:p>
            <a:pPr algn="ctr"/>
            <a:r>
              <a:rPr lang="el-GR" sz="4000" b="1" kern="1200" dirty="0"/>
              <a:t>ΤΟ ΡΑΔΙΟΦΩΝΟ ΤΗΝ ΠΕΡΙΟΔΟ ΤΗΣ ΓΕΡΜΑΝΙΚΗΣ ΚΑΤΟΧΗΣ </a:t>
            </a:r>
            <a:r>
              <a:rPr lang="en-US" sz="4000" b="1" kern="1200" dirty="0"/>
              <a:t>(1940-1944) </a:t>
            </a:r>
          </a:p>
        </p:txBody>
      </p:sp>
      <p:sp>
        <p:nvSpPr>
          <p:cNvPr id="5" name="Θέση περιεχομένου 4">
            <a:extLst>
              <a:ext uri="{FF2B5EF4-FFF2-40B4-BE49-F238E27FC236}">
                <a16:creationId xmlns:a16="http://schemas.microsoft.com/office/drawing/2014/main" id="{27DCD0FA-5282-9337-114D-F63204386DF0}"/>
              </a:ext>
            </a:extLst>
          </p:cNvPr>
          <p:cNvSpPr>
            <a:spLocks noGrp="1"/>
          </p:cNvSpPr>
          <p:nvPr>
            <p:ph idx="1"/>
          </p:nvPr>
        </p:nvSpPr>
        <p:spPr>
          <a:xfrm>
            <a:off x="430307" y="2120895"/>
            <a:ext cx="6067312" cy="3967933"/>
          </a:xfrm>
        </p:spPr>
        <p:txBody>
          <a:bodyPr vert="horz" wrap="square" lIns="91440" tIns="45720" rIns="91440" bIns="45720" rtlCol="0" anchor="t">
            <a:noAutofit/>
          </a:bodyPr>
          <a:lstStyle/>
          <a:p>
            <a:pPr algn="just">
              <a:lnSpc>
                <a:spcPct val="100000"/>
              </a:lnSpc>
              <a:buFont typeface="Arial" panose="020B0604020202020204" pitchFamily="34" charset="0"/>
              <a:buChar char="•"/>
            </a:pPr>
            <a:r>
              <a:rPr lang="el-GR" sz="1500" dirty="0"/>
              <a:t> Με το ξέσπασμα του Β΄ Παγκοσμίου Πολέμου, ο ρόλος του ραδιοφώνου απέκτησε άλλη διάσταση</a:t>
            </a:r>
          </a:p>
          <a:p>
            <a:pPr algn="just">
              <a:lnSpc>
                <a:spcPct val="100000"/>
              </a:lnSpc>
              <a:buFont typeface="Arial" panose="020B0604020202020204" pitchFamily="34" charset="0"/>
              <a:buChar char="•"/>
            </a:pPr>
            <a:r>
              <a:rPr lang="el-GR" sz="1500" dirty="0"/>
              <a:t> Στημένοι σταθμοί που δημιουργήθηκαν εσκεμμένα αναλαμβάνοντας ρόλους εμψυχωτή αντίστασης, διακινητή ψυχολογικού πολέμου και ρόλους παραπληροφόρησης προσποιούμενοι ότι ανήκαν σε άλλο στρατόπεδο από αυτό που πραγματικά ανήκαν</a:t>
            </a:r>
          </a:p>
          <a:p>
            <a:pPr algn="just">
              <a:lnSpc>
                <a:spcPct val="100000"/>
              </a:lnSpc>
              <a:buFont typeface="Arial" panose="020B0604020202020204" pitchFamily="34" charset="0"/>
              <a:buChar char="•"/>
            </a:pPr>
            <a:r>
              <a:rPr lang="el-GR" sz="1500" dirty="0"/>
              <a:t> Ο «ραδιοφωνικός πόλεμος» εξελίχθηκε παράλληλα με τον πραγματικό πόλεμο</a:t>
            </a:r>
          </a:p>
          <a:p>
            <a:pPr algn="just">
              <a:lnSpc>
                <a:spcPct val="100000"/>
              </a:lnSpc>
              <a:buFont typeface="Arial" panose="020B0604020202020204" pitchFamily="34" charset="0"/>
              <a:buChar char="•"/>
            </a:pPr>
            <a:r>
              <a:rPr lang="el-GR" sz="1500" dirty="0"/>
              <a:t> </a:t>
            </a:r>
            <a:r>
              <a:rPr lang="el-GR" sz="1500" b="1" u="sng" dirty="0"/>
              <a:t>Η Ελλάδα δεν αποτέλεσε εξαίρεση</a:t>
            </a:r>
            <a:r>
              <a:rPr lang="el-GR" sz="1500" dirty="0"/>
              <a:t>: Ο ιταλικός σταθμός του Μπάρι κέρδισε το ελληνικό ακροατήριο προβάλλοντας διάφορες εκπομπές στην ελληνική γλώσσα</a:t>
            </a:r>
          </a:p>
          <a:p>
            <a:pPr algn="just">
              <a:lnSpc>
                <a:spcPct val="100000"/>
              </a:lnSpc>
              <a:buFont typeface="Arial" panose="020B0604020202020204" pitchFamily="34" charset="0"/>
              <a:buChar char="•"/>
            </a:pPr>
            <a:r>
              <a:rPr lang="el-GR" sz="1500" dirty="0"/>
              <a:t> Με την κήρυξη του </a:t>
            </a:r>
            <a:r>
              <a:rPr lang="el-GR" sz="1500" dirty="0" err="1"/>
              <a:t>ελληνοϊταλικού</a:t>
            </a:r>
            <a:r>
              <a:rPr lang="el-GR" sz="1500" dirty="0"/>
              <a:t> πολέμου άρχισε να μεταδίδει εκπομπές που παρουσίαζαν αρνητική εικόνα για τα ελληνικά στρατεύματα (</a:t>
            </a:r>
            <a:r>
              <a:rPr lang="el-GR" sz="1500" dirty="0" err="1"/>
              <a:t>Κροντηράς</a:t>
            </a:r>
            <a:r>
              <a:rPr lang="el-GR" sz="1500" dirty="0"/>
              <a:t>, 1995)</a:t>
            </a:r>
            <a:endParaRPr lang="en-US" sz="1500" dirty="0"/>
          </a:p>
        </p:txBody>
      </p:sp>
      <p:pic>
        <p:nvPicPr>
          <p:cNvPr id="8" name="Θέση περιεχομένου 7" descr="Εικόνα που περιέχει ράδιο, ηλεκτρονικές συσκευές, ραδιοδέκτης, ηλεκτρονική συσκευή&#10;&#10;Περιγραφή που δημιουργήθηκε αυτόματα">
            <a:extLst>
              <a:ext uri="{FF2B5EF4-FFF2-40B4-BE49-F238E27FC236}">
                <a16:creationId xmlns:a16="http://schemas.microsoft.com/office/drawing/2014/main" id="{EB51B083-C728-5C6D-358F-AC478B041E9C}"/>
              </a:ext>
            </a:extLst>
          </p:cNvPr>
          <p:cNvPicPr>
            <a:picLocks noGrp="1" noChangeAspect="1"/>
          </p:cNvPicPr>
          <p:nvPr>
            <p:ph idx="2"/>
          </p:nvPr>
        </p:nvPicPr>
        <p:blipFill>
          <a:blip r:embed="rId2">
            <a:extLst>
              <a:ext uri="{28A0092B-C50C-407E-A947-70E740481C1C}">
                <a14:useLocalDpi xmlns:a14="http://schemas.microsoft.com/office/drawing/2010/main" val="0"/>
              </a:ext>
            </a:extLst>
          </a:blip>
          <a:stretch>
            <a:fillRect/>
          </a:stretch>
        </p:blipFill>
        <p:spPr>
          <a:xfrm>
            <a:off x="6874135" y="2226089"/>
            <a:ext cx="4281543" cy="3537800"/>
          </a:xfrm>
          <a:prstGeom prst="rect">
            <a:avLst/>
          </a:prstGeom>
          <a:noFill/>
        </p:spPr>
      </p:pic>
    </p:spTree>
    <p:extLst>
      <p:ext uri="{BB962C8B-B14F-4D97-AF65-F5344CB8AC3E}">
        <p14:creationId xmlns:p14="http://schemas.microsoft.com/office/powerpoint/2010/main" val="6409096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B786F09-FF32-DAFA-CC07-39D1AF051BA0}"/>
              </a:ext>
            </a:extLst>
          </p:cNvPr>
          <p:cNvSpPr>
            <a:spLocks noGrp="1"/>
          </p:cNvSpPr>
          <p:nvPr>
            <p:ph type="title"/>
          </p:nvPr>
        </p:nvSpPr>
        <p:spPr/>
        <p:txBody>
          <a:bodyPr/>
          <a:lstStyle/>
          <a:p>
            <a:pPr algn="ctr"/>
            <a:r>
              <a:rPr lang="el-GR" b="1" dirty="0"/>
              <a:t>Η ΙΣΤΟΡΙΑ ΤΟΥ ΡΑΔΙΟΦΩΝΟΥ</a:t>
            </a:r>
          </a:p>
        </p:txBody>
      </p:sp>
      <p:sp>
        <p:nvSpPr>
          <p:cNvPr id="3" name="Θέση περιεχομένου 2">
            <a:extLst>
              <a:ext uri="{FF2B5EF4-FFF2-40B4-BE49-F238E27FC236}">
                <a16:creationId xmlns:a16="http://schemas.microsoft.com/office/drawing/2014/main" id="{D2AA3BD8-BE7E-9425-C3B2-80E494EEF449}"/>
              </a:ext>
            </a:extLst>
          </p:cNvPr>
          <p:cNvSpPr>
            <a:spLocks noGrp="1"/>
          </p:cNvSpPr>
          <p:nvPr>
            <p:ph idx="1"/>
          </p:nvPr>
        </p:nvSpPr>
        <p:spPr>
          <a:xfrm>
            <a:off x="236668" y="2033195"/>
            <a:ext cx="11596743" cy="4034118"/>
          </a:xfrm>
        </p:spPr>
        <p:txBody>
          <a:bodyPr/>
          <a:lstStyle/>
          <a:p>
            <a:pPr algn="just">
              <a:buFont typeface="Arial" panose="020B0604020202020204" pitchFamily="34" charset="0"/>
              <a:buChar char="•"/>
            </a:pPr>
            <a:r>
              <a:rPr lang="el-GR" dirty="0"/>
              <a:t> Η απαρχή του ραδιοφώνου ανάγεται σε ένα από εκείνα τα θαυμαστά παραδείγματα αφηρημένης συλλογιστικής, που ξεκινούν από μια νέα θεωρία διατυπωμένη για να εξηγήσει κάτι εντελώς διαφορετικό - τουλάχιστον ως προς την εφαρμογή του - από το ραδιόφωνο</a:t>
            </a:r>
          </a:p>
          <a:p>
            <a:pPr algn="just">
              <a:buFont typeface="Arial" panose="020B0604020202020204" pitchFamily="34" charset="0"/>
              <a:buChar char="•"/>
            </a:pPr>
            <a:r>
              <a:rPr lang="el-GR" dirty="0"/>
              <a:t> Ο εισηγητής αυτής της θεωρίας</a:t>
            </a:r>
            <a:r>
              <a:rPr lang="en-US" dirty="0"/>
              <a:t>, </a:t>
            </a:r>
            <a:r>
              <a:rPr lang="el-GR" b="1" i="1" dirty="0"/>
              <a:t>Κλερκ Μάξγουελ</a:t>
            </a:r>
            <a:r>
              <a:rPr lang="el-GR" dirty="0"/>
              <a:t>, ένας διακεκριμένος Άγγλος φυσικός, δεν γνώριζε πώς να παράγει ραδιοκύματα ούτε πώς να τα ανιχνεύσει, ακόμη κι αν μπορούσε να τα δημιουργήσει</a:t>
            </a:r>
          </a:p>
          <a:p>
            <a:pPr algn="just">
              <a:buFont typeface="Arial" panose="020B0604020202020204" pitchFamily="34" charset="0"/>
              <a:buChar char="•"/>
            </a:pPr>
            <a:r>
              <a:rPr lang="el-GR" dirty="0"/>
              <a:t> Βασιζόμενος στη θεωρητική του σκέψη περιέγραψε με εξαιρετική σαφήνεια όλες τις ιδιότητές τους, τόσο καλά που οι διατυπωμένοι από αυτόν νόμοι χρησιμοποιούνται ακόμη και σήμερα από τους μηχανικούς ραδιοφώνου</a:t>
            </a:r>
            <a:endParaRPr lang="el-GR" dirty="0">
              <a:highlight>
                <a:srgbClr val="FFFF00"/>
              </a:highlight>
            </a:endParaRPr>
          </a:p>
        </p:txBody>
      </p:sp>
    </p:spTree>
    <p:extLst>
      <p:ext uri="{BB962C8B-B14F-4D97-AF65-F5344CB8AC3E}">
        <p14:creationId xmlns:p14="http://schemas.microsoft.com/office/powerpoint/2010/main" val="32565611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4875CE9-F083-6DBF-F7B3-B5037F52ABE7}"/>
              </a:ext>
            </a:extLst>
          </p:cNvPr>
          <p:cNvSpPr>
            <a:spLocks noGrp="1"/>
          </p:cNvSpPr>
          <p:nvPr>
            <p:ph type="title"/>
          </p:nvPr>
        </p:nvSpPr>
        <p:spPr/>
        <p:txBody>
          <a:bodyPr/>
          <a:lstStyle/>
          <a:p>
            <a:pPr algn="ctr"/>
            <a:r>
              <a:rPr lang="el-GR" sz="3600" b="1" dirty="0"/>
              <a:t>ΤΟ ΡΑΔΙΟΦΩΝΟ ΤΗΝ ΠΕΡΙΟΔΟ ΤΗΣ ΓΕΡΜΑΝΙΚΗΣ ΚΑΤΟΧΗΣ </a:t>
            </a:r>
            <a:r>
              <a:rPr lang="en-US" sz="3600" b="1" dirty="0"/>
              <a:t>(1940-1944)</a:t>
            </a:r>
            <a:endParaRPr lang="el-GR" dirty="0"/>
          </a:p>
        </p:txBody>
      </p:sp>
      <p:sp>
        <p:nvSpPr>
          <p:cNvPr id="3" name="Θέση περιεχομένου 2">
            <a:extLst>
              <a:ext uri="{FF2B5EF4-FFF2-40B4-BE49-F238E27FC236}">
                <a16:creationId xmlns:a16="http://schemas.microsoft.com/office/drawing/2014/main" id="{495CAB4D-CE3C-3760-D69B-FE06ED273880}"/>
              </a:ext>
            </a:extLst>
          </p:cNvPr>
          <p:cNvSpPr>
            <a:spLocks noGrp="1"/>
          </p:cNvSpPr>
          <p:nvPr>
            <p:ph idx="1"/>
          </p:nvPr>
        </p:nvSpPr>
        <p:spPr>
          <a:xfrm>
            <a:off x="1096963" y="2108199"/>
            <a:ext cx="10144778" cy="3948355"/>
          </a:xfrm>
        </p:spPr>
        <p:txBody>
          <a:bodyPr>
            <a:normAutofit fontScale="85000" lnSpcReduction="20000"/>
          </a:bodyPr>
          <a:lstStyle/>
          <a:p>
            <a:pPr algn="just">
              <a:buFont typeface="Arial" panose="020B0604020202020204" pitchFamily="34" charset="0"/>
              <a:buChar char="•"/>
            </a:pPr>
            <a:r>
              <a:rPr lang="el-GR" dirty="0"/>
              <a:t> </a:t>
            </a:r>
            <a:r>
              <a:rPr lang="el-GR" b="1" u="sng" dirty="0"/>
              <a:t>Είσοδος γερμανικών στρατευμάτων στη χώρα</a:t>
            </a:r>
            <a:r>
              <a:rPr lang="el-GR" dirty="0"/>
              <a:t>: Διακοπή του προγράμματος και κατάλυση πολλών ραδιοφωνικών σταθμών </a:t>
            </a:r>
          </a:p>
          <a:p>
            <a:pPr algn="just">
              <a:buFont typeface="Arial" panose="020B0604020202020204" pitchFamily="34" charset="0"/>
              <a:buChar char="•"/>
            </a:pPr>
            <a:r>
              <a:rPr lang="el-GR" dirty="0"/>
              <a:t> Οι κατοχικές δυνάμεις προωθούσαν πλέον εκπομπές στην γερμανική και ιταλική γλώσσα χρησιμοποιώντας το ραδιόφωνο ως μέσο προπαγάνδας για να ενισχύσουν το ηθικό των στρατιωτών τους (Βασιλάκη, 2006)</a:t>
            </a:r>
          </a:p>
          <a:p>
            <a:pPr algn="just">
              <a:buFont typeface="Arial" panose="020B0604020202020204" pitchFamily="34" charset="0"/>
              <a:buChar char="•"/>
            </a:pPr>
            <a:r>
              <a:rPr lang="el-GR" u="sng" dirty="0"/>
              <a:t> Κατάληψη του Σταθμού Αθηνών</a:t>
            </a:r>
            <a:r>
              <a:rPr lang="el-GR" dirty="0"/>
              <a:t>: Οι δυνάμεις της κατοχής διέλυσαν το υπουργείο Τύπου και Τουρισμού και ίδρυσαν την Ανώνυμη Εταιρεία Ραδιοφωνικών Εκπομπών το </a:t>
            </a:r>
            <a:r>
              <a:rPr lang="el-GR" b="1" dirty="0"/>
              <a:t>1941</a:t>
            </a:r>
            <a:r>
              <a:rPr lang="el-GR" dirty="0"/>
              <a:t>. Οι δυνάμεις της κατοχής επέβαλαν σε όλους τους ιδιοκτήτες ραδιοφώνων στην περιοχή της Αθήνας να δηλώσουν τις συσκευές τους</a:t>
            </a:r>
          </a:p>
          <a:p>
            <a:pPr algn="just">
              <a:buFont typeface="Arial" panose="020B0604020202020204" pitchFamily="34" charset="0"/>
              <a:buChar char="•"/>
            </a:pPr>
            <a:r>
              <a:rPr lang="el-GR" dirty="0"/>
              <a:t> Οι υπόλοιπες συσκευές ανά την Ελλάδα ζητήθηκαν να παραδοθούν μετά από διαταγές και υπό την απειλή της ισόβιας φυλάκισης ακόμη και θανάτου</a:t>
            </a:r>
          </a:p>
        </p:txBody>
      </p:sp>
    </p:spTree>
    <p:extLst>
      <p:ext uri="{BB962C8B-B14F-4D97-AF65-F5344CB8AC3E}">
        <p14:creationId xmlns:p14="http://schemas.microsoft.com/office/powerpoint/2010/main" val="26261346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735B024-EA01-3A3F-10BC-BCC46B1B9295}"/>
              </a:ext>
            </a:extLst>
          </p:cNvPr>
          <p:cNvSpPr>
            <a:spLocks noGrp="1"/>
          </p:cNvSpPr>
          <p:nvPr>
            <p:ph type="title"/>
          </p:nvPr>
        </p:nvSpPr>
        <p:spPr/>
        <p:txBody>
          <a:bodyPr>
            <a:normAutofit fontScale="90000"/>
          </a:bodyPr>
          <a:lstStyle/>
          <a:p>
            <a:pPr algn="ctr"/>
            <a:r>
              <a:rPr lang="el-GR" b="1" dirty="0"/>
              <a:t>ΤΟ ΡΑΔΙΟΦΩΝΟ ΤΗΝ ΠΕΡΙΟΔΟ ΤΗΣ ΓΕΡΜΑΝΙΚΗΣ ΚΑΤΟΧΗΣ </a:t>
            </a:r>
            <a:r>
              <a:rPr lang="en-US" b="1" dirty="0"/>
              <a:t>(1940-1944)</a:t>
            </a:r>
            <a:endParaRPr lang="el-GR" dirty="0"/>
          </a:p>
        </p:txBody>
      </p:sp>
      <p:sp>
        <p:nvSpPr>
          <p:cNvPr id="3" name="Θέση περιεχομένου 2">
            <a:extLst>
              <a:ext uri="{FF2B5EF4-FFF2-40B4-BE49-F238E27FC236}">
                <a16:creationId xmlns:a16="http://schemas.microsoft.com/office/drawing/2014/main" id="{489A2CC5-41F7-83B2-8AFE-7A5A9D782C62}"/>
              </a:ext>
            </a:extLst>
          </p:cNvPr>
          <p:cNvSpPr>
            <a:spLocks noGrp="1"/>
          </p:cNvSpPr>
          <p:nvPr>
            <p:ph idx="1"/>
          </p:nvPr>
        </p:nvSpPr>
        <p:spPr/>
        <p:txBody>
          <a:bodyPr/>
          <a:lstStyle/>
          <a:p>
            <a:pPr algn="just">
              <a:buFont typeface="Arial" panose="020B0604020202020204" pitchFamily="34" charset="0"/>
              <a:buChar char="•"/>
            </a:pPr>
            <a:r>
              <a:rPr lang="el-GR" dirty="0"/>
              <a:t> Οι Γερμανοί δεν κατάφεραν να χρησιμοποιήσουν προς συμφέρον τους τον ραδιοσταθμό του </a:t>
            </a:r>
            <a:r>
              <a:rPr lang="el-GR" dirty="0" err="1"/>
              <a:t>Τσιγγιρίδη</a:t>
            </a:r>
            <a:endParaRPr lang="el-GR" dirty="0"/>
          </a:p>
          <a:p>
            <a:pPr algn="just">
              <a:buFont typeface="Arial" panose="020B0604020202020204" pitchFamily="34" charset="0"/>
              <a:buChar char="•"/>
            </a:pPr>
            <a:r>
              <a:rPr lang="el-GR" dirty="0"/>
              <a:t> Αρνούνταν να μεταδώσει γερμανικές εκπομπές και προφασίζονταν βλάβες στα μηχανήματα, κλείνοντας συχνά τον σταθμό</a:t>
            </a:r>
          </a:p>
          <a:p>
            <a:pPr algn="just">
              <a:buFont typeface="Arial" panose="020B0604020202020204" pitchFamily="34" charset="0"/>
              <a:buChar char="•"/>
            </a:pPr>
            <a:r>
              <a:rPr lang="el-GR" dirty="0"/>
              <a:t> Οι Γερμανοί τον φυλάκισαν και ανέλαβαν τη λειτουργία του σταθμού μόνοι τους </a:t>
            </a:r>
          </a:p>
          <a:p>
            <a:pPr algn="just">
              <a:buFont typeface="Arial" panose="020B0604020202020204" pitchFamily="34" charset="0"/>
              <a:buChar char="•"/>
            </a:pPr>
            <a:r>
              <a:rPr lang="el-GR" dirty="0"/>
              <a:t> Αφού τον απελευθέρωσαν αποφάσισαν να κατασκευάσουν δικό τους σταθμό στη Θεσσαλονίκη</a:t>
            </a:r>
          </a:p>
          <a:p>
            <a:endParaRPr lang="el-GR" dirty="0"/>
          </a:p>
        </p:txBody>
      </p:sp>
    </p:spTree>
    <p:extLst>
      <p:ext uri="{BB962C8B-B14F-4D97-AF65-F5344CB8AC3E}">
        <p14:creationId xmlns:p14="http://schemas.microsoft.com/office/powerpoint/2010/main" val="42215229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3CD8F3C-B117-338B-A366-10F6DFBF5333}"/>
              </a:ext>
            </a:extLst>
          </p:cNvPr>
          <p:cNvSpPr>
            <a:spLocks noGrp="1"/>
          </p:cNvSpPr>
          <p:nvPr>
            <p:ph type="title"/>
          </p:nvPr>
        </p:nvSpPr>
        <p:spPr/>
        <p:txBody>
          <a:bodyPr>
            <a:normAutofit fontScale="90000"/>
          </a:bodyPr>
          <a:lstStyle/>
          <a:p>
            <a:pPr algn="ctr"/>
            <a:r>
              <a:rPr lang="el-GR" b="1" dirty="0"/>
              <a:t>ΤΟ ΡΑΔΙΟΦΩΝΟ ΤΗΝ ΠΕΡΙΟΔΟ ΤΗΣ ΓΕΡΜΑΝΙΚΗΣ ΚΑΤΟΧΗΣ </a:t>
            </a:r>
            <a:r>
              <a:rPr lang="en-US" b="1" dirty="0"/>
              <a:t>(1940-1944)</a:t>
            </a:r>
            <a:endParaRPr lang="el-GR" dirty="0"/>
          </a:p>
        </p:txBody>
      </p:sp>
      <p:sp>
        <p:nvSpPr>
          <p:cNvPr id="3" name="Θέση περιεχομένου 2">
            <a:extLst>
              <a:ext uri="{FF2B5EF4-FFF2-40B4-BE49-F238E27FC236}">
                <a16:creationId xmlns:a16="http://schemas.microsoft.com/office/drawing/2014/main" id="{14DEC423-C054-C8A8-C13C-E256A5D079BC}"/>
              </a:ext>
            </a:extLst>
          </p:cNvPr>
          <p:cNvSpPr>
            <a:spLocks noGrp="1"/>
          </p:cNvSpPr>
          <p:nvPr>
            <p:ph idx="1"/>
          </p:nvPr>
        </p:nvSpPr>
        <p:spPr>
          <a:xfrm>
            <a:off x="849855" y="2120895"/>
            <a:ext cx="5142154" cy="3748189"/>
          </a:xfrm>
        </p:spPr>
        <p:txBody>
          <a:bodyPr/>
          <a:lstStyle/>
          <a:p>
            <a:pPr algn="just">
              <a:buFont typeface="Arial" panose="020B0604020202020204" pitchFamily="34" charset="0"/>
              <a:buChar char="•"/>
            </a:pPr>
            <a:r>
              <a:rPr lang="el-GR" dirty="0"/>
              <a:t> Μετά από απόφαση του διευθυντή και αντιπροσώπου της γερμανικής εταιρείας </a:t>
            </a:r>
            <a:r>
              <a:rPr lang="el-GR" dirty="0" err="1"/>
              <a:t>Telefunken</a:t>
            </a:r>
            <a:r>
              <a:rPr lang="el-GR" dirty="0"/>
              <a:t>, ο Γιάννης </a:t>
            </a:r>
            <a:r>
              <a:rPr lang="el-GR" dirty="0" err="1"/>
              <a:t>Βουλπιώτης</a:t>
            </a:r>
            <a:r>
              <a:rPr lang="el-GR" dirty="0"/>
              <a:t> κατάφερε να απελευθερώσει ως ένα βαθμό το ραδιόφωνο </a:t>
            </a:r>
            <a:r>
              <a:rPr lang="el-GR" dirty="0">
                <a:sym typeface="Wingdings" panose="05000000000000000000" pitchFamily="2" charset="2"/>
              </a:rPr>
              <a:t></a:t>
            </a:r>
            <a:r>
              <a:rPr lang="el-GR" dirty="0"/>
              <a:t> Βελτιώσεις και πλεονεκτήματα</a:t>
            </a:r>
          </a:p>
          <a:p>
            <a:pPr algn="just">
              <a:buFont typeface="Arial" panose="020B0604020202020204" pitchFamily="34" charset="0"/>
              <a:buChar char="•"/>
            </a:pPr>
            <a:r>
              <a:rPr lang="el-GR" dirty="0"/>
              <a:t> </a:t>
            </a:r>
            <a:r>
              <a:rPr lang="el-GR" b="1" u="sng" dirty="0"/>
              <a:t>Πρώτο μέλημα</a:t>
            </a:r>
            <a:r>
              <a:rPr lang="el-GR" dirty="0"/>
              <a:t>: Περιορισμός των γερμανικών εκπομπών και προώθηση των ελληνικών εκπομπών</a:t>
            </a:r>
          </a:p>
          <a:p>
            <a:endParaRPr lang="el-GR" dirty="0"/>
          </a:p>
        </p:txBody>
      </p:sp>
      <p:sp>
        <p:nvSpPr>
          <p:cNvPr id="4" name="Θέση περιεχομένου 3">
            <a:extLst>
              <a:ext uri="{FF2B5EF4-FFF2-40B4-BE49-F238E27FC236}">
                <a16:creationId xmlns:a16="http://schemas.microsoft.com/office/drawing/2014/main" id="{47F66B84-DC4C-BE95-B948-0B7155515333}"/>
              </a:ext>
            </a:extLst>
          </p:cNvPr>
          <p:cNvSpPr>
            <a:spLocks noGrp="1"/>
          </p:cNvSpPr>
          <p:nvPr>
            <p:ph idx="2"/>
          </p:nvPr>
        </p:nvSpPr>
        <p:spPr>
          <a:xfrm>
            <a:off x="6515940" y="2120895"/>
            <a:ext cx="5382017" cy="3748189"/>
          </a:xfrm>
        </p:spPr>
        <p:txBody>
          <a:bodyPr/>
          <a:lstStyle/>
          <a:p>
            <a:pPr algn="just">
              <a:buFont typeface="Arial" panose="020B0604020202020204" pitchFamily="34" charset="0"/>
              <a:buChar char="•"/>
            </a:pPr>
            <a:r>
              <a:rPr lang="el-GR" dirty="0"/>
              <a:t> </a:t>
            </a:r>
            <a:r>
              <a:rPr lang="el-GR" b="1" u="sng" dirty="0"/>
              <a:t>1943</a:t>
            </a:r>
            <a:r>
              <a:rPr lang="el-GR" dirty="0"/>
              <a:t>: Τέθηκε σε ισχύ ο «Ραδιοφωνικός Κανονισμός» με τον οποίο διατάχθηκε το σφράγισμα 43.000 περίπου ραδιοφωνικών συσκευών και η ακινητοποίηση των δεικτών, ώστε να λάμβαναν μόνο το σταθμό Αθηνών</a:t>
            </a:r>
          </a:p>
          <a:p>
            <a:pPr algn="just">
              <a:buFont typeface="Arial" panose="020B0604020202020204" pitchFamily="34" charset="0"/>
              <a:buChar char="•"/>
            </a:pPr>
            <a:r>
              <a:rPr lang="el-GR" dirty="0"/>
              <a:t> Οι γερμανικές δυνάμεις προσπάθησαν να καταρρίψουν τις κεραίες του εθνικού σταθμού με ωρολογιακές βόμβες</a:t>
            </a:r>
          </a:p>
          <a:p>
            <a:endParaRPr lang="el-GR" dirty="0"/>
          </a:p>
        </p:txBody>
      </p:sp>
    </p:spTree>
    <p:extLst>
      <p:ext uri="{BB962C8B-B14F-4D97-AF65-F5344CB8AC3E}">
        <p14:creationId xmlns:p14="http://schemas.microsoft.com/office/powerpoint/2010/main" val="38843574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61D8FCA-7249-38A6-83AE-EEDFB70304DE}"/>
              </a:ext>
            </a:extLst>
          </p:cNvPr>
          <p:cNvSpPr>
            <a:spLocks noGrp="1"/>
          </p:cNvSpPr>
          <p:nvPr>
            <p:ph type="title"/>
          </p:nvPr>
        </p:nvSpPr>
        <p:spPr/>
        <p:txBody>
          <a:bodyPr/>
          <a:lstStyle/>
          <a:p>
            <a:pPr algn="ctr"/>
            <a:r>
              <a:rPr lang="el-GR" b="1" dirty="0"/>
              <a:t>ΚΡΑΤΙΚΟ ΜΟΝΟΠΩΛΙΟ</a:t>
            </a:r>
          </a:p>
        </p:txBody>
      </p:sp>
      <p:sp>
        <p:nvSpPr>
          <p:cNvPr id="3" name="Θέση περιεχομένου 2">
            <a:extLst>
              <a:ext uri="{FF2B5EF4-FFF2-40B4-BE49-F238E27FC236}">
                <a16:creationId xmlns:a16="http://schemas.microsoft.com/office/drawing/2014/main" id="{CCE10ABF-95A8-9765-710F-CD5C30CD9D82}"/>
              </a:ext>
            </a:extLst>
          </p:cNvPr>
          <p:cNvSpPr>
            <a:spLocks noGrp="1"/>
          </p:cNvSpPr>
          <p:nvPr>
            <p:ph idx="1"/>
          </p:nvPr>
        </p:nvSpPr>
        <p:spPr/>
        <p:txBody>
          <a:bodyPr>
            <a:normAutofit fontScale="92500" lnSpcReduction="10000"/>
          </a:bodyPr>
          <a:lstStyle/>
          <a:p>
            <a:pPr algn="just">
              <a:buFont typeface="Arial" panose="020B0604020202020204" pitchFamily="34" charset="0"/>
              <a:buChar char="•"/>
            </a:pPr>
            <a:r>
              <a:rPr lang="el-GR" b="1" dirty="0"/>
              <a:t> 1945</a:t>
            </a:r>
            <a:r>
              <a:rPr lang="el-GR" dirty="0"/>
              <a:t>: Η κρατική υπηρεσία ραδιοφώνου μετονομάστηκε σε </a:t>
            </a:r>
            <a:r>
              <a:rPr lang="el-GR" i="1" dirty="0"/>
              <a:t>Εθνικό Ίδρυμα Ραδιοφωνίας</a:t>
            </a:r>
          </a:p>
          <a:p>
            <a:pPr algn="just">
              <a:buFont typeface="Arial" panose="020B0604020202020204" pitchFamily="34" charset="0"/>
              <a:buChar char="•"/>
            </a:pPr>
            <a:r>
              <a:rPr lang="el-GR" i="1" dirty="0"/>
              <a:t> </a:t>
            </a:r>
            <a:r>
              <a:rPr lang="el-GR" dirty="0"/>
              <a:t>Το κράτος επέμενε στην εκμετάλλευσή του χωρίς να αφήνει περιθώρια για ιδιωτική πρωτοβουλία</a:t>
            </a:r>
          </a:p>
          <a:p>
            <a:pPr algn="just">
              <a:buFont typeface="Arial" panose="020B0604020202020204" pitchFamily="34" charset="0"/>
              <a:buChar char="•"/>
            </a:pPr>
            <a:r>
              <a:rPr lang="el-GR" b="1" u="sng" dirty="0"/>
              <a:t> 1946</a:t>
            </a:r>
            <a:r>
              <a:rPr lang="el-GR" dirty="0"/>
              <a:t>: Διατάχθηκε η παύση λειτουργίας του Ράδιου </a:t>
            </a:r>
            <a:r>
              <a:rPr lang="el-GR" dirty="0" err="1"/>
              <a:t>Τσιγγιρίδη</a:t>
            </a:r>
            <a:r>
              <a:rPr lang="el-GR" dirty="0"/>
              <a:t> και τη θέση του πήρε ο Ραδιοφωνικός Σταθμός Θεσσαλονίκης του ΕΙΡ με διευθυντή τον Χ. </a:t>
            </a:r>
            <a:r>
              <a:rPr lang="el-GR" dirty="0" err="1"/>
              <a:t>Λεοντίδη</a:t>
            </a:r>
            <a:endParaRPr lang="el-GR" dirty="0"/>
          </a:p>
          <a:p>
            <a:pPr algn="just">
              <a:buFont typeface="Arial" panose="020B0604020202020204" pitchFamily="34" charset="0"/>
              <a:buChar char="•"/>
            </a:pPr>
            <a:r>
              <a:rPr lang="el-GR" b="1" dirty="0"/>
              <a:t> ΕΙΡ</a:t>
            </a:r>
            <a:r>
              <a:rPr lang="el-GR" dirty="0"/>
              <a:t>: Ανέλαβε όλους τους ραδιοφωνικούς σταθμούς της ΑΕΡΕ και είχε το μονοπώλιο των ραδιοφωνικών εκπομπών στην Ελλάδα</a:t>
            </a:r>
          </a:p>
          <a:p>
            <a:pPr algn="just">
              <a:buFont typeface="Arial" panose="020B0604020202020204" pitchFamily="34" charset="0"/>
              <a:buChar char="•"/>
            </a:pPr>
            <a:r>
              <a:rPr lang="el-GR" dirty="0"/>
              <a:t> Η στρατιωτική ηγεσία διεκδικούσε δικό της ραδιοφωνικό σταθμό ανεξάρτητο από την πολιτική εξουσία, που τελικά επιτυγχάνει τον στόχο της</a:t>
            </a:r>
          </a:p>
        </p:txBody>
      </p:sp>
    </p:spTree>
    <p:extLst>
      <p:ext uri="{BB962C8B-B14F-4D97-AF65-F5344CB8AC3E}">
        <p14:creationId xmlns:p14="http://schemas.microsoft.com/office/powerpoint/2010/main" val="22572167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D3C083E-3276-A453-5C85-F842836A5BA5}"/>
              </a:ext>
            </a:extLst>
          </p:cNvPr>
          <p:cNvSpPr>
            <a:spLocks noGrp="1"/>
          </p:cNvSpPr>
          <p:nvPr>
            <p:ph type="title"/>
          </p:nvPr>
        </p:nvSpPr>
        <p:spPr>
          <a:xfrm>
            <a:off x="612648" y="548640"/>
            <a:ext cx="10653578" cy="1108038"/>
          </a:xfrm>
        </p:spPr>
        <p:txBody>
          <a:bodyPr>
            <a:normAutofit fontScale="90000"/>
          </a:bodyPr>
          <a:lstStyle/>
          <a:p>
            <a:pPr algn="ctr"/>
            <a:r>
              <a:rPr lang="el-GR" b="1" dirty="0"/>
              <a:t>ΕΘΝΙΚΟ ΙΔΡΥΜΑ ΡΑΔΙΟΦΩΝΙΑΣ (Ε.Ι.Ρ.)</a:t>
            </a:r>
          </a:p>
        </p:txBody>
      </p:sp>
      <p:sp>
        <p:nvSpPr>
          <p:cNvPr id="3" name="Θέση περιεχομένου 2">
            <a:extLst>
              <a:ext uri="{FF2B5EF4-FFF2-40B4-BE49-F238E27FC236}">
                <a16:creationId xmlns:a16="http://schemas.microsoft.com/office/drawing/2014/main" id="{9D5BF88A-167F-C5AF-BF48-78EE7954CC82}"/>
              </a:ext>
            </a:extLst>
          </p:cNvPr>
          <p:cNvSpPr>
            <a:spLocks noGrp="1"/>
          </p:cNvSpPr>
          <p:nvPr>
            <p:ph idx="1"/>
          </p:nvPr>
        </p:nvSpPr>
        <p:spPr/>
        <p:txBody>
          <a:bodyPr>
            <a:normAutofit fontScale="77500" lnSpcReduction="20000"/>
          </a:bodyPr>
          <a:lstStyle/>
          <a:p>
            <a:pPr algn="ctr"/>
            <a:r>
              <a:rPr lang="el-GR" dirty="0"/>
              <a:t>Ιδρύθηκε το 1945 και λειτούργησε στις εγκαταστάσεις από τις οποίες εξέπεμπε από το 1938 ο κρατικός ραδιοφωνικός σταθμός Αθηνών</a:t>
            </a:r>
          </a:p>
          <a:p>
            <a:pPr algn="ctr"/>
            <a:r>
              <a:rPr lang="el-GR" dirty="0"/>
              <a:t>Κρατικός φορέας, που από το τέλος του Β΄ Παγκοσμίου Πολέμου έως το 1987, διαχειριζόταν την Ελληνική Ραδιοφωνία και την Εθνική </a:t>
            </a:r>
          </a:p>
          <a:p>
            <a:pPr algn="ctr"/>
            <a:r>
              <a:rPr lang="el-GR" dirty="0"/>
              <a:t>Τηλεόραση, ως «Εθνικό Ίδρυμα Ραδιοφωνίας και Τηλεόρασης» (Ε.Ι.Ρ.Τ.)</a:t>
            </a:r>
          </a:p>
          <a:p>
            <a:pPr algn="ctr"/>
            <a:r>
              <a:rPr lang="el-GR" dirty="0"/>
              <a:t>Στο τέλος του Β’ Παγκοσμίου Πολέμου, η ΥΕΝΕΔ και η Ε.Ι.Ρ.Τ.  συγχωνεύθηκαν με τον νόμο αριθ. 1730/1987 για να ιδρύσουν νομικό πρόσωπο ιδιωτικού δικαίου για την ραδιοφωνία και την τηλεόραση με τη μορφή της ΕΡΤ (Ελληνική Ραδιοτηλεόραση) στην Αθήνα</a:t>
            </a:r>
          </a:p>
          <a:p>
            <a:pPr algn="ctr"/>
            <a:r>
              <a:rPr lang="el-GR" u="sng" dirty="0"/>
              <a:t>Σταθμοί των ενόπλων δυνάμεων</a:t>
            </a:r>
            <a:r>
              <a:rPr lang="el-GR" dirty="0"/>
              <a:t>: Δημιουργήθηκαν αρχικά για να αφυπνίσουν τους κατοίκους της Βόρειας Ελλάδας για τους κινδύνους του κουμμουνισμού κατά τη διάρκεια αλλά και μετά τον </a:t>
            </a:r>
            <a:r>
              <a:rPr lang="el-GR"/>
              <a:t>εμφύλιο πόλεμο</a:t>
            </a:r>
            <a:endParaRPr lang="el-GR" dirty="0"/>
          </a:p>
        </p:txBody>
      </p:sp>
    </p:spTree>
    <p:extLst>
      <p:ext uri="{BB962C8B-B14F-4D97-AF65-F5344CB8AC3E}">
        <p14:creationId xmlns:p14="http://schemas.microsoft.com/office/powerpoint/2010/main" val="28729472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B7601FD-A208-8FD5-7C67-30A6DB02CABE}"/>
              </a:ext>
            </a:extLst>
          </p:cNvPr>
          <p:cNvSpPr>
            <a:spLocks noGrp="1"/>
          </p:cNvSpPr>
          <p:nvPr>
            <p:ph type="title"/>
          </p:nvPr>
        </p:nvSpPr>
        <p:spPr>
          <a:xfrm>
            <a:off x="1096963" y="287338"/>
            <a:ext cx="10058400" cy="1449387"/>
          </a:xfrm>
        </p:spPr>
        <p:txBody>
          <a:bodyPr wrap="square" anchor="b">
            <a:normAutofit/>
          </a:bodyPr>
          <a:lstStyle/>
          <a:p>
            <a:pPr algn="ctr"/>
            <a:r>
              <a:rPr lang="el-GR" b="1" dirty="0"/>
              <a:t>ΕΞΕΛΙΞΗ ΤΟΥ ΡΑΔΙΟΦΩΝΟΥ</a:t>
            </a:r>
          </a:p>
        </p:txBody>
      </p:sp>
      <p:sp>
        <p:nvSpPr>
          <p:cNvPr id="3" name="Θέση περιεχομένου 2">
            <a:extLst>
              <a:ext uri="{FF2B5EF4-FFF2-40B4-BE49-F238E27FC236}">
                <a16:creationId xmlns:a16="http://schemas.microsoft.com/office/drawing/2014/main" id="{7CE86836-5FA2-B64C-A7D1-6EA0CB99B4D6}"/>
              </a:ext>
            </a:extLst>
          </p:cNvPr>
          <p:cNvSpPr>
            <a:spLocks noGrp="1"/>
          </p:cNvSpPr>
          <p:nvPr>
            <p:ph idx="1"/>
          </p:nvPr>
        </p:nvSpPr>
        <p:spPr>
          <a:xfrm>
            <a:off x="1097280" y="2120895"/>
            <a:ext cx="4765638" cy="3748189"/>
          </a:xfrm>
        </p:spPr>
        <p:txBody>
          <a:bodyPr wrap="square" anchor="t">
            <a:normAutofit/>
          </a:bodyPr>
          <a:lstStyle/>
          <a:p>
            <a:pPr algn="just">
              <a:lnSpc>
                <a:spcPct val="100000"/>
              </a:lnSpc>
              <a:buFont typeface="Arial" panose="020B0604020202020204" pitchFamily="34" charset="0"/>
              <a:buChar char="•"/>
            </a:pPr>
            <a:r>
              <a:rPr lang="el-GR" sz="2000" dirty="0"/>
              <a:t> Οι σταθμοί των ενόπλων δυνάμεων δημιουργήθηκαν αρχικά για να αφυπνίσουν τους κατοίκους της Βόρειας Ελλάδας για τους κινδύνους του κουμμουνισμού κατά τη διάρκεια αλλά και μετά τον εμφύλιο πόλεμο</a:t>
            </a:r>
          </a:p>
          <a:p>
            <a:pPr algn="just">
              <a:lnSpc>
                <a:spcPct val="100000"/>
              </a:lnSpc>
              <a:buFont typeface="Arial" panose="020B0604020202020204" pitchFamily="34" charset="0"/>
              <a:buChar char="•"/>
            </a:pPr>
            <a:r>
              <a:rPr lang="el-GR" sz="2000" dirty="0"/>
              <a:t> </a:t>
            </a:r>
            <a:r>
              <a:rPr lang="el-GR" sz="2000" b="1" u="sng" dirty="0"/>
              <a:t>1947</a:t>
            </a:r>
            <a:r>
              <a:rPr lang="el-GR" sz="2000" dirty="0"/>
              <a:t>: Το ΕΙΡ έθεσε σε λειτουργία έναν σταθμό με όνομα «Φωνή της Ελλάδος» </a:t>
            </a:r>
            <a:r>
              <a:rPr lang="el-GR" sz="2000" dirty="0">
                <a:sym typeface="Wingdings" panose="05000000000000000000" pitchFamily="2" charset="2"/>
              </a:rPr>
              <a:t> </a:t>
            </a:r>
            <a:r>
              <a:rPr lang="el-GR" sz="2000" dirty="0"/>
              <a:t> Πρόγραμμα εκπομπών που απευθυνόταν στις ξένες χώρες και στους Έλληνες του εξωτερικού</a:t>
            </a:r>
          </a:p>
          <a:p>
            <a:pPr>
              <a:lnSpc>
                <a:spcPct val="100000"/>
              </a:lnSpc>
            </a:pPr>
            <a:endParaRPr lang="el-GR" sz="2000" dirty="0"/>
          </a:p>
        </p:txBody>
      </p:sp>
      <p:pic>
        <p:nvPicPr>
          <p:cNvPr id="6" name="Θέση περιεχομένου 5" descr="Εικόνα που περιέχει μέταλλο, χάλκινο, μουσείο&#10;&#10;Το περιεχόμενο που δημιουργείται από AI ενδέχεται να είναι εσφαλμένο.">
            <a:extLst>
              <a:ext uri="{FF2B5EF4-FFF2-40B4-BE49-F238E27FC236}">
                <a16:creationId xmlns:a16="http://schemas.microsoft.com/office/drawing/2014/main" id="{52C4779D-EB52-D540-D715-CA0C36494DBF}"/>
              </a:ext>
            </a:extLst>
          </p:cNvPr>
          <p:cNvPicPr>
            <a:picLocks noGrp="1" noChangeAspect="1"/>
          </p:cNvPicPr>
          <p:nvPr>
            <p:ph idx="2"/>
          </p:nvPr>
        </p:nvPicPr>
        <p:blipFill>
          <a:blip r:embed="rId2">
            <a:extLst>
              <a:ext uri="{28A0092B-C50C-407E-A947-70E740481C1C}">
                <a14:useLocalDpi xmlns:a14="http://schemas.microsoft.com/office/drawing/2010/main" val="0"/>
              </a:ext>
            </a:extLst>
          </a:blip>
          <a:srcRect t="1078" r="-2" b="49643"/>
          <a:stretch>
            <a:fillRect/>
          </a:stretch>
        </p:blipFill>
        <p:spPr>
          <a:xfrm>
            <a:off x="6515941" y="2120895"/>
            <a:ext cx="4639738" cy="3748189"/>
          </a:xfrm>
          <a:noFill/>
        </p:spPr>
      </p:pic>
    </p:spTree>
    <p:extLst>
      <p:ext uri="{BB962C8B-B14F-4D97-AF65-F5344CB8AC3E}">
        <p14:creationId xmlns:p14="http://schemas.microsoft.com/office/powerpoint/2010/main" val="237615002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539D5FC-2A4D-2D52-7DA7-FF8948F0F34F}"/>
              </a:ext>
            </a:extLst>
          </p:cNvPr>
          <p:cNvSpPr>
            <a:spLocks noGrp="1"/>
          </p:cNvSpPr>
          <p:nvPr>
            <p:ph type="title"/>
          </p:nvPr>
        </p:nvSpPr>
        <p:spPr/>
        <p:txBody>
          <a:bodyPr/>
          <a:lstStyle/>
          <a:p>
            <a:pPr algn="ctr"/>
            <a:r>
              <a:rPr lang="el-GR" b="1" dirty="0"/>
              <a:t>ΕΞΕΛΙΞΗ ΤΟΥ ΡΑΔΙΟΦΩΝΟΥ</a:t>
            </a:r>
            <a:endParaRPr lang="el-GR" dirty="0"/>
          </a:p>
        </p:txBody>
      </p:sp>
      <p:sp>
        <p:nvSpPr>
          <p:cNvPr id="3" name="Θέση περιεχομένου 2">
            <a:extLst>
              <a:ext uri="{FF2B5EF4-FFF2-40B4-BE49-F238E27FC236}">
                <a16:creationId xmlns:a16="http://schemas.microsoft.com/office/drawing/2014/main" id="{C6FA9594-B97D-EB3A-14DC-F4B0E1DEC687}"/>
              </a:ext>
            </a:extLst>
          </p:cNvPr>
          <p:cNvSpPr>
            <a:spLocks noGrp="1"/>
          </p:cNvSpPr>
          <p:nvPr>
            <p:ph idx="1"/>
          </p:nvPr>
        </p:nvSpPr>
        <p:spPr>
          <a:xfrm>
            <a:off x="602428" y="2108200"/>
            <a:ext cx="10962043" cy="3991386"/>
          </a:xfrm>
        </p:spPr>
        <p:txBody>
          <a:bodyPr/>
          <a:lstStyle/>
          <a:p>
            <a:pPr>
              <a:buFont typeface="Arial" panose="020B0604020202020204" pitchFamily="34" charset="0"/>
              <a:buChar char="•"/>
            </a:pPr>
            <a:r>
              <a:rPr lang="el-GR" dirty="0"/>
              <a:t> </a:t>
            </a:r>
            <a:r>
              <a:rPr lang="el-GR" sz="2200" dirty="0"/>
              <a:t>Κυρίαρχο μέλημα του ΕΙΡ ήταν να δημιουργήσει δίκτυα κρατικών σταθμών σε όλη την Ελλάδα με στόχο κυρίως την ύπαιθρο</a:t>
            </a:r>
          </a:p>
          <a:p>
            <a:pPr>
              <a:buFont typeface="Arial" panose="020B0604020202020204" pitchFamily="34" charset="0"/>
              <a:buChar char="•"/>
            </a:pPr>
            <a:r>
              <a:rPr lang="el-GR" sz="2200" dirty="0"/>
              <a:t> </a:t>
            </a:r>
            <a:r>
              <a:rPr lang="el-GR" sz="2200" b="1" u="sng" dirty="0"/>
              <a:t>Έσοδα</a:t>
            </a:r>
            <a:r>
              <a:rPr lang="el-GR" sz="2200" dirty="0"/>
              <a:t>: Επειδή οι σταθμοί δεν είχαν έσοδα από διαφημίσεις, τα έσοδα προέρχονταν από την εισφορά που πλήρωναν οι κάτοχοι ραδιοφώνων</a:t>
            </a:r>
          </a:p>
          <a:p>
            <a:pPr>
              <a:buFont typeface="Arial" panose="020B0604020202020204" pitchFamily="34" charset="0"/>
              <a:buChar char="•"/>
            </a:pPr>
            <a:r>
              <a:rPr lang="el-GR" sz="2200" dirty="0"/>
              <a:t> Οι ΗΠΑ βοήθησαν την ελληνική κυβέρνηση κατασκευάζοντας δύο ραδιοφωνικούς σταθμούς που εξέπεμπαν προγράμματα της αμερικανικής ραδιοφωνίας την ημέρα και προγράμματα της ελληνικής κυβέρνησης την υπόλοιπη ημέρα</a:t>
            </a:r>
          </a:p>
          <a:p>
            <a:pPr>
              <a:buFont typeface="Arial" panose="020B0604020202020204" pitchFamily="34" charset="0"/>
              <a:buChar char="•"/>
            </a:pPr>
            <a:r>
              <a:rPr lang="el-GR" sz="2200" dirty="0"/>
              <a:t> </a:t>
            </a:r>
            <a:r>
              <a:rPr lang="el-GR" sz="2200" b="1" u="sng" dirty="0"/>
              <a:t>Ισχυροποίηση των σταθμών</a:t>
            </a:r>
            <a:r>
              <a:rPr lang="el-GR" sz="2200" dirty="0"/>
              <a:t>: Το 1951 ο νόμος 1663/1951 νομιμοποίησε τη λειτουργία των σταθμών των Ενόπλων Δυνάμεων</a:t>
            </a:r>
          </a:p>
          <a:p>
            <a:endParaRPr lang="el-GR" dirty="0"/>
          </a:p>
        </p:txBody>
      </p:sp>
    </p:spTree>
    <p:extLst>
      <p:ext uri="{BB962C8B-B14F-4D97-AF65-F5344CB8AC3E}">
        <p14:creationId xmlns:p14="http://schemas.microsoft.com/office/powerpoint/2010/main" val="78982344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CAA6559-3AE6-2DFB-7FE2-E17BDEF06EAE}"/>
              </a:ext>
            </a:extLst>
          </p:cNvPr>
          <p:cNvSpPr>
            <a:spLocks noGrp="1"/>
          </p:cNvSpPr>
          <p:nvPr>
            <p:ph type="title"/>
          </p:nvPr>
        </p:nvSpPr>
        <p:spPr>
          <a:xfrm>
            <a:off x="612648" y="548640"/>
            <a:ext cx="10653578" cy="920237"/>
          </a:xfrm>
        </p:spPr>
        <p:txBody>
          <a:bodyPr/>
          <a:lstStyle/>
          <a:p>
            <a:pPr algn="ctr"/>
            <a:r>
              <a:rPr lang="el-GR" b="1" dirty="0"/>
              <a:t>ΕΞΕΛΙΞΗ ΤΟΥ ΡΑΔΙΟΦΩΝΟΥ</a:t>
            </a:r>
            <a:endParaRPr lang="el-GR" dirty="0"/>
          </a:p>
        </p:txBody>
      </p:sp>
      <p:sp>
        <p:nvSpPr>
          <p:cNvPr id="3" name="Θέση περιεχομένου 2">
            <a:extLst>
              <a:ext uri="{FF2B5EF4-FFF2-40B4-BE49-F238E27FC236}">
                <a16:creationId xmlns:a16="http://schemas.microsoft.com/office/drawing/2014/main" id="{C3DE38E4-166A-9536-DA0B-09441454D017}"/>
              </a:ext>
            </a:extLst>
          </p:cNvPr>
          <p:cNvSpPr>
            <a:spLocks noGrp="1"/>
          </p:cNvSpPr>
          <p:nvPr>
            <p:ph idx="1"/>
          </p:nvPr>
        </p:nvSpPr>
        <p:spPr/>
        <p:txBody>
          <a:bodyPr/>
          <a:lstStyle/>
          <a:p>
            <a:pPr algn="ctr">
              <a:buFont typeface="Arial" panose="020B0604020202020204" pitchFamily="34" charset="0"/>
              <a:buChar char="•"/>
            </a:pPr>
            <a:r>
              <a:rPr lang="el-GR" dirty="0"/>
              <a:t> Οι </a:t>
            </a:r>
            <a:r>
              <a:rPr lang="el-GR" i="1" dirty="0"/>
              <a:t>ερασιτέχνες του Μέσου</a:t>
            </a:r>
            <a:r>
              <a:rPr lang="el-GR" dirty="0"/>
              <a:t> έπαιξαν τον μεγαλύτερο ρόλο στην εξάπλωση του ραδιοφώνου στην Ελλάδα</a:t>
            </a:r>
          </a:p>
          <a:p>
            <a:pPr algn="ctr">
              <a:buFont typeface="Arial" panose="020B0604020202020204" pitchFamily="34" charset="0"/>
              <a:buChar char="•"/>
            </a:pPr>
            <a:r>
              <a:rPr lang="el-GR" dirty="0"/>
              <a:t>Οι ώρες δικής τους εκπομπής ήταν ελάχιστες καθώς υποχρεώνονταν να αναμεταδίδουν το εθνικό πρόγραμμα μέχρι το </a:t>
            </a:r>
            <a:r>
              <a:rPr lang="el-GR" b="1" dirty="0"/>
              <a:t>1955</a:t>
            </a:r>
          </a:p>
          <a:p>
            <a:pPr algn="ctr">
              <a:buFont typeface="Arial" panose="020B0604020202020204" pitchFamily="34" charset="0"/>
              <a:buChar char="•"/>
            </a:pPr>
            <a:r>
              <a:rPr lang="el-GR" dirty="0"/>
              <a:t> Το ραδιόφωνο στην μεταπολεμική περίοδο στην Ελλάδα δικαίως μετατράπηκε σε Μέσο Μαζικής Επικοινωνίας και Ενημέρωσης</a:t>
            </a:r>
          </a:p>
          <a:p>
            <a:pPr algn="ctr">
              <a:buFont typeface="Arial" panose="020B0604020202020204" pitchFamily="34" charset="0"/>
              <a:buChar char="•"/>
            </a:pPr>
            <a:r>
              <a:rPr lang="el-GR" dirty="0"/>
              <a:t> Δεν απευθύνονταν στον μέσο πολίτη λόγω του κόστους της συσκευής και της συνδρομής που επιβάλλονταν για την χρήση του</a:t>
            </a:r>
          </a:p>
        </p:txBody>
      </p:sp>
    </p:spTree>
    <p:extLst>
      <p:ext uri="{BB962C8B-B14F-4D97-AF65-F5344CB8AC3E}">
        <p14:creationId xmlns:p14="http://schemas.microsoft.com/office/powerpoint/2010/main" val="90516409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D124899-2078-0C1B-72B5-DD36FECB7935}"/>
              </a:ext>
            </a:extLst>
          </p:cNvPr>
          <p:cNvSpPr>
            <a:spLocks noGrp="1"/>
          </p:cNvSpPr>
          <p:nvPr>
            <p:ph type="title"/>
          </p:nvPr>
        </p:nvSpPr>
        <p:spPr/>
        <p:txBody>
          <a:bodyPr/>
          <a:lstStyle/>
          <a:p>
            <a:pPr algn="ctr"/>
            <a:r>
              <a:rPr lang="el-GR" b="1" dirty="0"/>
              <a:t>«ΧΡΥΣΗ» ΕΠΟΧΗ ΤΗΣ ΡΑΔΙΟΦΩΝΙΑΣ (1951-1967)</a:t>
            </a:r>
            <a:endParaRPr lang="el-GR" dirty="0"/>
          </a:p>
        </p:txBody>
      </p:sp>
      <p:sp>
        <p:nvSpPr>
          <p:cNvPr id="3" name="Θέση περιεχομένου 2">
            <a:extLst>
              <a:ext uri="{FF2B5EF4-FFF2-40B4-BE49-F238E27FC236}">
                <a16:creationId xmlns:a16="http://schemas.microsoft.com/office/drawing/2014/main" id="{51A2FA6C-EEC7-4F76-3148-AEE7147E2BFC}"/>
              </a:ext>
            </a:extLst>
          </p:cNvPr>
          <p:cNvSpPr>
            <a:spLocks noGrp="1"/>
          </p:cNvSpPr>
          <p:nvPr>
            <p:ph idx="1"/>
          </p:nvPr>
        </p:nvSpPr>
        <p:spPr/>
        <p:txBody>
          <a:bodyPr/>
          <a:lstStyle/>
          <a:p>
            <a:pPr algn="just">
              <a:buFont typeface="Arial" panose="020B0604020202020204" pitchFamily="34" charset="0"/>
              <a:buChar char="•"/>
            </a:pPr>
            <a:r>
              <a:rPr lang="el-GR" dirty="0"/>
              <a:t> </a:t>
            </a:r>
            <a:r>
              <a:rPr lang="el-GR" b="1" u="sng" dirty="0"/>
              <a:t>1775/1951</a:t>
            </a:r>
            <a:r>
              <a:rPr lang="el-GR" dirty="0"/>
              <a:t>: Το πρώτο ολοκληρωμένο θεσμικό σχέδιο για το ραδιόφωνο στην Ελλάδα</a:t>
            </a:r>
          </a:p>
          <a:p>
            <a:pPr algn="just">
              <a:buFont typeface="Arial" panose="020B0604020202020204" pitchFamily="34" charset="0"/>
              <a:buChar char="•"/>
            </a:pPr>
            <a:r>
              <a:rPr lang="el-GR" dirty="0"/>
              <a:t> Επιβεβαιώθηκε η οργάνωση, η διοίκηση, η διαχείριση και η αποκλειστική εκμετάλλευση του ραδιοφωνικού δικτύου της χώρας από το ΕΙΡ</a:t>
            </a:r>
          </a:p>
          <a:p>
            <a:endParaRPr lang="el-GR" dirty="0"/>
          </a:p>
        </p:txBody>
      </p:sp>
      <p:sp>
        <p:nvSpPr>
          <p:cNvPr id="4" name="Θέση περιεχομένου 3">
            <a:extLst>
              <a:ext uri="{FF2B5EF4-FFF2-40B4-BE49-F238E27FC236}">
                <a16:creationId xmlns:a16="http://schemas.microsoft.com/office/drawing/2014/main" id="{BCABEB1C-AD7E-8196-A1CA-DB10FD54975C}"/>
              </a:ext>
            </a:extLst>
          </p:cNvPr>
          <p:cNvSpPr>
            <a:spLocks noGrp="1"/>
          </p:cNvSpPr>
          <p:nvPr>
            <p:ph idx="2"/>
          </p:nvPr>
        </p:nvSpPr>
        <p:spPr/>
        <p:txBody>
          <a:bodyPr/>
          <a:lstStyle/>
          <a:p>
            <a:pPr algn="just">
              <a:buFont typeface="Arial" panose="020B0604020202020204" pitchFamily="34" charset="0"/>
              <a:buChar char="•"/>
            </a:pPr>
            <a:r>
              <a:rPr lang="el-GR" dirty="0"/>
              <a:t> </a:t>
            </a:r>
            <a:r>
              <a:rPr lang="el-GR" b="1" u="sng" dirty="0"/>
              <a:t>Λόγοι ανάπτυξης 1950-’60</a:t>
            </a:r>
            <a:r>
              <a:rPr lang="el-GR" dirty="0"/>
              <a:t>: Δύο τεχνολογικές εξελίξεις, του μαγνητοφώνου και του τρανζίστορ</a:t>
            </a:r>
          </a:p>
          <a:p>
            <a:pPr algn="just">
              <a:buFont typeface="Arial" panose="020B0604020202020204" pitchFamily="34" charset="0"/>
              <a:buChar char="•"/>
            </a:pPr>
            <a:r>
              <a:rPr lang="el-GR" dirty="0"/>
              <a:t> Το ραδιόφωνο γίνεται πιο προσιτό και ευέλικτο λόγω της χαμηλότερης τιμής του τρανζίστορ</a:t>
            </a:r>
          </a:p>
          <a:p>
            <a:endParaRPr lang="el-GR" dirty="0"/>
          </a:p>
        </p:txBody>
      </p:sp>
    </p:spTree>
    <p:extLst>
      <p:ext uri="{BB962C8B-B14F-4D97-AF65-F5344CB8AC3E}">
        <p14:creationId xmlns:p14="http://schemas.microsoft.com/office/powerpoint/2010/main" val="12796969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4CD770D-8087-017F-EA33-DFD9404CCB12}"/>
              </a:ext>
            </a:extLst>
          </p:cNvPr>
          <p:cNvSpPr>
            <a:spLocks noGrp="1"/>
          </p:cNvSpPr>
          <p:nvPr>
            <p:ph type="title"/>
          </p:nvPr>
        </p:nvSpPr>
        <p:spPr/>
        <p:txBody>
          <a:bodyPr/>
          <a:lstStyle/>
          <a:p>
            <a:pPr algn="ctr"/>
            <a:r>
              <a:rPr lang="el-GR" b="1" dirty="0"/>
              <a:t>«ΧΡΥΣΗ» ΕΠΟΧΗ ΤΗΣ ΡΑΔΙΟΦΩΝΙΑΣ (1951-1967)</a:t>
            </a:r>
            <a:endParaRPr lang="el-GR" dirty="0"/>
          </a:p>
        </p:txBody>
      </p:sp>
      <p:sp>
        <p:nvSpPr>
          <p:cNvPr id="3" name="Θέση περιεχομένου 2">
            <a:extLst>
              <a:ext uri="{FF2B5EF4-FFF2-40B4-BE49-F238E27FC236}">
                <a16:creationId xmlns:a16="http://schemas.microsoft.com/office/drawing/2014/main" id="{F0D41C89-0D4B-614B-44F6-C9A45D93DD44}"/>
              </a:ext>
            </a:extLst>
          </p:cNvPr>
          <p:cNvSpPr>
            <a:spLocks noGrp="1"/>
          </p:cNvSpPr>
          <p:nvPr>
            <p:ph idx="1"/>
          </p:nvPr>
        </p:nvSpPr>
        <p:spPr>
          <a:xfrm>
            <a:off x="613186" y="2108199"/>
            <a:ext cx="11155679" cy="4271085"/>
          </a:xfrm>
        </p:spPr>
        <p:txBody>
          <a:bodyPr/>
          <a:lstStyle/>
          <a:p>
            <a:pPr>
              <a:buFont typeface="Arial" panose="020B0604020202020204" pitchFamily="34" charset="0"/>
              <a:buChar char="•"/>
            </a:pPr>
            <a:r>
              <a:rPr lang="el-GR" dirty="0"/>
              <a:t> </a:t>
            </a:r>
            <a:r>
              <a:rPr lang="el-GR" sz="2200" dirty="0"/>
              <a:t>Μετά το τέλος του εμφυλίου πολέμου άρχισαν να εμφανίζονται και πάλι οι ιδιωτικοί ραδιοφωνικοί σταθμοί</a:t>
            </a:r>
          </a:p>
          <a:p>
            <a:pPr>
              <a:buFont typeface="Arial" panose="020B0604020202020204" pitchFamily="34" charset="0"/>
              <a:buChar char="•"/>
            </a:pPr>
            <a:r>
              <a:rPr lang="el-GR" sz="2200" dirty="0"/>
              <a:t> </a:t>
            </a:r>
            <a:r>
              <a:rPr lang="el-GR" sz="2200" b="1" u="sng" dirty="0"/>
              <a:t>Πρώτος ιδιωτικός σταθμός</a:t>
            </a:r>
            <a:r>
              <a:rPr lang="el-GR" sz="2200" dirty="0"/>
              <a:t>: Λειτούργησε στο πανεπιστήμιο της Αθήνας</a:t>
            </a:r>
          </a:p>
          <a:p>
            <a:pPr>
              <a:buFont typeface="Arial" panose="020B0604020202020204" pitchFamily="34" charset="0"/>
              <a:buChar char="•"/>
            </a:pPr>
            <a:r>
              <a:rPr lang="el-GR" sz="2200" dirty="0"/>
              <a:t> Το ΕΙΡ δεν ήταν υπέρ της δημιουργίας τέτοιων σταθμών, ωστόσο, δεν μπορούσε να εμποδίσει και τη λειτουργία τους </a:t>
            </a:r>
          </a:p>
          <a:p>
            <a:pPr>
              <a:buFont typeface="Arial" panose="020B0604020202020204" pitchFamily="34" charset="0"/>
              <a:buChar char="•"/>
            </a:pPr>
            <a:r>
              <a:rPr lang="el-GR" sz="2200" dirty="0"/>
              <a:t> </a:t>
            </a:r>
            <a:r>
              <a:rPr lang="el-GR" sz="2200" b="1" u="sng" dirty="0"/>
              <a:t>Χαρακτηριστικό</a:t>
            </a:r>
            <a:r>
              <a:rPr lang="el-GR" sz="2200" dirty="0"/>
              <a:t>: Χρηματοδότησή τους από τις διαφημίσεις</a:t>
            </a:r>
          </a:p>
          <a:p>
            <a:pPr>
              <a:buFont typeface="Arial" panose="020B0604020202020204" pitchFamily="34" charset="0"/>
              <a:buChar char="•"/>
            </a:pPr>
            <a:r>
              <a:rPr lang="el-GR" sz="2200" dirty="0"/>
              <a:t> </a:t>
            </a:r>
            <a:r>
              <a:rPr lang="el-GR" sz="2200" b="1" u="sng" dirty="0"/>
              <a:t>Σύνταγμα 1952</a:t>
            </a:r>
            <a:r>
              <a:rPr lang="el-GR" sz="2200" dirty="0"/>
              <a:t>: Ψηφίστηκε από το κοινοβούλιο ο νόμος 2312/1953 που έδινε στον ΕΙΡ τον εσωτερικό κανονισμό λειτουργίας, παραχωρώντας του ξανά το μονοπώλιο των ραδιοφωνικών εκπομπών</a:t>
            </a:r>
          </a:p>
        </p:txBody>
      </p:sp>
    </p:spTree>
    <p:extLst>
      <p:ext uri="{BB962C8B-B14F-4D97-AF65-F5344CB8AC3E}">
        <p14:creationId xmlns:p14="http://schemas.microsoft.com/office/powerpoint/2010/main" val="6083868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E0DB7BB-6E70-1DA4-9172-B837C65C1A98}"/>
              </a:ext>
            </a:extLst>
          </p:cNvPr>
          <p:cNvSpPr>
            <a:spLocks noGrp="1"/>
          </p:cNvSpPr>
          <p:nvPr>
            <p:ph type="title"/>
          </p:nvPr>
        </p:nvSpPr>
        <p:spPr/>
        <p:txBody>
          <a:bodyPr/>
          <a:lstStyle/>
          <a:p>
            <a:pPr algn="ctr"/>
            <a:r>
              <a:rPr lang="el-GR" b="1" dirty="0"/>
              <a:t>Η ΙΣΤΟΡΙΑ ΤΟΥ ΡΑΔΙΟΦΩΝΟΥ</a:t>
            </a:r>
            <a:endParaRPr lang="el-GR" dirty="0"/>
          </a:p>
        </p:txBody>
      </p:sp>
      <p:sp>
        <p:nvSpPr>
          <p:cNvPr id="3" name="Θέση περιεχομένου 2">
            <a:extLst>
              <a:ext uri="{FF2B5EF4-FFF2-40B4-BE49-F238E27FC236}">
                <a16:creationId xmlns:a16="http://schemas.microsoft.com/office/drawing/2014/main" id="{8E7C4CA0-2C2D-12DA-60D7-F0EDACD70D54}"/>
              </a:ext>
            </a:extLst>
          </p:cNvPr>
          <p:cNvSpPr>
            <a:spLocks noGrp="1"/>
          </p:cNvSpPr>
          <p:nvPr>
            <p:ph idx="1"/>
          </p:nvPr>
        </p:nvSpPr>
        <p:spPr>
          <a:xfrm>
            <a:off x="1097279" y="2120895"/>
            <a:ext cx="5400339" cy="3914145"/>
          </a:xfrm>
        </p:spPr>
        <p:txBody>
          <a:bodyPr/>
          <a:lstStyle/>
          <a:p>
            <a:pPr algn="just">
              <a:buFont typeface="Arial" panose="020B0604020202020204" pitchFamily="34" charset="0"/>
              <a:buChar char="•"/>
            </a:pPr>
            <a:r>
              <a:rPr lang="el-GR" dirty="0"/>
              <a:t> Ο Μάξγουελ παρουσίασε την </a:t>
            </a:r>
            <a:r>
              <a:rPr lang="el-GR" i="1" dirty="0"/>
              <a:t>ηλεκτρομαγνητική θεωρία του φωτός</a:t>
            </a:r>
            <a:r>
              <a:rPr lang="el-GR" dirty="0"/>
              <a:t> το 1864</a:t>
            </a:r>
          </a:p>
          <a:p>
            <a:pPr algn="just">
              <a:buFont typeface="Arial" panose="020B0604020202020204" pitchFamily="34" charset="0"/>
              <a:buChar char="•"/>
            </a:pPr>
            <a:r>
              <a:rPr lang="el-GR" dirty="0"/>
              <a:t> Η θεωρία του </a:t>
            </a:r>
            <a:r>
              <a:rPr lang="el-GR" dirty="0" err="1"/>
              <a:t>περιελάμβανε</a:t>
            </a:r>
            <a:r>
              <a:rPr lang="el-GR" dirty="0"/>
              <a:t> κύματα στον αιθέρα πολλών μηκών, πέρα από εκείνα που προκαλούν στις αισθήσεις μας την εντύπωση του φωτός</a:t>
            </a:r>
          </a:p>
          <a:p>
            <a:pPr algn="just">
              <a:buFont typeface="Arial" panose="020B0604020202020204" pitchFamily="34" charset="0"/>
              <a:buChar char="•"/>
            </a:pPr>
            <a:r>
              <a:rPr lang="el-GR" dirty="0"/>
              <a:t>Το φάσμα του φωτός αποτελεί μόνο ένα μικρό τμήμα των δυνατών κυμάτων</a:t>
            </a:r>
          </a:p>
        </p:txBody>
      </p:sp>
      <p:sp>
        <p:nvSpPr>
          <p:cNvPr id="4" name="Θέση περιεχομένου 3">
            <a:extLst>
              <a:ext uri="{FF2B5EF4-FFF2-40B4-BE49-F238E27FC236}">
                <a16:creationId xmlns:a16="http://schemas.microsoft.com/office/drawing/2014/main" id="{6B10EE20-7FF8-2520-CE17-FCFFEE913BD8}"/>
              </a:ext>
            </a:extLst>
          </p:cNvPr>
          <p:cNvSpPr>
            <a:spLocks noGrp="1"/>
          </p:cNvSpPr>
          <p:nvPr>
            <p:ph idx="2"/>
          </p:nvPr>
        </p:nvSpPr>
        <p:spPr>
          <a:xfrm>
            <a:off x="6852621" y="2120895"/>
            <a:ext cx="4848504" cy="4010964"/>
          </a:xfrm>
        </p:spPr>
        <p:txBody>
          <a:bodyPr/>
          <a:lstStyle/>
          <a:p>
            <a:pPr algn="just">
              <a:buFont typeface="Arial" panose="020B0604020202020204" pitchFamily="34" charset="0"/>
              <a:buChar char="•"/>
            </a:pPr>
            <a:r>
              <a:rPr lang="el-GR" dirty="0"/>
              <a:t> Η θεωρία του προκάλεσε μεγάλη αναστάτωση στους επιστήμονες της εποχής</a:t>
            </a:r>
          </a:p>
          <a:p>
            <a:pPr algn="just">
              <a:buFont typeface="Arial" panose="020B0604020202020204" pitchFamily="34" charset="0"/>
              <a:buChar char="•"/>
            </a:pPr>
            <a:r>
              <a:rPr lang="el-GR" dirty="0"/>
              <a:t> Επρόκειτο για μια προσπάθεια να εξηγηθεί ο μηχανισμός του φωτός, χωρίς ωστόσο να προσφέρει κάποια νέα πρακτική εφαρμογή ή να υποδείξει την πιθανότητα μελλοντικών τεχνολογικών εξελίξεων</a:t>
            </a:r>
            <a:endParaRPr lang="el-GR" dirty="0">
              <a:highlight>
                <a:srgbClr val="FFFF00"/>
              </a:highlight>
            </a:endParaRPr>
          </a:p>
        </p:txBody>
      </p:sp>
    </p:spTree>
    <p:extLst>
      <p:ext uri="{BB962C8B-B14F-4D97-AF65-F5344CB8AC3E}">
        <p14:creationId xmlns:p14="http://schemas.microsoft.com/office/powerpoint/2010/main" val="322578587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FDC0BFB-618C-E698-CBCC-B4FE4F2A21E9}"/>
              </a:ext>
            </a:extLst>
          </p:cNvPr>
          <p:cNvSpPr>
            <a:spLocks noGrp="1"/>
          </p:cNvSpPr>
          <p:nvPr>
            <p:ph type="title"/>
          </p:nvPr>
        </p:nvSpPr>
        <p:spPr/>
        <p:txBody>
          <a:bodyPr/>
          <a:lstStyle/>
          <a:p>
            <a:pPr algn="ctr"/>
            <a:r>
              <a:rPr lang="el-GR" b="1" dirty="0"/>
              <a:t>«ΧΡΥΣΗ» ΕΠΟΧΗ ΤΗΣ ΡΑΔΙΟΦΩΝΙΑΣ (1951-1967)</a:t>
            </a:r>
            <a:endParaRPr lang="el-GR" dirty="0"/>
          </a:p>
        </p:txBody>
      </p:sp>
      <p:sp>
        <p:nvSpPr>
          <p:cNvPr id="3" name="Θέση περιεχομένου 2">
            <a:extLst>
              <a:ext uri="{FF2B5EF4-FFF2-40B4-BE49-F238E27FC236}">
                <a16:creationId xmlns:a16="http://schemas.microsoft.com/office/drawing/2014/main" id="{20E2B630-DE3A-F7C9-2932-D88115A7534E}"/>
              </a:ext>
            </a:extLst>
          </p:cNvPr>
          <p:cNvSpPr>
            <a:spLocks noGrp="1"/>
          </p:cNvSpPr>
          <p:nvPr>
            <p:ph idx="1"/>
          </p:nvPr>
        </p:nvSpPr>
        <p:spPr>
          <a:xfrm>
            <a:off x="1097279" y="2120895"/>
            <a:ext cx="5088367" cy="3748189"/>
          </a:xfrm>
        </p:spPr>
        <p:txBody>
          <a:bodyPr/>
          <a:lstStyle/>
          <a:p>
            <a:pPr algn="just">
              <a:buFont typeface="Arial" panose="020B0604020202020204" pitchFamily="34" charset="0"/>
              <a:buChar char="•"/>
            </a:pPr>
            <a:r>
              <a:rPr lang="el-GR" dirty="0"/>
              <a:t> </a:t>
            </a:r>
            <a:r>
              <a:rPr lang="el-GR" sz="2100" b="1" u="sng" dirty="0"/>
              <a:t>1952:</a:t>
            </a:r>
            <a:r>
              <a:rPr lang="el-GR" sz="2100" dirty="0"/>
              <a:t> Το ΕΙΡ ίδρυσε το Δεύτερο Πρόγραμμα, ώστε να μεταδίδει εκπομπές παρόμοιες με αυτές των σταθμών των ενόπλων δυνάμεων</a:t>
            </a:r>
          </a:p>
          <a:p>
            <a:pPr algn="just">
              <a:buFont typeface="Arial" panose="020B0604020202020204" pitchFamily="34" charset="0"/>
              <a:buChar char="•"/>
            </a:pPr>
            <a:r>
              <a:rPr lang="el-GR" sz="2100" dirty="0"/>
              <a:t> </a:t>
            </a:r>
            <a:r>
              <a:rPr lang="el-GR" sz="2100" b="1" u="sng" dirty="0"/>
              <a:t>Περιεχόμενο</a:t>
            </a:r>
            <a:r>
              <a:rPr lang="el-GR" sz="2100" dirty="0"/>
              <a:t>: Μετέδιδε διαφημίσεις και μουσικά προγράμματα</a:t>
            </a:r>
          </a:p>
          <a:p>
            <a:pPr algn="just">
              <a:buFont typeface="Arial" panose="020B0604020202020204" pitchFamily="34" charset="0"/>
              <a:buChar char="•"/>
            </a:pPr>
            <a:r>
              <a:rPr lang="el-GR" sz="2100" dirty="0"/>
              <a:t> </a:t>
            </a:r>
            <a:r>
              <a:rPr lang="el-GR" sz="2100" b="1" u="sng" dirty="0"/>
              <a:t>1946-1953</a:t>
            </a:r>
            <a:r>
              <a:rPr lang="el-GR" sz="2100" dirty="0"/>
              <a:t>: Το κοινό στοιχείο των κρατικών και στρατιωτικών προγραμμάτων ήταν ότι περνούσαν από αυστηρή λογοκρισία</a:t>
            </a:r>
          </a:p>
          <a:p>
            <a:endParaRPr lang="el-GR" dirty="0"/>
          </a:p>
        </p:txBody>
      </p:sp>
      <p:sp>
        <p:nvSpPr>
          <p:cNvPr id="4" name="Θέση περιεχομένου 3">
            <a:extLst>
              <a:ext uri="{FF2B5EF4-FFF2-40B4-BE49-F238E27FC236}">
                <a16:creationId xmlns:a16="http://schemas.microsoft.com/office/drawing/2014/main" id="{7C2DF4ED-399F-F704-07DB-5222F568EC56}"/>
              </a:ext>
            </a:extLst>
          </p:cNvPr>
          <p:cNvSpPr>
            <a:spLocks noGrp="1"/>
          </p:cNvSpPr>
          <p:nvPr>
            <p:ph idx="2"/>
          </p:nvPr>
        </p:nvSpPr>
        <p:spPr>
          <a:xfrm>
            <a:off x="6515940" y="2120895"/>
            <a:ext cx="5306713" cy="3748189"/>
          </a:xfrm>
        </p:spPr>
        <p:txBody>
          <a:bodyPr/>
          <a:lstStyle/>
          <a:p>
            <a:pPr algn="just">
              <a:buFont typeface="Arial" panose="020B0604020202020204" pitchFamily="34" charset="0"/>
              <a:buChar char="•"/>
            </a:pPr>
            <a:r>
              <a:rPr lang="el-GR" dirty="0"/>
              <a:t> </a:t>
            </a:r>
            <a:r>
              <a:rPr lang="el-GR" b="1" u="sng" dirty="0"/>
              <a:t>1</a:t>
            </a:r>
            <a:r>
              <a:rPr lang="el-GR" sz="2100" b="1" u="sng" dirty="0"/>
              <a:t>954</a:t>
            </a:r>
            <a:r>
              <a:rPr lang="el-GR" sz="2100" dirty="0"/>
              <a:t>: Προστέθηκε και το Τρίτο Πρόγραμμα του ΕΙΡ σύμφωνα με τα πρότυπα του Τρίτου Προγράμματος του BBC</a:t>
            </a:r>
          </a:p>
          <a:p>
            <a:pPr algn="just">
              <a:buFont typeface="Arial" panose="020B0604020202020204" pitchFamily="34" charset="0"/>
              <a:buChar char="•"/>
            </a:pPr>
            <a:r>
              <a:rPr lang="el-GR" sz="2100" dirty="0"/>
              <a:t> </a:t>
            </a:r>
            <a:r>
              <a:rPr lang="el-GR" sz="2100" b="1" u="sng" dirty="0"/>
              <a:t>Περιεχόμενο</a:t>
            </a:r>
            <a:r>
              <a:rPr lang="el-GR" sz="2100" dirty="0"/>
              <a:t>: Κυρίως προγράμματα κλασικής μουσικής και γνώρισε σημαντική άνθιση την περίοδο που ήταν επικεφαλής ο Μάνος </a:t>
            </a:r>
            <a:r>
              <a:rPr lang="el-GR" sz="2100" dirty="0" err="1"/>
              <a:t>Χατζιδάκης</a:t>
            </a:r>
            <a:endParaRPr lang="el-GR" sz="2100" dirty="0"/>
          </a:p>
          <a:p>
            <a:pPr algn="just">
              <a:buFont typeface="Arial" panose="020B0604020202020204" pitchFamily="34" charset="0"/>
              <a:buChar char="•"/>
            </a:pPr>
            <a:r>
              <a:rPr lang="el-GR" sz="2100" dirty="0"/>
              <a:t> </a:t>
            </a:r>
            <a:r>
              <a:rPr lang="el-GR" sz="2100" b="1" u="sng" dirty="0"/>
              <a:t>Δεκαετία ΄50</a:t>
            </a:r>
            <a:r>
              <a:rPr lang="el-GR" sz="2100" dirty="0"/>
              <a:t>: Αυξήθηκαν οι ραδιοφωνικοί σταθμοί στην Ελλάδα λόγω της ανάκαμψής της</a:t>
            </a:r>
          </a:p>
          <a:p>
            <a:endParaRPr lang="el-GR" dirty="0"/>
          </a:p>
        </p:txBody>
      </p:sp>
    </p:spTree>
    <p:extLst>
      <p:ext uri="{BB962C8B-B14F-4D97-AF65-F5344CB8AC3E}">
        <p14:creationId xmlns:p14="http://schemas.microsoft.com/office/powerpoint/2010/main" val="312835086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AC97B8C-0437-0724-8548-151539415776}"/>
              </a:ext>
            </a:extLst>
          </p:cNvPr>
          <p:cNvSpPr>
            <a:spLocks noGrp="1"/>
          </p:cNvSpPr>
          <p:nvPr>
            <p:ph type="title"/>
          </p:nvPr>
        </p:nvSpPr>
        <p:spPr/>
        <p:txBody>
          <a:bodyPr/>
          <a:lstStyle/>
          <a:p>
            <a:pPr algn="ctr"/>
            <a:r>
              <a:rPr lang="el-GR" b="1" dirty="0"/>
              <a:t>ΔΙΚΤΑΤΟΡΙΑ ΤΩΝ ΣΥΝΤΑΓΜΑΤΑΡΧΩΝ (1966-1974)</a:t>
            </a:r>
            <a:r>
              <a:rPr lang="el-GR" dirty="0"/>
              <a:t> </a:t>
            </a:r>
          </a:p>
        </p:txBody>
      </p:sp>
      <p:sp>
        <p:nvSpPr>
          <p:cNvPr id="3" name="Θέση περιεχομένου 2">
            <a:extLst>
              <a:ext uri="{FF2B5EF4-FFF2-40B4-BE49-F238E27FC236}">
                <a16:creationId xmlns:a16="http://schemas.microsoft.com/office/drawing/2014/main" id="{A6DBCD31-97E6-EC69-E2EC-F75B407B4914}"/>
              </a:ext>
            </a:extLst>
          </p:cNvPr>
          <p:cNvSpPr>
            <a:spLocks noGrp="1"/>
          </p:cNvSpPr>
          <p:nvPr>
            <p:ph idx="1"/>
          </p:nvPr>
        </p:nvSpPr>
        <p:spPr>
          <a:xfrm>
            <a:off x="925158" y="2108200"/>
            <a:ext cx="10456433" cy="3760788"/>
          </a:xfrm>
        </p:spPr>
        <p:txBody>
          <a:bodyPr/>
          <a:lstStyle/>
          <a:p>
            <a:pPr algn="just">
              <a:buFont typeface="Arial" panose="020B0604020202020204" pitchFamily="34" charset="0"/>
              <a:buChar char="•"/>
            </a:pPr>
            <a:r>
              <a:rPr lang="el-GR" dirty="0"/>
              <a:t> </a:t>
            </a:r>
            <a:r>
              <a:rPr lang="el-GR" b="1" u="sng" dirty="0"/>
              <a:t>1967</a:t>
            </a:r>
            <a:r>
              <a:rPr lang="el-GR" dirty="0"/>
              <a:t>: </a:t>
            </a:r>
            <a:r>
              <a:rPr lang="el-GR" dirty="0" err="1"/>
              <a:t>Ηλογοκρισία</a:t>
            </a:r>
            <a:r>
              <a:rPr lang="el-GR" dirty="0"/>
              <a:t> και ο στρατιωτικός έλεγχος επιβλήθηκαν σε κάθε μορφή έκφρασης στη χώρα. Το ραδιόφωνο ως μέσο χειραγώγησης των μαζών έγινε πρώτος στόχος των στρατιωτικών δυνάμεων </a:t>
            </a:r>
          </a:p>
          <a:p>
            <a:pPr algn="just">
              <a:buFont typeface="Arial" panose="020B0604020202020204" pitchFamily="34" charset="0"/>
              <a:buChar char="•"/>
            </a:pPr>
            <a:r>
              <a:rPr lang="el-GR" dirty="0"/>
              <a:t> Η ποιότητα των προγραμμάτων του ραδιοφώνου επηρεάστηκε αρνητικά. Το ακροατήριο άρχισε να απομακρύνεται λόγω της αλλαγής στη μορφή και στη δομή των εκπομπών</a:t>
            </a:r>
          </a:p>
          <a:p>
            <a:pPr algn="just">
              <a:buFont typeface="Arial" panose="020B0604020202020204" pitchFamily="34" charset="0"/>
              <a:buChar char="•"/>
            </a:pPr>
            <a:r>
              <a:rPr lang="el-GR" dirty="0"/>
              <a:t> Το ΕΙΡ καταλήφθηκε από στρατιωτικές δυνάμεις και αντιλήψεις. Οι θέσεις των διευθυντών του ιδρύματος κατέλαβαν αξιωματικοί του στρατού</a:t>
            </a:r>
          </a:p>
          <a:p>
            <a:endParaRPr lang="el-GR" dirty="0"/>
          </a:p>
        </p:txBody>
      </p:sp>
    </p:spTree>
    <p:extLst>
      <p:ext uri="{BB962C8B-B14F-4D97-AF65-F5344CB8AC3E}">
        <p14:creationId xmlns:p14="http://schemas.microsoft.com/office/powerpoint/2010/main" val="164902896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0CF978E-E939-E254-70B9-5D7F1B980DBB}"/>
              </a:ext>
            </a:extLst>
          </p:cNvPr>
          <p:cNvSpPr>
            <a:spLocks noGrp="1"/>
          </p:cNvSpPr>
          <p:nvPr>
            <p:ph type="title"/>
          </p:nvPr>
        </p:nvSpPr>
        <p:spPr/>
        <p:txBody>
          <a:bodyPr/>
          <a:lstStyle/>
          <a:p>
            <a:pPr algn="ctr"/>
            <a:r>
              <a:rPr lang="el-GR" b="1" dirty="0"/>
              <a:t>ΔΙΚΤΑΤΟΡΙΑ ΤΩΝ ΣΥΝΤΑΓΜΑΤΑΡΧΩΝ (1966-1974)</a:t>
            </a:r>
            <a:r>
              <a:rPr lang="el-GR" dirty="0"/>
              <a:t> </a:t>
            </a:r>
          </a:p>
        </p:txBody>
      </p:sp>
      <p:sp>
        <p:nvSpPr>
          <p:cNvPr id="3" name="Θέση περιεχομένου 2">
            <a:extLst>
              <a:ext uri="{FF2B5EF4-FFF2-40B4-BE49-F238E27FC236}">
                <a16:creationId xmlns:a16="http://schemas.microsoft.com/office/drawing/2014/main" id="{638251A6-F980-0A53-2876-C29281BC39C6}"/>
              </a:ext>
            </a:extLst>
          </p:cNvPr>
          <p:cNvSpPr>
            <a:spLocks noGrp="1"/>
          </p:cNvSpPr>
          <p:nvPr>
            <p:ph idx="1"/>
          </p:nvPr>
        </p:nvSpPr>
        <p:spPr/>
        <p:txBody>
          <a:bodyPr/>
          <a:lstStyle/>
          <a:p>
            <a:pPr algn="ctr">
              <a:buFont typeface="Arial" panose="020B0604020202020204" pitchFamily="34" charset="0"/>
              <a:buChar char="•"/>
            </a:pPr>
            <a:r>
              <a:rPr lang="el-GR" dirty="0"/>
              <a:t> </a:t>
            </a:r>
            <a:r>
              <a:rPr lang="el-GR" b="1" u="sng" dirty="0"/>
              <a:t>Κοινό</a:t>
            </a:r>
            <a:r>
              <a:rPr lang="el-GR" dirty="0"/>
              <a:t>: Έχοντας αποκτήσει μια οικειότητα χρήσης του συγκεκριμένου μέσου, αντιλήφθηκε την χειραγώγησή του και η στρατιωτική προπαγάνδα απέτυχε παταγωδώς</a:t>
            </a:r>
          </a:p>
          <a:p>
            <a:pPr algn="ctr">
              <a:buFont typeface="Arial" panose="020B0604020202020204" pitchFamily="34" charset="0"/>
              <a:buChar char="•"/>
            </a:pPr>
            <a:r>
              <a:rPr lang="el-GR" dirty="0"/>
              <a:t> </a:t>
            </a:r>
            <a:r>
              <a:rPr lang="el-GR" b="1" u="sng" dirty="0"/>
              <a:t>Κρατικό ραδιόφωνο</a:t>
            </a:r>
            <a:r>
              <a:rPr lang="el-GR" dirty="0"/>
              <a:t>: Άρχισε να χάνει την ακροαματικότητά του όπως και ο ραδιοσταθμός της ΥΕΝΕΔ</a:t>
            </a:r>
          </a:p>
          <a:p>
            <a:pPr algn="ctr">
              <a:buFont typeface="Arial" panose="020B0604020202020204" pitchFamily="34" charset="0"/>
              <a:buChar char="•"/>
            </a:pPr>
            <a:r>
              <a:rPr lang="el-GR" dirty="0"/>
              <a:t> </a:t>
            </a:r>
            <a:r>
              <a:rPr lang="el-GR" b="1" dirty="0"/>
              <a:t>Αποτέλεσμα</a:t>
            </a:r>
            <a:r>
              <a:rPr lang="el-GR" dirty="0"/>
              <a:t>: Το ελληνικό κοινό στράφηκε σε ραδιοσταθμούς του εξωτερικού καθώς και σε πειραματικούς</a:t>
            </a:r>
          </a:p>
          <a:p>
            <a:endParaRPr lang="el-GR" dirty="0"/>
          </a:p>
        </p:txBody>
      </p:sp>
    </p:spTree>
    <p:extLst>
      <p:ext uri="{BB962C8B-B14F-4D97-AF65-F5344CB8AC3E}">
        <p14:creationId xmlns:p14="http://schemas.microsoft.com/office/powerpoint/2010/main" val="223872890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1721305-9DDF-2652-AB8F-C10267E51391}"/>
              </a:ext>
            </a:extLst>
          </p:cNvPr>
          <p:cNvSpPr>
            <a:spLocks noGrp="1"/>
          </p:cNvSpPr>
          <p:nvPr>
            <p:ph type="title"/>
          </p:nvPr>
        </p:nvSpPr>
        <p:spPr/>
        <p:txBody>
          <a:bodyPr>
            <a:normAutofit/>
          </a:bodyPr>
          <a:lstStyle/>
          <a:p>
            <a:pPr algn="ctr"/>
            <a:r>
              <a:rPr lang="el-GR" sz="4000" b="1" dirty="0"/>
              <a:t>ΑΠΟ ΤΗ ΜΕΤΑΠΟΛΙΤΕΥΣΗ ΣΤΗΝ ΑΠΕΛΕΥΘΕΡΩΣΗ ΤΩΝ ΕΡΤΖΙΑΝΩΝ (1974-1987) </a:t>
            </a:r>
          </a:p>
        </p:txBody>
      </p:sp>
      <p:sp>
        <p:nvSpPr>
          <p:cNvPr id="3" name="Θέση περιεχομένου 2">
            <a:extLst>
              <a:ext uri="{FF2B5EF4-FFF2-40B4-BE49-F238E27FC236}">
                <a16:creationId xmlns:a16="http://schemas.microsoft.com/office/drawing/2014/main" id="{85D79D37-87F8-1444-0BCC-C819173F6AF7}"/>
              </a:ext>
            </a:extLst>
          </p:cNvPr>
          <p:cNvSpPr>
            <a:spLocks noGrp="1"/>
          </p:cNvSpPr>
          <p:nvPr>
            <p:ph idx="1"/>
          </p:nvPr>
        </p:nvSpPr>
        <p:spPr/>
        <p:txBody>
          <a:bodyPr>
            <a:normAutofit fontScale="85000" lnSpcReduction="20000"/>
          </a:bodyPr>
          <a:lstStyle/>
          <a:p>
            <a:pPr algn="just">
              <a:buFont typeface="Arial" panose="020B0604020202020204" pitchFamily="34" charset="0"/>
              <a:buChar char="•"/>
            </a:pPr>
            <a:r>
              <a:rPr lang="el-GR" dirty="0"/>
              <a:t> Η εμφάνιση της τηλεόρασης το 1966 ενώ στην αρχή λειτούργησε αρνητικά προς την ανάπτυξη και χρήση του ραδιοφώνου, στη συνέχεια λειτούργησε εποικοδομητικά στην αναβάθμισή του</a:t>
            </a:r>
          </a:p>
          <a:p>
            <a:pPr algn="just">
              <a:buFont typeface="Arial" panose="020B0604020202020204" pitchFamily="34" charset="0"/>
              <a:buChar char="•"/>
            </a:pPr>
            <a:r>
              <a:rPr lang="el-GR" dirty="0"/>
              <a:t> </a:t>
            </a:r>
            <a:r>
              <a:rPr lang="el-GR" b="1" u="sng" dirty="0"/>
              <a:t>Προτερήματα του ραδιοφώνου</a:t>
            </a:r>
            <a:r>
              <a:rPr lang="el-GR" dirty="0"/>
              <a:t>: 1) Μεγαλύτερη αμεσότητα, 2) Ευελιξία, 3) Ευχέρεια χρήσης και 4) Αμφίδρομη σχέση με τον ακροατή</a:t>
            </a:r>
          </a:p>
          <a:p>
            <a:pPr algn="just">
              <a:buFont typeface="Arial" panose="020B0604020202020204" pitchFamily="34" charset="0"/>
              <a:buChar char="•"/>
            </a:pPr>
            <a:r>
              <a:rPr lang="el-GR" dirty="0"/>
              <a:t> Η ανάγκη του κοινού για επικοινωνία οδήγησε τους ερασιτέχνες του ραδιοφώνου να ενισχύσουν τους πειραματικούς ερασιτεχνικούς σταθμούς (Βασιλάκη, 2006)</a:t>
            </a:r>
          </a:p>
          <a:p>
            <a:pPr algn="just">
              <a:buFont typeface="Arial" panose="020B0604020202020204" pitchFamily="34" charset="0"/>
              <a:buChar char="•"/>
            </a:pPr>
            <a:r>
              <a:rPr lang="el-GR" b="1" u="sng" dirty="0"/>
              <a:t> Εμφάνιση </a:t>
            </a:r>
            <a:r>
              <a:rPr lang="en-US" b="1" u="sng" dirty="0"/>
              <a:t>FM</a:t>
            </a:r>
            <a:r>
              <a:rPr lang="el-GR" dirty="0"/>
              <a:t>: Για να μπορέσει το ραδιόφωνο να συναγωνιστεί την τηλεόραση ώστε να τελειοποιήσει την λήψη και την ηχητική απόδοση της εκπομπής</a:t>
            </a:r>
          </a:p>
          <a:p>
            <a:pPr algn="just">
              <a:buFont typeface="Arial" panose="020B0604020202020204" pitchFamily="34" charset="0"/>
              <a:buChar char="•"/>
            </a:pPr>
            <a:r>
              <a:rPr lang="el-GR" b="1" u="sng" dirty="0"/>
              <a:t> Ζώνες</a:t>
            </a:r>
            <a:r>
              <a:rPr lang="el-GR" dirty="0"/>
              <a:t>: Το πρόγραμμα μεταδιδόταν την πρωινή και απογευματινή ζώνη και όχι την βραδινή</a:t>
            </a:r>
          </a:p>
        </p:txBody>
      </p:sp>
    </p:spTree>
    <p:extLst>
      <p:ext uri="{BB962C8B-B14F-4D97-AF65-F5344CB8AC3E}">
        <p14:creationId xmlns:p14="http://schemas.microsoft.com/office/powerpoint/2010/main" val="30368339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383FA2A-0A42-3E53-CFAE-263685C851A1}"/>
              </a:ext>
            </a:extLst>
          </p:cNvPr>
          <p:cNvSpPr>
            <a:spLocks noGrp="1"/>
          </p:cNvSpPr>
          <p:nvPr>
            <p:ph type="title"/>
          </p:nvPr>
        </p:nvSpPr>
        <p:spPr/>
        <p:txBody>
          <a:bodyPr>
            <a:normAutofit/>
          </a:bodyPr>
          <a:lstStyle/>
          <a:p>
            <a:pPr algn="ctr"/>
            <a:r>
              <a:rPr lang="el-GR" sz="4000" b="1" dirty="0"/>
              <a:t>ΑΠΟ ΤΗ ΜΕΤΑΠΟΛΙΤΕΥΣΗ ΣΤΗΝ ΑΠΕΛΕΥΘΕΡΩΣΗ ΤΩΝ ΕΡΤΖΙΑΝΩΝ (1974-1987)</a:t>
            </a:r>
            <a:endParaRPr lang="el-GR" sz="4000" dirty="0"/>
          </a:p>
        </p:txBody>
      </p:sp>
      <p:sp>
        <p:nvSpPr>
          <p:cNvPr id="5" name="Θέση περιεχομένου 4">
            <a:extLst>
              <a:ext uri="{FF2B5EF4-FFF2-40B4-BE49-F238E27FC236}">
                <a16:creationId xmlns:a16="http://schemas.microsoft.com/office/drawing/2014/main" id="{75CAD98A-CC1A-D48F-8B75-212E035E5033}"/>
              </a:ext>
            </a:extLst>
          </p:cNvPr>
          <p:cNvSpPr>
            <a:spLocks noGrp="1"/>
          </p:cNvSpPr>
          <p:nvPr>
            <p:ph idx="1"/>
          </p:nvPr>
        </p:nvSpPr>
        <p:spPr/>
        <p:txBody>
          <a:bodyPr/>
          <a:lstStyle/>
          <a:p>
            <a:pPr algn="ctr">
              <a:buFont typeface="Arial" panose="020B0604020202020204" pitchFamily="34" charset="0"/>
              <a:buChar char="•"/>
            </a:pPr>
            <a:r>
              <a:rPr lang="el-GR" dirty="0"/>
              <a:t> Στόχος μετά την δικτατορία ήταν να κερδίσει και πάλι την εμπιστοσύνη του κοινού και να ανταποκριθεί στα νέα δεδομένα της εποχής</a:t>
            </a:r>
          </a:p>
          <a:p>
            <a:pPr algn="ctr">
              <a:buFont typeface="Arial" panose="020B0604020202020204" pitchFamily="34" charset="0"/>
              <a:buChar char="•"/>
            </a:pPr>
            <a:r>
              <a:rPr lang="el-GR" dirty="0"/>
              <a:t> Οι πειρατικοί ραδιοσταθμοί κατέκλυσαν το φάσμα των ερτζιανών</a:t>
            </a:r>
          </a:p>
          <a:p>
            <a:pPr algn="ctr">
              <a:buFont typeface="Arial" panose="020B0604020202020204" pitchFamily="34" charset="0"/>
              <a:buChar char="•"/>
            </a:pPr>
            <a:r>
              <a:rPr lang="el-GR" dirty="0"/>
              <a:t> </a:t>
            </a:r>
            <a:r>
              <a:rPr lang="el-GR" b="1" u="sng" dirty="0"/>
              <a:t>Χειριστές</a:t>
            </a:r>
            <a:r>
              <a:rPr lang="el-GR" dirty="0"/>
              <a:t>: Οι νέοι, κυρίως έφηβοι, λαϊκής προέλευσης</a:t>
            </a:r>
          </a:p>
          <a:p>
            <a:pPr algn="ctr">
              <a:buFont typeface="Arial" panose="020B0604020202020204" pitchFamily="34" charset="0"/>
              <a:buChar char="•"/>
            </a:pPr>
            <a:r>
              <a:rPr lang="el-GR" dirty="0"/>
              <a:t> Δεν είναι τυχαίο ότι το ραδιόφωνο αποτέλεσε το μεγαλύτερο κίνημα νεανικής επικοινωνίας στην Ελλάδα</a:t>
            </a:r>
          </a:p>
          <a:p>
            <a:endParaRPr lang="el-GR" dirty="0"/>
          </a:p>
        </p:txBody>
      </p:sp>
    </p:spTree>
    <p:extLst>
      <p:ext uri="{BB962C8B-B14F-4D97-AF65-F5344CB8AC3E}">
        <p14:creationId xmlns:p14="http://schemas.microsoft.com/office/powerpoint/2010/main" val="125296900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C6ADAC9-A791-1B0B-EF61-E41785260BB3}"/>
              </a:ext>
            </a:extLst>
          </p:cNvPr>
          <p:cNvSpPr>
            <a:spLocks noGrp="1"/>
          </p:cNvSpPr>
          <p:nvPr>
            <p:ph type="title"/>
          </p:nvPr>
        </p:nvSpPr>
        <p:spPr/>
        <p:txBody>
          <a:bodyPr>
            <a:normAutofit/>
          </a:bodyPr>
          <a:lstStyle/>
          <a:p>
            <a:pPr algn="ctr"/>
            <a:r>
              <a:rPr lang="el-GR" sz="4000" b="1" dirty="0"/>
              <a:t>ΑΠΟ ΤΗ ΜΕΤΑΠΟΛΙΤΕΥΣΗ ΣΤΗΝ ΑΠΕΛΕΥΘΕΡΩΣΗ ΤΩΝ ΕΡΤΖΙΑΝΩΝ (1974-1987)</a:t>
            </a:r>
            <a:endParaRPr lang="el-GR" sz="4000" dirty="0"/>
          </a:p>
        </p:txBody>
      </p:sp>
      <p:sp>
        <p:nvSpPr>
          <p:cNvPr id="3" name="Θέση περιεχομένου 2">
            <a:extLst>
              <a:ext uri="{FF2B5EF4-FFF2-40B4-BE49-F238E27FC236}">
                <a16:creationId xmlns:a16="http://schemas.microsoft.com/office/drawing/2014/main" id="{39D55FA9-6E65-30A8-B6FB-5138DE681D1B}"/>
              </a:ext>
            </a:extLst>
          </p:cNvPr>
          <p:cNvSpPr>
            <a:spLocks noGrp="1"/>
          </p:cNvSpPr>
          <p:nvPr>
            <p:ph idx="1"/>
          </p:nvPr>
        </p:nvSpPr>
        <p:spPr>
          <a:xfrm>
            <a:off x="1097280" y="2120895"/>
            <a:ext cx="4639738" cy="3914145"/>
          </a:xfrm>
        </p:spPr>
        <p:txBody>
          <a:bodyPr/>
          <a:lstStyle/>
          <a:p>
            <a:pPr algn="just">
              <a:buFont typeface="Arial" panose="020B0604020202020204" pitchFamily="34" charset="0"/>
              <a:buChar char="•"/>
            </a:pPr>
            <a:r>
              <a:rPr lang="el-GR" dirty="0"/>
              <a:t> </a:t>
            </a:r>
            <a:r>
              <a:rPr lang="el-GR" b="1" u="sng" dirty="0"/>
              <a:t>Σύνταγμα 1975</a:t>
            </a:r>
            <a:r>
              <a:rPr lang="el-GR" dirty="0"/>
              <a:t>: Εξακολουθούσε να επιβάλλει άμεσο κρατικό έλεγχο στο ραδιόφωνο</a:t>
            </a:r>
          </a:p>
          <a:p>
            <a:pPr algn="just">
              <a:buFont typeface="Arial" panose="020B0604020202020204" pitchFamily="34" charset="0"/>
              <a:buChar char="•"/>
            </a:pPr>
            <a:r>
              <a:rPr lang="el-GR" dirty="0"/>
              <a:t> Οι πολιτικές δυνάμεις δεν έδειχναν καμία προθυμία απελευθέρωσης των Μέσων</a:t>
            </a:r>
          </a:p>
          <a:p>
            <a:pPr algn="just">
              <a:buFont typeface="Arial" panose="020B0604020202020204" pitchFamily="34" charset="0"/>
              <a:buChar char="•"/>
            </a:pPr>
            <a:r>
              <a:rPr lang="el-GR" dirty="0"/>
              <a:t> Μετατροπή του ΕΙΡΤ σε ανώνυμη εταιρεία με την ονομασία «Ελληνική Ραδιοφωνία Τηλεόραση» </a:t>
            </a:r>
          </a:p>
          <a:p>
            <a:endParaRPr lang="el-GR" dirty="0"/>
          </a:p>
        </p:txBody>
      </p:sp>
      <p:sp>
        <p:nvSpPr>
          <p:cNvPr id="4" name="Θέση περιεχομένου 3">
            <a:extLst>
              <a:ext uri="{FF2B5EF4-FFF2-40B4-BE49-F238E27FC236}">
                <a16:creationId xmlns:a16="http://schemas.microsoft.com/office/drawing/2014/main" id="{52B4B92C-7A91-86B2-2838-C27959C3F226}"/>
              </a:ext>
            </a:extLst>
          </p:cNvPr>
          <p:cNvSpPr>
            <a:spLocks noGrp="1"/>
          </p:cNvSpPr>
          <p:nvPr>
            <p:ph idx="2"/>
          </p:nvPr>
        </p:nvSpPr>
        <p:spPr>
          <a:xfrm>
            <a:off x="6515940" y="2120895"/>
            <a:ext cx="5123833" cy="3914145"/>
          </a:xfrm>
        </p:spPr>
        <p:txBody>
          <a:bodyPr/>
          <a:lstStyle/>
          <a:p>
            <a:pPr algn="just">
              <a:buFont typeface="Arial" panose="020B0604020202020204" pitchFamily="34" charset="0"/>
              <a:buChar char="•"/>
            </a:pPr>
            <a:r>
              <a:rPr lang="el-GR" dirty="0"/>
              <a:t> </a:t>
            </a:r>
            <a:r>
              <a:rPr lang="el-GR" sz="2200" dirty="0"/>
              <a:t>Η νέα κυβέρνηση προχώρησε σε νέα σχέδια αναδιαμόρφωσης του ραδιοφώνου, ώστε να αποκτήσει και πάλι τη δημοτικότητά του και την πολιτιστική του αποστολή</a:t>
            </a:r>
          </a:p>
          <a:p>
            <a:pPr algn="just">
              <a:buFont typeface="Arial" panose="020B0604020202020204" pitchFamily="34" charset="0"/>
              <a:buChar char="•"/>
            </a:pPr>
            <a:r>
              <a:rPr lang="el-GR" sz="2200" dirty="0"/>
              <a:t> Νομιμοποιήθηκε και γενικεύτηκε η χρήση της δημοτικής γλώσσας και προωθήθηκε η ενεργή συμμετοχή των ακροατών στη διαμόρφωση των προγραμμάτων</a:t>
            </a:r>
          </a:p>
          <a:p>
            <a:endParaRPr lang="el-GR" dirty="0"/>
          </a:p>
        </p:txBody>
      </p:sp>
    </p:spTree>
    <p:extLst>
      <p:ext uri="{BB962C8B-B14F-4D97-AF65-F5344CB8AC3E}">
        <p14:creationId xmlns:p14="http://schemas.microsoft.com/office/powerpoint/2010/main" val="8189598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EDE81A-8BA5-561A-A4FA-8D876B7FA780}"/>
              </a:ext>
            </a:extLst>
          </p:cNvPr>
          <p:cNvSpPr>
            <a:spLocks noGrp="1"/>
          </p:cNvSpPr>
          <p:nvPr>
            <p:ph type="title"/>
          </p:nvPr>
        </p:nvSpPr>
        <p:spPr/>
        <p:txBody>
          <a:bodyPr>
            <a:normAutofit/>
          </a:bodyPr>
          <a:lstStyle/>
          <a:p>
            <a:pPr algn="ctr"/>
            <a:r>
              <a:rPr lang="el-GR" sz="4000" b="1" dirty="0"/>
              <a:t>ΑΠΟ ΤΗ ΜΕΤΑΠΟΛΙΤΕΥΣΗ ΣΤΗΝ ΑΠΕΛΕΥΘΕΡΩΣΗ ΤΩΝ ΕΡΤΖΙΑΝΩΝ (1974-1987)</a:t>
            </a:r>
            <a:endParaRPr lang="el-GR" sz="4000" dirty="0"/>
          </a:p>
        </p:txBody>
      </p:sp>
      <p:sp>
        <p:nvSpPr>
          <p:cNvPr id="3" name="Θέση περιεχομένου 2">
            <a:extLst>
              <a:ext uri="{FF2B5EF4-FFF2-40B4-BE49-F238E27FC236}">
                <a16:creationId xmlns:a16="http://schemas.microsoft.com/office/drawing/2014/main" id="{37D2EBE4-EE13-08BD-535B-FD090DB2E920}"/>
              </a:ext>
            </a:extLst>
          </p:cNvPr>
          <p:cNvSpPr>
            <a:spLocks noGrp="1"/>
          </p:cNvSpPr>
          <p:nvPr>
            <p:ph idx="1"/>
          </p:nvPr>
        </p:nvSpPr>
        <p:spPr/>
        <p:txBody>
          <a:bodyPr/>
          <a:lstStyle/>
          <a:p>
            <a:pPr algn="ctr">
              <a:buFont typeface="Arial" panose="020B0604020202020204" pitchFamily="34" charset="0"/>
              <a:buChar char="•"/>
            </a:pPr>
            <a:r>
              <a:rPr lang="el-GR" dirty="0"/>
              <a:t> Αναδιοργάνωση των προγραμμάτων σε δύο επίπεδα: </a:t>
            </a:r>
          </a:p>
          <a:p>
            <a:pPr algn="ctr"/>
            <a:r>
              <a:rPr lang="el-GR" dirty="0"/>
              <a:t>α) Στις πολιτιστικές εκπομπές λαϊκού χαρακτήρα και</a:t>
            </a:r>
          </a:p>
          <a:p>
            <a:pPr algn="ctr"/>
            <a:r>
              <a:rPr lang="el-GR" dirty="0"/>
              <a:t>β) σε πιο υψηλού επιπέδου προγράμματα που αντιστοιχούσε στο Τρίτο Πρόγραμμα</a:t>
            </a:r>
          </a:p>
          <a:p>
            <a:pPr algn="ctr">
              <a:buFont typeface="Arial" panose="020B0604020202020204" pitchFamily="34" charset="0"/>
              <a:buChar char="•"/>
            </a:pPr>
            <a:r>
              <a:rPr lang="el-GR" dirty="0"/>
              <a:t> </a:t>
            </a:r>
            <a:r>
              <a:rPr lang="el-GR" b="1" u="sng" dirty="0"/>
              <a:t>1977</a:t>
            </a:r>
            <a:r>
              <a:rPr lang="el-GR" dirty="0"/>
              <a:t>: Το Τρίτο Πρόγραμμα ανακηρύχθηκε ξεχωριστή διεύθυνση σε αντίθεση με τα άλλα προγράμματα που έμεναν ενταγμένα στη Διεύθυνση Ραδιοφωνίας</a:t>
            </a:r>
          </a:p>
          <a:p>
            <a:endParaRPr lang="el-GR" dirty="0"/>
          </a:p>
        </p:txBody>
      </p:sp>
    </p:spTree>
    <p:extLst>
      <p:ext uri="{BB962C8B-B14F-4D97-AF65-F5344CB8AC3E}">
        <p14:creationId xmlns:p14="http://schemas.microsoft.com/office/powerpoint/2010/main" val="44244694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91F948B-7292-9EDF-D318-E8A3C6C195FC}"/>
              </a:ext>
            </a:extLst>
          </p:cNvPr>
          <p:cNvSpPr>
            <a:spLocks noGrp="1"/>
          </p:cNvSpPr>
          <p:nvPr>
            <p:ph type="title"/>
          </p:nvPr>
        </p:nvSpPr>
        <p:spPr/>
        <p:txBody>
          <a:bodyPr>
            <a:normAutofit/>
          </a:bodyPr>
          <a:lstStyle/>
          <a:p>
            <a:pPr algn="ctr"/>
            <a:r>
              <a:rPr lang="el-GR" sz="4000" b="1" dirty="0"/>
              <a:t>ΑΠΟ ΤΗ ΜΕΤΑΠΟΛΙΤΕΥΣΗ ΣΤΗΝ ΑΠΕΛΕΥΘΕΡΩΣΗ ΤΩΝ ΕΡΤΖΙΑΝΩΝ (1974-1987)</a:t>
            </a:r>
            <a:endParaRPr lang="el-GR" sz="4000" dirty="0"/>
          </a:p>
        </p:txBody>
      </p:sp>
      <p:sp>
        <p:nvSpPr>
          <p:cNvPr id="3" name="Θέση περιεχομένου 2">
            <a:extLst>
              <a:ext uri="{FF2B5EF4-FFF2-40B4-BE49-F238E27FC236}">
                <a16:creationId xmlns:a16="http://schemas.microsoft.com/office/drawing/2014/main" id="{52C0CC58-7756-5CEB-3984-4586AA4C034B}"/>
              </a:ext>
            </a:extLst>
          </p:cNvPr>
          <p:cNvSpPr>
            <a:spLocks noGrp="1"/>
          </p:cNvSpPr>
          <p:nvPr>
            <p:ph idx="1"/>
          </p:nvPr>
        </p:nvSpPr>
        <p:spPr/>
        <p:txBody>
          <a:bodyPr/>
          <a:lstStyle/>
          <a:p>
            <a:pPr algn="ctr">
              <a:buFont typeface="Arial" panose="020B0604020202020204" pitchFamily="34" charset="0"/>
              <a:buChar char="•"/>
            </a:pPr>
            <a:r>
              <a:rPr lang="el-GR" dirty="0"/>
              <a:t> Η αυτονομία που έλαβε το Τρίτο Πρόγραμμα οδήγησε σε πρωτότυπες αναβαθμίσεις του ραδιοφώνου όσον αφορά στο περιεχόμενο και στον τρόπο παρουσίασης των εκπομπών. </a:t>
            </a:r>
          </a:p>
          <a:p>
            <a:pPr algn="ctr">
              <a:buFont typeface="Arial" panose="020B0604020202020204" pitchFamily="34" charset="0"/>
              <a:buChar char="•"/>
            </a:pPr>
            <a:r>
              <a:rPr lang="el-GR" dirty="0"/>
              <a:t> </a:t>
            </a:r>
            <a:r>
              <a:rPr lang="el-GR" b="1" u="sng" dirty="0"/>
              <a:t>1984</a:t>
            </a:r>
            <a:r>
              <a:rPr lang="el-GR" dirty="0"/>
              <a:t>: Έχασε την αυτονομία του και εντάχθηκε στη Γενική Διεύθυνση Ραδιοφωνίας</a:t>
            </a:r>
          </a:p>
          <a:p>
            <a:endParaRPr lang="el-GR" dirty="0"/>
          </a:p>
        </p:txBody>
      </p:sp>
    </p:spTree>
    <p:extLst>
      <p:ext uri="{BB962C8B-B14F-4D97-AF65-F5344CB8AC3E}">
        <p14:creationId xmlns:p14="http://schemas.microsoft.com/office/powerpoint/2010/main" val="63278979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BF82E53-75B7-766D-923A-117AA27473C5}"/>
              </a:ext>
            </a:extLst>
          </p:cNvPr>
          <p:cNvSpPr>
            <a:spLocks noGrp="1"/>
          </p:cNvSpPr>
          <p:nvPr>
            <p:ph type="title"/>
          </p:nvPr>
        </p:nvSpPr>
        <p:spPr/>
        <p:txBody>
          <a:bodyPr>
            <a:normAutofit/>
          </a:bodyPr>
          <a:lstStyle/>
          <a:p>
            <a:pPr algn="ctr"/>
            <a:r>
              <a:rPr lang="el-GR" sz="4000" b="1" dirty="0"/>
              <a:t>ΑΠΟ ΤΗ ΜΕΤΑΠΟΛΙΤΕΥΣΗ ΣΤΗΝ ΑΠΕΛΕΥΘΕΡΩΣΗ ΤΩΝ ΕΡΤΖΙΑΝΩΝ (1974-1987)</a:t>
            </a:r>
            <a:endParaRPr lang="el-GR" sz="4000" dirty="0"/>
          </a:p>
        </p:txBody>
      </p:sp>
      <p:sp>
        <p:nvSpPr>
          <p:cNvPr id="3" name="Θέση περιεχομένου 2">
            <a:extLst>
              <a:ext uri="{FF2B5EF4-FFF2-40B4-BE49-F238E27FC236}">
                <a16:creationId xmlns:a16="http://schemas.microsoft.com/office/drawing/2014/main" id="{B26F2904-2E1E-DCEA-8BF7-7302BB426F1B}"/>
              </a:ext>
            </a:extLst>
          </p:cNvPr>
          <p:cNvSpPr>
            <a:spLocks noGrp="1"/>
          </p:cNvSpPr>
          <p:nvPr>
            <p:ph idx="1"/>
          </p:nvPr>
        </p:nvSpPr>
        <p:spPr/>
        <p:txBody>
          <a:bodyPr/>
          <a:lstStyle/>
          <a:p>
            <a:pPr algn="just">
              <a:buFont typeface="Arial" panose="020B0604020202020204" pitchFamily="34" charset="0"/>
              <a:buChar char="•"/>
            </a:pPr>
            <a:r>
              <a:rPr lang="el-GR" dirty="0"/>
              <a:t> </a:t>
            </a:r>
            <a:r>
              <a:rPr lang="el-GR" b="1" u="sng" dirty="0"/>
              <a:t>Τέλη της δεκαετίας του ΄80</a:t>
            </a:r>
            <a:r>
              <a:rPr lang="el-GR" dirty="0"/>
              <a:t>: Το κρατικό ραδιόφωνο άρχισε να παρακμάζει</a:t>
            </a:r>
          </a:p>
          <a:p>
            <a:pPr algn="just">
              <a:buFont typeface="Arial" panose="020B0604020202020204" pitchFamily="34" charset="0"/>
              <a:buChar char="•"/>
            </a:pPr>
            <a:r>
              <a:rPr lang="el-GR" dirty="0"/>
              <a:t> </a:t>
            </a:r>
            <a:r>
              <a:rPr lang="el-GR" b="1" u="sng" dirty="0"/>
              <a:t>Αίτια</a:t>
            </a:r>
            <a:r>
              <a:rPr lang="el-GR" dirty="0"/>
              <a:t>: </a:t>
            </a:r>
          </a:p>
          <a:p>
            <a:pPr algn="just"/>
            <a:r>
              <a:rPr lang="el-GR" dirty="0"/>
              <a:t>α) Ο ανταγωνισμός του με την πειρατική ραδιοφωνία</a:t>
            </a:r>
          </a:p>
          <a:p>
            <a:pPr algn="just"/>
            <a:r>
              <a:rPr lang="el-GR" dirty="0"/>
              <a:t>β) Το κλίμα εφησυχασμού μετά από χρόνια λειτουργίας ως μονοπώλιο</a:t>
            </a:r>
          </a:p>
          <a:p>
            <a:pPr algn="just"/>
            <a:r>
              <a:rPr lang="el-GR" dirty="0"/>
              <a:t>γ) Ο χαμηλός οικονομικός προϋπολογισμός</a:t>
            </a:r>
          </a:p>
          <a:p>
            <a:pPr algn="just">
              <a:buFont typeface="Arial" panose="020B0604020202020204" pitchFamily="34" charset="0"/>
              <a:buChar char="•"/>
            </a:pPr>
            <a:r>
              <a:rPr lang="el-GR" dirty="0"/>
              <a:t> </a:t>
            </a:r>
            <a:r>
              <a:rPr lang="el-GR" b="1" u="sng" dirty="0"/>
              <a:t>1987</a:t>
            </a:r>
            <a:r>
              <a:rPr lang="el-GR" dirty="0"/>
              <a:t>: Το κρατικό μονοπώλιο καταργήθηκε και απελευθερώθηκαν τα ερτζιανά</a:t>
            </a:r>
          </a:p>
        </p:txBody>
      </p:sp>
    </p:spTree>
    <p:extLst>
      <p:ext uri="{BB962C8B-B14F-4D97-AF65-F5344CB8AC3E}">
        <p14:creationId xmlns:p14="http://schemas.microsoft.com/office/powerpoint/2010/main" val="205062792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CEFAD05-7097-3950-66C4-18CEC0EEF616}"/>
              </a:ext>
            </a:extLst>
          </p:cNvPr>
          <p:cNvSpPr>
            <a:spLocks noGrp="1"/>
          </p:cNvSpPr>
          <p:nvPr>
            <p:ph type="title"/>
          </p:nvPr>
        </p:nvSpPr>
        <p:spPr/>
        <p:txBody>
          <a:bodyPr>
            <a:normAutofit/>
          </a:bodyPr>
          <a:lstStyle/>
          <a:p>
            <a:pPr algn="ctr"/>
            <a:r>
              <a:rPr lang="el-GR" sz="4000" b="1" dirty="0"/>
              <a:t>ΑΠΟ ΤΗ ΜΕΤΑΠΟΛΙΤΕΥΣΗ ΣΤΗΝ ΑΠΕΛΕΥΘΕΡΩΣΗ ΤΩΝ ΕΡΤΖΙΑΝΩΝ (1974-1987)</a:t>
            </a:r>
            <a:endParaRPr lang="el-GR" sz="4000" dirty="0"/>
          </a:p>
        </p:txBody>
      </p:sp>
      <p:sp>
        <p:nvSpPr>
          <p:cNvPr id="3" name="Θέση περιεχομένου 2">
            <a:extLst>
              <a:ext uri="{FF2B5EF4-FFF2-40B4-BE49-F238E27FC236}">
                <a16:creationId xmlns:a16="http://schemas.microsoft.com/office/drawing/2014/main" id="{560CD26F-AC7C-085F-39D4-CD484A9583DA}"/>
              </a:ext>
            </a:extLst>
          </p:cNvPr>
          <p:cNvSpPr>
            <a:spLocks noGrp="1"/>
          </p:cNvSpPr>
          <p:nvPr>
            <p:ph idx="1"/>
          </p:nvPr>
        </p:nvSpPr>
        <p:spPr/>
        <p:txBody>
          <a:bodyPr/>
          <a:lstStyle/>
          <a:p>
            <a:pPr algn="just">
              <a:buFont typeface="Arial" panose="020B0604020202020204" pitchFamily="34" charset="0"/>
              <a:buChar char="•"/>
            </a:pPr>
            <a:r>
              <a:rPr lang="el-GR" dirty="0"/>
              <a:t> </a:t>
            </a:r>
            <a:r>
              <a:rPr lang="el-GR" b="1" u="sng" dirty="0"/>
              <a:t>1987</a:t>
            </a:r>
            <a:r>
              <a:rPr lang="el-GR" dirty="0"/>
              <a:t>: Αποτέλεσε κομβικό σημείο για την εξέλιξη της ραδιοφωνίας στην Ελλάδα καθώς απελευθερώθηκε από τον κρατικό έλεγχο και δημιουργήθηκαν οι πρώτοι δημοτικοί ραδιοφωνικοί σταθμοί</a:t>
            </a:r>
          </a:p>
          <a:p>
            <a:pPr algn="just">
              <a:buFont typeface="Arial" panose="020B0604020202020204" pitchFamily="34" charset="0"/>
              <a:buChar char="•"/>
            </a:pPr>
            <a:r>
              <a:rPr lang="el-GR" dirty="0"/>
              <a:t> </a:t>
            </a:r>
            <a:r>
              <a:rPr lang="el-GR" b="1" u="sng" dirty="0"/>
              <a:t>Αποτέλεσμα</a:t>
            </a:r>
            <a:r>
              <a:rPr lang="el-GR" dirty="0"/>
              <a:t>: Σημαντική αύξηση των ιδιωτικών σταθμών που συνέβαλαν στην πολυφωνία και στην διαφορετικότητα</a:t>
            </a:r>
          </a:p>
          <a:p>
            <a:pPr algn="just">
              <a:buFont typeface="Arial" panose="020B0604020202020204" pitchFamily="34" charset="0"/>
              <a:buChar char="•"/>
            </a:pPr>
            <a:r>
              <a:rPr lang="el-GR" dirty="0"/>
              <a:t> Η δημόσια ραδιοφωνία, προκειμένου να ακολουθήσει την εξέλιξη των γεγονότων αναβάθμισε τον ρόλο της, οργάνωσε τα προγράμματά της και μετέδιδε εκπομπές όλο το 24ωρο</a:t>
            </a:r>
          </a:p>
          <a:p>
            <a:endParaRPr lang="el-GR" dirty="0"/>
          </a:p>
        </p:txBody>
      </p:sp>
    </p:spTree>
    <p:extLst>
      <p:ext uri="{BB962C8B-B14F-4D97-AF65-F5344CB8AC3E}">
        <p14:creationId xmlns:p14="http://schemas.microsoft.com/office/powerpoint/2010/main" val="504419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B167257-34B6-E306-0DEB-833A6C1C7388}"/>
              </a:ext>
            </a:extLst>
          </p:cNvPr>
          <p:cNvSpPr>
            <a:spLocks noGrp="1"/>
          </p:cNvSpPr>
          <p:nvPr>
            <p:ph type="title"/>
          </p:nvPr>
        </p:nvSpPr>
        <p:spPr/>
        <p:txBody>
          <a:bodyPr/>
          <a:lstStyle/>
          <a:p>
            <a:pPr algn="ctr"/>
            <a:r>
              <a:rPr lang="el-GR" b="1" dirty="0"/>
              <a:t>Η ΙΣΤΟΡΙΑ ΤΟΥ ΡΑΔΙΟΦΩΝΟΥ</a:t>
            </a:r>
            <a:endParaRPr lang="el-GR" dirty="0"/>
          </a:p>
        </p:txBody>
      </p:sp>
      <p:sp>
        <p:nvSpPr>
          <p:cNvPr id="3" name="Θέση περιεχομένου 2">
            <a:extLst>
              <a:ext uri="{FF2B5EF4-FFF2-40B4-BE49-F238E27FC236}">
                <a16:creationId xmlns:a16="http://schemas.microsoft.com/office/drawing/2014/main" id="{C4019349-ABE5-F54A-D263-DA30B7092432}"/>
              </a:ext>
            </a:extLst>
          </p:cNvPr>
          <p:cNvSpPr>
            <a:spLocks noGrp="1"/>
          </p:cNvSpPr>
          <p:nvPr>
            <p:ph idx="1"/>
          </p:nvPr>
        </p:nvSpPr>
        <p:spPr>
          <a:xfrm>
            <a:off x="828339" y="2108199"/>
            <a:ext cx="10736132" cy="3959113"/>
          </a:xfrm>
        </p:spPr>
        <p:txBody>
          <a:bodyPr/>
          <a:lstStyle/>
          <a:p>
            <a:pPr algn="just">
              <a:buFont typeface="Arial" panose="020B0604020202020204" pitchFamily="34" charset="0"/>
              <a:buChar char="•"/>
            </a:pPr>
            <a:r>
              <a:rPr lang="el-GR" sz="2200" dirty="0"/>
              <a:t> Το ενδιαφέρον των επιστημόνων επικεντρώθηκε στην απόδειξη ή τη διάψευση της θεωρίας</a:t>
            </a:r>
          </a:p>
          <a:p>
            <a:pPr algn="just">
              <a:buFont typeface="Arial" panose="020B0604020202020204" pitchFamily="34" charset="0"/>
              <a:buChar char="•"/>
            </a:pPr>
            <a:r>
              <a:rPr lang="el-GR" sz="2200" dirty="0"/>
              <a:t> Εάν ο Μάξγουελ είχε δίκιο, το ερώτημα ήταν πώς μπορούσαν να παραχθούν αυτά τα άλλα κύματα; </a:t>
            </a:r>
          </a:p>
          <a:p>
            <a:pPr algn="just">
              <a:buFont typeface="Arial" panose="020B0604020202020204" pitchFamily="34" charset="0"/>
              <a:buChar char="•"/>
            </a:pPr>
            <a:r>
              <a:rPr lang="el-GR" sz="2200" dirty="0"/>
              <a:t> Για να ενισχυθεί το ενδιαφέρον, προσφέρθηκαν βραβεία, αλλά η προσπάθεια ήταν τόσο δύσκολη ώστε χρειάστηκαν σχεδόν 25 χρόνια μέχρι να παραχθούν αυτά τα κύματα, να ανιχνευθούν και να αποδειχθεί ότι οι ιδιότητές τους ήταν ακριβώς όπως ο Μάξγουελ τις είχε προβλέψει</a:t>
            </a:r>
          </a:p>
          <a:p>
            <a:pPr algn="just">
              <a:buFont typeface="Arial" panose="020B0604020202020204" pitchFamily="34" charset="0"/>
              <a:buChar char="•"/>
            </a:pPr>
            <a:r>
              <a:rPr lang="en-US" sz="2200" dirty="0"/>
              <a:t> </a:t>
            </a:r>
            <a:r>
              <a:rPr lang="el-GR" sz="2200" dirty="0"/>
              <a:t>Ο Μάξγουελ πέθανε πριν επιβεβαιωθεί η θεωρία του</a:t>
            </a:r>
            <a:endParaRPr lang="el-GR" sz="2200" dirty="0">
              <a:highlight>
                <a:srgbClr val="FFFF00"/>
              </a:highlight>
            </a:endParaRPr>
          </a:p>
        </p:txBody>
      </p:sp>
    </p:spTree>
    <p:extLst>
      <p:ext uri="{BB962C8B-B14F-4D97-AF65-F5344CB8AC3E}">
        <p14:creationId xmlns:p14="http://schemas.microsoft.com/office/powerpoint/2010/main" val="116626906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553DF1-1B78-F013-11D4-A9A3D3A32E03}"/>
              </a:ext>
            </a:extLst>
          </p:cNvPr>
          <p:cNvSpPr>
            <a:spLocks noGrp="1"/>
          </p:cNvSpPr>
          <p:nvPr>
            <p:ph type="title"/>
          </p:nvPr>
        </p:nvSpPr>
        <p:spPr/>
        <p:txBody>
          <a:bodyPr>
            <a:normAutofit/>
          </a:bodyPr>
          <a:lstStyle/>
          <a:p>
            <a:pPr algn="ctr"/>
            <a:r>
              <a:rPr lang="el-GR" sz="4000" b="1" dirty="0"/>
              <a:t>ΑΠΟ ΤΗ ΜΕΤΑΠΟΛΙΤΕΥΣΗ ΣΤΗΝ ΑΠΕΛΕΥΘΕΡΩΣΗ ΤΩΝ ΕΡΤΖΙΑΝΩΝ (1974-1987)</a:t>
            </a:r>
            <a:endParaRPr lang="el-GR" sz="4000" dirty="0"/>
          </a:p>
        </p:txBody>
      </p:sp>
      <p:sp>
        <p:nvSpPr>
          <p:cNvPr id="3" name="Θέση περιεχομένου 2">
            <a:extLst>
              <a:ext uri="{FF2B5EF4-FFF2-40B4-BE49-F238E27FC236}">
                <a16:creationId xmlns:a16="http://schemas.microsoft.com/office/drawing/2014/main" id="{8E247E0E-F3C1-9CEB-5B98-233625488908}"/>
              </a:ext>
            </a:extLst>
          </p:cNvPr>
          <p:cNvSpPr>
            <a:spLocks noGrp="1"/>
          </p:cNvSpPr>
          <p:nvPr>
            <p:ph idx="1"/>
          </p:nvPr>
        </p:nvSpPr>
        <p:spPr/>
        <p:txBody>
          <a:bodyPr/>
          <a:lstStyle/>
          <a:p>
            <a:pPr algn="just">
              <a:buFont typeface="Arial" panose="020B0604020202020204" pitchFamily="34" charset="0"/>
              <a:buChar char="•"/>
            </a:pPr>
            <a:r>
              <a:rPr lang="el-GR" dirty="0"/>
              <a:t> </a:t>
            </a:r>
            <a:r>
              <a:rPr lang="el-GR" b="1" u="sng" dirty="0"/>
              <a:t>Καθεστώς του ραδιοφώνου</a:t>
            </a:r>
            <a:r>
              <a:rPr lang="el-GR" dirty="0"/>
              <a:t>: Οριστικοποιήθηκε με την έκδοση του Προεδρικού Διατάγματος αριθ. 25/1988</a:t>
            </a:r>
          </a:p>
          <a:p>
            <a:pPr algn="just">
              <a:buFont typeface="Arial" panose="020B0604020202020204" pitchFamily="34" charset="0"/>
              <a:buChar char="•"/>
            </a:pPr>
            <a:r>
              <a:rPr lang="el-GR" dirty="0"/>
              <a:t> Όριζε την «απελευθέρωση» του ιδιωτικού ραδιοφώνου και ίσχυε για τις προϋποθέσεις για τη δημιουργία τοπικών ραδιοφωνικών σταθμών από φυσικά ή νομικά πρόσωπα</a:t>
            </a:r>
          </a:p>
          <a:p>
            <a:endParaRPr lang="el-GR" dirty="0"/>
          </a:p>
        </p:txBody>
      </p:sp>
      <p:sp>
        <p:nvSpPr>
          <p:cNvPr id="4" name="Θέση περιεχομένου 3">
            <a:extLst>
              <a:ext uri="{FF2B5EF4-FFF2-40B4-BE49-F238E27FC236}">
                <a16:creationId xmlns:a16="http://schemas.microsoft.com/office/drawing/2014/main" id="{2C8E8F98-0AA8-B6A8-FF77-CC1BC3B13CCF}"/>
              </a:ext>
            </a:extLst>
          </p:cNvPr>
          <p:cNvSpPr>
            <a:spLocks noGrp="1"/>
          </p:cNvSpPr>
          <p:nvPr>
            <p:ph idx="2"/>
          </p:nvPr>
        </p:nvSpPr>
        <p:spPr>
          <a:xfrm>
            <a:off x="6293224" y="2120895"/>
            <a:ext cx="5282003" cy="3748189"/>
          </a:xfrm>
        </p:spPr>
        <p:txBody>
          <a:bodyPr/>
          <a:lstStyle/>
          <a:p>
            <a:pPr algn="just">
              <a:buFont typeface="Arial" panose="020B0604020202020204" pitchFamily="34" charset="0"/>
              <a:buChar char="•"/>
            </a:pPr>
            <a:r>
              <a:rPr lang="el-GR" dirty="0"/>
              <a:t> </a:t>
            </a:r>
            <a:r>
              <a:rPr lang="el-GR" b="1" u="sng" dirty="0"/>
              <a:t>1987</a:t>
            </a:r>
            <a:r>
              <a:rPr lang="el-GR" dirty="0"/>
              <a:t>: Γεννήθηκε ο πρώτος δημοτικός ραδιοφωνικός σταθμός της Ελλάδας «Αθήνα 9.84» καθώς και ο σταθμός της Θεσσαλονίκης</a:t>
            </a:r>
          </a:p>
          <a:p>
            <a:pPr algn="just">
              <a:buFont typeface="Arial" panose="020B0604020202020204" pitchFamily="34" charset="0"/>
              <a:buChar char="•"/>
            </a:pPr>
            <a:r>
              <a:rPr lang="el-GR" dirty="0"/>
              <a:t> Οι ραδιοφωνικοί σταθμοί σε όλη τη χώρα άρχισαν σταδιακά να πολλαπλασιάζονται </a:t>
            </a:r>
            <a:r>
              <a:rPr lang="el-GR" dirty="0">
                <a:sym typeface="Wingdings" panose="05000000000000000000" pitchFamily="2" charset="2"/>
              </a:rPr>
              <a:t> </a:t>
            </a:r>
            <a:r>
              <a:rPr lang="el-GR" dirty="0"/>
              <a:t>Οι ιδιωτικοί σταθμοί αντιπροσώπευαν πλέον τους περισσότερους ραδιοφωνικούς σταθμούς της χώρας</a:t>
            </a:r>
          </a:p>
        </p:txBody>
      </p:sp>
    </p:spTree>
    <p:extLst>
      <p:ext uri="{BB962C8B-B14F-4D97-AF65-F5344CB8AC3E}">
        <p14:creationId xmlns:p14="http://schemas.microsoft.com/office/powerpoint/2010/main" val="16542361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5824DCF-92C1-6F40-C453-D4DB6A524819}"/>
              </a:ext>
            </a:extLst>
          </p:cNvPr>
          <p:cNvSpPr>
            <a:spLocks noGrp="1"/>
          </p:cNvSpPr>
          <p:nvPr>
            <p:ph type="title"/>
          </p:nvPr>
        </p:nvSpPr>
        <p:spPr>
          <a:xfrm>
            <a:off x="612648" y="548640"/>
            <a:ext cx="10653578" cy="871598"/>
          </a:xfrm>
        </p:spPr>
        <p:txBody>
          <a:bodyPr/>
          <a:lstStyle/>
          <a:p>
            <a:pPr algn="ctr"/>
            <a:r>
              <a:rPr lang="el-GR" b="1" dirty="0"/>
              <a:t>ΒΙΒΛΙΟΓΡΑΦΙΑ</a:t>
            </a:r>
          </a:p>
        </p:txBody>
      </p:sp>
      <p:sp>
        <p:nvSpPr>
          <p:cNvPr id="3" name="Θέση περιεχομένου 2">
            <a:extLst>
              <a:ext uri="{FF2B5EF4-FFF2-40B4-BE49-F238E27FC236}">
                <a16:creationId xmlns:a16="http://schemas.microsoft.com/office/drawing/2014/main" id="{14620C37-89A1-D76B-6D4F-10FA5A22352F}"/>
              </a:ext>
            </a:extLst>
          </p:cNvPr>
          <p:cNvSpPr>
            <a:spLocks noGrp="1"/>
          </p:cNvSpPr>
          <p:nvPr>
            <p:ph idx="1"/>
          </p:nvPr>
        </p:nvSpPr>
        <p:spPr/>
        <p:txBody>
          <a:bodyPr>
            <a:normAutofit fontScale="92500" lnSpcReduction="20000"/>
          </a:bodyPr>
          <a:lstStyle/>
          <a:p>
            <a:pPr algn="just"/>
            <a:r>
              <a:rPr lang="el-GR" dirty="0"/>
              <a:t>Βασιλάκη, Ζ. (2006). Ιστορική Αναδρομή Ραδιοφώνου (τέλη 19ου αιώνα- 1987) (</a:t>
            </a:r>
            <a:r>
              <a:rPr lang="el-GR" dirty="0" err="1"/>
              <a:t>Επιμ</a:t>
            </a:r>
            <a:r>
              <a:rPr lang="el-GR" dirty="0"/>
              <a:t>.  Ό. </a:t>
            </a:r>
            <a:r>
              <a:rPr lang="el-GR" dirty="0" err="1"/>
              <a:t>Κλειαμάκη</a:t>
            </a:r>
            <a:r>
              <a:rPr lang="el-GR" dirty="0"/>
              <a:t>). </a:t>
            </a:r>
            <a:r>
              <a:rPr lang="el-GR" i="1" dirty="0"/>
              <a:t>Τετράδια Επικοινωνίας </a:t>
            </a:r>
            <a:r>
              <a:rPr lang="el-GR" i="1" dirty="0" err="1"/>
              <a:t>Νο</a:t>
            </a:r>
            <a:r>
              <a:rPr lang="el-GR" i="1" dirty="0"/>
              <a:t> 6</a:t>
            </a:r>
            <a:r>
              <a:rPr lang="el-GR" dirty="0"/>
              <a:t>, Αθήνα.</a:t>
            </a:r>
          </a:p>
          <a:p>
            <a:pPr algn="just"/>
            <a:r>
              <a:rPr lang="el-GR" dirty="0" err="1"/>
              <a:t>Καραφυλλάς</a:t>
            </a:r>
            <a:r>
              <a:rPr lang="el-GR" dirty="0"/>
              <a:t>, Γ. (1995). Ιστορίες του Ραδιοφώνου. Ψηφιακό αρχείο της ΕΡΤ, επεισόδιο στο </a:t>
            </a:r>
            <a:r>
              <a:rPr lang="el-GR" dirty="0">
                <a:hlinkClick r:id="rId2"/>
              </a:rPr>
              <a:t>https://www.ert.gr/ert-arxeio/radiofonikos-stathmos-athinon-21-ma-oy-1938/</a:t>
            </a:r>
            <a:r>
              <a:rPr lang="el-GR" dirty="0"/>
              <a:t>. </a:t>
            </a:r>
          </a:p>
          <a:p>
            <a:pPr algn="just"/>
            <a:r>
              <a:rPr lang="el-GR" dirty="0" err="1"/>
              <a:t>Κροντηράς</a:t>
            </a:r>
            <a:r>
              <a:rPr lang="el-GR" dirty="0"/>
              <a:t>, Β. (1995). Ιστορίες Ραδιοφώνου. Ψηφιακό αρχείο της ΕΡΤ, 1</a:t>
            </a:r>
            <a:r>
              <a:rPr lang="el-GR" baseline="30000" dirty="0"/>
              <a:t>ο</a:t>
            </a:r>
            <a:r>
              <a:rPr lang="el-GR" dirty="0"/>
              <a:t> επεισόδιο στο </a:t>
            </a:r>
            <a:r>
              <a:rPr lang="el-GR" dirty="0">
                <a:hlinkClick r:id="rId3"/>
              </a:rPr>
              <a:t>https://archive.ert.gr/7846/</a:t>
            </a:r>
            <a:r>
              <a:rPr lang="el-GR" dirty="0"/>
              <a:t>. </a:t>
            </a:r>
          </a:p>
          <a:p>
            <a:pPr algn="just"/>
            <a:r>
              <a:rPr lang="el-GR" dirty="0"/>
              <a:t>Νικολοπούλου, Ε. (2008). Όταν το 1926 στήθηκε στην Θεσσαλονίκη το πρώτο ραδιόφωνο των Βαλκανίων - Να τα κλαπατσίμπαλα. Στο </a:t>
            </a:r>
            <a:r>
              <a:rPr lang="el-GR" dirty="0">
                <a:hlinkClick r:id="rId4"/>
              </a:rPr>
              <a:t>https://www.eirinika.gr/</a:t>
            </a:r>
            <a:r>
              <a:rPr lang="el-GR" dirty="0"/>
              <a:t>.</a:t>
            </a:r>
          </a:p>
          <a:p>
            <a:pPr algn="just"/>
            <a:r>
              <a:rPr lang="el-GR" dirty="0" err="1"/>
              <a:t>Πλέχοβα</a:t>
            </a:r>
            <a:r>
              <a:rPr lang="el-GR" dirty="0"/>
              <a:t>, Ό. (2002). </a:t>
            </a:r>
            <a:r>
              <a:rPr lang="el-GR" i="1" dirty="0"/>
              <a:t>Το Πρώτο ελληνικό ραδιόφωνο… και το πρώτο των Βαλκανίων</a:t>
            </a:r>
            <a:r>
              <a:rPr lang="el-GR" dirty="0"/>
              <a:t>. Θεσσαλονίκη: </a:t>
            </a:r>
            <a:r>
              <a:rPr lang="el-GR" dirty="0" err="1"/>
              <a:t>Μπαρμπουνάκης</a:t>
            </a:r>
            <a:r>
              <a:rPr lang="el-GR" dirty="0"/>
              <a:t>.</a:t>
            </a:r>
          </a:p>
          <a:p>
            <a:pPr algn="just"/>
            <a:endParaRPr lang="el-GR" dirty="0"/>
          </a:p>
          <a:p>
            <a:endParaRPr lang="el-GR" dirty="0"/>
          </a:p>
        </p:txBody>
      </p:sp>
    </p:spTree>
    <p:extLst>
      <p:ext uri="{BB962C8B-B14F-4D97-AF65-F5344CB8AC3E}">
        <p14:creationId xmlns:p14="http://schemas.microsoft.com/office/powerpoint/2010/main" val="8870786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775CFD-D15D-91EF-F87A-986D2ACFB822}"/>
              </a:ext>
            </a:extLst>
          </p:cNvPr>
          <p:cNvSpPr>
            <a:spLocks noGrp="1"/>
          </p:cNvSpPr>
          <p:nvPr>
            <p:ph type="title"/>
          </p:nvPr>
        </p:nvSpPr>
        <p:spPr/>
        <p:txBody>
          <a:bodyPr/>
          <a:lstStyle/>
          <a:p>
            <a:pPr algn="ctr"/>
            <a:r>
              <a:rPr lang="el-GR" b="1" dirty="0"/>
              <a:t>Η ΙΣΤΟΡΙΑ ΤΟΥ ΡΑΔΙΟΦΩΝΟΥ</a:t>
            </a:r>
            <a:endParaRPr lang="el-GR" dirty="0"/>
          </a:p>
        </p:txBody>
      </p:sp>
      <p:sp>
        <p:nvSpPr>
          <p:cNvPr id="3" name="Θέση περιεχομένου 2">
            <a:extLst>
              <a:ext uri="{FF2B5EF4-FFF2-40B4-BE49-F238E27FC236}">
                <a16:creationId xmlns:a16="http://schemas.microsoft.com/office/drawing/2014/main" id="{BC77FE03-F198-014C-F429-AED9B2EAEFDD}"/>
              </a:ext>
            </a:extLst>
          </p:cNvPr>
          <p:cNvSpPr>
            <a:spLocks noGrp="1"/>
          </p:cNvSpPr>
          <p:nvPr>
            <p:ph idx="1"/>
          </p:nvPr>
        </p:nvSpPr>
        <p:spPr>
          <a:xfrm>
            <a:off x="839095" y="2120895"/>
            <a:ext cx="5152913" cy="4010964"/>
          </a:xfrm>
        </p:spPr>
        <p:txBody>
          <a:bodyPr/>
          <a:lstStyle/>
          <a:p>
            <a:pPr algn="just">
              <a:buFont typeface="Arial" panose="020B0604020202020204" pitchFamily="34" charset="0"/>
              <a:buChar char="•"/>
            </a:pPr>
            <a:r>
              <a:rPr lang="el-GR" sz="2200" dirty="0"/>
              <a:t> Ο </a:t>
            </a:r>
            <a:r>
              <a:rPr lang="el-GR" sz="2200" b="1" i="1" dirty="0"/>
              <a:t>Χάινριχ Χερτς</a:t>
            </a:r>
            <a:r>
              <a:rPr lang="el-GR" sz="2200" dirty="0"/>
              <a:t>, Γερμανός φυσικός, ήταν εκείνος που έκανε την ανακάλυψη και την παρουσίασε στον επιστημονικό κόσμο μέσα από μια σειρά δημοσιεύσεων που θεωρούνται, μαζί με το έργο του Μάξγουελ, κλασικά κείμενα της τέχνης του ραδιοφώνου</a:t>
            </a:r>
          </a:p>
          <a:p>
            <a:pPr algn="just">
              <a:buFont typeface="Arial" panose="020B0604020202020204" pitchFamily="34" charset="0"/>
              <a:buChar char="•"/>
            </a:pPr>
            <a:r>
              <a:rPr lang="el-GR" sz="2200" dirty="0"/>
              <a:t> Το πρώτο ενδιαφέρον για το έργο του Χερτς προέκυψε από την επιβεβαίωση της θεωρίας του Μάξγουελ για το φως</a:t>
            </a:r>
          </a:p>
        </p:txBody>
      </p:sp>
      <p:sp>
        <p:nvSpPr>
          <p:cNvPr id="4" name="Θέση περιεχομένου 3">
            <a:extLst>
              <a:ext uri="{FF2B5EF4-FFF2-40B4-BE49-F238E27FC236}">
                <a16:creationId xmlns:a16="http://schemas.microsoft.com/office/drawing/2014/main" id="{5912FD5C-00D6-88B5-E07C-20E98BC46475}"/>
              </a:ext>
            </a:extLst>
          </p:cNvPr>
          <p:cNvSpPr>
            <a:spLocks noGrp="1"/>
          </p:cNvSpPr>
          <p:nvPr>
            <p:ph idx="2"/>
          </p:nvPr>
        </p:nvSpPr>
        <p:spPr>
          <a:xfrm>
            <a:off x="6515941" y="2120895"/>
            <a:ext cx="4639738" cy="3903387"/>
          </a:xfrm>
        </p:spPr>
        <p:txBody>
          <a:bodyPr/>
          <a:lstStyle/>
          <a:p>
            <a:pPr algn="just">
              <a:buFont typeface="Arial" panose="020B0604020202020204" pitchFamily="34" charset="0"/>
              <a:buChar char="•"/>
            </a:pPr>
            <a:r>
              <a:rPr lang="el-GR" dirty="0"/>
              <a:t> Η εντατική μελέτη των δοκιμών του Χερτς από φυσικούς σε όλο τον κόσμο οδήγησε σύντομα σε βελτιώσεις της συσκευής του, που επέτρεψαν την ανίχνευση των κυμάτων σε μεγαλύτερες αποστάσεις από την πηγή</a:t>
            </a:r>
            <a:endParaRPr lang="el-GR" dirty="0">
              <a:highlight>
                <a:srgbClr val="FFFF00"/>
              </a:highlight>
            </a:endParaRPr>
          </a:p>
        </p:txBody>
      </p:sp>
    </p:spTree>
    <p:extLst>
      <p:ext uri="{BB962C8B-B14F-4D97-AF65-F5344CB8AC3E}">
        <p14:creationId xmlns:p14="http://schemas.microsoft.com/office/powerpoint/2010/main" val="9150686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F325B82-098D-2336-5B3B-A70A726EB7C2}"/>
              </a:ext>
            </a:extLst>
          </p:cNvPr>
          <p:cNvSpPr>
            <a:spLocks noGrp="1"/>
          </p:cNvSpPr>
          <p:nvPr>
            <p:ph type="title"/>
          </p:nvPr>
        </p:nvSpPr>
        <p:spPr/>
        <p:txBody>
          <a:bodyPr/>
          <a:lstStyle/>
          <a:p>
            <a:pPr algn="ctr"/>
            <a:r>
              <a:rPr lang="el-GR" b="1" dirty="0"/>
              <a:t>Η ΙΣΤΟΡΙΑ ΤΟΥ ΡΑΔΙΟΦΩΝΟΥ</a:t>
            </a:r>
            <a:endParaRPr lang="el-GR" dirty="0"/>
          </a:p>
        </p:txBody>
      </p:sp>
      <p:sp>
        <p:nvSpPr>
          <p:cNvPr id="4" name="Θέση περιεχομένου 3">
            <a:extLst>
              <a:ext uri="{FF2B5EF4-FFF2-40B4-BE49-F238E27FC236}">
                <a16:creationId xmlns:a16="http://schemas.microsoft.com/office/drawing/2014/main" id="{E159B2FD-1CA4-CF3D-0F31-C2CEF00DE759}"/>
              </a:ext>
            </a:extLst>
          </p:cNvPr>
          <p:cNvSpPr>
            <a:spLocks noGrp="1"/>
          </p:cNvSpPr>
          <p:nvPr>
            <p:ph idx="1"/>
          </p:nvPr>
        </p:nvSpPr>
        <p:spPr/>
        <p:txBody>
          <a:bodyPr/>
          <a:lstStyle/>
          <a:p>
            <a:pPr algn="just">
              <a:buFont typeface="Arial" panose="020B0604020202020204" pitchFamily="34" charset="0"/>
              <a:buChar char="•"/>
            </a:pPr>
            <a:r>
              <a:rPr lang="en-US" dirty="0"/>
              <a:t> </a:t>
            </a:r>
            <a:r>
              <a:rPr lang="el-GR" dirty="0"/>
              <a:t>Μια σειρά από ερευνητές άρχισαν σταδιακά να εισέρχονται στο πεδίο, επιχειρώντας να εφαρμόσουν τα κύματα του Χερτς σε διάφορους πρακτικούς σκοπούς</a:t>
            </a:r>
          </a:p>
          <a:p>
            <a:pPr algn="just">
              <a:buFont typeface="Arial" panose="020B0604020202020204" pitchFamily="34" charset="0"/>
              <a:buChar char="•"/>
            </a:pPr>
            <a:r>
              <a:rPr lang="el-GR" dirty="0"/>
              <a:t> Ένας από αυτούς ήταν ο Μαρκόνι, που την εποχή εκείνη μόλις είχε αποφοιτήσει από το κολέγιο</a:t>
            </a:r>
          </a:p>
        </p:txBody>
      </p:sp>
      <p:sp>
        <p:nvSpPr>
          <p:cNvPr id="5" name="Θέση περιεχομένου 4">
            <a:extLst>
              <a:ext uri="{FF2B5EF4-FFF2-40B4-BE49-F238E27FC236}">
                <a16:creationId xmlns:a16="http://schemas.microsoft.com/office/drawing/2014/main" id="{B8AD6F88-27D0-0DE6-DE2E-8A903BBE43A2}"/>
              </a:ext>
            </a:extLst>
          </p:cNvPr>
          <p:cNvSpPr>
            <a:spLocks noGrp="1"/>
          </p:cNvSpPr>
          <p:nvPr>
            <p:ph idx="2"/>
          </p:nvPr>
        </p:nvSpPr>
        <p:spPr>
          <a:xfrm>
            <a:off x="6096001" y="2120895"/>
            <a:ext cx="5253318" cy="3748189"/>
          </a:xfrm>
        </p:spPr>
        <p:txBody>
          <a:bodyPr/>
          <a:lstStyle/>
          <a:p>
            <a:pPr algn="just">
              <a:buFont typeface="Arial" panose="020B0604020202020204" pitchFamily="34" charset="0"/>
              <a:buChar char="•"/>
            </a:pPr>
            <a:r>
              <a:rPr lang="el-GR" dirty="0"/>
              <a:t> Ο Μαρκόνι αντιλήφθηκε ότι ένα τέτοιο σύστημα επικοινωνίας ήταν εφικτό, αλλά σε αντίθεση με τους προκάτοχούς το είχε τον χρόνο και τα οικονομικά μέσα για να ασχοληθεί ενεργά με την ανάπτυξή του, όπως και έκανε</a:t>
            </a:r>
          </a:p>
          <a:p>
            <a:pPr algn="just">
              <a:buFont typeface="Arial" panose="020B0604020202020204" pitchFamily="34" charset="0"/>
              <a:buChar char="•"/>
            </a:pPr>
            <a:r>
              <a:rPr lang="el-GR" dirty="0"/>
              <a:t> Οι πρώτες προσπάθειες του Μαρκόνι ήταν σχεδόν πιστά αντίγραφα των όσων είχαν ήδη πραγματοποιηθεί</a:t>
            </a:r>
          </a:p>
        </p:txBody>
      </p:sp>
    </p:spTree>
    <p:extLst>
      <p:ext uri="{BB962C8B-B14F-4D97-AF65-F5344CB8AC3E}">
        <p14:creationId xmlns:p14="http://schemas.microsoft.com/office/powerpoint/2010/main" val="42493710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5F72AF9-B8D8-2D99-3BAA-95C820DF042E}"/>
              </a:ext>
            </a:extLst>
          </p:cNvPr>
          <p:cNvSpPr>
            <a:spLocks noGrp="1"/>
          </p:cNvSpPr>
          <p:nvPr>
            <p:ph type="title"/>
          </p:nvPr>
        </p:nvSpPr>
        <p:spPr/>
        <p:txBody>
          <a:bodyPr/>
          <a:lstStyle/>
          <a:p>
            <a:pPr algn="ctr"/>
            <a:r>
              <a:rPr lang="el-GR" b="1" dirty="0"/>
              <a:t>Η ΙΣΤΟΡΙΑ ΤΟΥ ΡΑΔΙΟΦΩΝΟΥ</a:t>
            </a:r>
            <a:endParaRPr lang="el-GR" dirty="0"/>
          </a:p>
        </p:txBody>
      </p:sp>
      <p:sp>
        <p:nvSpPr>
          <p:cNvPr id="3" name="Θέση περιεχομένου 2">
            <a:extLst>
              <a:ext uri="{FF2B5EF4-FFF2-40B4-BE49-F238E27FC236}">
                <a16:creationId xmlns:a16="http://schemas.microsoft.com/office/drawing/2014/main" id="{791FD8F0-4593-E164-C3D4-14DF38DE7002}"/>
              </a:ext>
            </a:extLst>
          </p:cNvPr>
          <p:cNvSpPr>
            <a:spLocks noGrp="1"/>
          </p:cNvSpPr>
          <p:nvPr>
            <p:ph idx="1"/>
          </p:nvPr>
        </p:nvSpPr>
        <p:spPr>
          <a:xfrm>
            <a:off x="1096963" y="2108200"/>
            <a:ext cx="10456750" cy="3873052"/>
          </a:xfrm>
        </p:spPr>
        <p:txBody>
          <a:bodyPr/>
          <a:lstStyle/>
          <a:p>
            <a:pPr algn="just">
              <a:buFont typeface="Arial" panose="020B0604020202020204" pitchFamily="34" charset="0"/>
              <a:buChar char="•"/>
            </a:pPr>
            <a:r>
              <a:rPr lang="el-GR" dirty="0"/>
              <a:t> Εστίασε στη βελτίωση της αξιοπιστίας των επιμέρους τμημάτων του συστήματός του, παρά στην αναζήτηση ριζικά νέων ή πρωτότυπων ιδεών. Αυτές οι βελτιώσεις έφεραν καλύτερα αποτελέσματα και η απόσταση των επιτυχών δοκιμών του αυξήθηκε σταδιακά, ώσπου έφτασε το ένα μίλι</a:t>
            </a:r>
          </a:p>
          <a:p>
            <a:pPr algn="just">
              <a:buFont typeface="Arial" panose="020B0604020202020204" pitchFamily="34" charset="0"/>
              <a:buChar char="•"/>
            </a:pPr>
            <a:r>
              <a:rPr lang="el-GR" dirty="0"/>
              <a:t> Τότε αποφάσισε να μεταφέρει τα πειράματά του στην Αγγλία, όπου κατάφερε  να εξασφαλίσει μια ευνοϊκή συνεργασία με το Βρετανικό Ταχυδρομείο</a:t>
            </a:r>
          </a:p>
          <a:p>
            <a:pPr algn="just">
              <a:buFont typeface="Arial" panose="020B0604020202020204" pitchFamily="34" charset="0"/>
              <a:buChar char="•"/>
            </a:pPr>
            <a:r>
              <a:rPr lang="el-GR" dirty="0"/>
              <a:t> Μέσα σε έναν χρόνο, </a:t>
            </a:r>
            <a:r>
              <a:rPr lang="el-GR" i="1" dirty="0"/>
              <a:t>η απόσταση της μετάδοσής του είχε αυξηθεί σε δώδεκα μίλια</a:t>
            </a:r>
            <a:r>
              <a:rPr lang="el-GR" dirty="0"/>
              <a:t>, και λίγο αργότερα, με ακόμη μεγαλύτερη ισχύ, κατάφερε να διασχίσει τη Μάγχη. Αυτό το επίτευγμα, τον Μάρτιο του 1899, προβλήθηκε σε όλο τον κόσμο</a:t>
            </a:r>
          </a:p>
        </p:txBody>
      </p:sp>
    </p:spTree>
    <p:extLst>
      <p:ext uri="{BB962C8B-B14F-4D97-AF65-F5344CB8AC3E}">
        <p14:creationId xmlns:p14="http://schemas.microsoft.com/office/powerpoint/2010/main" val="18239136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BA00246-7B8C-3FD9-14BA-1457B710D4F4}"/>
              </a:ext>
            </a:extLst>
          </p:cNvPr>
          <p:cNvSpPr>
            <a:spLocks noGrp="1"/>
          </p:cNvSpPr>
          <p:nvPr>
            <p:ph type="title"/>
          </p:nvPr>
        </p:nvSpPr>
        <p:spPr>
          <a:xfrm>
            <a:off x="1096963" y="287338"/>
            <a:ext cx="10058400" cy="1449387"/>
          </a:xfrm>
        </p:spPr>
        <p:txBody>
          <a:bodyPr wrap="square" anchor="b">
            <a:normAutofit/>
          </a:bodyPr>
          <a:lstStyle/>
          <a:p>
            <a:pPr algn="ctr"/>
            <a:r>
              <a:rPr lang="el-GR" b="1" dirty="0"/>
              <a:t>Η ΙΣΤΟΡΙΑ ΤΟΥ ΡΑΔΙΟΦΩΝΟΥ</a:t>
            </a:r>
            <a:endParaRPr lang="el-GR" dirty="0"/>
          </a:p>
        </p:txBody>
      </p:sp>
      <p:pic>
        <p:nvPicPr>
          <p:cNvPr id="6" name="Θέση περιεχομένου 5" descr="Εικόνα που περιέχει Εξοπλισμός ήχου, ακουστικά, ηλεκτρονική συσκευή, εσωτερικός χώρος&#10;&#10;Το περιεχόμενο που δημιουργείται από AI ενδέχεται να είναι εσφαλμένο.">
            <a:extLst>
              <a:ext uri="{FF2B5EF4-FFF2-40B4-BE49-F238E27FC236}">
                <a16:creationId xmlns:a16="http://schemas.microsoft.com/office/drawing/2014/main" id="{F7410F8E-B58D-A7D9-A7C1-C1D21658AA1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97280" y="2446477"/>
            <a:ext cx="4639738" cy="3097025"/>
          </a:xfrm>
          <a:noFill/>
        </p:spPr>
      </p:pic>
      <p:sp>
        <p:nvSpPr>
          <p:cNvPr id="11" name="Content Placeholder 3">
            <a:extLst>
              <a:ext uri="{FF2B5EF4-FFF2-40B4-BE49-F238E27FC236}">
                <a16:creationId xmlns:a16="http://schemas.microsoft.com/office/drawing/2014/main" id="{5732269A-427C-D02A-2828-C0809C0CC310}"/>
              </a:ext>
            </a:extLst>
          </p:cNvPr>
          <p:cNvSpPr>
            <a:spLocks noGrp="1"/>
          </p:cNvSpPr>
          <p:nvPr>
            <p:ph idx="2"/>
          </p:nvPr>
        </p:nvSpPr>
        <p:spPr>
          <a:xfrm>
            <a:off x="6515940" y="2120895"/>
            <a:ext cx="5252925" cy="3748189"/>
          </a:xfrm>
        </p:spPr>
        <p:txBody>
          <a:bodyPr/>
          <a:lstStyle/>
          <a:p>
            <a:pPr algn="just">
              <a:buFont typeface="Arial" panose="020B0604020202020204" pitchFamily="34" charset="0"/>
              <a:buChar char="•"/>
            </a:pPr>
            <a:r>
              <a:rPr lang="en-US" sz="2400" dirty="0"/>
              <a:t> </a:t>
            </a:r>
            <a:r>
              <a:rPr lang="el-GR" sz="2400" dirty="0"/>
              <a:t>Το σύστημα ασύρματης τηλεγραφίας του Μαρκόνι χρησιμοποιούσε την ίδια μέθοδο που είχε χρησιμοποιήσει ο Χερτς για την παραγωγή των κυμάτων του </a:t>
            </a:r>
            <a:r>
              <a:rPr lang="en-US" sz="2400" dirty="0"/>
              <a:t>-</a:t>
            </a:r>
            <a:r>
              <a:rPr lang="el-GR" sz="2400" dirty="0"/>
              <a:t>δηλαδή ταλαντώσεις υψηλής συχνότητας που δημιουργούνταν από ηλεκτρική εκκένωση σπινθήρα</a:t>
            </a:r>
            <a:r>
              <a:rPr lang="en-US" sz="2400" dirty="0"/>
              <a:t> -</a:t>
            </a:r>
            <a:r>
              <a:rPr lang="el-GR" sz="2400" dirty="0"/>
              <a:t> και τις ίδιες, ελαφρώς βελτιωμένες, μεθόδους ανίχνευσής τους</a:t>
            </a:r>
            <a:endParaRPr lang="en-US" sz="2400" dirty="0"/>
          </a:p>
        </p:txBody>
      </p:sp>
    </p:spTree>
    <p:extLst>
      <p:ext uri="{BB962C8B-B14F-4D97-AF65-F5344CB8AC3E}">
        <p14:creationId xmlns:p14="http://schemas.microsoft.com/office/powerpoint/2010/main" val="3750246114"/>
      </p:ext>
    </p:extLst>
  </p:cSld>
  <p:clrMapOvr>
    <a:masterClrMapping/>
  </p:clrMapOvr>
</p:sld>
</file>

<file path=ppt/theme/theme1.xml><?xml version="1.0" encoding="utf-8"?>
<a:theme xmlns:a="http://schemas.openxmlformats.org/drawingml/2006/main" name="RetrospectVTI">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465</TotalTime>
  <Words>4563</Words>
  <Application>Microsoft Office PowerPoint</Application>
  <PresentationFormat>Ευρεία οθόνη</PresentationFormat>
  <Paragraphs>260</Paragraphs>
  <Slides>51</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51</vt:i4>
      </vt:variant>
    </vt:vector>
  </HeadingPairs>
  <TitlesOfParts>
    <vt:vector size="56" baseType="lpstr">
      <vt:lpstr>Arial</vt:lpstr>
      <vt:lpstr>Calibri</vt:lpstr>
      <vt:lpstr>Tw Cen MT</vt:lpstr>
      <vt:lpstr>Wingdings</vt:lpstr>
      <vt:lpstr>RetrospectVTI</vt:lpstr>
      <vt:lpstr>Πανεπιστήμιο Δυτικής Μακεδονίας - Τμήμα Επικοινωνίας και Ψηφιακών Μέσων Ραδιοφωνική Δημοσιογραφία 2025-2026 </vt:lpstr>
      <vt:lpstr>Η ΙΣΤΟΡΙΑ ΤΟΥ ΡΑΔΙΟΦΩΝΟΥ</vt:lpstr>
      <vt:lpstr>Η ΙΣΤΟΡΙΑ ΤΟΥ ΡΑΔΙΟΦΩΝΟΥ</vt:lpstr>
      <vt:lpstr>Η ΙΣΤΟΡΙΑ ΤΟΥ ΡΑΔΙΟΦΩΝΟΥ</vt:lpstr>
      <vt:lpstr>Η ΙΣΤΟΡΙΑ ΤΟΥ ΡΑΔΙΟΦΩΝΟΥ</vt:lpstr>
      <vt:lpstr>Η ΙΣΤΟΡΙΑ ΤΟΥ ΡΑΔΙΟΦΩΝΟΥ</vt:lpstr>
      <vt:lpstr>Η ΙΣΤΟΡΙΑ ΤΟΥ ΡΑΔΙΟΦΩΝΟΥ</vt:lpstr>
      <vt:lpstr>Η ΙΣΤΟΡΙΑ ΤΟΥ ΡΑΔΙΟΦΩΝΟΥ</vt:lpstr>
      <vt:lpstr>Η ΙΣΤΟΡΙΑ ΤΟΥ ΡΑΔΙΟΦΩΝΟΥ</vt:lpstr>
      <vt:lpstr>ΔΙΑΦΟΡΕΣ ΜΑΡΚΟΝΙ - ΧΕΡΤΣ</vt:lpstr>
      <vt:lpstr>ΔΙΑΦΟΡΕΣ ΜΑΡΚΟΝΙ - ΧΕΡΤΣ</vt:lpstr>
      <vt:lpstr>ΔΙΑΦΟΡΟΠΟΙΗΣΗ</vt:lpstr>
      <vt:lpstr>ΔΙΑΦΟΡΟΠΟΙΗΣΗ</vt:lpstr>
      <vt:lpstr>ΔΙΑΦΟΡΟΠΟΙΗΣΗ</vt:lpstr>
      <vt:lpstr>Η ΙΣΤΟΡΙΑ ΤΟΥ ΡΑΔΙΟΦΩΝΟΥ</vt:lpstr>
      <vt:lpstr>Η ΙΣΤΟΡΙΑ ΤΟΥ ΡΑΔΙΟΦΩΝΟΥ</vt:lpstr>
      <vt:lpstr>ΣΚΟΠΟΣ ΤΟΥ ΡΑΔΙΟΦΩΝΟΥ</vt:lpstr>
      <vt:lpstr>Η ΙΣΤΟΡΙΑ ΤΟΥ ΡΑΔΙΟΦΩΝΟΥ ΣΤΗΝ ΕΛΛΑΔΑ</vt:lpstr>
      <vt:lpstr>ΙΣΤΟΡΙΚΗ ΑΝΑΔΡΟΜΗ</vt:lpstr>
      <vt:lpstr>ΕΛΛΗΝΙΚΗ ΠΕΙΡΑΜΑΤΙΚΗ ΕΠΟΧΗ (1902-1929)</vt:lpstr>
      <vt:lpstr>ΕΛΛΗΝΙΚΗ ΠΕΙΡΑΜΑΤΙΚΗ ΕΠΟΧΗ (1902-1929)</vt:lpstr>
      <vt:lpstr>ΕΛΛΗΝΙΚΗ ΠΕΙΡΑΜΑΤΙΚΗ ΕΠΟΧΗ (1902-1929)</vt:lpstr>
      <vt:lpstr>ΕΛΛΗΝΙΚΗ ΠΕΙΡΑΜΑΤΙΚΗ ΕΠΟΧΗ (1902-1929)</vt:lpstr>
      <vt:lpstr>ΕΛΛΗΝΙΚΗ ΠΕΙΡΑΜΑΤΙΚΗ ΕΠΟΧΗ (1902-1929)</vt:lpstr>
      <vt:lpstr>ΕΛΛΗΝΙΚΗ ΠΕΙΡΑΜΑΤΙΚΗ ΕΠΟΧΗ (1902-1929)</vt:lpstr>
      <vt:lpstr>ΕΛΛΗΝΙΚΗ ΠΕΙΡΑΜΑΤΙΚΗ ΕΠΟΧΗ (1902-1929)</vt:lpstr>
      <vt:lpstr>ΤΟ ΡΑΔΙΟΦΩΝΟ ΕΠΙ ΜΕΤΑΞΑ</vt:lpstr>
      <vt:lpstr>ΤΟ ΡΑΔΙΟΦΩΝΟ ΕΠΙ ΜΕΤΑΞΑ</vt:lpstr>
      <vt:lpstr>ΤΟ ΡΑΔΙΟΦΩΝΟ ΤΗΝ ΠΕΡΙΟΔΟ ΤΗΣ ΓΕΡΜΑΝΙΚΗΣ ΚΑΤΟΧΗΣ (1940-1944) </vt:lpstr>
      <vt:lpstr>ΤΟ ΡΑΔΙΟΦΩΝΟ ΤΗΝ ΠΕΡΙΟΔΟ ΤΗΣ ΓΕΡΜΑΝΙΚΗΣ ΚΑΤΟΧΗΣ (1940-1944)</vt:lpstr>
      <vt:lpstr>ΤΟ ΡΑΔΙΟΦΩΝΟ ΤΗΝ ΠΕΡΙΟΔΟ ΤΗΣ ΓΕΡΜΑΝΙΚΗΣ ΚΑΤΟΧΗΣ (1940-1944)</vt:lpstr>
      <vt:lpstr>ΤΟ ΡΑΔΙΟΦΩΝΟ ΤΗΝ ΠΕΡΙΟΔΟ ΤΗΣ ΓΕΡΜΑΝΙΚΗΣ ΚΑΤΟΧΗΣ (1940-1944)</vt:lpstr>
      <vt:lpstr>ΚΡΑΤΙΚΟ ΜΟΝΟΠΩΛΙΟ</vt:lpstr>
      <vt:lpstr>ΕΘΝΙΚΟ ΙΔΡΥΜΑ ΡΑΔΙΟΦΩΝΙΑΣ (Ε.Ι.Ρ.)</vt:lpstr>
      <vt:lpstr>ΕΞΕΛΙΞΗ ΤΟΥ ΡΑΔΙΟΦΩΝΟΥ</vt:lpstr>
      <vt:lpstr>ΕΞΕΛΙΞΗ ΤΟΥ ΡΑΔΙΟΦΩΝΟΥ</vt:lpstr>
      <vt:lpstr>ΕΞΕΛΙΞΗ ΤΟΥ ΡΑΔΙΟΦΩΝΟΥ</vt:lpstr>
      <vt:lpstr>«ΧΡΥΣΗ» ΕΠΟΧΗ ΤΗΣ ΡΑΔΙΟΦΩΝΙΑΣ (1951-1967)</vt:lpstr>
      <vt:lpstr>«ΧΡΥΣΗ» ΕΠΟΧΗ ΤΗΣ ΡΑΔΙΟΦΩΝΙΑΣ (1951-1967)</vt:lpstr>
      <vt:lpstr>«ΧΡΥΣΗ» ΕΠΟΧΗ ΤΗΣ ΡΑΔΙΟΦΩΝΙΑΣ (1951-1967)</vt:lpstr>
      <vt:lpstr>ΔΙΚΤΑΤΟΡΙΑ ΤΩΝ ΣΥΝΤΑΓΜΑΤΑΡΧΩΝ (1966-1974) </vt:lpstr>
      <vt:lpstr>ΔΙΚΤΑΤΟΡΙΑ ΤΩΝ ΣΥΝΤΑΓΜΑΤΑΡΧΩΝ (1966-1974) </vt:lpstr>
      <vt:lpstr>ΑΠΟ ΤΗ ΜΕΤΑΠΟΛΙΤΕΥΣΗ ΣΤΗΝ ΑΠΕΛΕΥΘΕΡΩΣΗ ΤΩΝ ΕΡΤΖΙΑΝΩΝ (1974-1987) </vt:lpstr>
      <vt:lpstr>ΑΠΟ ΤΗ ΜΕΤΑΠΟΛΙΤΕΥΣΗ ΣΤΗΝ ΑΠΕΛΕΥΘΕΡΩΣΗ ΤΩΝ ΕΡΤΖΙΑΝΩΝ (1974-1987)</vt:lpstr>
      <vt:lpstr>ΑΠΟ ΤΗ ΜΕΤΑΠΟΛΙΤΕΥΣΗ ΣΤΗΝ ΑΠΕΛΕΥΘΕΡΩΣΗ ΤΩΝ ΕΡΤΖΙΑΝΩΝ (1974-1987)</vt:lpstr>
      <vt:lpstr>ΑΠΟ ΤΗ ΜΕΤΑΠΟΛΙΤΕΥΣΗ ΣΤΗΝ ΑΠΕΛΕΥΘΕΡΩΣΗ ΤΩΝ ΕΡΤΖΙΑΝΩΝ (1974-1987)</vt:lpstr>
      <vt:lpstr>ΑΠΟ ΤΗ ΜΕΤΑΠΟΛΙΤΕΥΣΗ ΣΤΗΝ ΑΠΕΛΕΥΘΕΡΩΣΗ ΤΩΝ ΕΡΤΖΙΑΝΩΝ (1974-1987)</vt:lpstr>
      <vt:lpstr>ΑΠΟ ΤΗ ΜΕΤΑΠΟΛΙΤΕΥΣΗ ΣΤΗΝ ΑΠΕΛΕΥΘΕΡΩΣΗ ΤΩΝ ΕΡΤΖΙΑΝΩΝ (1974-1987)</vt:lpstr>
      <vt:lpstr>ΑΠΟ ΤΗ ΜΕΤΑΠΟΛΙΤΕΥΣΗ ΣΤΗΝ ΑΠΕΛΕΥΘΕΡΩΣΗ ΤΩΝ ΕΡΤΖΙΑΝΩΝ (1974-1987)</vt:lpstr>
      <vt:lpstr>ΑΠΟ ΤΗ ΜΕΤΑΠΟΛΙΤΕΥΣΗ ΣΤΗΝ ΑΠΕΛΕΥΘΕΡΩΣΗ ΤΩΝ ΕΡΤΖΙΑΝΩΝ (1974-1987)</vt:lpstr>
      <vt:lpstr>ΒΙΒΛΙΟΓΡΑΦΙΑ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ΤΟ ΡΑΔΙΟΦΩΝΟ ΩΣ ΜΕΣΟ</dc:title>
  <dc:creator>FC1</dc:creator>
  <cp:lastModifiedBy>ΕΛΕΝΗ ΤΣΑΛΚΑΤΙΔΟΥ</cp:lastModifiedBy>
  <cp:revision>30</cp:revision>
  <dcterms:created xsi:type="dcterms:W3CDTF">2022-03-15T21:16:16Z</dcterms:created>
  <dcterms:modified xsi:type="dcterms:W3CDTF">2025-10-13T16:23:38Z</dcterms:modified>
</cp:coreProperties>
</file>