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5" r:id="rId3"/>
    <p:sldId id="306" r:id="rId4"/>
    <p:sldId id="266" r:id="rId5"/>
    <p:sldId id="303" r:id="rId6"/>
    <p:sldId id="307" r:id="rId7"/>
    <p:sldId id="309" r:id="rId8"/>
    <p:sldId id="319" r:id="rId9"/>
    <p:sldId id="291" r:id="rId10"/>
    <p:sldId id="293" r:id="rId11"/>
    <p:sldId id="311" r:id="rId12"/>
    <p:sldId id="312" r:id="rId13"/>
    <p:sldId id="308" r:id="rId14"/>
    <p:sldId id="320" r:id="rId15"/>
    <p:sldId id="321" r:id="rId16"/>
    <p:sldId id="322" r:id="rId17"/>
    <p:sldId id="323" r:id="rId18"/>
    <p:sldId id="324" r:id="rId19"/>
    <p:sldId id="313" r:id="rId20"/>
    <p:sldId id="314" r:id="rId21"/>
    <p:sldId id="315" r:id="rId22"/>
    <p:sldId id="318" r:id="rId23"/>
    <p:sldId id="285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442F74-3E1C-D20B-70C3-114028C38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C7F3C66-B8DB-051C-2D8D-AB8D8C032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F9F346-27EC-5A6A-7065-47874E98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5AEE89-CA15-50F6-8299-596E8EE8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C62493-7D7F-4CFA-B321-888678D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25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3FF37C-86D0-C342-21E6-120DEEE3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DA0377C-C885-321A-982C-1D08DF481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DAAFC9-A46E-D0BC-6A0B-813BD86E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DB42F1-A0B8-8CCD-CBD9-F028C406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B91284-01B3-D176-03BE-21ACE900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1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8E59184-E917-17D6-7517-256161BED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2A161D5-A5F9-30DC-3DEA-DCB01B5BD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741F4D-460D-C46B-7D73-A32488A0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B9E5CB-6D05-EC1C-6520-5E5DB0DB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E3AE82-44C1-B857-BE5E-A52B2C16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38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B0E48-CA33-FF52-A65E-89D98B7BE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034452-BBB0-7211-28E6-715E20E0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AE256C-0B65-3406-DC9B-797FD30F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1A56AF7-DBB4-6722-3385-3C949F9E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33028C-D92F-C477-32D7-AF822FAF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05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B44A9F-5FBF-A374-D13D-A89B1627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CF99D3-90DE-DE16-F18E-DABF8BD7C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F3BF330-B435-F9AF-57E8-607D1E60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449BA0-BAD2-8221-95EF-66C26060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99B753-8810-7D0C-F9A9-4B9B8710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732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F07D2D-DB83-E9AC-D2ED-D0D9AAAF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6F7611-BEF0-42AA-0C6A-72D9A088E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6A5248-F6BA-73B3-083D-2BFCA4C37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AF34344-A193-B502-1DBF-83FA1C41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67C3D47-81B0-35F4-263E-AF087436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588307-BD23-AD7A-60AE-C0741405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021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4DC183-6E3C-5417-D83D-148F75D1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B5C5576-C840-D744-7767-D16CAA6BB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389EDEE-D90E-741E-8DF4-15DD63A38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AAD7E4D-A499-E088-EC50-5FB86C04A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32AB114-60E6-2719-CF41-42B126ADB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47664AC-EBDD-E731-5CC6-2F797632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1D7279F-112D-F543-DBDC-D846282A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4DB04EF-DE6E-33E7-78E7-09A1AB1D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00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21DF4D-315F-0B01-D902-9FD13768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3F375C5-90DC-870C-1166-173E25D6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49C71B4-A1ED-06E9-2898-AB2F136B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71D5310-F1AC-F991-2C08-9CDD0E95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85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76B3477E-CFCF-1AE3-3622-085B8380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1EB8395-A9D3-7F60-FEB0-E1A208F0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7AB2657-EC27-2701-4D36-0BE0964A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93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3677C4-D367-C1EC-1768-6D155751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7E25FB-CBFD-8C70-0446-1AB625888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EEE426A-D3F4-3555-582C-19A8F93FA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3B91EFB-53B3-04E3-085D-9BD114CE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4BB6F3E-BBDF-3A8A-EAAB-FF94632A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EDB797C-F80C-EF0F-D652-F3FB725B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48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377F3A-4E13-C703-8B8F-CF62654C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FBBD095-0DDF-83E3-11DE-6657E3DA5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A32BB95-C379-7D9E-DC12-FC906A7F7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E104E97-9C78-A52B-0350-A306ABE7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FF3B9D4-05CA-6635-AD1C-6A9A66AB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F81C296-0891-5234-B8DF-C545E338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B0C826A-F320-773F-FDD4-8D81AACB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50C0106-61A9-6191-4928-7142CDBE0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DF3565-EE45-6363-7099-5D6B531DD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A6715-36A0-479D-8502-5621507CF964}" type="datetimeFigureOut">
              <a:rPr lang="el-GR" smtClean="0"/>
              <a:t>11/10/2025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95CFF9C-421F-4DAA-E04E-0E3C2FFC0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62CF59-AE86-549E-F184-17E3345AC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FD4E3-11EF-46EC-8CAA-DA039CC477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32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μικρόφωνο, Εξοπλισμός ήχου, μουσική">
            <a:extLst>
              <a:ext uri="{FF2B5EF4-FFF2-40B4-BE49-F238E27FC236}">
                <a16:creationId xmlns:a16="http://schemas.microsoft.com/office/drawing/2014/main" id="{E0BD5D26-E343-9D5D-B094-8E7027619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r="5477" b="909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88E489-4100-030B-72B4-8B6F4D9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878639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l-GR" sz="2600" dirty="0">
                <a:solidFill>
                  <a:schemeClr val="bg1"/>
                </a:solidFill>
              </a:rPr>
              <a:t>Πανεπιστήμιο Δυτικής Μακεδονίας</a:t>
            </a:r>
            <a:br>
              <a:rPr lang="el-GR" sz="2600" dirty="0">
                <a:solidFill>
                  <a:schemeClr val="bg1"/>
                </a:solidFill>
              </a:rPr>
            </a:br>
            <a:r>
              <a:rPr lang="el-GR" sz="2600" dirty="0">
                <a:solidFill>
                  <a:schemeClr val="bg1"/>
                </a:solidFill>
              </a:rPr>
              <a:t>Τμήμα Επικοινωνίας και Ψηφιακών Μέσων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C669AC8-2CAF-D686-6FC7-3D0D0EF3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878638" cy="3207258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l-GR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Ραδιοφωνική Δημοσιογραφία</a:t>
            </a:r>
          </a:p>
          <a:p>
            <a:pPr marL="0" indent="0" algn="ctr">
              <a:buNone/>
            </a:pPr>
            <a:r>
              <a:rPr lang="el-GR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2025-2026</a:t>
            </a:r>
          </a:p>
          <a:p>
            <a:pPr marL="0" indent="0" algn="ctr">
              <a:buNone/>
            </a:pPr>
            <a:endParaRPr lang="el-GR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l-GR" sz="2500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Διδάσκουσα</a:t>
            </a:r>
            <a:r>
              <a:rPr lang="el-GR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l-GR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Ελένη </a:t>
            </a:r>
            <a:r>
              <a:rPr lang="el-GR" sz="25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Τσαλκατίδου</a:t>
            </a:r>
            <a:endParaRPr lang="el-GR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tsalkatidou@yahoo.com, aff02240@uowm.gr </a:t>
            </a:r>
          </a:p>
        </p:txBody>
      </p:sp>
    </p:spTree>
    <p:extLst>
      <p:ext uri="{BB962C8B-B14F-4D97-AF65-F5344CB8AC3E}">
        <p14:creationId xmlns:p14="http://schemas.microsoft.com/office/powerpoint/2010/main" val="255325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88E489-4100-030B-72B4-8B6F4D9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3"/>
            <a:ext cx="5561938" cy="37812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buSzPct val="100000"/>
            </a:pPr>
            <a:r>
              <a:rPr lang="en-US" sz="3000" b="1" dirty="0" err="1"/>
              <a:t>Θεμ</a:t>
            </a:r>
            <a:r>
              <a:rPr lang="en-US" sz="3000" b="1" dirty="0"/>
              <a:t>ατική Ενότητα 4</a:t>
            </a:r>
            <a:br>
              <a:rPr lang="en-US" sz="3000" kern="1200" dirty="0">
                <a:solidFill>
                  <a:schemeClr val="tx1"/>
                </a:solidFill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l-GR" sz="2400" b="1" u="sng" dirty="0"/>
              <a:t>Το ραδιοφωνικό στούντιο και ο τεχνικός εξοπλισμός</a:t>
            </a:r>
            <a:br>
              <a:rPr lang="el-GR" sz="2000" dirty="0"/>
            </a:br>
            <a:br>
              <a:rPr lang="el-GR" sz="2000" dirty="0"/>
            </a:br>
            <a:r>
              <a:rPr lang="el-GR" sz="2000" dirty="0"/>
              <a:t>Βασικός τεχνολογικός εξοπλισμός: Κονσόλες, μικρόφωνα, </a:t>
            </a:r>
            <a:r>
              <a:rPr lang="el-GR" sz="2000" dirty="0" err="1"/>
              <a:t>software</a:t>
            </a:r>
            <a:br>
              <a:rPr lang="el-GR" sz="2000" dirty="0"/>
            </a:br>
            <a:br>
              <a:rPr lang="el-GR" sz="2000" dirty="0"/>
            </a:br>
            <a:r>
              <a:rPr lang="el-GR" sz="2000" dirty="0"/>
              <a:t>Οργάνωση του στούντιο και ρόλοι (παραγωγός, ηχολήπτης, παρουσιαστής)</a:t>
            </a:r>
            <a:br>
              <a:rPr lang="el-GR" sz="2000" dirty="0"/>
            </a:br>
            <a:br>
              <a:rPr lang="el-GR" sz="2000" dirty="0"/>
            </a:br>
            <a:r>
              <a:rPr lang="el-GR" sz="2000" dirty="0"/>
              <a:t>Εισαγωγή σε βασικές τεχνικές ηχογράφησης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97F9EE-219F-E585-8D95-047C63C55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49EABC-2F2F-F1A4-D077-FC4426458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8965" y="356187"/>
            <a:ext cx="3671598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l-GR" sz="3000" b="1" dirty="0"/>
              <a:t>Θεματική Ενότητα 5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6B5686E-329A-1328-D64C-B432949A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2259105"/>
            <a:ext cx="3474621" cy="4120179"/>
          </a:xfrm>
        </p:spPr>
        <p:txBody>
          <a:bodyPr anchor="ctr">
            <a:normAutofit/>
          </a:bodyPr>
          <a:lstStyle/>
          <a:p>
            <a:pPr algn="just"/>
            <a:r>
              <a:rPr lang="el-GR" sz="2200" b="1" u="sng" dirty="0"/>
              <a:t>Η ροή του προγράμματος στο ραδιόφωνο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000" dirty="0"/>
              <a:t>Σχεδιασμός ροής και ωρολογιακό πρόγραμμα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000" dirty="0"/>
              <a:t>Διαχείριση χρόνου, ρυθμού και μεταβάσεων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000" dirty="0"/>
              <a:t>Σύνδεση με κοινό-στόχο και εμπορικούς στόχους</a:t>
            </a:r>
          </a:p>
        </p:txBody>
      </p:sp>
    </p:spTree>
    <p:extLst>
      <p:ext uri="{BB962C8B-B14F-4D97-AF65-F5344CB8AC3E}">
        <p14:creationId xmlns:p14="http://schemas.microsoft.com/office/powerpoint/2010/main" val="1515180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F469CC-DEFF-5511-4100-D4045E236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E6EC98-A09F-BCEC-7E1F-31B701194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5785" y="356187"/>
            <a:ext cx="3431688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l-GR" b="1" dirty="0"/>
              <a:t>Θεματική Ενότητα 6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E944B1B-B08B-6F11-5F7F-A334DF475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2148468"/>
            <a:ext cx="3474621" cy="4198544"/>
          </a:xfrm>
        </p:spPr>
        <p:txBody>
          <a:bodyPr anchor="ctr">
            <a:normAutofit/>
          </a:bodyPr>
          <a:lstStyle/>
          <a:p>
            <a:r>
              <a:rPr lang="el-GR" sz="2500" b="1" u="sng" dirty="0"/>
              <a:t>Η γλώσσα του ραδιοφώνου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Χαρακτηριστικά του προφορικού και ραδιοφωνικού λόγου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Τόνος, εκφορά, έμφαση, ρυθμός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Γλωσσικές στρατηγικές για διαφορετικά είδη εκπομπών</a:t>
            </a:r>
          </a:p>
        </p:txBody>
      </p:sp>
    </p:spTree>
    <p:extLst>
      <p:ext uri="{BB962C8B-B14F-4D97-AF65-F5344CB8AC3E}">
        <p14:creationId xmlns:p14="http://schemas.microsoft.com/office/powerpoint/2010/main" val="39394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88E489-4100-030B-72B4-8B6F4D9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691382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SzPct val="100000"/>
            </a:pP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Θεμ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ατική Ενότητα 7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6FE39-74E6-E5DC-AC03-933058A8E0D8}"/>
              </a:ext>
            </a:extLst>
          </p:cNvPr>
          <p:cNvSpPr txBox="1"/>
          <p:nvPr/>
        </p:nvSpPr>
        <p:spPr>
          <a:xfrm>
            <a:off x="5370153" y="1818042"/>
            <a:ext cx="5536397" cy="364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500" b="1" u="sng" dirty="0"/>
              <a:t>Τα ραδιοφωνικά κείμενα</a:t>
            </a:r>
            <a:endParaRPr lang="en-US" sz="25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/>
              <a:t>Σύνταξη και μορφοποίηση: Από σενάρια εκπομπών μέχρι δελτία ειδήσεων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/>
              <a:t>Διαφορές με άλλα δημοσιογραφικά είδη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/>
              <a:t>Ασκήσεις γραφής και προφορικής ανάγνωσης</a:t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8446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46B93-C243-9017-59DD-481D773EC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0040AD-3644-0673-AFA4-D7389B1E7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541" y="356187"/>
            <a:ext cx="3330168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l-GR" sz="3000" b="1" dirty="0"/>
              <a:t>Θεματική Ενότητα 8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FFCE97B-6C1B-9E91-9DE7-669B74998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2355925"/>
            <a:ext cx="3474621" cy="3567925"/>
          </a:xfrm>
        </p:spPr>
        <p:txBody>
          <a:bodyPr anchor="ctr">
            <a:normAutofit/>
          </a:bodyPr>
          <a:lstStyle/>
          <a:p>
            <a:r>
              <a:rPr lang="el-GR" sz="2300" b="1" u="sng" dirty="0"/>
              <a:t>Οι ειδήσεις στο ραδιόφωνο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Δομή ραδιοφωνικού δελτίου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Σύνταξη, μοντάζ και παρουσίαση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Δημοσιογραφική δεοντολογία και αξιοπιστία</a:t>
            </a:r>
          </a:p>
        </p:txBody>
      </p:sp>
    </p:spTree>
    <p:extLst>
      <p:ext uri="{BB962C8B-B14F-4D97-AF65-F5344CB8AC3E}">
        <p14:creationId xmlns:p14="http://schemas.microsoft.com/office/powerpoint/2010/main" val="244174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AC29A-041A-6046-0003-F9BB1414F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0DD0E1-38F0-1040-C4EB-9A03D73DD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l-GR" sz="3000" b="1" dirty="0"/>
              <a:t>Θεματική Ενότητα 9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4138BC-76C5-9010-C5F9-F32483A6C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2148468"/>
            <a:ext cx="3474621" cy="3775382"/>
          </a:xfrm>
        </p:spPr>
        <p:txBody>
          <a:bodyPr anchor="ctr">
            <a:normAutofit/>
          </a:bodyPr>
          <a:lstStyle/>
          <a:p>
            <a:r>
              <a:rPr lang="el-GR" sz="2500" b="1" u="sng" dirty="0"/>
              <a:t>Πρακτική άσκηση: Παρουσίαση δελτίου ειδήσεων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200" dirty="0"/>
              <a:t>Ομαδική παραγωγή δελτίου ειδήσεων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200" dirty="0"/>
              <a:t>Σχολιασμός και ανατροφοδότηση</a:t>
            </a:r>
          </a:p>
        </p:txBody>
      </p:sp>
    </p:spTree>
    <p:extLst>
      <p:ext uri="{BB962C8B-B14F-4D97-AF65-F5344CB8AC3E}">
        <p14:creationId xmlns:p14="http://schemas.microsoft.com/office/powerpoint/2010/main" val="253859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75117-A7E1-3702-47D4-2EA98FFE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4D699F8-400F-8A43-3D08-A42EA514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SzPct val="100000"/>
            </a:pP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Θεμ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ατική Ενότητα </a:t>
            </a:r>
            <a:r>
              <a:rPr lang="el-GR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E6933-A1A3-4DDE-AEC5-27FA0BE98CD8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500" b="1" u="sng" dirty="0"/>
              <a:t>Παραγωγή μουσικού προγράμματος στο ραδιόφωνο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/>
              <a:t>Επιλογή μουσικής, δημιουργία </a:t>
            </a:r>
            <a:r>
              <a:rPr lang="el-GR" sz="2200" dirty="0" err="1"/>
              <a:t>playlist</a:t>
            </a:r>
            <a:r>
              <a:rPr lang="el-GR" sz="2200" dirty="0"/>
              <a:t>, θεματικές ζώνες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/>
              <a:t>Ρόλος του ραδιοφωνικού παραγωγού: Σύνδεση μουσικής &amp; σχολίου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/>
              <a:t>Δικαιώματα χρήσης μουσικής</a:t>
            </a:r>
          </a:p>
        </p:txBody>
      </p:sp>
    </p:spTree>
    <p:extLst>
      <p:ext uri="{BB962C8B-B14F-4D97-AF65-F5344CB8AC3E}">
        <p14:creationId xmlns:p14="http://schemas.microsoft.com/office/powerpoint/2010/main" val="12967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FC2CBB-D7CB-617C-E6D0-1CCCE4F1D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7967661-79AB-E17B-5E31-1BFCA436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SzPct val="100000"/>
            </a:pP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Θεμ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ατική Ενότητα </a:t>
            </a:r>
            <a:r>
              <a:rPr lang="el-GR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4963B-1A45-F9FC-71A2-E449A800BD9B}"/>
              </a:ext>
            </a:extLst>
          </p:cNvPr>
          <p:cNvSpPr txBox="1"/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500" b="1" u="sng" dirty="0"/>
              <a:t>Η διαφήμιση στο ραδιόφωνο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/>
              <a:t>Μορφές ραδιοφωνικής διαφήμισης (σποτ, χορηγίες, </a:t>
            </a:r>
            <a:r>
              <a:rPr lang="el-GR" sz="2200" dirty="0" err="1"/>
              <a:t>native</a:t>
            </a:r>
            <a:r>
              <a:rPr lang="el-GR" sz="2200" dirty="0"/>
              <a:t>)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/>
              <a:t>Δημιουργία σεναρίων και σύνθεση σύντομων διαφημιστικών κειμένων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87F04-22FF-4F34-D861-5A90ECED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AC58F4-16F3-CA31-83CC-C69457390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0329" y="356187"/>
            <a:ext cx="3276380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l-GR" sz="2700" b="1" dirty="0"/>
              <a:t>Θεματική Ενότητα 11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6C1D6D0-1377-7456-DC72-D300A6E83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2148468"/>
            <a:ext cx="3474621" cy="3775382"/>
          </a:xfrm>
        </p:spPr>
        <p:txBody>
          <a:bodyPr anchor="ctr">
            <a:normAutofit/>
          </a:bodyPr>
          <a:lstStyle/>
          <a:p>
            <a:pPr algn="just"/>
            <a:r>
              <a:rPr lang="el-GR" sz="2600" b="1" u="sng" dirty="0" err="1"/>
              <a:t>Promos</a:t>
            </a:r>
            <a:r>
              <a:rPr lang="el-GR" sz="2600" b="1" u="sng" dirty="0"/>
              <a:t> και </a:t>
            </a:r>
            <a:r>
              <a:rPr lang="el-GR" sz="2600" b="1" u="sng" dirty="0" err="1"/>
              <a:t>jingles</a:t>
            </a:r>
            <a:r>
              <a:rPr lang="el-GR" sz="2600" b="1" u="sng" dirty="0"/>
              <a:t> στο ραδιόφωνο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200" dirty="0"/>
              <a:t>Λειτουργία και αισθητική </a:t>
            </a:r>
            <a:r>
              <a:rPr lang="el-GR" sz="2200" dirty="0" err="1"/>
              <a:t>jingles</a:t>
            </a:r>
            <a:r>
              <a:rPr lang="el-GR" sz="2200" dirty="0"/>
              <a:t> και </a:t>
            </a:r>
            <a:r>
              <a:rPr lang="el-GR" sz="2200" dirty="0" err="1"/>
              <a:t>promos</a:t>
            </a:r>
            <a:endParaRPr lang="el-GR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200" dirty="0"/>
              <a:t>Παραδείγματα, δημιουργία και ηχητική ταυτότητα σταθμού</a:t>
            </a:r>
          </a:p>
        </p:txBody>
      </p:sp>
    </p:spTree>
    <p:extLst>
      <p:ext uri="{BB962C8B-B14F-4D97-AF65-F5344CB8AC3E}">
        <p14:creationId xmlns:p14="http://schemas.microsoft.com/office/powerpoint/2010/main" val="426127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5221B4-38A3-FA09-BB26-976275B5D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r>
              <a:rPr lang="el-GR" sz="3000" b="1" dirty="0"/>
              <a:t>Οργάνωση του μαθήματος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2FC7222-BB06-89C9-10F7-5F4306BC6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/>
              <a:t>- Διαλέξεις με προβολή διαφανειών</a:t>
            </a:r>
            <a:br>
              <a:rPr lang="el-GR" sz="2200" dirty="0"/>
            </a:br>
            <a:r>
              <a:rPr lang="el-GR" sz="2200" dirty="0"/>
              <a:t>- Χρήση οπτικοακουστικού υλικού</a:t>
            </a:r>
            <a:br>
              <a:rPr lang="el-GR" sz="2200" dirty="0"/>
            </a:br>
            <a:r>
              <a:rPr lang="el-GR" sz="2200" dirty="0"/>
              <a:t>- Βιωματικές ασκήσεις και ασκήσεις εφαρμογής θεωρίας</a:t>
            </a:r>
            <a:br>
              <a:rPr lang="el-GR" sz="2200" dirty="0"/>
            </a:br>
            <a:r>
              <a:rPr lang="el-GR" sz="2200" dirty="0"/>
              <a:t>- </a:t>
            </a:r>
            <a:r>
              <a:rPr lang="el-GR" sz="2200" dirty="0" err="1"/>
              <a:t>Αναστοχαστικές</a:t>
            </a:r>
            <a:r>
              <a:rPr lang="el-GR" sz="2200" dirty="0"/>
              <a:t> εργασίες κατά τη διάρκεια των μαθημάτων</a:t>
            </a:r>
            <a:br>
              <a:rPr lang="el-GR" sz="2200" dirty="0"/>
            </a:br>
            <a:r>
              <a:rPr lang="el-GR" sz="2200" dirty="0"/>
              <a:t>- Ενεργητική συμμετοχή και συζήτηση</a:t>
            </a:r>
          </a:p>
        </p:txBody>
      </p:sp>
    </p:spTree>
    <p:extLst>
      <p:ext uri="{BB962C8B-B14F-4D97-AF65-F5344CB8AC3E}">
        <p14:creationId xmlns:p14="http://schemas.microsoft.com/office/powerpoint/2010/main" val="395882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που περιέχει γραφικός χαρακτήρας, κείμενο, πινέζα, στατ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F232F89-4B78-B8E1-EF61-8B59F83350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5" b="33480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D4D16A-27A9-C8F7-F41C-C9791F470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9116" y="3752850"/>
            <a:ext cx="803028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pPr algn="r"/>
            <a:r>
              <a:rPr lang="en-US" sz="3000" b="1" dirty="0" err="1"/>
              <a:t>Τι</a:t>
            </a:r>
            <a:r>
              <a:rPr lang="en-US" sz="3000" b="1" dirty="0"/>
              <a:t> π</a:t>
            </a:r>
            <a:r>
              <a:rPr lang="en-US" sz="3000" b="1" dirty="0" err="1"/>
              <a:t>ροσδοκίες</a:t>
            </a:r>
            <a:r>
              <a:rPr lang="en-US" sz="3000" b="1" dirty="0"/>
              <a:t> </a:t>
            </a:r>
            <a:r>
              <a:rPr lang="en-US" sz="3000" b="1" dirty="0" err="1"/>
              <a:t>έχω</a:t>
            </a:r>
            <a:r>
              <a:rPr lang="en-US" sz="3000" b="1" dirty="0"/>
              <a:t> από </a:t>
            </a:r>
            <a:r>
              <a:rPr lang="en-US" sz="3000" b="1" dirty="0" err="1"/>
              <a:t>το</a:t>
            </a:r>
            <a:r>
              <a:rPr lang="en-US" sz="3000" b="1" dirty="0"/>
              <a:t> </a:t>
            </a:r>
            <a:r>
              <a:rPr lang="en-US" sz="3000" b="1" dirty="0" err="1"/>
              <a:t>μάθημ</a:t>
            </a:r>
            <a:r>
              <a:rPr lang="en-US" sz="3000" b="1" dirty="0"/>
              <a:t>α της «</a:t>
            </a:r>
            <a:r>
              <a:rPr lang="el-GR" sz="3000" b="1" dirty="0"/>
              <a:t>Ραδιοφωνικής</a:t>
            </a:r>
            <a:r>
              <a:rPr lang="en-US" sz="3000" b="1" dirty="0"/>
              <a:t> Δημοσιογραφίας»;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7938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79C6D19-A6D1-61A3-2B4C-4D81CF34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Πλαίσιο &amp; Λειτουργία του μαθήματος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D93CAD-1CE7-F37D-D637-BB047FD6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dirty="0"/>
              <a:t>- Διατύπωση ανησυχιών είτε κατ’ ιδίαν είτε ανοικτά στην τάξη</a:t>
            </a:r>
            <a:br>
              <a:rPr lang="el-GR" dirty="0"/>
            </a:br>
            <a:r>
              <a:rPr lang="el-GR" dirty="0"/>
              <a:t>- Αποστολή ηλεκτρονικού μηνύματος </a:t>
            </a:r>
            <a:br>
              <a:rPr lang="el-GR" dirty="0"/>
            </a:br>
            <a:r>
              <a:rPr lang="el-GR" dirty="0"/>
              <a:t>- Ημέρες συνεργασίας κατόπιν συνεννόησης</a:t>
            </a:r>
            <a:br>
              <a:rPr lang="el-GR" dirty="0"/>
            </a:br>
            <a:r>
              <a:rPr lang="el-GR" dirty="0"/>
              <a:t>- Ενεργητική συμμετοχή και συνεργασία</a:t>
            </a:r>
            <a:br>
              <a:rPr lang="el-GR" dirty="0"/>
            </a:br>
            <a:r>
              <a:rPr lang="el-GR" dirty="0"/>
              <a:t>- Έγκαιρη προσέλευση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69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DAFEBEC-C579-D49E-BBF2-6B265847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Αξιολόγηση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1EACA1-E5D6-A463-9F9F-9F0019685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l-GR" dirty="0"/>
              <a:t>Γραπτή τελική εξέταση που θα περιλαμβάνει:</a:t>
            </a:r>
          </a:p>
          <a:p>
            <a:pPr marL="0" indent="0">
              <a:buNone/>
            </a:pPr>
            <a:r>
              <a:rPr lang="el-GR" dirty="0"/>
              <a:t>- Ερωτήσεις σύντομης απάντησης</a:t>
            </a:r>
          </a:p>
          <a:p>
            <a:pPr marL="0" indent="0">
              <a:buNone/>
            </a:pPr>
            <a:r>
              <a:rPr lang="el-GR" dirty="0"/>
              <a:t>- Ερωτήσεις ανοιχτής απάντησης</a:t>
            </a:r>
          </a:p>
          <a:p>
            <a:pPr marL="0" indent="0">
              <a:buNone/>
            </a:pPr>
            <a:r>
              <a:rPr lang="el-GR" dirty="0"/>
              <a:t>- Ερωτήσεις εφαρμογής θεωριών και αρχών της ραδιοφωνικής δημοσιογραφίας σε περιπτώσεις </a:t>
            </a:r>
            <a:r>
              <a:rPr lang="el-GR"/>
              <a:t>και προβλήματα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9681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4FCA02-BB9C-568E-8B98-2418695E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317352"/>
            <a:ext cx="5291663" cy="7691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 err="1"/>
              <a:t>Βι</a:t>
            </a:r>
            <a:r>
              <a:rPr lang="en-US" sz="4000" b="1" dirty="0"/>
              <a:t>βλιογραφία</a:t>
            </a:r>
          </a:p>
        </p:txBody>
      </p:sp>
      <p:pic>
        <p:nvPicPr>
          <p:cNvPr id="6" name="Θέση περιεχομένου 5" descr="Εικόνα που περιέχει γράμμα, βιβλίο, κείμεν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E0C485D-9CC0-5B66-5691-98891FE595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1" r="12942" b="1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2F9A48-D7DF-4C18-78E0-D8BF1199C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4740" y="1301675"/>
            <a:ext cx="5680036" cy="523897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l-GR" sz="1800" dirty="0" err="1"/>
              <a:t>Cristell</a:t>
            </a:r>
            <a:r>
              <a:rPr lang="el-GR" sz="1800" dirty="0"/>
              <a:t>, A. (2010). </a:t>
            </a:r>
            <a:r>
              <a:rPr lang="el-GR" sz="1800" i="1" dirty="0"/>
              <a:t>Η γλώσσα του Ραδιοφώνου</a:t>
            </a:r>
            <a:r>
              <a:rPr lang="el-GR" sz="1800" dirty="0"/>
              <a:t>. Αθήνα: Αιγόκερως.</a:t>
            </a:r>
          </a:p>
          <a:p>
            <a:pPr algn="just"/>
            <a:r>
              <a:rPr lang="el-GR" sz="1800" dirty="0"/>
              <a:t>Ερευνητικό Πανεπιστημιακό Ινστιτούτο </a:t>
            </a:r>
            <a:r>
              <a:rPr lang="el-GR" sz="1800" dirty="0" err="1"/>
              <a:t>Εφηρμοσμένης</a:t>
            </a:r>
            <a:r>
              <a:rPr lang="el-GR" sz="1800" dirty="0"/>
              <a:t> Επικοινωνίας (2010). </a:t>
            </a:r>
            <a:r>
              <a:rPr lang="el-GR" sz="1800" i="1" dirty="0"/>
              <a:t>Ζητήματα Επικοινωνίας Τεύχος 10</a:t>
            </a:r>
            <a:r>
              <a:rPr lang="el-GR" sz="1800" dirty="0"/>
              <a:t>. Αθήνα: Καστανιώτη.</a:t>
            </a:r>
          </a:p>
          <a:p>
            <a:pPr algn="just"/>
            <a:r>
              <a:rPr lang="el-GR" sz="1800" dirty="0" err="1"/>
              <a:t>Hilliard</a:t>
            </a:r>
            <a:r>
              <a:rPr lang="el-GR" sz="1800" dirty="0"/>
              <a:t>, R. (2002). </a:t>
            </a:r>
            <a:r>
              <a:rPr lang="el-GR" sz="1800" i="1" dirty="0"/>
              <a:t>Γράφοντας για την τηλεόραση και το ράδιο</a:t>
            </a:r>
            <a:r>
              <a:rPr lang="el-GR" sz="1800" dirty="0"/>
              <a:t>. Αθήνα: </a:t>
            </a:r>
            <a:r>
              <a:rPr lang="el-GR" sz="1800" dirty="0" err="1"/>
              <a:t>Παρίκος</a:t>
            </a:r>
            <a:r>
              <a:rPr lang="el-GR" sz="1800" dirty="0"/>
              <a:t>.</a:t>
            </a:r>
          </a:p>
          <a:p>
            <a:pPr algn="just"/>
            <a:r>
              <a:rPr lang="el-GR" sz="1800" dirty="0" err="1"/>
              <a:t>Καβακόπουλος</a:t>
            </a:r>
            <a:r>
              <a:rPr lang="el-GR" sz="1800" dirty="0"/>
              <a:t>, Σ. &amp; </a:t>
            </a:r>
            <a:r>
              <a:rPr lang="el-GR" sz="1800" dirty="0" err="1"/>
              <a:t>Δαλιανούδη</a:t>
            </a:r>
            <a:r>
              <a:rPr lang="el-GR" sz="1800" dirty="0"/>
              <a:t>, Ρ. (2024). </a:t>
            </a:r>
            <a:r>
              <a:rPr lang="el-GR" sz="1800" i="1" dirty="0"/>
              <a:t>Ήχος ραδιοφώνου</a:t>
            </a:r>
            <a:r>
              <a:rPr lang="el-GR" sz="1800" dirty="0"/>
              <a:t>. Αθήνα: </a:t>
            </a:r>
            <a:r>
              <a:rPr lang="el-GR" sz="1800" dirty="0" err="1"/>
              <a:t>Παπαζήση</a:t>
            </a:r>
            <a:r>
              <a:rPr lang="el-GR" sz="1800" dirty="0"/>
              <a:t>.</a:t>
            </a:r>
          </a:p>
          <a:p>
            <a:pPr algn="just"/>
            <a:r>
              <a:rPr lang="el-GR" sz="1800" dirty="0" err="1"/>
              <a:t>Μπαλτζής</a:t>
            </a:r>
            <a:r>
              <a:rPr lang="el-GR" sz="1800" dirty="0"/>
              <a:t>, Α. (2010). </a:t>
            </a:r>
            <a:r>
              <a:rPr lang="el-GR" sz="1800" i="1" dirty="0"/>
              <a:t>Από τα ερτζιανά στο διαδίκτυο: Ραδιόφωνο και μουσική κουλτούρα στον 21ο αιώνα</a:t>
            </a:r>
            <a:r>
              <a:rPr lang="el-GR" sz="1800" dirty="0"/>
              <a:t>. Αθήνα: Κριτική.</a:t>
            </a:r>
          </a:p>
          <a:p>
            <a:pPr algn="just"/>
            <a:r>
              <a:rPr lang="el-GR" sz="1800" dirty="0" err="1"/>
              <a:t>Πλέχοβα</a:t>
            </a:r>
            <a:r>
              <a:rPr lang="el-GR" sz="1800" dirty="0"/>
              <a:t>, Ο. (2002). </a:t>
            </a:r>
            <a:r>
              <a:rPr lang="el-GR" sz="1800" i="1" dirty="0"/>
              <a:t>Το πρώτο Ελληνικό Ραδιόφωνο</a:t>
            </a:r>
            <a:r>
              <a:rPr lang="el-GR" sz="1800" dirty="0"/>
              <a:t>. Αθήνα: </a:t>
            </a:r>
            <a:r>
              <a:rPr lang="el-GR" sz="1800" dirty="0" err="1"/>
              <a:t>Μπαρμπουνάκη</a:t>
            </a:r>
            <a:r>
              <a:rPr lang="el-GR" sz="1800" dirty="0"/>
              <a:t>.</a:t>
            </a:r>
          </a:p>
          <a:p>
            <a:pPr algn="just"/>
            <a:r>
              <a:rPr lang="el-GR" sz="1800" dirty="0"/>
              <a:t>Κάρτερ, Γ. Ν. (2004). </a:t>
            </a:r>
            <a:r>
              <a:rPr lang="el-GR" sz="1800" i="1" dirty="0"/>
              <a:t>Ελληνική Ραδιοφωνία και Τηλεόραση</a:t>
            </a:r>
            <a:r>
              <a:rPr lang="el-GR" sz="1800" dirty="0"/>
              <a:t>. Αθήνα: Καστανιώτη.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7855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ακουστικά, Εξοπλισμός ήχου, μικρόφωνο, εσωτερικός χώρο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9355322-EAFF-7248-835D-08776424E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88E489-4100-030B-72B4-8B6F4D9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478598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300" dirty="0"/>
            </a:br>
            <a:br>
              <a:rPr lang="en-US" sz="3300" dirty="0"/>
            </a:br>
            <a:r>
              <a:rPr lang="en-US" sz="3300" b="1" dirty="0"/>
              <a:t>Κα</a:t>
            </a:r>
            <a:r>
              <a:rPr lang="en-US" sz="3300" b="1" dirty="0" err="1"/>
              <a:t>λή</a:t>
            </a:r>
            <a:r>
              <a:rPr lang="en-US" sz="3300" b="1" dirty="0"/>
              <a:t> μας ακα</a:t>
            </a:r>
            <a:r>
              <a:rPr lang="en-US" sz="3300" b="1" dirty="0" err="1"/>
              <a:t>δημ</a:t>
            </a:r>
            <a:r>
              <a:rPr lang="en-US" sz="3300" b="1" dirty="0"/>
              <a:t>αϊκή χρονιά!!!</a:t>
            </a:r>
            <a:br>
              <a:rPr lang="en-US" sz="3300" dirty="0"/>
            </a:br>
            <a:br>
              <a:rPr lang="en-US" sz="3300" dirty="0"/>
            </a:br>
            <a:br>
              <a:rPr lang="en-US" sz="3300" dirty="0"/>
            </a:b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050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περιεχομένου 5" descr="Εικόνα που περιέχει εσωτερικός χώρος, Εξοπλισμός ήχου, ηλεκτρονικές συσκευές, ηλεκτρονική συσκευή">
            <a:extLst>
              <a:ext uri="{FF2B5EF4-FFF2-40B4-BE49-F238E27FC236}">
                <a16:creationId xmlns:a16="http://schemas.microsoft.com/office/drawing/2014/main" id="{5B4E5066-E090-976C-550F-1161867521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089499E-8FBD-0819-C4F7-8558BF9CA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0" y="2434201"/>
            <a:ext cx="3851238" cy="3742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pPr algn="ctr"/>
            <a:r>
              <a:rPr lang="el-GR" sz="2500" b="1" dirty="0"/>
              <a:t>Εσείς ακούτε ραδιόφωνο;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48449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88E489-4100-030B-72B4-8B6F4D9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Ερωτήματα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DDBD2EF-59A5-41E6-4FEE-9CBC6A53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just"/>
            <a:r>
              <a:rPr lang="el-GR" sz="3000" dirty="0"/>
              <a:t>Γιατί να ασχοληθούμε με το </a:t>
            </a:r>
            <a:r>
              <a:rPr lang="el-GR" sz="3000"/>
              <a:t>ραδιόφωνο και </a:t>
            </a:r>
            <a:r>
              <a:rPr lang="el-GR" sz="3000" dirty="0"/>
              <a:t>την ραδιοφωνική δημοσιογραφία;</a:t>
            </a:r>
          </a:p>
          <a:p>
            <a:pPr algn="just"/>
            <a:r>
              <a:rPr lang="el-GR" sz="3000" dirty="0"/>
              <a:t>Είναι σήμερα το ραδιόφωνο ένα δημοφιλές μέσο; </a:t>
            </a:r>
          </a:p>
          <a:p>
            <a:pPr algn="just"/>
            <a:r>
              <a:rPr lang="el-GR" sz="3000" dirty="0"/>
              <a:t>Ποιοι είναι οι ανταγωνιστές του;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88E489-4100-030B-72B4-8B6F4D9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sz="4100" dirty="0">
                <a:solidFill>
                  <a:srgbClr val="FFFFFF"/>
                </a:solidFill>
              </a:rPr>
              <a:t>Ανταγωνιστές του ραδιοφώνου</a:t>
            </a:r>
            <a:br>
              <a:rPr lang="en-US" sz="4100" dirty="0">
                <a:solidFill>
                  <a:srgbClr val="FFFFFF"/>
                </a:solidFill>
              </a:rPr>
            </a:br>
            <a:br>
              <a:rPr lang="en-US" sz="4100" dirty="0">
                <a:solidFill>
                  <a:srgbClr val="FFFFFF"/>
                </a:solidFill>
              </a:rPr>
            </a:b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DDBD2EF-59A5-41E6-4FEE-9CBC6A53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just"/>
            <a:endParaRPr lang="el-GR" dirty="0"/>
          </a:p>
          <a:p>
            <a:pPr algn="just"/>
            <a:r>
              <a:rPr lang="el-GR" dirty="0"/>
              <a:t>Διαδίκτυο και Μέσα Κοινωνικής Δικτύωσης</a:t>
            </a:r>
          </a:p>
          <a:p>
            <a:pPr algn="just"/>
            <a:r>
              <a:rPr lang="el-GR" dirty="0"/>
              <a:t>Διαδικτυακές πλατφόρμες (π.χ. </a:t>
            </a:r>
            <a:r>
              <a:rPr lang="en-US" dirty="0"/>
              <a:t>YouTube</a:t>
            </a:r>
            <a:r>
              <a:rPr lang="el-GR" dirty="0"/>
              <a:t>)</a:t>
            </a:r>
          </a:p>
          <a:p>
            <a:pPr algn="just"/>
            <a:r>
              <a:rPr lang="en-US" dirty="0"/>
              <a:t>S</a:t>
            </a:r>
            <a:r>
              <a:rPr lang="el-GR" dirty="0" err="1"/>
              <a:t>treaming</a:t>
            </a:r>
            <a:r>
              <a:rPr lang="el-GR" dirty="0"/>
              <a:t> ραδιόφωνο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l-G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Ανταγωνισμός ή… ευκαιρία για εκσυγχρονισμό;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6" descr="Εικόνα που περιέχει κείμενο, οθόνη υπολογιστή, ηλεκτρονικές συσκευές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A6CFCBE-DB3B-07B0-728C-66B3601597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4" b="22874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C80D30-31C8-05E3-F508-3188801E4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0466" y="3752850"/>
            <a:ext cx="9998929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 b="1" dirty="0"/>
          </a:p>
          <a:p>
            <a:r>
              <a:rPr lang="en-US" sz="2500" b="1" dirty="0" err="1"/>
              <a:t>Σκο</a:t>
            </a:r>
            <a:r>
              <a:rPr lang="en-US" sz="2500" b="1" dirty="0"/>
              <a:t>πός του μαθήματος</a:t>
            </a:r>
          </a:p>
          <a:p>
            <a:pPr algn="just"/>
            <a:r>
              <a:rPr lang="en-US" sz="2200" dirty="0" err="1"/>
              <a:t>Το</a:t>
            </a:r>
            <a:r>
              <a:rPr lang="en-US" sz="2200" dirty="0"/>
              <a:t> </a:t>
            </a:r>
            <a:r>
              <a:rPr lang="en-US" sz="2200" dirty="0" err="1"/>
              <a:t>μάθημ</a:t>
            </a:r>
            <a:r>
              <a:rPr lang="en-US" sz="2200" dirty="0"/>
              <a:t>α αποσκοπεί στη γνωριμία των φοιτητών και των φοιτητριών με τ</a:t>
            </a:r>
            <a:r>
              <a:rPr lang="el-GR" sz="2200" dirty="0"/>
              <a:t>ο ραδιόφωνο </a:t>
            </a:r>
            <a:r>
              <a:rPr lang="en-US" sz="2200" dirty="0" err="1"/>
              <a:t>ως</a:t>
            </a:r>
            <a:r>
              <a:rPr lang="en-US" sz="2200" dirty="0"/>
              <a:t> μέσο επικοινωνίας και στην κατανόηση των ιδιαίτερων χαρακτηριστικών τη</a:t>
            </a:r>
            <a:r>
              <a:rPr lang="el-GR" sz="2200" dirty="0"/>
              <a:t>ς ραδιοφωνικής</a:t>
            </a:r>
            <a:r>
              <a:rPr lang="en-US" sz="2200" dirty="0"/>
              <a:t> δημοσιογραφίας και των κανόνων γραφής και παρουσίασης των ειδήσεων</a:t>
            </a:r>
            <a:br>
              <a:rPr lang="en-US" sz="1800" dirty="0"/>
            </a:b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633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326163-8AC5-D4A5-D158-799593868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8057" y="356187"/>
            <a:ext cx="3145514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l-GR" sz="2500" b="1" dirty="0"/>
              <a:t>Θεματική Ενότητα 1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F5F4D7F-D0D4-3559-C61E-EF8BC4A3E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2269864"/>
            <a:ext cx="3474621" cy="4141694"/>
          </a:xfrm>
        </p:spPr>
        <p:txBody>
          <a:bodyPr anchor="ctr">
            <a:normAutofit/>
          </a:bodyPr>
          <a:lstStyle/>
          <a:p>
            <a:pPr algn="just"/>
            <a:r>
              <a:rPr lang="el-GR" sz="2200" b="1" u="sng" dirty="0"/>
              <a:t>Ιστορική εξέλιξη του ραδιοφώνου</a:t>
            </a:r>
          </a:p>
          <a:p>
            <a:pPr marL="0" indent="0">
              <a:buNone/>
            </a:pPr>
            <a:endParaRPr lang="el-GR" sz="19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Πώς εξελίχθηκε το ραδιόφωνο σε παγκόσμιο και σε ελληνικό επίπεδο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Κοινωνικοπολιτικές επιδράσεις στην ανάπτυξή του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Ο ρόλος του ραδιοφώνου σε κρίσιμες ιστορικές στιγμές</a:t>
            </a:r>
          </a:p>
        </p:txBody>
      </p:sp>
    </p:spTree>
    <p:extLst>
      <p:ext uri="{BB962C8B-B14F-4D97-AF65-F5344CB8AC3E}">
        <p14:creationId xmlns:p14="http://schemas.microsoft.com/office/powerpoint/2010/main" val="159050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9C2A05-E5F9-5F02-7A10-16D21EBC3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11D18E-F4C6-ABBB-E36F-C73FCEA59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2603" y="356187"/>
            <a:ext cx="3080968" cy="179228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l-GR" sz="2500" b="1" dirty="0"/>
              <a:t>Θεματική Ενότητα 2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2669B92-B263-2DAE-BE50-A4A609307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1947134"/>
            <a:ext cx="3474621" cy="4625788"/>
          </a:xfrm>
        </p:spPr>
        <p:txBody>
          <a:bodyPr anchor="ctr">
            <a:normAutofit/>
          </a:bodyPr>
          <a:lstStyle/>
          <a:p>
            <a:r>
              <a:rPr lang="el-GR" sz="2200" b="1" u="sng" dirty="0"/>
              <a:t>Η ιδιαιτερότητα και η σημασία του ραδιοφώνου ως Μέσο Επικοινωνίας</a:t>
            </a:r>
            <a:endParaRPr lang="el-GR" sz="2200" dirty="0"/>
          </a:p>
          <a:p>
            <a:pPr>
              <a:buFont typeface="Wingdings" panose="05000000000000000000" pitchFamily="2" charset="2"/>
              <a:buChar char="ü"/>
            </a:pPr>
            <a:endParaRPr lang="el-GR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Η φύση του προφορικού και ακουστικού μηνύματος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Άμεση και προσωπική σχέση ακροατή-εκφωνητή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000" dirty="0"/>
              <a:t>Ενημέρωση, ψυχαγωγία και </a:t>
            </a:r>
            <a:r>
              <a:rPr lang="el-GR" sz="2000" dirty="0" err="1"/>
              <a:t>συμμετοχικότητα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6890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88E489-4100-030B-72B4-8B6F4D906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SzPct val="100000"/>
            </a:pP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Θεματική Ενότητα 3</a:t>
            </a:r>
          </a:p>
        </p:txBody>
      </p:sp>
      <p:sp>
        <p:nvSpPr>
          <p:cNvPr id="10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6FE39-74E6-E5DC-AC03-933058A8E0D8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500" b="1" u="sng" dirty="0"/>
              <a:t>Τύποι ραδιοφωνικών εκπομπών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/>
              <a:t>Ενημερωτικές, ψυχαγωγικές, πολιτιστικές, αθλητικές και θεματικές εκπομπές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/>
              <a:t>Ζωντανή μετάδοση </a:t>
            </a:r>
            <a:r>
              <a:rPr lang="el-GR" sz="2200" dirty="0" err="1"/>
              <a:t>vs</a:t>
            </a:r>
            <a:r>
              <a:rPr lang="el-GR" sz="2200" dirty="0"/>
              <a:t> μαγνητοσκοπημένη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200" dirty="0"/>
              <a:t>Παραδείγματα και αναλύσεις ελληνικών και διεθνών εκπομπών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4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700</Words>
  <Application>Microsoft Office PowerPoint</Application>
  <PresentationFormat>Ευρεία οθόνη</PresentationFormat>
  <Paragraphs>109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Wingdings</vt:lpstr>
      <vt:lpstr>Θέμα του Office</vt:lpstr>
      <vt:lpstr>Πανεπιστήμιο Δυτικής Μακεδονίας Τμήμα Επικοινωνίας και Ψηφιακών Μέσων</vt:lpstr>
      <vt:lpstr>Παρουσίαση του PowerPoint</vt:lpstr>
      <vt:lpstr>Παρουσίαση του PowerPoint</vt:lpstr>
      <vt:lpstr>Ερωτήματα</vt:lpstr>
      <vt:lpstr>Ανταγωνιστές του ραδιοφώνου  </vt:lpstr>
      <vt:lpstr>Παρουσίαση του PowerPoint</vt:lpstr>
      <vt:lpstr>Παρουσίαση του PowerPoint</vt:lpstr>
      <vt:lpstr>Παρουσίαση του PowerPoint</vt:lpstr>
      <vt:lpstr>Θεματική Ενότητα 3</vt:lpstr>
      <vt:lpstr>Θεματική Ενότητα 4  Το ραδιοφωνικό στούντιο και ο τεχνικός εξοπλισμός  Βασικός τεχνολογικός εξοπλισμός: Κονσόλες, μικρόφωνα, software  Οργάνωση του στούντιο και ρόλοι (παραγωγός, ηχολήπτης, παρουσιαστής)  Εισαγωγή σε βασικές τεχνικές ηχογράφησης</vt:lpstr>
      <vt:lpstr>Παρουσίαση του PowerPoint</vt:lpstr>
      <vt:lpstr>Παρουσίαση του PowerPoint</vt:lpstr>
      <vt:lpstr>Θεματική Ενότητα 7  </vt:lpstr>
      <vt:lpstr>Παρουσίαση του PowerPoint</vt:lpstr>
      <vt:lpstr>Παρουσίαση του PowerPoint</vt:lpstr>
      <vt:lpstr>Θεματική Ενότητα 10  </vt:lpstr>
      <vt:lpstr>Θεματική Ενότητα 10  </vt:lpstr>
      <vt:lpstr>Παρουσίαση του PowerPoint</vt:lpstr>
      <vt:lpstr>Παρουσίαση του PowerPoint</vt:lpstr>
      <vt:lpstr>Πλαίσιο &amp; Λειτουργία του μαθήματος</vt:lpstr>
      <vt:lpstr>Αξιολόγηση</vt:lpstr>
      <vt:lpstr>Βιβλιογραφία</vt:lpstr>
      <vt:lpstr>  Καλή μας ακαδημαϊκή χρονιά!!!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ΤΣΑΛΚΑΤΙΔΟΥ</dc:creator>
  <cp:lastModifiedBy>ΕΛΕΝΗ ΤΣΑΛΚΑΤΙΔΟΥ</cp:lastModifiedBy>
  <cp:revision>12</cp:revision>
  <dcterms:created xsi:type="dcterms:W3CDTF">2025-10-07T15:09:29Z</dcterms:created>
  <dcterms:modified xsi:type="dcterms:W3CDTF">2025-10-11T15:15:05Z</dcterms:modified>
</cp:coreProperties>
</file>