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98" r:id="rId9"/>
    <p:sldId id="271" r:id="rId10"/>
    <p:sldId id="272" r:id="rId11"/>
    <p:sldId id="273" r:id="rId12"/>
    <p:sldId id="277" r:id="rId13"/>
    <p:sldId id="274" r:id="rId14"/>
    <p:sldId id="275" r:id="rId15"/>
    <p:sldId id="276" r:id="rId16"/>
    <p:sldId id="299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4"/>
    <p:restoredTop sz="94541"/>
  </p:normalViewPr>
  <p:slideViewPr>
    <p:cSldViewPr snapToGrid="0">
      <p:cViewPr varScale="1">
        <p:scale>
          <a:sx n="124" d="100"/>
          <a:sy n="124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FDEA5-05F1-2446-9487-B9905EAC66B4}" type="doc">
      <dgm:prSet loTypeId="urn:microsoft.com/office/officeart/2005/8/layout/vProcess5" loCatId="pyramid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B979C2F-11CC-1049-8774-71D97A766165}">
      <dgm:prSet custT="1"/>
      <dgm:spPr/>
      <dgm:t>
        <a:bodyPr/>
        <a:lstStyle/>
        <a:p>
          <a:r>
            <a:rPr lang="el-GR" sz="2800" b="1" dirty="0"/>
            <a:t>Θεωρία της Συμμετοχικής Δημοκρατίας.</a:t>
          </a:r>
          <a:endParaRPr lang="en-US" sz="2800" b="1" dirty="0"/>
        </a:p>
      </dgm:t>
    </dgm:pt>
    <dgm:pt modelId="{E4A2BF2B-5ACD-EB46-9232-D43CE9E4C594}" type="parTrans" cxnId="{308CFAED-2866-2649-B3BC-4C0F3BF61AE1}">
      <dgm:prSet/>
      <dgm:spPr/>
      <dgm:t>
        <a:bodyPr/>
        <a:lstStyle/>
        <a:p>
          <a:endParaRPr lang="en-US"/>
        </a:p>
      </dgm:t>
    </dgm:pt>
    <dgm:pt modelId="{F4144E14-04C6-5643-B2B0-9FBB00816A3F}" type="sibTrans" cxnId="{308CFAED-2866-2649-B3BC-4C0F3BF61AE1}">
      <dgm:prSet/>
      <dgm:spPr/>
      <dgm:t>
        <a:bodyPr/>
        <a:lstStyle/>
        <a:p>
          <a:endParaRPr lang="en-US"/>
        </a:p>
      </dgm:t>
    </dgm:pt>
    <dgm:pt modelId="{4E76B9D7-EFC0-184E-9715-7C2DB22C96A5}">
      <dgm:prSet custT="1"/>
      <dgm:spPr/>
      <dgm:t>
        <a:bodyPr/>
        <a:lstStyle/>
        <a:p>
          <a:r>
            <a:rPr lang="el-GR" sz="2800" b="1" dirty="0"/>
            <a:t>β. Θεωρία της Επεκτατικής δημοκρατίας. </a:t>
          </a:r>
          <a:endParaRPr lang="en-US" sz="2800" b="1" dirty="0"/>
        </a:p>
      </dgm:t>
    </dgm:pt>
    <dgm:pt modelId="{AA607460-885D-B54A-9AA4-BAE82BCC62E5}" type="parTrans" cxnId="{5C2C7612-0804-C343-A63F-AA153266B3A3}">
      <dgm:prSet/>
      <dgm:spPr/>
      <dgm:t>
        <a:bodyPr/>
        <a:lstStyle/>
        <a:p>
          <a:endParaRPr lang="en-US"/>
        </a:p>
      </dgm:t>
    </dgm:pt>
    <dgm:pt modelId="{52C81286-94DF-934A-831D-5C7671104BA0}" type="sibTrans" cxnId="{5C2C7612-0804-C343-A63F-AA153266B3A3}">
      <dgm:prSet/>
      <dgm:spPr/>
      <dgm:t>
        <a:bodyPr/>
        <a:lstStyle/>
        <a:p>
          <a:endParaRPr lang="en-US"/>
        </a:p>
      </dgm:t>
    </dgm:pt>
    <dgm:pt modelId="{3F1576B8-FF03-084F-A02D-CE4864DEA448}">
      <dgm:prSet custT="1"/>
      <dgm:spPr/>
      <dgm:t>
        <a:bodyPr/>
        <a:lstStyle/>
        <a:p>
          <a:r>
            <a:rPr lang="el-GR" sz="2800" b="1" dirty="0"/>
            <a:t>γ. Θεωρία της Ισχυρής Δημοκρατίας</a:t>
          </a:r>
          <a:r>
            <a:rPr lang="el-GR" sz="2000" dirty="0"/>
            <a:t>. </a:t>
          </a:r>
          <a:endParaRPr lang="en-US" sz="2000" dirty="0"/>
        </a:p>
      </dgm:t>
    </dgm:pt>
    <dgm:pt modelId="{A3322073-6001-524E-BF33-344A60C69840}" type="parTrans" cxnId="{E5DC07F5-B2A7-FC41-B576-BE5152104B4B}">
      <dgm:prSet/>
      <dgm:spPr/>
      <dgm:t>
        <a:bodyPr/>
        <a:lstStyle/>
        <a:p>
          <a:endParaRPr lang="en-US"/>
        </a:p>
      </dgm:t>
    </dgm:pt>
    <dgm:pt modelId="{DF47FB37-FA0A-4947-8CB8-F26324D4353F}" type="sibTrans" cxnId="{E5DC07F5-B2A7-FC41-B576-BE5152104B4B}">
      <dgm:prSet/>
      <dgm:spPr/>
      <dgm:t>
        <a:bodyPr/>
        <a:lstStyle/>
        <a:p>
          <a:endParaRPr lang="en-US"/>
        </a:p>
      </dgm:t>
    </dgm:pt>
    <dgm:pt modelId="{4F171241-7E57-AE40-B9A3-845537600EB4}">
      <dgm:prSet custT="1"/>
      <dgm:spPr/>
      <dgm:t>
        <a:bodyPr/>
        <a:lstStyle/>
        <a:p>
          <a:r>
            <a:rPr lang="el-GR" sz="2800" b="1" dirty="0"/>
            <a:t>δ. Θεωρία της Ενωτικής Δημοκρατίας.</a:t>
          </a:r>
          <a:endParaRPr lang="en-US" sz="2800" b="1" dirty="0"/>
        </a:p>
      </dgm:t>
    </dgm:pt>
    <dgm:pt modelId="{877AA71F-7424-924E-AC16-136949AA7B7C}" type="parTrans" cxnId="{E72B87E0-7D12-7C4C-B7CD-C7D263A6B476}">
      <dgm:prSet/>
      <dgm:spPr/>
      <dgm:t>
        <a:bodyPr/>
        <a:lstStyle/>
        <a:p>
          <a:endParaRPr lang="en-US"/>
        </a:p>
      </dgm:t>
    </dgm:pt>
    <dgm:pt modelId="{798AF3B7-6368-E546-808C-7779FE741CEC}" type="sibTrans" cxnId="{E72B87E0-7D12-7C4C-B7CD-C7D263A6B476}">
      <dgm:prSet/>
      <dgm:spPr/>
      <dgm:t>
        <a:bodyPr/>
        <a:lstStyle/>
        <a:p>
          <a:endParaRPr lang="en-US"/>
        </a:p>
      </dgm:t>
    </dgm:pt>
    <dgm:pt modelId="{90307AED-C3FF-1148-8CE9-F5DF49BEA08F}">
      <dgm:prSet custT="1"/>
      <dgm:spPr/>
      <dgm:t>
        <a:bodyPr/>
        <a:lstStyle/>
        <a:p>
          <a:r>
            <a:rPr lang="el-GR" sz="2000" dirty="0"/>
            <a:t>ε</a:t>
          </a:r>
          <a:r>
            <a:rPr lang="el-GR" sz="2000" b="1" dirty="0"/>
            <a:t>.</a:t>
          </a:r>
          <a:r>
            <a:rPr lang="el-GR" sz="2000" dirty="0"/>
            <a:t> </a:t>
          </a:r>
          <a:r>
            <a:rPr lang="el-GR" sz="2400" b="1" dirty="0"/>
            <a:t>Θεωρία της </a:t>
          </a:r>
          <a:r>
            <a:rPr lang="el-GR" sz="2400" b="1" u="sng" dirty="0"/>
            <a:t>Διαλογικής Δημοκρατίας</a:t>
          </a:r>
          <a:r>
            <a:rPr lang="el-GR" sz="2400" b="1" dirty="0"/>
            <a:t> ή της </a:t>
          </a:r>
          <a:r>
            <a:rPr lang="el-GR" sz="2400" b="1" u="sng" dirty="0"/>
            <a:t>Διασκεπτικής Δημοκρατίας</a:t>
          </a:r>
          <a:r>
            <a:rPr lang="el-GR" sz="2400" b="1" dirty="0"/>
            <a:t>	</a:t>
          </a:r>
          <a:endParaRPr lang="en-US" sz="2400" b="1" dirty="0"/>
        </a:p>
      </dgm:t>
    </dgm:pt>
    <dgm:pt modelId="{4C0C7E22-8133-1E45-AD6C-5B6460F0A643}" type="parTrans" cxnId="{BB33C7C6-792E-9147-BCCE-2C518DFB8EA0}">
      <dgm:prSet/>
      <dgm:spPr/>
      <dgm:t>
        <a:bodyPr/>
        <a:lstStyle/>
        <a:p>
          <a:endParaRPr lang="en-US"/>
        </a:p>
      </dgm:t>
    </dgm:pt>
    <dgm:pt modelId="{8469B9F9-8942-1140-967B-4065717FF956}" type="sibTrans" cxnId="{BB33C7C6-792E-9147-BCCE-2C518DFB8EA0}">
      <dgm:prSet/>
      <dgm:spPr/>
      <dgm:t>
        <a:bodyPr/>
        <a:lstStyle/>
        <a:p>
          <a:endParaRPr lang="en-US"/>
        </a:p>
      </dgm:t>
    </dgm:pt>
    <dgm:pt modelId="{8A2C5FD6-2813-E844-8811-F4F660FAAD70}" type="pres">
      <dgm:prSet presAssocID="{A96FDEA5-05F1-2446-9487-B9905EAC66B4}" presName="outerComposite" presStyleCnt="0">
        <dgm:presLayoutVars>
          <dgm:chMax val="5"/>
          <dgm:dir/>
          <dgm:resizeHandles val="exact"/>
        </dgm:presLayoutVars>
      </dgm:prSet>
      <dgm:spPr/>
    </dgm:pt>
    <dgm:pt modelId="{623FED8F-AA68-B544-80E1-DAC80CD4CA9C}" type="pres">
      <dgm:prSet presAssocID="{A96FDEA5-05F1-2446-9487-B9905EAC66B4}" presName="dummyMaxCanvas" presStyleCnt="0">
        <dgm:presLayoutVars/>
      </dgm:prSet>
      <dgm:spPr/>
    </dgm:pt>
    <dgm:pt modelId="{C5A9DC1B-9B6E-514C-9238-A381CDDCEF0D}" type="pres">
      <dgm:prSet presAssocID="{A96FDEA5-05F1-2446-9487-B9905EAC66B4}" presName="FiveNodes_1" presStyleLbl="node1" presStyleIdx="0" presStyleCnt="5">
        <dgm:presLayoutVars>
          <dgm:bulletEnabled val="1"/>
        </dgm:presLayoutVars>
      </dgm:prSet>
      <dgm:spPr/>
    </dgm:pt>
    <dgm:pt modelId="{D66B12B7-A121-0B4D-8D45-BF4EA99B6C14}" type="pres">
      <dgm:prSet presAssocID="{A96FDEA5-05F1-2446-9487-B9905EAC66B4}" presName="FiveNodes_2" presStyleLbl="node1" presStyleIdx="1" presStyleCnt="5">
        <dgm:presLayoutVars>
          <dgm:bulletEnabled val="1"/>
        </dgm:presLayoutVars>
      </dgm:prSet>
      <dgm:spPr/>
    </dgm:pt>
    <dgm:pt modelId="{8001C016-695D-634D-AB61-6951B1CF01A3}" type="pres">
      <dgm:prSet presAssocID="{A96FDEA5-05F1-2446-9487-B9905EAC66B4}" presName="FiveNodes_3" presStyleLbl="node1" presStyleIdx="2" presStyleCnt="5">
        <dgm:presLayoutVars>
          <dgm:bulletEnabled val="1"/>
        </dgm:presLayoutVars>
      </dgm:prSet>
      <dgm:spPr/>
    </dgm:pt>
    <dgm:pt modelId="{D53105E2-D48E-8244-853B-180B9709B49F}" type="pres">
      <dgm:prSet presAssocID="{A96FDEA5-05F1-2446-9487-B9905EAC66B4}" presName="FiveNodes_4" presStyleLbl="node1" presStyleIdx="3" presStyleCnt="5">
        <dgm:presLayoutVars>
          <dgm:bulletEnabled val="1"/>
        </dgm:presLayoutVars>
      </dgm:prSet>
      <dgm:spPr/>
    </dgm:pt>
    <dgm:pt modelId="{7A755639-3119-4842-ACA6-CC6159606F55}" type="pres">
      <dgm:prSet presAssocID="{A96FDEA5-05F1-2446-9487-B9905EAC66B4}" presName="FiveNodes_5" presStyleLbl="node1" presStyleIdx="4" presStyleCnt="5">
        <dgm:presLayoutVars>
          <dgm:bulletEnabled val="1"/>
        </dgm:presLayoutVars>
      </dgm:prSet>
      <dgm:spPr/>
    </dgm:pt>
    <dgm:pt modelId="{D7924A36-51CD-2D49-92DD-FC656CDD4FCB}" type="pres">
      <dgm:prSet presAssocID="{A96FDEA5-05F1-2446-9487-B9905EAC66B4}" presName="FiveConn_1-2" presStyleLbl="fgAccFollowNode1" presStyleIdx="0" presStyleCnt="4">
        <dgm:presLayoutVars>
          <dgm:bulletEnabled val="1"/>
        </dgm:presLayoutVars>
      </dgm:prSet>
      <dgm:spPr/>
    </dgm:pt>
    <dgm:pt modelId="{53828CA7-2276-E744-9EAA-BEAEE20D91A8}" type="pres">
      <dgm:prSet presAssocID="{A96FDEA5-05F1-2446-9487-B9905EAC66B4}" presName="FiveConn_2-3" presStyleLbl="fgAccFollowNode1" presStyleIdx="1" presStyleCnt="4">
        <dgm:presLayoutVars>
          <dgm:bulletEnabled val="1"/>
        </dgm:presLayoutVars>
      </dgm:prSet>
      <dgm:spPr/>
    </dgm:pt>
    <dgm:pt modelId="{2CCDEA2F-D10B-3A46-AD89-02FD65DA33D3}" type="pres">
      <dgm:prSet presAssocID="{A96FDEA5-05F1-2446-9487-B9905EAC66B4}" presName="FiveConn_3-4" presStyleLbl="fgAccFollowNode1" presStyleIdx="2" presStyleCnt="4">
        <dgm:presLayoutVars>
          <dgm:bulletEnabled val="1"/>
        </dgm:presLayoutVars>
      </dgm:prSet>
      <dgm:spPr/>
    </dgm:pt>
    <dgm:pt modelId="{46AB0711-98E9-984D-8AF7-4A8CBE1CE85F}" type="pres">
      <dgm:prSet presAssocID="{A96FDEA5-05F1-2446-9487-B9905EAC66B4}" presName="FiveConn_4-5" presStyleLbl="fgAccFollowNode1" presStyleIdx="3" presStyleCnt="4">
        <dgm:presLayoutVars>
          <dgm:bulletEnabled val="1"/>
        </dgm:presLayoutVars>
      </dgm:prSet>
      <dgm:spPr/>
    </dgm:pt>
    <dgm:pt modelId="{80691107-8639-2340-8386-9671C278435D}" type="pres">
      <dgm:prSet presAssocID="{A96FDEA5-05F1-2446-9487-B9905EAC66B4}" presName="FiveNodes_1_text" presStyleLbl="node1" presStyleIdx="4" presStyleCnt="5">
        <dgm:presLayoutVars>
          <dgm:bulletEnabled val="1"/>
        </dgm:presLayoutVars>
      </dgm:prSet>
      <dgm:spPr/>
    </dgm:pt>
    <dgm:pt modelId="{F382775B-05EE-2D4A-AFD4-E1BB8EE78FA4}" type="pres">
      <dgm:prSet presAssocID="{A96FDEA5-05F1-2446-9487-B9905EAC66B4}" presName="FiveNodes_2_text" presStyleLbl="node1" presStyleIdx="4" presStyleCnt="5">
        <dgm:presLayoutVars>
          <dgm:bulletEnabled val="1"/>
        </dgm:presLayoutVars>
      </dgm:prSet>
      <dgm:spPr/>
    </dgm:pt>
    <dgm:pt modelId="{CD20CE2A-D443-1248-B722-C4FD0F56021C}" type="pres">
      <dgm:prSet presAssocID="{A96FDEA5-05F1-2446-9487-B9905EAC66B4}" presName="FiveNodes_3_text" presStyleLbl="node1" presStyleIdx="4" presStyleCnt="5">
        <dgm:presLayoutVars>
          <dgm:bulletEnabled val="1"/>
        </dgm:presLayoutVars>
      </dgm:prSet>
      <dgm:spPr/>
    </dgm:pt>
    <dgm:pt modelId="{00666CB2-9DEE-D942-A09A-69A6241A9E3A}" type="pres">
      <dgm:prSet presAssocID="{A96FDEA5-05F1-2446-9487-B9905EAC66B4}" presName="FiveNodes_4_text" presStyleLbl="node1" presStyleIdx="4" presStyleCnt="5">
        <dgm:presLayoutVars>
          <dgm:bulletEnabled val="1"/>
        </dgm:presLayoutVars>
      </dgm:prSet>
      <dgm:spPr/>
    </dgm:pt>
    <dgm:pt modelId="{EF4E6023-0A48-C547-900F-9705ECB6BA75}" type="pres">
      <dgm:prSet presAssocID="{A96FDEA5-05F1-2446-9487-B9905EAC66B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C10607-DDCA-E441-B314-31E4D27BF4DA}" type="presOf" srcId="{4F171241-7E57-AE40-B9A3-845537600EB4}" destId="{00666CB2-9DEE-D942-A09A-69A6241A9E3A}" srcOrd="1" destOrd="0" presId="urn:microsoft.com/office/officeart/2005/8/layout/vProcess5"/>
    <dgm:cxn modelId="{5C2C7612-0804-C343-A63F-AA153266B3A3}" srcId="{A96FDEA5-05F1-2446-9487-B9905EAC66B4}" destId="{4E76B9D7-EFC0-184E-9715-7C2DB22C96A5}" srcOrd="1" destOrd="0" parTransId="{AA607460-885D-B54A-9AA4-BAE82BCC62E5}" sibTransId="{52C81286-94DF-934A-831D-5C7671104BA0}"/>
    <dgm:cxn modelId="{26A9231E-4BAE-F24A-8A49-6F7A7DB86CB9}" type="presOf" srcId="{798AF3B7-6368-E546-808C-7779FE741CEC}" destId="{46AB0711-98E9-984D-8AF7-4A8CBE1CE85F}" srcOrd="0" destOrd="0" presId="urn:microsoft.com/office/officeart/2005/8/layout/vProcess5"/>
    <dgm:cxn modelId="{25F05D37-80BA-7841-9EFA-BE2D65F2154D}" type="presOf" srcId="{52C81286-94DF-934A-831D-5C7671104BA0}" destId="{53828CA7-2276-E744-9EAA-BEAEE20D91A8}" srcOrd="0" destOrd="0" presId="urn:microsoft.com/office/officeart/2005/8/layout/vProcess5"/>
    <dgm:cxn modelId="{38C5254A-596A-8F48-80B2-F4ADD1DE07EB}" type="presOf" srcId="{DB979C2F-11CC-1049-8774-71D97A766165}" destId="{C5A9DC1B-9B6E-514C-9238-A381CDDCEF0D}" srcOrd="0" destOrd="0" presId="urn:microsoft.com/office/officeart/2005/8/layout/vProcess5"/>
    <dgm:cxn modelId="{CC8C334D-85D4-9A4E-A4C7-6E357CD9A9C5}" type="presOf" srcId="{4F171241-7E57-AE40-B9A3-845537600EB4}" destId="{D53105E2-D48E-8244-853B-180B9709B49F}" srcOrd="0" destOrd="0" presId="urn:microsoft.com/office/officeart/2005/8/layout/vProcess5"/>
    <dgm:cxn modelId="{5C6E3B64-8608-7243-B1A0-F2EBCC86275E}" type="presOf" srcId="{3F1576B8-FF03-084F-A02D-CE4864DEA448}" destId="{CD20CE2A-D443-1248-B722-C4FD0F56021C}" srcOrd="1" destOrd="0" presId="urn:microsoft.com/office/officeart/2005/8/layout/vProcess5"/>
    <dgm:cxn modelId="{2DB5997C-4828-E549-BF9E-545F66804814}" type="presOf" srcId="{DF47FB37-FA0A-4947-8CB8-F26324D4353F}" destId="{2CCDEA2F-D10B-3A46-AD89-02FD65DA33D3}" srcOrd="0" destOrd="0" presId="urn:microsoft.com/office/officeart/2005/8/layout/vProcess5"/>
    <dgm:cxn modelId="{8A83FD9C-4881-4840-A524-231CB209DB39}" type="presOf" srcId="{F4144E14-04C6-5643-B2B0-9FBB00816A3F}" destId="{D7924A36-51CD-2D49-92DD-FC656CDD4FCB}" srcOrd="0" destOrd="0" presId="urn:microsoft.com/office/officeart/2005/8/layout/vProcess5"/>
    <dgm:cxn modelId="{135439A9-C2FC-1C43-874B-27426B18EE21}" type="presOf" srcId="{3F1576B8-FF03-084F-A02D-CE4864DEA448}" destId="{8001C016-695D-634D-AB61-6951B1CF01A3}" srcOrd="0" destOrd="0" presId="urn:microsoft.com/office/officeart/2005/8/layout/vProcess5"/>
    <dgm:cxn modelId="{4E8DFEA9-5A2D-4C41-96FE-C157E0A7A670}" type="presOf" srcId="{4E76B9D7-EFC0-184E-9715-7C2DB22C96A5}" destId="{D66B12B7-A121-0B4D-8D45-BF4EA99B6C14}" srcOrd="0" destOrd="0" presId="urn:microsoft.com/office/officeart/2005/8/layout/vProcess5"/>
    <dgm:cxn modelId="{EFD80EB2-B97A-3C45-AB89-6EEFDC070BD9}" type="presOf" srcId="{DB979C2F-11CC-1049-8774-71D97A766165}" destId="{80691107-8639-2340-8386-9671C278435D}" srcOrd="1" destOrd="0" presId="urn:microsoft.com/office/officeart/2005/8/layout/vProcess5"/>
    <dgm:cxn modelId="{1F487EB6-C886-B04B-8FCA-4938A7A660AB}" type="presOf" srcId="{4E76B9D7-EFC0-184E-9715-7C2DB22C96A5}" destId="{F382775B-05EE-2D4A-AFD4-E1BB8EE78FA4}" srcOrd="1" destOrd="0" presId="urn:microsoft.com/office/officeart/2005/8/layout/vProcess5"/>
    <dgm:cxn modelId="{BB33C7C6-792E-9147-BCCE-2C518DFB8EA0}" srcId="{A96FDEA5-05F1-2446-9487-B9905EAC66B4}" destId="{90307AED-C3FF-1148-8CE9-F5DF49BEA08F}" srcOrd="4" destOrd="0" parTransId="{4C0C7E22-8133-1E45-AD6C-5B6460F0A643}" sibTransId="{8469B9F9-8942-1140-967B-4065717FF956}"/>
    <dgm:cxn modelId="{E72B87E0-7D12-7C4C-B7CD-C7D263A6B476}" srcId="{A96FDEA5-05F1-2446-9487-B9905EAC66B4}" destId="{4F171241-7E57-AE40-B9A3-845537600EB4}" srcOrd="3" destOrd="0" parTransId="{877AA71F-7424-924E-AC16-136949AA7B7C}" sibTransId="{798AF3B7-6368-E546-808C-7779FE741CEC}"/>
    <dgm:cxn modelId="{AA6F8FE1-DFF0-1342-925A-B21BFAB7622E}" type="presOf" srcId="{A96FDEA5-05F1-2446-9487-B9905EAC66B4}" destId="{8A2C5FD6-2813-E844-8811-F4F660FAAD70}" srcOrd="0" destOrd="0" presId="urn:microsoft.com/office/officeart/2005/8/layout/vProcess5"/>
    <dgm:cxn modelId="{CF52BCE9-473B-C648-BFE6-CF7E4E9EE209}" type="presOf" srcId="{90307AED-C3FF-1148-8CE9-F5DF49BEA08F}" destId="{EF4E6023-0A48-C547-900F-9705ECB6BA75}" srcOrd="1" destOrd="0" presId="urn:microsoft.com/office/officeart/2005/8/layout/vProcess5"/>
    <dgm:cxn modelId="{CCBE5FEC-A2B4-9445-9743-CF5FD6A5DE8B}" type="presOf" srcId="{90307AED-C3FF-1148-8CE9-F5DF49BEA08F}" destId="{7A755639-3119-4842-ACA6-CC6159606F55}" srcOrd="0" destOrd="0" presId="urn:microsoft.com/office/officeart/2005/8/layout/vProcess5"/>
    <dgm:cxn modelId="{308CFAED-2866-2649-B3BC-4C0F3BF61AE1}" srcId="{A96FDEA5-05F1-2446-9487-B9905EAC66B4}" destId="{DB979C2F-11CC-1049-8774-71D97A766165}" srcOrd="0" destOrd="0" parTransId="{E4A2BF2B-5ACD-EB46-9232-D43CE9E4C594}" sibTransId="{F4144E14-04C6-5643-B2B0-9FBB00816A3F}"/>
    <dgm:cxn modelId="{E5DC07F5-B2A7-FC41-B576-BE5152104B4B}" srcId="{A96FDEA5-05F1-2446-9487-B9905EAC66B4}" destId="{3F1576B8-FF03-084F-A02D-CE4864DEA448}" srcOrd="2" destOrd="0" parTransId="{A3322073-6001-524E-BF33-344A60C69840}" sibTransId="{DF47FB37-FA0A-4947-8CB8-F26324D4353F}"/>
    <dgm:cxn modelId="{2D3B9D7B-C3BF-714E-9280-F756325E27F2}" type="presParOf" srcId="{8A2C5FD6-2813-E844-8811-F4F660FAAD70}" destId="{623FED8F-AA68-B544-80E1-DAC80CD4CA9C}" srcOrd="0" destOrd="0" presId="urn:microsoft.com/office/officeart/2005/8/layout/vProcess5"/>
    <dgm:cxn modelId="{F06C27B8-70C3-BF44-96E9-B0DDDE5A979D}" type="presParOf" srcId="{8A2C5FD6-2813-E844-8811-F4F660FAAD70}" destId="{C5A9DC1B-9B6E-514C-9238-A381CDDCEF0D}" srcOrd="1" destOrd="0" presId="urn:microsoft.com/office/officeart/2005/8/layout/vProcess5"/>
    <dgm:cxn modelId="{A663595C-DD99-EA4C-8D8C-5E7BD92DC087}" type="presParOf" srcId="{8A2C5FD6-2813-E844-8811-F4F660FAAD70}" destId="{D66B12B7-A121-0B4D-8D45-BF4EA99B6C14}" srcOrd="2" destOrd="0" presId="urn:microsoft.com/office/officeart/2005/8/layout/vProcess5"/>
    <dgm:cxn modelId="{3F1D96D0-17B7-D34E-AEFF-5DCDD1566D19}" type="presParOf" srcId="{8A2C5FD6-2813-E844-8811-F4F660FAAD70}" destId="{8001C016-695D-634D-AB61-6951B1CF01A3}" srcOrd="3" destOrd="0" presId="urn:microsoft.com/office/officeart/2005/8/layout/vProcess5"/>
    <dgm:cxn modelId="{20420BE3-FF7D-1C45-B6B6-94E24F4832F1}" type="presParOf" srcId="{8A2C5FD6-2813-E844-8811-F4F660FAAD70}" destId="{D53105E2-D48E-8244-853B-180B9709B49F}" srcOrd="4" destOrd="0" presId="urn:microsoft.com/office/officeart/2005/8/layout/vProcess5"/>
    <dgm:cxn modelId="{3821748B-C032-0F46-BE23-16A868988802}" type="presParOf" srcId="{8A2C5FD6-2813-E844-8811-F4F660FAAD70}" destId="{7A755639-3119-4842-ACA6-CC6159606F55}" srcOrd="5" destOrd="0" presId="urn:microsoft.com/office/officeart/2005/8/layout/vProcess5"/>
    <dgm:cxn modelId="{764402E2-0D75-D447-A823-F0A54E24164C}" type="presParOf" srcId="{8A2C5FD6-2813-E844-8811-F4F660FAAD70}" destId="{D7924A36-51CD-2D49-92DD-FC656CDD4FCB}" srcOrd="6" destOrd="0" presId="urn:microsoft.com/office/officeart/2005/8/layout/vProcess5"/>
    <dgm:cxn modelId="{9D8C9442-AF2E-DC46-875F-D07C160E20ED}" type="presParOf" srcId="{8A2C5FD6-2813-E844-8811-F4F660FAAD70}" destId="{53828CA7-2276-E744-9EAA-BEAEE20D91A8}" srcOrd="7" destOrd="0" presId="urn:microsoft.com/office/officeart/2005/8/layout/vProcess5"/>
    <dgm:cxn modelId="{142EDC15-F1C9-BE41-939A-D2C8696DFBAE}" type="presParOf" srcId="{8A2C5FD6-2813-E844-8811-F4F660FAAD70}" destId="{2CCDEA2F-D10B-3A46-AD89-02FD65DA33D3}" srcOrd="8" destOrd="0" presId="urn:microsoft.com/office/officeart/2005/8/layout/vProcess5"/>
    <dgm:cxn modelId="{0DCE690F-333E-EC48-B3CF-FCA1D3A7A26B}" type="presParOf" srcId="{8A2C5FD6-2813-E844-8811-F4F660FAAD70}" destId="{46AB0711-98E9-984D-8AF7-4A8CBE1CE85F}" srcOrd="9" destOrd="0" presId="urn:microsoft.com/office/officeart/2005/8/layout/vProcess5"/>
    <dgm:cxn modelId="{3040B320-2EBC-FF48-A767-9A12E1CF1B4F}" type="presParOf" srcId="{8A2C5FD6-2813-E844-8811-F4F660FAAD70}" destId="{80691107-8639-2340-8386-9671C278435D}" srcOrd="10" destOrd="0" presId="urn:microsoft.com/office/officeart/2005/8/layout/vProcess5"/>
    <dgm:cxn modelId="{2EFB3195-F23E-9A47-95CA-04AD6F1CC8AB}" type="presParOf" srcId="{8A2C5FD6-2813-E844-8811-F4F660FAAD70}" destId="{F382775B-05EE-2D4A-AFD4-E1BB8EE78FA4}" srcOrd="11" destOrd="0" presId="urn:microsoft.com/office/officeart/2005/8/layout/vProcess5"/>
    <dgm:cxn modelId="{5A69B531-261E-254F-ABDC-E3E8892076BE}" type="presParOf" srcId="{8A2C5FD6-2813-E844-8811-F4F660FAAD70}" destId="{CD20CE2A-D443-1248-B722-C4FD0F56021C}" srcOrd="12" destOrd="0" presId="urn:microsoft.com/office/officeart/2005/8/layout/vProcess5"/>
    <dgm:cxn modelId="{A28E1565-809E-B943-A2D9-0D7E3AC5E93A}" type="presParOf" srcId="{8A2C5FD6-2813-E844-8811-F4F660FAAD70}" destId="{00666CB2-9DEE-D942-A09A-69A6241A9E3A}" srcOrd="13" destOrd="0" presId="urn:microsoft.com/office/officeart/2005/8/layout/vProcess5"/>
    <dgm:cxn modelId="{D49D1F59-B5E7-7B43-A701-0E8EC0300B91}" type="presParOf" srcId="{8A2C5FD6-2813-E844-8811-F4F660FAAD70}" destId="{EF4E6023-0A48-C547-900F-9705ECB6BA7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FD6BAE-ED1A-E643-BA9E-35F5C3088E5D}" type="doc">
      <dgm:prSet loTypeId="urn:microsoft.com/office/officeart/2005/8/layout/vProcess5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1CDEF4F-26A0-604A-ADE7-C439DD2C9955}">
      <dgm:prSet custT="1"/>
      <dgm:spPr/>
      <dgm:t>
        <a:bodyPr/>
        <a:lstStyle/>
        <a:p>
          <a:r>
            <a:rPr lang="el-GR" sz="2400" b="1" dirty="0"/>
            <a:t>Είναι εξασφαλισμένα τα προσωπικά δικαιώματα ελευθερίας (</a:t>
          </a:r>
          <a:r>
            <a:rPr lang="en-US" sz="2400" b="1" dirty="0"/>
            <a:t>personal social freedoms</a:t>
          </a:r>
          <a:r>
            <a:rPr lang="el-GR" sz="2400" b="1" dirty="0"/>
            <a:t>), ειδικά σε σχέση με τα δύο φύλα, τα δικαιώματα ιδιοκτησίας, ανοχής ελευθερίας, ελεύθερης επιλογής του αριθμού των παιδιών;</a:t>
          </a:r>
          <a:endParaRPr lang="en-US" sz="2400" b="1" dirty="0"/>
        </a:p>
      </dgm:t>
    </dgm:pt>
    <dgm:pt modelId="{F4228C86-5693-CC4A-B8F6-7B96F5865EDB}" type="parTrans" cxnId="{EE837E23-F9C6-1B44-A748-56528EBE3699}">
      <dgm:prSet/>
      <dgm:spPr/>
      <dgm:t>
        <a:bodyPr/>
        <a:lstStyle/>
        <a:p>
          <a:endParaRPr lang="en-US"/>
        </a:p>
      </dgm:t>
    </dgm:pt>
    <dgm:pt modelId="{933E4402-9056-CA42-BE41-34A11DA6ADB9}" type="sibTrans" cxnId="{EE837E23-F9C6-1B44-A748-56528EBE3699}">
      <dgm:prSet/>
      <dgm:spPr/>
      <dgm:t>
        <a:bodyPr/>
        <a:lstStyle/>
        <a:p>
          <a:endParaRPr lang="en-US"/>
        </a:p>
      </dgm:t>
    </dgm:pt>
    <dgm:pt modelId="{992B3A89-5BCE-4A40-AA94-156C466334F8}">
      <dgm:prSet custT="1"/>
      <dgm:spPr/>
      <dgm:t>
        <a:bodyPr/>
        <a:lstStyle/>
        <a:p>
          <a:r>
            <a:rPr lang="el-GR" sz="3200" b="1" dirty="0"/>
            <a:t>Υπάρχει ισότητα των ευκαιριών για όλους τους πολίτες;</a:t>
          </a:r>
          <a:endParaRPr lang="en-US" sz="3200" b="1" dirty="0"/>
        </a:p>
      </dgm:t>
    </dgm:pt>
    <dgm:pt modelId="{C3BF7818-163B-D246-9E04-D3E270F00DE2}" type="parTrans" cxnId="{1CF2E5DA-BE14-7A43-AB4A-1949CFF11A0C}">
      <dgm:prSet/>
      <dgm:spPr/>
      <dgm:t>
        <a:bodyPr/>
        <a:lstStyle/>
        <a:p>
          <a:endParaRPr lang="en-US"/>
        </a:p>
      </dgm:t>
    </dgm:pt>
    <dgm:pt modelId="{C3ACAC18-9C1F-564E-8AE7-45B9C2B42858}" type="sibTrans" cxnId="{1CF2E5DA-BE14-7A43-AB4A-1949CFF11A0C}">
      <dgm:prSet/>
      <dgm:spPr/>
      <dgm:t>
        <a:bodyPr/>
        <a:lstStyle/>
        <a:p>
          <a:endParaRPr lang="en-US"/>
        </a:p>
      </dgm:t>
    </dgm:pt>
    <dgm:pt modelId="{63D20537-9EF8-B549-B948-243919D1FD55}">
      <dgm:prSet custT="1"/>
      <dgm:spPr/>
      <dgm:t>
        <a:bodyPr/>
        <a:lstStyle/>
        <a:p>
          <a:r>
            <a:rPr lang="el-GR" sz="3200" b="1" dirty="0"/>
            <a:t>Υπάρχει προστασία από την ακραία αδιαφορία του κράτους στις επιθυμίες των πολιτών του και από την ακραία διαφθορά;</a:t>
          </a:r>
          <a:endParaRPr lang="en-US" sz="3200" b="1" dirty="0"/>
        </a:p>
      </dgm:t>
    </dgm:pt>
    <dgm:pt modelId="{62483ED6-ED04-C24F-9B46-25B818358D55}" type="parTrans" cxnId="{7E255593-725B-0245-87E1-C17F86332E46}">
      <dgm:prSet/>
      <dgm:spPr/>
      <dgm:t>
        <a:bodyPr/>
        <a:lstStyle/>
        <a:p>
          <a:endParaRPr lang="en-US"/>
        </a:p>
      </dgm:t>
    </dgm:pt>
    <dgm:pt modelId="{CECC4F41-618C-AD40-AF11-5D09305F8888}" type="sibTrans" cxnId="{7E255593-725B-0245-87E1-C17F86332E46}">
      <dgm:prSet/>
      <dgm:spPr/>
      <dgm:t>
        <a:bodyPr/>
        <a:lstStyle/>
        <a:p>
          <a:endParaRPr lang="en-US"/>
        </a:p>
      </dgm:t>
    </dgm:pt>
    <dgm:pt modelId="{1B5D51AB-5450-4048-BC5A-670E388FF708}" type="pres">
      <dgm:prSet presAssocID="{00FD6BAE-ED1A-E643-BA9E-35F5C3088E5D}" presName="outerComposite" presStyleCnt="0">
        <dgm:presLayoutVars>
          <dgm:chMax val="5"/>
          <dgm:dir/>
          <dgm:resizeHandles val="exact"/>
        </dgm:presLayoutVars>
      </dgm:prSet>
      <dgm:spPr/>
    </dgm:pt>
    <dgm:pt modelId="{A3A8D6E4-1981-D542-AAE3-4B5269511700}" type="pres">
      <dgm:prSet presAssocID="{00FD6BAE-ED1A-E643-BA9E-35F5C3088E5D}" presName="dummyMaxCanvas" presStyleCnt="0">
        <dgm:presLayoutVars/>
      </dgm:prSet>
      <dgm:spPr/>
    </dgm:pt>
    <dgm:pt modelId="{E6D6CDDB-B891-A349-B278-03DDD6919CD7}" type="pres">
      <dgm:prSet presAssocID="{00FD6BAE-ED1A-E643-BA9E-35F5C3088E5D}" presName="ThreeNodes_1" presStyleLbl="node1" presStyleIdx="0" presStyleCnt="3">
        <dgm:presLayoutVars>
          <dgm:bulletEnabled val="1"/>
        </dgm:presLayoutVars>
      </dgm:prSet>
      <dgm:spPr/>
    </dgm:pt>
    <dgm:pt modelId="{3BE5A53F-2FC6-FB48-9200-22FE6C457AB9}" type="pres">
      <dgm:prSet presAssocID="{00FD6BAE-ED1A-E643-BA9E-35F5C3088E5D}" presName="ThreeNodes_2" presStyleLbl="node1" presStyleIdx="1" presStyleCnt="3">
        <dgm:presLayoutVars>
          <dgm:bulletEnabled val="1"/>
        </dgm:presLayoutVars>
      </dgm:prSet>
      <dgm:spPr/>
    </dgm:pt>
    <dgm:pt modelId="{3EA8119F-677E-4A42-A444-73BD45F0E200}" type="pres">
      <dgm:prSet presAssocID="{00FD6BAE-ED1A-E643-BA9E-35F5C3088E5D}" presName="ThreeNodes_3" presStyleLbl="node1" presStyleIdx="2" presStyleCnt="3">
        <dgm:presLayoutVars>
          <dgm:bulletEnabled val="1"/>
        </dgm:presLayoutVars>
      </dgm:prSet>
      <dgm:spPr/>
    </dgm:pt>
    <dgm:pt modelId="{05436CC5-2788-E642-A487-426AB5B9A3E3}" type="pres">
      <dgm:prSet presAssocID="{00FD6BAE-ED1A-E643-BA9E-35F5C3088E5D}" presName="ThreeConn_1-2" presStyleLbl="fgAccFollowNode1" presStyleIdx="0" presStyleCnt="2">
        <dgm:presLayoutVars>
          <dgm:bulletEnabled val="1"/>
        </dgm:presLayoutVars>
      </dgm:prSet>
      <dgm:spPr/>
    </dgm:pt>
    <dgm:pt modelId="{ADD4D009-2CD1-274C-A595-DDD6D6ADA9C7}" type="pres">
      <dgm:prSet presAssocID="{00FD6BAE-ED1A-E643-BA9E-35F5C3088E5D}" presName="ThreeConn_2-3" presStyleLbl="fgAccFollowNode1" presStyleIdx="1" presStyleCnt="2">
        <dgm:presLayoutVars>
          <dgm:bulletEnabled val="1"/>
        </dgm:presLayoutVars>
      </dgm:prSet>
      <dgm:spPr/>
    </dgm:pt>
    <dgm:pt modelId="{16C99C9F-D1AE-854A-BDB3-2FEBAEDCF16C}" type="pres">
      <dgm:prSet presAssocID="{00FD6BAE-ED1A-E643-BA9E-35F5C3088E5D}" presName="ThreeNodes_1_text" presStyleLbl="node1" presStyleIdx="2" presStyleCnt="3">
        <dgm:presLayoutVars>
          <dgm:bulletEnabled val="1"/>
        </dgm:presLayoutVars>
      </dgm:prSet>
      <dgm:spPr/>
    </dgm:pt>
    <dgm:pt modelId="{B6246932-52A3-204F-9712-8FD431EE0B53}" type="pres">
      <dgm:prSet presAssocID="{00FD6BAE-ED1A-E643-BA9E-35F5C3088E5D}" presName="ThreeNodes_2_text" presStyleLbl="node1" presStyleIdx="2" presStyleCnt="3">
        <dgm:presLayoutVars>
          <dgm:bulletEnabled val="1"/>
        </dgm:presLayoutVars>
      </dgm:prSet>
      <dgm:spPr/>
    </dgm:pt>
    <dgm:pt modelId="{CFFE9E9C-0469-A84D-A70D-F1D5D23900D3}" type="pres">
      <dgm:prSet presAssocID="{00FD6BAE-ED1A-E643-BA9E-35F5C3088E5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85830D-544B-A742-BE91-49D6303CE0F6}" type="presOf" srcId="{63D20537-9EF8-B549-B948-243919D1FD55}" destId="{CFFE9E9C-0469-A84D-A70D-F1D5D23900D3}" srcOrd="1" destOrd="0" presId="urn:microsoft.com/office/officeart/2005/8/layout/vProcess5"/>
    <dgm:cxn modelId="{DDACF61F-9451-7F4A-828F-73E70A2A6D99}" type="presOf" srcId="{00FD6BAE-ED1A-E643-BA9E-35F5C3088E5D}" destId="{1B5D51AB-5450-4048-BC5A-670E388FF708}" srcOrd="0" destOrd="0" presId="urn:microsoft.com/office/officeart/2005/8/layout/vProcess5"/>
    <dgm:cxn modelId="{EE837E23-F9C6-1B44-A748-56528EBE3699}" srcId="{00FD6BAE-ED1A-E643-BA9E-35F5C3088E5D}" destId="{B1CDEF4F-26A0-604A-ADE7-C439DD2C9955}" srcOrd="0" destOrd="0" parTransId="{F4228C86-5693-CC4A-B8F6-7B96F5865EDB}" sibTransId="{933E4402-9056-CA42-BE41-34A11DA6ADB9}"/>
    <dgm:cxn modelId="{02032629-D9E4-9D4C-A899-5211E0C35344}" type="presOf" srcId="{B1CDEF4F-26A0-604A-ADE7-C439DD2C9955}" destId="{E6D6CDDB-B891-A349-B278-03DDD6919CD7}" srcOrd="0" destOrd="0" presId="urn:microsoft.com/office/officeart/2005/8/layout/vProcess5"/>
    <dgm:cxn modelId="{7FD95E59-25ED-A84A-A9A6-A421338E25DC}" type="presOf" srcId="{933E4402-9056-CA42-BE41-34A11DA6ADB9}" destId="{05436CC5-2788-E642-A487-426AB5B9A3E3}" srcOrd="0" destOrd="0" presId="urn:microsoft.com/office/officeart/2005/8/layout/vProcess5"/>
    <dgm:cxn modelId="{3C2C4D68-1C05-8F42-BBA6-67BC904C77F7}" type="presOf" srcId="{992B3A89-5BCE-4A40-AA94-156C466334F8}" destId="{3BE5A53F-2FC6-FB48-9200-22FE6C457AB9}" srcOrd="0" destOrd="0" presId="urn:microsoft.com/office/officeart/2005/8/layout/vProcess5"/>
    <dgm:cxn modelId="{B17B9872-95D0-AF49-AA1C-B49B29892CA6}" type="presOf" srcId="{63D20537-9EF8-B549-B948-243919D1FD55}" destId="{3EA8119F-677E-4A42-A444-73BD45F0E200}" srcOrd="0" destOrd="0" presId="urn:microsoft.com/office/officeart/2005/8/layout/vProcess5"/>
    <dgm:cxn modelId="{FB25718A-381A-164F-90D4-B4F659823DA4}" type="presOf" srcId="{B1CDEF4F-26A0-604A-ADE7-C439DD2C9955}" destId="{16C99C9F-D1AE-854A-BDB3-2FEBAEDCF16C}" srcOrd="1" destOrd="0" presId="urn:microsoft.com/office/officeart/2005/8/layout/vProcess5"/>
    <dgm:cxn modelId="{71E46C8E-9732-ED49-A034-BFCB7259E2A1}" type="presOf" srcId="{C3ACAC18-9C1F-564E-8AE7-45B9C2B42858}" destId="{ADD4D009-2CD1-274C-A595-DDD6D6ADA9C7}" srcOrd="0" destOrd="0" presId="urn:microsoft.com/office/officeart/2005/8/layout/vProcess5"/>
    <dgm:cxn modelId="{7E255593-725B-0245-87E1-C17F86332E46}" srcId="{00FD6BAE-ED1A-E643-BA9E-35F5C3088E5D}" destId="{63D20537-9EF8-B549-B948-243919D1FD55}" srcOrd="2" destOrd="0" parTransId="{62483ED6-ED04-C24F-9B46-25B818358D55}" sibTransId="{CECC4F41-618C-AD40-AF11-5D09305F8888}"/>
    <dgm:cxn modelId="{6C5772AF-7460-2A42-A245-BE46AB5833E7}" type="presOf" srcId="{992B3A89-5BCE-4A40-AA94-156C466334F8}" destId="{B6246932-52A3-204F-9712-8FD431EE0B53}" srcOrd="1" destOrd="0" presId="urn:microsoft.com/office/officeart/2005/8/layout/vProcess5"/>
    <dgm:cxn modelId="{1CF2E5DA-BE14-7A43-AB4A-1949CFF11A0C}" srcId="{00FD6BAE-ED1A-E643-BA9E-35F5C3088E5D}" destId="{992B3A89-5BCE-4A40-AA94-156C466334F8}" srcOrd="1" destOrd="0" parTransId="{C3BF7818-163B-D246-9E04-D3E270F00DE2}" sibTransId="{C3ACAC18-9C1F-564E-8AE7-45B9C2B42858}"/>
    <dgm:cxn modelId="{AB291977-3C7C-E447-B6B8-3014919E1968}" type="presParOf" srcId="{1B5D51AB-5450-4048-BC5A-670E388FF708}" destId="{A3A8D6E4-1981-D542-AAE3-4B5269511700}" srcOrd="0" destOrd="0" presId="urn:microsoft.com/office/officeart/2005/8/layout/vProcess5"/>
    <dgm:cxn modelId="{FED67776-DB61-C34A-ADEB-C7831640E318}" type="presParOf" srcId="{1B5D51AB-5450-4048-BC5A-670E388FF708}" destId="{E6D6CDDB-B891-A349-B278-03DDD6919CD7}" srcOrd="1" destOrd="0" presId="urn:microsoft.com/office/officeart/2005/8/layout/vProcess5"/>
    <dgm:cxn modelId="{2B54714A-940E-D049-94C9-C19E07DC8B51}" type="presParOf" srcId="{1B5D51AB-5450-4048-BC5A-670E388FF708}" destId="{3BE5A53F-2FC6-FB48-9200-22FE6C457AB9}" srcOrd="2" destOrd="0" presId="urn:microsoft.com/office/officeart/2005/8/layout/vProcess5"/>
    <dgm:cxn modelId="{20961BC4-916F-5942-B8EC-2893D8D8385D}" type="presParOf" srcId="{1B5D51AB-5450-4048-BC5A-670E388FF708}" destId="{3EA8119F-677E-4A42-A444-73BD45F0E200}" srcOrd="3" destOrd="0" presId="urn:microsoft.com/office/officeart/2005/8/layout/vProcess5"/>
    <dgm:cxn modelId="{0CFC3B48-ACD5-A942-9071-5E4CCA510844}" type="presParOf" srcId="{1B5D51AB-5450-4048-BC5A-670E388FF708}" destId="{05436CC5-2788-E642-A487-426AB5B9A3E3}" srcOrd="4" destOrd="0" presId="urn:microsoft.com/office/officeart/2005/8/layout/vProcess5"/>
    <dgm:cxn modelId="{5AB6195A-9AE5-1049-92E9-AE7FE0D8F9F9}" type="presParOf" srcId="{1B5D51AB-5450-4048-BC5A-670E388FF708}" destId="{ADD4D009-2CD1-274C-A595-DDD6D6ADA9C7}" srcOrd="5" destOrd="0" presId="urn:microsoft.com/office/officeart/2005/8/layout/vProcess5"/>
    <dgm:cxn modelId="{D1111E56-8383-4649-ABC7-EA3EA5991A93}" type="presParOf" srcId="{1B5D51AB-5450-4048-BC5A-670E388FF708}" destId="{16C99C9F-D1AE-854A-BDB3-2FEBAEDCF16C}" srcOrd="6" destOrd="0" presId="urn:microsoft.com/office/officeart/2005/8/layout/vProcess5"/>
    <dgm:cxn modelId="{08BAE133-F575-E347-9662-D09F6851E1D9}" type="presParOf" srcId="{1B5D51AB-5450-4048-BC5A-670E388FF708}" destId="{B6246932-52A3-204F-9712-8FD431EE0B53}" srcOrd="7" destOrd="0" presId="urn:microsoft.com/office/officeart/2005/8/layout/vProcess5"/>
    <dgm:cxn modelId="{C934191D-029D-3D4F-8260-A06C7506200C}" type="presParOf" srcId="{1B5D51AB-5450-4048-BC5A-670E388FF708}" destId="{CFFE9E9C-0469-A84D-A70D-F1D5D23900D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E76AC-DB10-9E46-ACA4-DFB9F82E2FE9}" type="doc">
      <dgm:prSet loTypeId="urn:microsoft.com/office/officeart/2005/8/layout/process4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D96C11-FAF3-B74F-8607-3AF561661441}">
      <dgm:prSet phldrT="[Text]" custT="1"/>
      <dgm:spPr/>
      <dgm:t>
        <a:bodyPr/>
        <a:lstStyle/>
        <a:p>
          <a:r>
            <a:rPr lang="el-GR" sz="2800" b="1" dirty="0"/>
            <a:t>Η ΔΗΜΟΚΡΑΤΙΑ</a:t>
          </a:r>
          <a:endParaRPr lang="en-US" sz="2800" b="1" dirty="0"/>
        </a:p>
      </dgm:t>
    </dgm:pt>
    <dgm:pt modelId="{19C58267-19F2-FE42-9C1B-0882FFE25C31}" type="parTrans" cxnId="{D3FD574D-4464-604B-BEDA-E74D04677FBA}">
      <dgm:prSet/>
      <dgm:spPr/>
      <dgm:t>
        <a:bodyPr/>
        <a:lstStyle/>
        <a:p>
          <a:endParaRPr lang="en-US"/>
        </a:p>
      </dgm:t>
    </dgm:pt>
    <dgm:pt modelId="{05734EAD-0702-7148-B46B-BE4687AA60D7}" type="sibTrans" cxnId="{D3FD574D-4464-604B-BEDA-E74D04677FBA}">
      <dgm:prSet/>
      <dgm:spPr/>
      <dgm:t>
        <a:bodyPr/>
        <a:lstStyle/>
        <a:p>
          <a:endParaRPr lang="en-US"/>
        </a:p>
      </dgm:t>
    </dgm:pt>
    <dgm:pt modelId="{899263C5-EE57-A246-97EC-70352600008D}">
      <dgm:prSet phldrT="[Text]"/>
      <dgm:spPr/>
      <dgm:t>
        <a:bodyPr/>
        <a:lstStyle/>
        <a:p>
          <a:r>
            <a:rPr lang="el-GR" b="1"/>
            <a:t>ΕΝΩΝΕΙ ΤΑ ΠΟΛΙΤΙΚΑ ΣΥΜΦΕΡΟΝΤΑ</a:t>
          </a:r>
          <a:endParaRPr lang="en-US" b="1"/>
        </a:p>
      </dgm:t>
    </dgm:pt>
    <dgm:pt modelId="{84186725-1AEA-2944-8B18-D6E421101265}" type="parTrans" cxnId="{5DE82F94-F7C6-234B-B0ED-7663D1522CF1}">
      <dgm:prSet/>
      <dgm:spPr/>
      <dgm:t>
        <a:bodyPr/>
        <a:lstStyle/>
        <a:p>
          <a:endParaRPr lang="en-US"/>
        </a:p>
      </dgm:t>
    </dgm:pt>
    <dgm:pt modelId="{8BDD89B8-F15A-724D-B59F-AFC045D8DEB4}" type="sibTrans" cxnId="{5DE82F94-F7C6-234B-B0ED-7663D1522CF1}">
      <dgm:prSet/>
      <dgm:spPr/>
      <dgm:t>
        <a:bodyPr/>
        <a:lstStyle/>
        <a:p>
          <a:endParaRPr lang="en-US"/>
        </a:p>
      </dgm:t>
    </dgm:pt>
    <dgm:pt modelId="{7D177F1E-53BE-DB42-AED0-16DAC18B29A5}">
      <dgm:prSet phldrT="[Text]"/>
      <dgm:spPr/>
      <dgm:t>
        <a:bodyPr/>
        <a:lstStyle/>
        <a:p>
          <a:r>
            <a:rPr lang="el-GR" b="1"/>
            <a:t>ΚΑΙ ΤΑ ΜΕΤΑΤΡΕΠΕΙ </a:t>
          </a:r>
          <a:endParaRPr lang="en-US" b="1"/>
        </a:p>
      </dgm:t>
    </dgm:pt>
    <dgm:pt modelId="{5EBC8C4B-DF6A-B34E-90F4-773DE4EC8396}" type="parTrans" cxnId="{3EAAE6CD-33ED-F540-BEA3-8D5F1C0912A9}">
      <dgm:prSet/>
      <dgm:spPr/>
      <dgm:t>
        <a:bodyPr/>
        <a:lstStyle/>
        <a:p>
          <a:endParaRPr lang="en-US"/>
        </a:p>
      </dgm:t>
    </dgm:pt>
    <dgm:pt modelId="{E36A32F1-7608-2646-B9E9-07144B6BB244}" type="sibTrans" cxnId="{3EAAE6CD-33ED-F540-BEA3-8D5F1C0912A9}">
      <dgm:prSet/>
      <dgm:spPr/>
      <dgm:t>
        <a:bodyPr/>
        <a:lstStyle/>
        <a:p>
          <a:endParaRPr lang="en-US"/>
        </a:p>
      </dgm:t>
    </dgm:pt>
    <dgm:pt modelId="{088B9710-6539-674D-A6CF-DDD781C2313E}">
      <dgm:prSet phldrT="[Text]"/>
      <dgm:spPr/>
      <dgm:t>
        <a:bodyPr/>
        <a:lstStyle/>
        <a:p>
          <a:r>
            <a:rPr lang="el-GR" b="1"/>
            <a:t>ΣΕ ΕΝΑΛΛΑΚΤΙΚΕΣ </a:t>
          </a:r>
          <a:endParaRPr lang="en-US" b="1"/>
        </a:p>
      </dgm:t>
    </dgm:pt>
    <dgm:pt modelId="{1D30F8C4-346D-A946-9A21-9C3B1EBD8406}" type="parTrans" cxnId="{2B503681-EE14-824B-B7EB-F1C61A00CC69}">
      <dgm:prSet/>
      <dgm:spPr/>
      <dgm:t>
        <a:bodyPr/>
        <a:lstStyle/>
        <a:p>
          <a:endParaRPr lang="en-US"/>
        </a:p>
      </dgm:t>
    </dgm:pt>
    <dgm:pt modelId="{03729AA4-1FF6-7E43-B54C-AF0A3DC1DFA5}" type="sibTrans" cxnId="{2B503681-EE14-824B-B7EB-F1C61A00CC69}">
      <dgm:prSet/>
      <dgm:spPr/>
      <dgm:t>
        <a:bodyPr/>
        <a:lstStyle/>
        <a:p>
          <a:endParaRPr lang="en-US"/>
        </a:p>
      </dgm:t>
    </dgm:pt>
    <dgm:pt modelId="{97AFD2AD-7828-0A47-8A30-DB3A0801C35B}">
      <dgm:prSet phldrT="[Text]" custT="1"/>
      <dgm:spPr/>
      <dgm:t>
        <a:bodyPr/>
        <a:lstStyle/>
        <a:p>
          <a:r>
            <a:rPr lang="el-GR" sz="2800" b="1" dirty="0"/>
            <a:t>ΠΟΛΙΤΙΚΕΣ</a:t>
          </a:r>
          <a:endParaRPr lang="en-US" sz="2800" b="1" dirty="0"/>
        </a:p>
      </dgm:t>
    </dgm:pt>
    <dgm:pt modelId="{23A61A85-B7CE-8F4A-A3A1-3B1C59508BCA}" type="parTrans" cxnId="{791DF3FB-C423-8140-97CB-4B656542DC9D}">
      <dgm:prSet/>
      <dgm:spPr/>
      <dgm:t>
        <a:bodyPr/>
        <a:lstStyle/>
        <a:p>
          <a:endParaRPr lang="en-US"/>
        </a:p>
      </dgm:t>
    </dgm:pt>
    <dgm:pt modelId="{F0D1191D-8168-374A-A280-0EA789D5E054}" type="sibTrans" cxnId="{791DF3FB-C423-8140-97CB-4B656542DC9D}">
      <dgm:prSet/>
      <dgm:spPr/>
      <dgm:t>
        <a:bodyPr/>
        <a:lstStyle/>
        <a:p>
          <a:endParaRPr lang="en-US"/>
        </a:p>
      </dgm:t>
    </dgm:pt>
    <dgm:pt modelId="{94A2699F-C547-214E-B6C5-1C41E9914F83}">
      <dgm:prSet phldrT="[Text]"/>
      <dgm:spPr/>
      <dgm:t>
        <a:bodyPr/>
        <a:lstStyle/>
        <a:p>
          <a:r>
            <a:rPr lang="el-GR" b="1" dirty="0"/>
            <a:t>ΛΥΣΕΙΣ</a:t>
          </a:r>
          <a:endParaRPr lang="en-US" b="1" dirty="0"/>
        </a:p>
      </dgm:t>
    </dgm:pt>
    <dgm:pt modelId="{BF336300-2043-394D-B09C-363E443068D2}" type="parTrans" cxnId="{5FC082A1-67DA-B64C-924B-FCCB561F237E}">
      <dgm:prSet/>
      <dgm:spPr/>
      <dgm:t>
        <a:bodyPr/>
        <a:lstStyle/>
        <a:p>
          <a:endParaRPr lang="en-US"/>
        </a:p>
      </dgm:t>
    </dgm:pt>
    <dgm:pt modelId="{D5496819-DA4B-6143-B2C7-6F3C17A2600B}" type="sibTrans" cxnId="{5FC082A1-67DA-B64C-924B-FCCB561F237E}">
      <dgm:prSet/>
      <dgm:spPr/>
      <dgm:t>
        <a:bodyPr/>
        <a:lstStyle/>
        <a:p>
          <a:endParaRPr lang="en-US"/>
        </a:p>
      </dgm:t>
    </dgm:pt>
    <dgm:pt modelId="{DD701C20-7D0E-1B45-A91C-ACA7DA9CB423}" type="pres">
      <dgm:prSet presAssocID="{0B0E76AC-DB10-9E46-ACA4-DFB9F82E2FE9}" presName="Name0" presStyleCnt="0">
        <dgm:presLayoutVars>
          <dgm:dir/>
          <dgm:animLvl val="lvl"/>
          <dgm:resizeHandles val="exact"/>
        </dgm:presLayoutVars>
      </dgm:prSet>
      <dgm:spPr/>
    </dgm:pt>
    <dgm:pt modelId="{08973ED5-BBD2-8B4B-A57E-B9FF67966442}" type="pres">
      <dgm:prSet presAssocID="{97AFD2AD-7828-0A47-8A30-DB3A0801C35B}" presName="boxAndChildren" presStyleCnt="0"/>
      <dgm:spPr/>
    </dgm:pt>
    <dgm:pt modelId="{7470A843-AFF8-E049-9ED1-5C057F1F5680}" type="pres">
      <dgm:prSet presAssocID="{97AFD2AD-7828-0A47-8A30-DB3A0801C35B}" presName="parentTextBox" presStyleLbl="node1" presStyleIdx="0" presStyleCnt="3"/>
      <dgm:spPr/>
    </dgm:pt>
    <dgm:pt modelId="{18C75503-3275-E744-9AD9-C007A7A5FD67}" type="pres">
      <dgm:prSet presAssocID="{97AFD2AD-7828-0A47-8A30-DB3A0801C35B}" presName="entireBox" presStyleLbl="node1" presStyleIdx="0" presStyleCnt="3"/>
      <dgm:spPr/>
    </dgm:pt>
    <dgm:pt modelId="{66D10DA6-2EF2-6B48-B738-09B17D12E148}" type="pres">
      <dgm:prSet presAssocID="{97AFD2AD-7828-0A47-8A30-DB3A0801C35B}" presName="descendantBox" presStyleCnt="0"/>
      <dgm:spPr/>
    </dgm:pt>
    <dgm:pt modelId="{B312B346-1D58-4245-87A3-BAE8336BC94B}" type="pres">
      <dgm:prSet presAssocID="{94A2699F-C547-214E-B6C5-1C41E9914F83}" presName="childTextBox" presStyleLbl="fgAccFollowNode1" presStyleIdx="0" presStyleCnt="3" custLinFactNeighborX="2482" custLinFactNeighborY="4504">
        <dgm:presLayoutVars>
          <dgm:bulletEnabled val="1"/>
        </dgm:presLayoutVars>
      </dgm:prSet>
      <dgm:spPr/>
    </dgm:pt>
    <dgm:pt modelId="{96E55757-8CE6-3349-86BF-9839A5DCFCB6}" type="pres">
      <dgm:prSet presAssocID="{E36A32F1-7608-2646-B9E9-07144B6BB244}" presName="sp" presStyleCnt="0"/>
      <dgm:spPr/>
    </dgm:pt>
    <dgm:pt modelId="{50968E55-0F00-694F-A9D0-FDC13517F32D}" type="pres">
      <dgm:prSet presAssocID="{7D177F1E-53BE-DB42-AED0-16DAC18B29A5}" presName="arrowAndChildren" presStyleCnt="0"/>
      <dgm:spPr/>
    </dgm:pt>
    <dgm:pt modelId="{0EAD9F93-D1D5-6B4C-A035-97B7D7D3CD3E}" type="pres">
      <dgm:prSet presAssocID="{7D177F1E-53BE-DB42-AED0-16DAC18B29A5}" presName="parentTextArrow" presStyleLbl="node1" presStyleIdx="0" presStyleCnt="3"/>
      <dgm:spPr/>
    </dgm:pt>
    <dgm:pt modelId="{25E0D5C7-B631-4446-BA43-01968446089C}" type="pres">
      <dgm:prSet presAssocID="{7D177F1E-53BE-DB42-AED0-16DAC18B29A5}" presName="arrow" presStyleLbl="node1" presStyleIdx="1" presStyleCnt="3"/>
      <dgm:spPr/>
    </dgm:pt>
    <dgm:pt modelId="{92FB76CD-CAD3-A24E-A1D4-12C40B9F22CC}" type="pres">
      <dgm:prSet presAssocID="{7D177F1E-53BE-DB42-AED0-16DAC18B29A5}" presName="descendantArrow" presStyleCnt="0"/>
      <dgm:spPr/>
    </dgm:pt>
    <dgm:pt modelId="{DAB0FEEE-7C17-2A48-A80F-48FEFD7DE402}" type="pres">
      <dgm:prSet presAssocID="{088B9710-6539-674D-A6CF-DDD781C2313E}" presName="childTextArrow" presStyleLbl="fgAccFollowNode1" presStyleIdx="1" presStyleCnt="3">
        <dgm:presLayoutVars>
          <dgm:bulletEnabled val="1"/>
        </dgm:presLayoutVars>
      </dgm:prSet>
      <dgm:spPr/>
    </dgm:pt>
    <dgm:pt modelId="{D3373B18-775A-2944-BCBE-4556963496B8}" type="pres">
      <dgm:prSet presAssocID="{05734EAD-0702-7148-B46B-BE4687AA60D7}" presName="sp" presStyleCnt="0"/>
      <dgm:spPr/>
    </dgm:pt>
    <dgm:pt modelId="{DE088ECF-689B-714B-9B38-2F7AE695099D}" type="pres">
      <dgm:prSet presAssocID="{88D96C11-FAF3-B74F-8607-3AF561661441}" presName="arrowAndChildren" presStyleCnt="0"/>
      <dgm:spPr/>
    </dgm:pt>
    <dgm:pt modelId="{6B49EBBE-9AEE-C54D-B999-3FAD5787D8BB}" type="pres">
      <dgm:prSet presAssocID="{88D96C11-FAF3-B74F-8607-3AF561661441}" presName="parentTextArrow" presStyleLbl="node1" presStyleIdx="1" presStyleCnt="3"/>
      <dgm:spPr/>
    </dgm:pt>
    <dgm:pt modelId="{5B4B007A-489C-E048-B293-959C64A27E59}" type="pres">
      <dgm:prSet presAssocID="{88D96C11-FAF3-B74F-8607-3AF561661441}" presName="arrow" presStyleLbl="node1" presStyleIdx="2" presStyleCnt="3"/>
      <dgm:spPr/>
    </dgm:pt>
    <dgm:pt modelId="{2B4C70AE-9394-7A4A-96ED-0AECFB4F0D6F}" type="pres">
      <dgm:prSet presAssocID="{88D96C11-FAF3-B74F-8607-3AF561661441}" presName="descendantArrow" presStyleCnt="0"/>
      <dgm:spPr/>
    </dgm:pt>
    <dgm:pt modelId="{F6F1C0FB-B7B8-8645-8447-FA35DD74E430}" type="pres">
      <dgm:prSet presAssocID="{899263C5-EE57-A246-97EC-70352600008D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6F15D304-80A0-AB44-AA44-1E2481FD6729}" type="presOf" srcId="{97AFD2AD-7828-0A47-8A30-DB3A0801C35B}" destId="{18C75503-3275-E744-9AD9-C007A7A5FD67}" srcOrd="1" destOrd="0" presId="urn:microsoft.com/office/officeart/2005/8/layout/process4"/>
    <dgm:cxn modelId="{E8E19506-D0E9-C849-8BEA-AF52C0BC1E98}" type="presOf" srcId="{88D96C11-FAF3-B74F-8607-3AF561661441}" destId="{6B49EBBE-9AEE-C54D-B999-3FAD5787D8BB}" srcOrd="0" destOrd="0" presId="urn:microsoft.com/office/officeart/2005/8/layout/process4"/>
    <dgm:cxn modelId="{62AF7817-FD05-644B-A0E8-632984C6A7E1}" type="presOf" srcId="{94A2699F-C547-214E-B6C5-1C41E9914F83}" destId="{B312B346-1D58-4245-87A3-BAE8336BC94B}" srcOrd="0" destOrd="0" presId="urn:microsoft.com/office/officeart/2005/8/layout/process4"/>
    <dgm:cxn modelId="{464C981D-298B-D240-8966-2E04DC0C2403}" type="presOf" srcId="{899263C5-EE57-A246-97EC-70352600008D}" destId="{F6F1C0FB-B7B8-8645-8447-FA35DD74E430}" srcOrd="0" destOrd="0" presId="urn:microsoft.com/office/officeart/2005/8/layout/process4"/>
    <dgm:cxn modelId="{6C349C2A-39F1-C744-BF7C-8D7574942FEF}" type="presOf" srcId="{97AFD2AD-7828-0A47-8A30-DB3A0801C35B}" destId="{7470A843-AFF8-E049-9ED1-5C057F1F5680}" srcOrd="0" destOrd="0" presId="urn:microsoft.com/office/officeart/2005/8/layout/process4"/>
    <dgm:cxn modelId="{20AA343E-3ED5-1E4C-8429-DC6CA493E3CF}" type="presOf" srcId="{088B9710-6539-674D-A6CF-DDD781C2313E}" destId="{DAB0FEEE-7C17-2A48-A80F-48FEFD7DE402}" srcOrd="0" destOrd="0" presId="urn:microsoft.com/office/officeart/2005/8/layout/process4"/>
    <dgm:cxn modelId="{08152249-A1D9-AB45-B077-C3CCB9AEA64B}" type="presOf" srcId="{88D96C11-FAF3-B74F-8607-3AF561661441}" destId="{5B4B007A-489C-E048-B293-959C64A27E59}" srcOrd="1" destOrd="0" presId="urn:microsoft.com/office/officeart/2005/8/layout/process4"/>
    <dgm:cxn modelId="{D3FD574D-4464-604B-BEDA-E74D04677FBA}" srcId="{0B0E76AC-DB10-9E46-ACA4-DFB9F82E2FE9}" destId="{88D96C11-FAF3-B74F-8607-3AF561661441}" srcOrd="0" destOrd="0" parTransId="{19C58267-19F2-FE42-9C1B-0882FFE25C31}" sibTransId="{05734EAD-0702-7148-B46B-BE4687AA60D7}"/>
    <dgm:cxn modelId="{F1ABA256-420A-DB47-AC6D-F6D47C612CB4}" type="presOf" srcId="{7D177F1E-53BE-DB42-AED0-16DAC18B29A5}" destId="{0EAD9F93-D1D5-6B4C-A035-97B7D7D3CD3E}" srcOrd="0" destOrd="0" presId="urn:microsoft.com/office/officeart/2005/8/layout/process4"/>
    <dgm:cxn modelId="{2B503681-EE14-824B-B7EB-F1C61A00CC69}" srcId="{7D177F1E-53BE-DB42-AED0-16DAC18B29A5}" destId="{088B9710-6539-674D-A6CF-DDD781C2313E}" srcOrd="0" destOrd="0" parTransId="{1D30F8C4-346D-A946-9A21-9C3B1EBD8406}" sibTransId="{03729AA4-1FF6-7E43-B54C-AF0A3DC1DFA5}"/>
    <dgm:cxn modelId="{26A2DB8C-2B2F-CE4B-9BAF-53E67E76C162}" type="presOf" srcId="{7D177F1E-53BE-DB42-AED0-16DAC18B29A5}" destId="{25E0D5C7-B631-4446-BA43-01968446089C}" srcOrd="1" destOrd="0" presId="urn:microsoft.com/office/officeart/2005/8/layout/process4"/>
    <dgm:cxn modelId="{5DE82F94-F7C6-234B-B0ED-7663D1522CF1}" srcId="{88D96C11-FAF3-B74F-8607-3AF561661441}" destId="{899263C5-EE57-A246-97EC-70352600008D}" srcOrd="0" destOrd="0" parTransId="{84186725-1AEA-2944-8B18-D6E421101265}" sibTransId="{8BDD89B8-F15A-724D-B59F-AFC045D8DEB4}"/>
    <dgm:cxn modelId="{5FC082A1-67DA-B64C-924B-FCCB561F237E}" srcId="{97AFD2AD-7828-0A47-8A30-DB3A0801C35B}" destId="{94A2699F-C547-214E-B6C5-1C41E9914F83}" srcOrd="0" destOrd="0" parTransId="{BF336300-2043-394D-B09C-363E443068D2}" sibTransId="{D5496819-DA4B-6143-B2C7-6F3C17A2600B}"/>
    <dgm:cxn modelId="{3EAAE6CD-33ED-F540-BEA3-8D5F1C0912A9}" srcId="{0B0E76AC-DB10-9E46-ACA4-DFB9F82E2FE9}" destId="{7D177F1E-53BE-DB42-AED0-16DAC18B29A5}" srcOrd="1" destOrd="0" parTransId="{5EBC8C4B-DF6A-B34E-90F4-773DE4EC8396}" sibTransId="{E36A32F1-7608-2646-B9E9-07144B6BB244}"/>
    <dgm:cxn modelId="{03A178CE-784E-3E40-BE43-BAEE69D264F6}" type="presOf" srcId="{0B0E76AC-DB10-9E46-ACA4-DFB9F82E2FE9}" destId="{DD701C20-7D0E-1B45-A91C-ACA7DA9CB423}" srcOrd="0" destOrd="0" presId="urn:microsoft.com/office/officeart/2005/8/layout/process4"/>
    <dgm:cxn modelId="{791DF3FB-C423-8140-97CB-4B656542DC9D}" srcId="{0B0E76AC-DB10-9E46-ACA4-DFB9F82E2FE9}" destId="{97AFD2AD-7828-0A47-8A30-DB3A0801C35B}" srcOrd="2" destOrd="0" parTransId="{23A61A85-B7CE-8F4A-A3A1-3B1C59508BCA}" sibTransId="{F0D1191D-8168-374A-A280-0EA789D5E054}"/>
    <dgm:cxn modelId="{45E3136D-8B6F-314E-B28B-5D415B61311F}" type="presParOf" srcId="{DD701C20-7D0E-1B45-A91C-ACA7DA9CB423}" destId="{08973ED5-BBD2-8B4B-A57E-B9FF67966442}" srcOrd="0" destOrd="0" presId="urn:microsoft.com/office/officeart/2005/8/layout/process4"/>
    <dgm:cxn modelId="{3F9760ED-FD59-B641-A7B5-5406136777B0}" type="presParOf" srcId="{08973ED5-BBD2-8B4B-A57E-B9FF67966442}" destId="{7470A843-AFF8-E049-9ED1-5C057F1F5680}" srcOrd="0" destOrd="0" presId="urn:microsoft.com/office/officeart/2005/8/layout/process4"/>
    <dgm:cxn modelId="{C04E3142-AEBA-1140-8807-7726A36092A9}" type="presParOf" srcId="{08973ED5-BBD2-8B4B-A57E-B9FF67966442}" destId="{18C75503-3275-E744-9AD9-C007A7A5FD67}" srcOrd="1" destOrd="0" presId="urn:microsoft.com/office/officeart/2005/8/layout/process4"/>
    <dgm:cxn modelId="{B49DB6A6-59E9-6548-A434-BA3EC020A4D6}" type="presParOf" srcId="{08973ED5-BBD2-8B4B-A57E-B9FF67966442}" destId="{66D10DA6-2EF2-6B48-B738-09B17D12E148}" srcOrd="2" destOrd="0" presId="urn:microsoft.com/office/officeart/2005/8/layout/process4"/>
    <dgm:cxn modelId="{E2DE5370-1C6B-8241-BDE5-6AAA5A07A309}" type="presParOf" srcId="{66D10DA6-2EF2-6B48-B738-09B17D12E148}" destId="{B312B346-1D58-4245-87A3-BAE8336BC94B}" srcOrd="0" destOrd="0" presId="urn:microsoft.com/office/officeart/2005/8/layout/process4"/>
    <dgm:cxn modelId="{C78D2992-6469-1240-825A-A9245391F105}" type="presParOf" srcId="{DD701C20-7D0E-1B45-A91C-ACA7DA9CB423}" destId="{96E55757-8CE6-3349-86BF-9839A5DCFCB6}" srcOrd="1" destOrd="0" presId="urn:microsoft.com/office/officeart/2005/8/layout/process4"/>
    <dgm:cxn modelId="{63A7FD27-D813-5949-91CD-5C027F748954}" type="presParOf" srcId="{DD701C20-7D0E-1B45-A91C-ACA7DA9CB423}" destId="{50968E55-0F00-694F-A9D0-FDC13517F32D}" srcOrd="2" destOrd="0" presId="urn:microsoft.com/office/officeart/2005/8/layout/process4"/>
    <dgm:cxn modelId="{C5F6BBE5-232D-9B4D-BE3E-80E3425114E7}" type="presParOf" srcId="{50968E55-0F00-694F-A9D0-FDC13517F32D}" destId="{0EAD9F93-D1D5-6B4C-A035-97B7D7D3CD3E}" srcOrd="0" destOrd="0" presId="urn:microsoft.com/office/officeart/2005/8/layout/process4"/>
    <dgm:cxn modelId="{91AAB99B-1549-F74C-93B1-69DCFF74AB1E}" type="presParOf" srcId="{50968E55-0F00-694F-A9D0-FDC13517F32D}" destId="{25E0D5C7-B631-4446-BA43-01968446089C}" srcOrd="1" destOrd="0" presId="urn:microsoft.com/office/officeart/2005/8/layout/process4"/>
    <dgm:cxn modelId="{5BADF4D3-F3BE-4149-95F2-81740BDF7BA1}" type="presParOf" srcId="{50968E55-0F00-694F-A9D0-FDC13517F32D}" destId="{92FB76CD-CAD3-A24E-A1D4-12C40B9F22CC}" srcOrd="2" destOrd="0" presId="urn:microsoft.com/office/officeart/2005/8/layout/process4"/>
    <dgm:cxn modelId="{3320B93D-D443-734C-B946-62B60F1977E7}" type="presParOf" srcId="{92FB76CD-CAD3-A24E-A1D4-12C40B9F22CC}" destId="{DAB0FEEE-7C17-2A48-A80F-48FEFD7DE402}" srcOrd="0" destOrd="0" presId="urn:microsoft.com/office/officeart/2005/8/layout/process4"/>
    <dgm:cxn modelId="{0630565A-21E8-144D-8F58-0AB71177AC36}" type="presParOf" srcId="{DD701C20-7D0E-1B45-A91C-ACA7DA9CB423}" destId="{D3373B18-775A-2944-BCBE-4556963496B8}" srcOrd="3" destOrd="0" presId="urn:microsoft.com/office/officeart/2005/8/layout/process4"/>
    <dgm:cxn modelId="{B413FB0C-4EF3-0549-AFEA-4CFBC603CA73}" type="presParOf" srcId="{DD701C20-7D0E-1B45-A91C-ACA7DA9CB423}" destId="{DE088ECF-689B-714B-9B38-2F7AE695099D}" srcOrd="4" destOrd="0" presId="urn:microsoft.com/office/officeart/2005/8/layout/process4"/>
    <dgm:cxn modelId="{1D15EBAB-C706-4D49-A091-3B0C5352C82C}" type="presParOf" srcId="{DE088ECF-689B-714B-9B38-2F7AE695099D}" destId="{6B49EBBE-9AEE-C54D-B999-3FAD5787D8BB}" srcOrd="0" destOrd="0" presId="urn:microsoft.com/office/officeart/2005/8/layout/process4"/>
    <dgm:cxn modelId="{6FE92CF8-B0CA-DE43-A903-B8FF32399BA4}" type="presParOf" srcId="{DE088ECF-689B-714B-9B38-2F7AE695099D}" destId="{5B4B007A-489C-E048-B293-959C64A27E59}" srcOrd="1" destOrd="0" presId="urn:microsoft.com/office/officeart/2005/8/layout/process4"/>
    <dgm:cxn modelId="{AFD26A7C-7F05-8444-B54B-E0A31D7114C7}" type="presParOf" srcId="{DE088ECF-689B-714B-9B38-2F7AE695099D}" destId="{2B4C70AE-9394-7A4A-96ED-0AECFB4F0D6F}" srcOrd="2" destOrd="0" presId="urn:microsoft.com/office/officeart/2005/8/layout/process4"/>
    <dgm:cxn modelId="{A952BB25-4E43-264A-9EE1-224A7F266343}" type="presParOf" srcId="{2B4C70AE-9394-7A4A-96ED-0AECFB4F0D6F}" destId="{F6F1C0FB-B7B8-8645-8447-FA35DD74E4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587366-9E85-384C-94B4-1ED1B04314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75912B30-6373-8446-898A-F21059F894C8}">
      <dgm:prSet phldrT="[Text]"/>
      <dgm:spPr/>
      <dgm:t>
        <a:bodyPr/>
        <a:lstStyle/>
        <a:p>
          <a:r>
            <a:rPr lang="el-GR" b="1" dirty="0"/>
            <a:t>ΔΗΜΟΣΙΑ ΣΦΑΙΡΑ</a:t>
          </a:r>
          <a:endParaRPr lang="en-US" b="1" dirty="0"/>
        </a:p>
      </dgm:t>
    </dgm:pt>
    <dgm:pt modelId="{86302008-F7BC-EA44-BAFB-404A3BEE190F}" type="parTrans" cxnId="{F73614AA-0F47-824A-951D-E496E03B9D37}">
      <dgm:prSet/>
      <dgm:spPr/>
      <dgm:t>
        <a:bodyPr/>
        <a:lstStyle/>
        <a:p>
          <a:endParaRPr lang="en-US"/>
        </a:p>
      </dgm:t>
    </dgm:pt>
    <dgm:pt modelId="{D97C0D99-7BBA-B44C-8961-BBD6BB5940AB}" type="sibTrans" cxnId="{F73614AA-0F47-824A-951D-E496E03B9D37}">
      <dgm:prSet/>
      <dgm:spPr/>
      <dgm:t>
        <a:bodyPr/>
        <a:lstStyle/>
        <a:p>
          <a:endParaRPr lang="en-US"/>
        </a:p>
      </dgm:t>
    </dgm:pt>
    <dgm:pt modelId="{A788407C-661F-8C41-AFFD-F0454B6C5667}">
      <dgm:prSet phldrT="[Text]" custT="1"/>
      <dgm:spPr/>
      <dgm:t>
        <a:bodyPr/>
        <a:lstStyle/>
        <a:p>
          <a:r>
            <a:rPr lang="el-GR" sz="2400" b="1" dirty="0"/>
            <a:t>ΘΕΣΜΟΠΟΙΗΜΕΝΗ ΣΦΑΙΡΑ</a:t>
          </a:r>
          <a:endParaRPr lang="en-US" sz="2400" b="1" dirty="0"/>
        </a:p>
      </dgm:t>
    </dgm:pt>
    <dgm:pt modelId="{295C8D43-1853-0644-BE8E-AA8354623193}" type="parTrans" cxnId="{3876ED18-7CDD-3D48-92E5-645FCB1919D2}">
      <dgm:prSet/>
      <dgm:spPr/>
      <dgm:t>
        <a:bodyPr/>
        <a:lstStyle/>
        <a:p>
          <a:endParaRPr lang="en-US"/>
        </a:p>
      </dgm:t>
    </dgm:pt>
    <dgm:pt modelId="{54D5C0DE-6BAC-F346-9866-4ED574EC7F43}" type="sibTrans" cxnId="{3876ED18-7CDD-3D48-92E5-645FCB1919D2}">
      <dgm:prSet/>
      <dgm:spPr/>
      <dgm:t>
        <a:bodyPr/>
        <a:lstStyle/>
        <a:p>
          <a:endParaRPr lang="en-US"/>
        </a:p>
      </dgm:t>
    </dgm:pt>
    <dgm:pt modelId="{38C429FF-2F3F-014E-97A3-A0DE37E238BB}" type="pres">
      <dgm:prSet presAssocID="{B6587366-9E85-384C-94B4-1ED1B04314B5}" presName="compositeShape" presStyleCnt="0">
        <dgm:presLayoutVars>
          <dgm:chMax val="7"/>
          <dgm:dir/>
          <dgm:resizeHandles val="exact"/>
        </dgm:presLayoutVars>
      </dgm:prSet>
      <dgm:spPr/>
    </dgm:pt>
    <dgm:pt modelId="{18711255-D330-1B42-B245-F448C464CB99}" type="pres">
      <dgm:prSet presAssocID="{75912B30-6373-8446-898A-F21059F894C8}" presName="circ1" presStyleLbl="vennNode1" presStyleIdx="0" presStyleCnt="2"/>
      <dgm:spPr/>
    </dgm:pt>
    <dgm:pt modelId="{6A832040-FE38-5146-90EE-9EC263CB4BFD}" type="pres">
      <dgm:prSet presAssocID="{75912B30-6373-8446-898A-F21059F894C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00B0B97-BDE7-4D45-8081-9F8C01685C4D}" type="pres">
      <dgm:prSet presAssocID="{A788407C-661F-8C41-AFFD-F0454B6C5667}" presName="circ2" presStyleLbl="vennNode1" presStyleIdx="1" presStyleCnt="2"/>
      <dgm:spPr/>
    </dgm:pt>
    <dgm:pt modelId="{A8DAF639-CC52-134F-862B-7B7C8736B3B0}" type="pres">
      <dgm:prSet presAssocID="{A788407C-661F-8C41-AFFD-F0454B6C56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876ED18-7CDD-3D48-92E5-645FCB1919D2}" srcId="{B6587366-9E85-384C-94B4-1ED1B04314B5}" destId="{A788407C-661F-8C41-AFFD-F0454B6C5667}" srcOrd="1" destOrd="0" parTransId="{295C8D43-1853-0644-BE8E-AA8354623193}" sibTransId="{54D5C0DE-6BAC-F346-9866-4ED574EC7F43}"/>
    <dgm:cxn modelId="{1B76B453-CD9C-C747-91AD-8199258A982E}" type="presOf" srcId="{75912B30-6373-8446-898A-F21059F894C8}" destId="{18711255-D330-1B42-B245-F448C464CB99}" srcOrd="0" destOrd="0" presId="urn:microsoft.com/office/officeart/2005/8/layout/venn1"/>
    <dgm:cxn modelId="{A239945B-9B12-554B-B510-2B618247842A}" type="presOf" srcId="{75912B30-6373-8446-898A-F21059F894C8}" destId="{6A832040-FE38-5146-90EE-9EC263CB4BFD}" srcOrd="1" destOrd="0" presId="urn:microsoft.com/office/officeart/2005/8/layout/venn1"/>
    <dgm:cxn modelId="{89D67B6F-B4D6-E14B-A9FE-7E91C7FBC01D}" type="presOf" srcId="{A788407C-661F-8C41-AFFD-F0454B6C5667}" destId="{D00B0B97-BDE7-4D45-8081-9F8C01685C4D}" srcOrd="0" destOrd="0" presId="urn:microsoft.com/office/officeart/2005/8/layout/venn1"/>
    <dgm:cxn modelId="{F73614AA-0F47-824A-951D-E496E03B9D37}" srcId="{B6587366-9E85-384C-94B4-1ED1B04314B5}" destId="{75912B30-6373-8446-898A-F21059F894C8}" srcOrd="0" destOrd="0" parTransId="{86302008-F7BC-EA44-BAFB-404A3BEE190F}" sibTransId="{D97C0D99-7BBA-B44C-8961-BBD6BB5940AB}"/>
    <dgm:cxn modelId="{2791D6D0-81D4-2141-80C3-840E1CEA5618}" type="presOf" srcId="{B6587366-9E85-384C-94B4-1ED1B04314B5}" destId="{38C429FF-2F3F-014E-97A3-A0DE37E238BB}" srcOrd="0" destOrd="0" presId="urn:microsoft.com/office/officeart/2005/8/layout/venn1"/>
    <dgm:cxn modelId="{F26018EC-AAB4-2A47-ACF9-92D7BE247DD2}" type="presOf" srcId="{A788407C-661F-8C41-AFFD-F0454B6C5667}" destId="{A8DAF639-CC52-134F-862B-7B7C8736B3B0}" srcOrd="1" destOrd="0" presId="urn:microsoft.com/office/officeart/2005/8/layout/venn1"/>
    <dgm:cxn modelId="{5A3D04B1-BBFF-0146-B9C6-BB9890479C7B}" type="presParOf" srcId="{38C429FF-2F3F-014E-97A3-A0DE37E238BB}" destId="{18711255-D330-1B42-B245-F448C464CB99}" srcOrd="0" destOrd="0" presId="urn:microsoft.com/office/officeart/2005/8/layout/venn1"/>
    <dgm:cxn modelId="{95397B2F-A7E2-5A4A-BD12-799A88082DAE}" type="presParOf" srcId="{38C429FF-2F3F-014E-97A3-A0DE37E238BB}" destId="{6A832040-FE38-5146-90EE-9EC263CB4BFD}" srcOrd="1" destOrd="0" presId="urn:microsoft.com/office/officeart/2005/8/layout/venn1"/>
    <dgm:cxn modelId="{EF920158-8BB3-B140-ADBD-160ABA03A27F}" type="presParOf" srcId="{38C429FF-2F3F-014E-97A3-A0DE37E238BB}" destId="{D00B0B97-BDE7-4D45-8081-9F8C01685C4D}" srcOrd="2" destOrd="0" presId="urn:microsoft.com/office/officeart/2005/8/layout/venn1"/>
    <dgm:cxn modelId="{F5E0AE4A-4BB0-D548-8D95-2E9385B08910}" type="presParOf" srcId="{38C429FF-2F3F-014E-97A3-A0DE37E238BB}" destId="{A8DAF639-CC52-134F-862B-7B7C8736B3B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C09CB-CE39-644C-AB5E-E82672E25307}" type="doc">
      <dgm:prSet loTypeId="urn:microsoft.com/office/officeart/2005/8/layout/bProcess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706DC-45AC-8649-A278-EDE360DE178C}">
      <dgm:prSet custT="1"/>
      <dgm:spPr/>
      <dgm:t>
        <a:bodyPr/>
        <a:lstStyle/>
        <a:p>
          <a:r>
            <a:rPr lang="el-GR" sz="2800" b="1" dirty="0"/>
            <a:t>Η διαφύλαξη της αυτόνομης δημοσιότητας</a:t>
          </a:r>
          <a:endParaRPr lang="en-US" sz="2800" b="1" dirty="0"/>
        </a:p>
      </dgm:t>
    </dgm:pt>
    <dgm:pt modelId="{4E153222-681F-FC45-A4B8-1D7BA4142BD8}" type="parTrans" cxnId="{A6098E91-7E84-D849-859A-A22E9A163688}">
      <dgm:prSet/>
      <dgm:spPr/>
      <dgm:t>
        <a:bodyPr/>
        <a:lstStyle/>
        <a:p>
          <a:endParaRPr lang="en-US"/>
        </a:p>
      </dgm:t>
    </dgm:pt>
    <dgm:pt modelId="{52B48444-FF59-A340-A36B-CE2C015BA8C5}" type="sibTrans" cxnId="{A6098E91-7E84-D849-859A-A22E9A163688}">
      <dgm:prSet/>
      <dgm:spPr/>
      <dgm:t>
        <a:bodyPr/>
        <a:lstStyle/>
        <a:p>
          <a:endParaRPr lang="en-US"/>
        </a:p>
      </dgm:t>
    </dgm:pt>
    <dgm:pt modelId="{E0C06E27-1E0F-2D45-B8F2-C9EA91D4CD01}">
      <dgm:prSet custT="1"/>
      <dgm:spPr/>
      <dgm:t>
        <a:bodyPr/>
        <a:lstStyle/>
        <a:p>
          <a:r>
            <a:rPr lang="el-GR" sz="2800" b="1" dirty="0"/>
            <a:t>Εκτεταμένες δυνατότητες των πολιτών για σύμπραξη και συναπόφαση</a:t>
          </a:r>
          <a:endParaRPr lang="en-US" sz="2800" b="1" dirty="0"/>
        </a:p>
      </dgm:t>
    </dgm:pt>
    <dgm:pt modelId="{620B0334-3B1C-C743-B3CF-25AB10D29424}" type="parTrans" cxnId="{052E5513-599C-9D43-B1DA-1989D2066D1A}">
      <dgm:prSet/>
      <dgm:spPr/>
      <dgm:t>
        <a:bodyPr/>
        <a:lstStyle/>
        <a:p>
          <a:endParaRPr lang="en-US"/>
        </a:p>
      </dgm:t>
    </dgm:pt>
    <dgm:pt modelId="{E3528186-B138-BF41-B2B6-625255B368F6}" type="sibTrans" cxnId="{052E5513-599C-9D43-B1DA-1989D2066D1A}">
      <dgm:prSet/>
      <dgm:spPr/>
      <dgm:t>
        <a:bodyPr/>
        <a:lstStyle/>
        <a:p>
          <a:endParaRPr lang="en-US"/>
        </a:p>
      </dgm:t>
    </dgm:pt>
    <dgm:pt modelId="{E5BCFC37-750F-674B-9059-EA9BFA2E1E49}">
      <dgm:prSet custT="1"/>
      <dgm:spPr/>
      <dgm:t>
        <a:bodyPr/>
        <a:lstStyle/>
        <a:p>
          <a:r>
            <a:rPr lang="el-GR" sz="2800" b="1" dirty="0"/>
            <a:t>Η χαλιναγώγηση της εξουσίας των ΜΜΕ</a:t>
          </a:r>
          <a:endParaRPr lang="en-US" sz="2800" b="1" dirty="0"/>
        </a:p>
      </dgm:t>
    </dgm:pt>
    <dgm:pt modelId="{EEC1B500-4B4B-5042-9FB7-EC4E33379E5B}" type="parTrans" cxnId="{9C24F988-CC78-2A43-ABCA-1FC68A1DE531}">
      <dgm:prSet/>
      <dgm:spPr/>
      <dgm:t>
        <a:bodyPr/>
        <a:lstStyle/>
        <a:p>
          <a:endParaRPr lang="en-US"/>
        </a:p>
      </dgm:t>
    </dgm:pt>
    <dgm:pt modelId="{2E063A84-451A-654A-91D0-1E0F2B7350CC}" type="sibTrans" cxnId="{9C24F988-CC78-2A43-ABCA-1FC68A1DE531}">
      <dgm:prSet/>
      <dgm:spPr/>
      <dgm:t>
        <a:bodyPr/>
        <a:lstStyle/>
        <a:p>
          <a:endParaRPr lang="en-US"/>
        </a:p>
      </dgm:t>
    </dgm:pt>
    <dgm:pt modelId="{F6152F20-82AB-2D47-B9F8-C96046CD89FC}">
      <dgm:prSet custT="1"/>
      <dgm:spPr/>
      <dgm:t>
        <a:bodyPr/>
        <a:lstStyle/>
        <a:p>
          <a:r>
            <a:rPr lang="el-GR" sz="2000" b="1" dirty="0"/>
            <a:t>Οι ικανοί πολίτες, που θα μπορούν να λειτουργούν ταυτόχρονα ως «συγγραφείς και παραλήπτες του δικαίου»</a:t>
          </a:r>
          <a:endParaRPr lang="en-US" sz="2000" b="1" dirty="0"/>
        </a:p>
      </dgm:t>
    </dgm:pt>
    <dgm:pt modelId="{715CE5BA-576B-EA4C-A683-4383F57D0BF3}" type="parTrans" cxnId="{9617AFA6-A35F-0E4C-A60B-272D60A25088}">
      <dgm:prSet/>
      <dgm:spPr/>
      <dgm:t>
        <a:bodyPr/>
        <a:lstStyle/>
        <a:p>
          <a:endParaRPr lang="en-US"/>
        </a:p>
      </dgm:t>
    </dgm:pt>
    <dgm:pt modelId="{ED17530F-F94F-0646-8D73-5760498A293E}" type="sibTrans" cxnId="{9617AFA6-A35F-0E4C-A60B-272D60A25088}">
      <dgm:prSet/>
      <dgm:spPr/>
      <dgm:t>
        <a:bodyPr/>
        <a:lstStyle/>
        <a:p>
          <a:endParaRPr lang="en-US"/>
        </a:p>
      </dgm:t>
    </dgm:pt>
    <dgm:pt modelId="{DFB8DD73-F0B4-4B48-8608-AB3F4A41AE0A}">
      <dgm:prSet custT="1"/>
      <dgm:spPr/>
      <dgm:t>
        <a:bodyPr/>
        <a:lstStyle/>
        <a:p>
          <a:r>
            <a:rPr lang="el-GR" sz="2800" b="1" dirty="0"/>
            <a:t>Όπως και η «μεσολαβητική δραστηριότητα </a:t>
          </a:r>
          <a:r>
            <a:rPr lang="el-GR" sz="2800" b="1" u="sng" dirty="0"/>
            <a:t>μη κρατικοποιημένων κομμάτων</a:t>
          </a:r>
          <a:r>
            <a:rPr lang="el-GR" sz="2800" b="1" dirty="0"/>
            <a:t>». (</a:t>
          </a:r>
          <a:r>
            <a:rPr lang="en-US" sz="2800" b="1" dirty="0"/>
            <a:t>Habermas</a:t>
          </a:r>
          <a:r>
            <a:rPr lang="el-GR" sz="2800" b="1" dirty="0"/>
            <a:t>,1992:533).</a:t>
          </a:r>
          <a:endParaRPr lang="en-US" sz="2800" b="1" dirty="0"/>
        </a:p>
      </dgm:t>
    </dgm:pt>
    <dgm:pt modelId="{3E2BD60E-C9BE-C046-AF32-D3112C7BC548}" type="parTrans" cxnId="{F7FE41DF-101A-034C-9CD2-26D33100B655}">
      <dgm:prSet/>
      <dgm:spPr/>
      <dgm:t>
        <a:bodyPr/>
        <a:lstStyle/>
        <a:p>
          <a:endParaRPr lang="en-US"/>
        </a:p>
      </dgm:t>
    </dgm:pt>
    <dgm:pt modelId="{A16D0174-3349-AE49-BA74-FC414F718F19}" type="sibTrans" cxnId="{F7FE41DF-101A-034C-9CD2-26D33100B655}">
      <dgm:prSet/>
      <dgm:spPr/>
      <dgm:t>
        <a:bodyPr/>
        <a:lstStyle/>
        <a:p>
          <a:endParaRPr lang="en-US"/>
        </a:p>
      </dgm:t>
    </dgm:pt>
    <dgm:pt modelId="{47402936-AABA-634B-9A1F-E49321EE408A}" type="pres">
      <dgm:prSet presAssocID="{763C09CB-CE39-644C-AB5E-E82672E25307}" presName="Name0" presStyleCnt="0">
        <dgm:presLayoutVars>
          <dgm:dir/>
          <dgm:resizeHandles val="exact"/>
        </dgm:presLayoutVars>
      </dgm:prSet>
      <dgm:spPr/>
    </dgm:pt>
    <dgm:pt modelId="{F3587F3A-2C8C-D749-AABF-F8E9A8BC547A}" type="pres">
      <dgm:prSet presAssocID="{2CE706DC-45AC-8649-A278-EDE360DE178C}" presName="node" presStyleLbl="node1" presStyleIdx="0" presStyleCnt="5">
        <dgm:presLayoutVars>
          <dgm:bulletEnabled val="1"/>
        </dgm:presLayoutVars>
      </dgm:prSet>
      <dgm:spPr/>
    </dgm:pt>
    <dgm:pt modelId="{7BE27D9A-C292-6C41-B165-17632CBBB71F}" type="pres">
      <dgm:prSet presAssocID="{52B48444-FF59-A340-A36B-CE2C015BA8C5}" presName="sibTrans" presStyleLbl="sibTrans1D1" presStyleIdx="0" presStyleCnt="4"/>
      <dgm:spPr/>
    </dgm:pt>
    <dgm:pt modelId="{49098723-32E5-8540-A87C-3AD588FC2D4B}" type="pres">
      <dgm:prSet presAssocID="{52B48444-FF59-A340-A36B-CE2C015BA8C5}" presName="connectorText" presStyleLbl="sibTrans1D1" presStyleIdx="0" presStyleCnt="4"/>
      <dgm:spPr/>
    </dgm:pt>
    <dgm:pt modelId="{E5181BB5-2D73-A14C-A0BD-F1AAD9746EE7}" type="pres">
      <dgm:prSet presAssocID="{E0C06E27-1E0F-2D45-B8F2-C9EA91D4CD01}" presName="node" presStyleLbl="node1" presStyleIdx="1" presStyleCnt="5" custScaleX="113816" custScaleY="108874">
        <dgm:presLayoutVars>
          <dgm:bulletEnabled val="1"/>
        </dgm:presLayoutVars>
      </dgm:prSet>
      <dgm:spPr/>
    </dgm:pt>
    <dgm:pt modelId="{811EB782-6EA2-6640-9372-3489BB92D7D3}" type="pres">
      <dgm:prSet presAssocID="{E3528186-B138-BF41-B2B6-625255B368F6}" presName="sibTrans" presStyleLbl="sibTrans1D1" presStyleIdx="1" presStyleCnt="4"/>
      <dgm:spPr/>
    </dgm:pt>
    <dgm:pt modelId="{DF05A5D6-5F06-A541-AB68-9E8817764BE3}" type="pres">
      <dgm:prSet presAssocID="{E3528186-B138-BF41-B2B6-625255B368F6}" presName="connectorText" presStyleLbl="sibTrans1D1" presStyleIdx="1" presStyleCnt="4"/>
      <dgm:spPr/>
    </dgm:pt>
    <dgm:pt modelId="{F57745E9-0ACE-BF40-981C-21AC15040AC1}" type="pres">
      <dgm:prSet presAssocID="{E5BCFC37-750F-674B-9059-EA9BFA2E1E49}" presName="node" presStyleLbl="node1" presStyleIdx="2" presStyleCnt="5">
        <dgm:presLayoutVars>
          <dgm:bulletEnabled val="1"/>
        </dgm:presLayoutVars>
      </dgm:prSet>
      <dgm:spPr/>
    </dgm:pt>
    <dgm:pt modelId="{26A0541B-1BDE-404F-9D97-929BBD83A486}" type="pres">
      <dgm:prSet presAssocID="{2E063A84-451A-654A-91D0-1E0F2B7350CC}" presName="sibTrans" presStyleLbl="sibTrans1D1" presStyleIdx="2" presStyleCnt="4"/>
      <dgm:spPr/>
    </dgm:pt>
    <dgm:pt modelId="{F7B7EB83-9AF5-7544-9580-5AA2A831F7C2}" type="pres">
      <dgm:prSet presAssocID="{2E063A84-451A-654A-91D0-1E0F2B7350CC}" presName="connectorText" presStyleLbl="sibTrans1D1" presStyleIdx="2" presStyleCnt="4"/>
      <dgm:spPr/>
    </dgm:pt>
    <dgm:pt modelId="{E5A58641-A7B1-E946-B101-69E9679F59AD}" type="pres">
      <dgm:prSet presAssocID="{F6152F20-82AB-2D47-B9F8-C96046CD89FC}" presName="node" presStyleLbl="node1" presStyleIdx="3" presStyleCnt="5" custScaleX="110890">
        <dgm:presLayoutVars>
          <dgm:bulletEnabled val="1"/>
        </dgm:presLayoutVars>
      </dgm:prSet>
      <dgm:spPr/>
    </dgm:pt>
    <dgm:pt modelId="{033B2AC1-D4A5-EA49-9DAE-60D1578859A6}" type="pres">
      <dgm:prSet presAssocID="{ED17530F-F94F-0646-8D73-5760498A293E}" presName="sibTrans" presStyleLbl="sibTrans1D1" presStyleIdx="3" presStyleCnt="4"/>
      <dgm:spPr/>
    </dgm:pt>
    <dgm:pt modelId="{E215ABA8-F9B5-9945-8334-6C2B94EF4328}" type="pres">
      <dgm:prSet presAssocID="{ED17530F-F94F-0646-8D73-5760498A293E}" presName="connectorText" presStyleLbl="sibTrans1D1" presStyleIdx="3" presStyleCnt="4"/>
      <dgm:spPr/>
    </dgm:pt>
    <dgm:pt modelId="{C695F39E-8052-6841-866A-8FC11983DE0F}" type="pres">
      <dgm:prSet presAssocID="{DFB8DD73-F0B4-4B48-8608-AB3F4A41AE0A}" presName="node" presStyleLbl="node1" presStyleIdx="4" presStyleCnt="5" custScaleX="189443">
        <dgm:presLayoutVars>
          <dgm:bulletEnabled val="1"/>
        </dgm:presLayoutVars>
      </dgm:prSet>
      <dgm:spPr/>
    </dgm:pt>
  </dgm:ptLst>
  <dgm:cxnLst>
    <dgm:cxn modelId="{507E1D08-EFD9-3A44-8E86-CE1C00A07906}" type="presOf" srcId="{E3528186-B138-BF41-B2B6-625255B368F6}" destId="{811EB782-6EA2-6640-9372-3489BB92D7D3}" srcOrd="0" destOrd="0" presId="urn:microsoft.com/office/officeart/2005/8/layout/bProcess3"/>
    <dgm:cxn modelId="{80091913-570E-D240-8302-5CE3C2760879}" type="presOf" srcId="{E5BCFC37-750F-674B-9059-EA9BFA2E1E49}" destId="{F57745E9-0ACE-BF40-981C-21AC15040AC1}" srcOrd="0" destOrd="0" presId="urn:microsoft.com/office/officeart/2005/8/layout/bProcess3"/>
    <dgm:cxn modelId="{052E5513-599C-9D43-B1DA-1989D2066D1A}" srcId="{763C09CB-CE39-644C-AB5E-E82672E25307}" destId="{E0C06E27-1E0F-2D45-B8F2-C9EA91D4CD01}" srcOrd="1" destOrd="0" parTransId="{620B0334-3B1C-C743-B3CF-25AB10D29424}" sibTransId="{E3528186-B138-BF41-B2B6-625255B368F6}"/>
    <dgm:cxn modelId="{D87BC51F-3C95-3645-823C-2FA37DD1FF98}" type="presOf" srcId="{ED17530F-F94F-0646-8D73-5760498A293E}" destId="{033B2AC1-D4A5-EA49-9DAE-60D1578859A6}" srcOrd="0" destOrd="0" presId="urn:microsoft.com/office/officeart/2005/8/layout/bProcess3"/>
    <dgm:cxn modelId="{96BE6823-5976-0346-85B8-FADD678323D6}" type="presOf" srcId="{ED17530F-F94F-0646-8D73-5760498A293E}" destId="{E215ABA8-F9B5-9945-8334-6C2B94EF4328}" srcOrd="1" destOrd="0" presId="urn:microsoft.com/office/officeart/2005/8/layout/bProcess3"/>
    <dgm:cxn modelId="{EE689E25-BFE9-994B-87B2-38EEEAEAE7F0}" type="presOf" srcId="{E0C06E27-1E0F-2D45-B8F2-C9EA91D4CD01}" destId="{E5181BB5-2D73-A14C-A0BD-F1AAD9746EE7}" srcOrd="0" destOrd="0" presId="urn:microsoft.com/office/officeart/2005/8/layout/bProcess3"/>
    <dgm:cxn modelId="{8DCC0C34-0FFE-CE46-BF6C-DA5C14EF3BA0}" type="presOf" srcId="{E3528186-B138-BF41-B2B6-625255B368F6}" destId="{DF05A5D6-5F06-A541-AB68-9E8817764BE3}" srcOrd="1" destOrd="0" presId="urn:microsoft.com/office/officeart/2005/8/layout/bProcess3"/>
    <dgm:cxn modelId="{063DA33B-4A2A-9645-8ADA-23341BCF4F3D}" type="presOf" srcId="{2E063A84-451A-654A-91D0-1E0F2B7350CC}" destId="{F7B7EB83-9AF5-7544-9580-5AA2A831F7C2}" srcOrd="1" destOrd="0" presId="urn:microsoft.com/office/officeart/2005/8/layout/bProcess3"/>
    <dgm:cxn modelId="{07B4D557-D82C-934E-AD8A-EC9AF4B68B93}" type="presOf" srcId="{2CE706DC-45AC-8649-A278-EDE360DE178C}" destId="{F3587F3A-2C8C-D749-AABF-F8E9A8BC547A}" srcOrd="0" destOrd="0" presId="urn:microsoft.com/office/officeart/2005/8/layout/bProcess3"/>
    <dgm:cxn modelId="{E278F06B-7ED5-3A47-B6D6-81937D2D0A81}" type="presOf" srcId="{F6152F20-82AB-2D47-B9F8-C96046CD89FC}" destId="{E5A58641-A7B1-E946-B101-69E9679F59AD}" srcOrd="0" destOrd="0" presId="urn:microsoft.com/office/officeart/2005/8/layout/bProcess3"/>
    <dgm:cxn modelId="{0146B56E-DBA7-554D-AF34-B93A8458C5E7}" type="presOf" srcId="{DFB8DD73-F0B4-4B48-8608-AB3F4A41AE0A}" destId="{C695F39E-8052-6841-866A-8FC11983DE0F}" srcOrd="0" destOrd="0" presId="urn:microsoft.com/office/officeart/2005/8/layout/bProcess3"/>
    <dgm:cxn modelId="{9536DD76-4AAE-9C4F-8C3A-32CF9D64F8C4}" type="presOf" srcId="{52B48444-FF59-A340-A36B-CE2C015BA8C5}" destId="{7BE27D9A-C292-6C41-B165-17632CBBB71F}" srcOrd="0" destOrd="0" presId="urn:microsoft.com/office/officeart/2005/8/layout/bProcess3"/>
    <dgm:cxn modelId="{9C24F988-CC78-2A43-ABCA-1FC68A1DE531}" srcId="{763C09CB-CE39-644C-AB5E-E82672E25307}" destId="{E5BCFC37-750F-674B-9059-EA9BFA2E1E49}" srcOrd="2" destOrd="0" parTransId="{EEC1B500-4B4B-5042-9FB7-EC4E33379E5B}" sibTransId="{2E063A84-451A-654A-91D0-1E0F2B7350CC}"/>
    <dgm:cxn modelId="{1A196E8A-9E1E-CE41-96AE-0C387C9BACD4}" type="presOf" srcId="{763C09CB-CE39-644C-AB5E-E82672E25307}" destId="{47402936-AABA-634B-9A1F-E49321EE408A}" srcOrd="0" destOrd="0" presId="urn:microsoft.com/office/officeart/2005/8/layout/bProcess3"/>
    <dgm:cxn modelId="{A6098E91-7E84-D849-859A-A22E9A163688}" srcId="{763C09CB-CE39-644C-AB5E-E82672E25307}" destId="{2CE706DC-45AC-8649-A278-EDE360DE178C}" srcOrd="0" destOrd="0" parTransId="{4E153222-681F-FC45-A4B8-1D7BA4142BD8}" sibTransId="{52B48444-FF59-A340-A36B-CE2C015BA8C5}"/>
    <dgm:cxn modelId="{B21DFCA1-5A45-BF48-BAA1-7F29ECE5518B}" type="presOf" srcId="{52B48444-FF59-A340-A36B-CE2C015BA8C5}" destId="{49098723-32E5-8540-A87C-3AD588FC2D4B}" srcOrd="1" destOrd="0" presId="urn:microsoft.com/office/officeart/2005/8/layout/bProcess3"/>
    <dgm:cxn modelId="{C66B58A4-22F3-2846-811D-7249B42BD74F}" type="presOf" srcId="{2E063A84-451A-654A-91D0-1E0F2B7350CC}" destId="{26A0541B-1BDE-404F-9D97-929BBD83A486}" srcOrd="0" destOrd="0" presId="urn:microsoft.com/office/officeart/2005/8/layout/bProcess3"/>
    <dgm:cxn modelId="{9617AFA6-A35F-0E4C-A60B-272D60A25088}" srcId="{763C09CB-CE39-644C-AB5E-E82672E25307}" destId="{F6152F20-82AB-2D47-B9F8-C96046CD89FC}" srcOrd="3" destOrd="0" parTransId="{715CE5BA-576B-EA4C-A683-4383F57D0BF3}" sibTransId="{ED17530F-F94F-0646-8D73-5760498A293E}"/>
    <dgm:cxn modelId="{F7FE41DF-101A-034C-9CD2-26D33100B655}" srcId="{763C09CB-CE39-644C-AB5E-E82672E25307}" destId="{DFB8DD73-F0B4-4B48-8608-AB3F4A41AE0A}" srcOrd="4" destOrd="0" parTransId="{3E2BD60E-C9BE-C046-AF32-D3112C7BC548}" sibTransId="{A16D0174-3349-AE49-BA74-FC414F718F19}"/>
    <dgm:cxn modelId="{E6148F74-5F24-7840-936B-A6F3EF919C1D}" type="presParOf" srcId="{47402936-AABA-634B-9A1F-E49321EE408A}" destId="{F3587F3A-2C8C-D749-AABF-F8E9A8BC547A}" srcOrd="0" destOrd="0" presId="urn:microsoft.com/office/officeart/2005/8/layout/bProcess3"/>
    <dgm:cxn modelId="{0F19C630-F701-0E48-BDC3-C7D516B43D65}" type="presParOf" srcId="{47402936-AABA-634B-9A1F-E49321EE408A}" destId="{7BE27D9A-C292-6C41-B165-17632CBBB71F}" srcOrd="1" destOrd="0" presId="urn:microsoft.com/office/officeart/2005/8/layout/bProcess3"/>
    <dgm:cxn modelId="{12F6E137-CCA2-544B-B8B7-753316887E98}" type="presParOf" srcId="{7BE27D9A-C292-6C41-B165-17632CBBB71F}" destId="{49098723-32E5-8540-A87C-3AD588FC2D4B}" srcOrd="0" destOrd="0" presId="urn:microsoft.com/office/officeart/2005/8/layout/bProcess3"/>
    <dgm:cxn modelId="{E3810653-8983-8242-A6F8-21BFD108D863}" type="presParOf" srcId="{47402936-AABA-634B-9A1F-E49321EE408A}" destId="{E5181BB5-2D73-A14C-A0BD-F1AAD9746EE7}" srcOrd="2" destOrd="0" presId="urn:microsoft.com/office/officeart/2005/8/layout/bProcess3"/>
    <dgm:cxn modelId="{A30DB075-CD32-3642-9CC1-72E9E0901FD8}" type="presParOf" srcId="{47402936-AABA-634B-9A1F-E49321EE408A}" destId="{811EB782-6EA2-6640-9372-3489BB92D7D3}" srcOrd="3" destOrd="0" presId="urn:microsoft.com/office/officeart/2005/8/layout/bProcess3"/>
    <dgm:cxn modelId="{E2ACF0B9-97B2-5144-9DE1-3076D3897267}" type="presParOf" srcId="{811EB782-6EA2-6640-9372-3489BB92D7D3}" destId="{DF05A5D6-5F06-A541-AB68-9E8817764BE3}" srcOrd="0" destOrd="0" presId="urn:microsoft.com/office/officeart/2005/8/layout/bProcess3"/>
    <dgm:cxn modelId="{1454961D-48B3-C842-949F-E06ADE7AF08D}" type="presParOf" srcId="{47402936-AABA-634B-9A1F-E49321EE408A}" destId="{F57745E9-0ACE-BF40-981C-21AC15040AC1}" srcOrd="4" destOrd="0" presId="urn:microsoft.com/office/officeart/2005/8/layout/bProcess3"/>
    <dgm:cxn modelId="{C1F9CB77-391F-9042-89D4-386AA60D1767}" type="presParOf" srcId="{47402936-AABA-634B-9A1F-E49321EE408A}" destId="{26A0541B-1BDE-404F-9D97-929BBD83A486}" srcOrd="5" destOrd="0" presId="urn:microsoft.com/office/officeart/2005/8/layout/bProcess3"/>
    <dgm:cxn modelId="{655A0346-B035-3941-8064-D70094CADA00}" type="presParOf" srcId="{26A0541B-1BDE-404F-9D97-929BBD83A486}" destId="{F7B7EB83-9AF5-7544-9580-5AA2A831F7C2}" srcOrd="0" destOrd="0" presId="urn:microsoft.com/office/officeart/2005/8/layout/bProcess3"/>
    <dgm:cxn modelId="{981BF13D-A489-314A-A018-377D68E12CB5}" type="presParOf" srcId="{47402936-AABA-634B-9A1F-E49321EE408A}" destId="{E5A58641-A7B1-E946-B101-69E9679F59AD}" srcOrd="6" destOrd="0" presId="urn:microsoft.com/office/officeart/2005/8/layout/bProcess3"/>
    <dgm:cxn modelId="{0B8742F9-3135-4442-B9FB-13B035402CF6}" type="presParOf" srcId="{47402936-AABA-634B-9A1F-E49321EE408A}" destId="{033B2AC1-D4A5-EA49-9DAE-60D1578859A6}" srcOrd="7" destOrd="0" presId="urn:microsoft.com/office/officeart/2005/8/layout/bProcess3"/>
    <dgm:cxn modelId="{E1BF3FD5-3E8D-F84A-B3CB-4D9D503F8051}" type="presParOf" srcId="{033B2AC1-D4A5-EA49-9DAE-60D1578859A6}" destId="{E215ABA8-F9B5-9945-8334-6C2B94EF4328}" srcOrd="0" destOrd="0" presId="urn:microsoft.com/office/officeart/2005/8/layout/bProcess3"/>
    <dgm:cxn modelId="{99AB9D8B-07A5-DB43-BF96-AAA16F80DE14}" type="presParOf" srcId="{47402936-AABA-634B-9A1F-E49321EE408A}" destId="{C695F39E-8052-6841-866A-8FC11983DE0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447CE-8F17-8A49-9F29-121CD8F14978}" type="doc">
      <dgm:prSet loTypeId="urn:microsoft.com/office/officeart/2005/8/layout/bProcess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120902-668E-DA46-A181-CDEFF4789E12}">
      <dgm:prSet custT="1"/>
      <dgm:spPr/>
      <dgm:t>
        <a:bodyPr/>
        <a:lstStyle/>
        <a:p>
          <a:r>
            <a:rPr lang="el-GR" sz="2800" b="1" dirty="0"/>
            <a:t>Η κορυφή της εκτελεστικής εξουσίας προέρχεται από ελεύθερες και δίκαιες εκλογές;</a:t>
          </a:r>
          <a:endParaRPr lang="en-US" sz="2800" b="1" dirty="0"/>
        </a:p>
      </dgm:t>
    </dgm:pt>
    <dgm:pt modelId="{4364C9C9-EAF1-654F-853B-A65DB564E9DA}" type="parTrans" cxnId="{65982254-D67B-4646-B256-840BA067B587}">
      <dgm:prSet/>
      <dgm:spPr/>
      <dgm:t>
        <a:bodyPr/>
        <a:lstStyle/>
        <a:p>
          <a:endParaRPr lang="en-US"/>
        </a:p>
      </dgm:t>
    </dgm:pt>
    <dgm:pt modelId="{B9EFBE93-3AD2-A944-AA05-CC525058ED1D}" type="sibTrans" cxnId="{65982254-D67B-4646-B256-840BA067B587}">
      <dgm:prSet/>
      <dgm:spPr/>
      <dgm:t>
        <a:bodyPr/>
        <a:lstStyle/>
        <a:p>
          <a:endParaRPr lang="en-US"/>
        </a:p>
      </dgm:t>
    </dgm:pt>
    <dgm:pt modelId="{8C24FD42-9A8A-E443-9D44-495AC3173D0D}">
      <dgm:prSet custT="1"/>
      <dgm:spPr/>
      <dgm:t>
        <a:bodyPr/>
        <a:lstStyle/>
        <a:p>
          <a:r>
            <a:rPr lang="el-GR" sz="2700" b="1" dirty="0"/>
            <a:t>Οι εκπρόσωποι του λαού στην νομοθετική εξουσία εκλέγονται με ελεύθερες και δίκαιες εκλογές</a:t>
          </a:r>
          <a:r>
            <a:rPr lang="el-GR" sz="1900" dirty="0"/>
            <a:t>;</a:t>
          </a:r>
          <a:endParaRPr lang="en-US" sz="1900" dirty="0"/>
        </a:p>
      </dgm:t>
    </dgm:pt>
    <dgm:pt modelId="{E6E0D4DB-6E05-3849-A6DF-0D3DE88B19BF}" type="parTrans" cxnId="{4F4CD7CF-6C0A-9B42-8005-E09AE7187047}">
      <dgm:prSet/>
      <dgm:spPr/>
      <dgm:t>
        <a:bodyPr/>
        <a:lstStyle/>
        <a:p>
          <a:endParaRPr lang="en-US"/>
        </a:p>
      </dgm:t>
    </dgm:pt>
    <dgm:pt modelId="{52DACAF4-181F-0948-A9A9-D843CAEE63F8}" type="sibTrans" cxnId="{4F4CD7CF-6C0A-9B42-8005-E09AE7187047}">
      <dgm:prSet/>
      <dgm:spPr/>
      <dgm:t>
        <a:bodyPr/>
        <a:lstStyle/>
        <a:p>
          <a:endParaRPr lang="en-US"/>
        </a:p>
      </dgm:t>
    </dgm:pt>
    <dgm:pt modelId="{D1ACB774-3AB4-1542-8BAB-17443E596E31}">
      <dgm:prSet custT="1"/>
      <dgm:spPr/>
      <dgm:t>
        <a:bodyPr/>
        <a:lstStyle/>
        <a:p>
          <a:r>
            <a:rPr lang="el-GR" sz="2400" b="1" dirty="0"/>
            <a:t>Είναι δεδομένα το δίκαιο εκλογικό δικαίωμα, η ισότητα ευκαιριών στην προεκλογική εκστρατεία, η δίκαιη καταχώριση των ψήφων και η σωστή καταμέτρηση των αποτελεσμάτων;</a:t>
          </a:r>
          <a:endParaRPr lang="en-US" sz="2400" b="1" dirty="0"/>
        </a:p>
      </dgm:t>
    </dgm:pt>
    <dgm:pt modelId="{B45CB799-3264-A549-87C9-2E4191D7290D}" type="parTrans" cxnId="{E9C8C27A-01E6-FD41-996E-5F7EB6C2B342}">
      <dgm:prSet/>
      <dgm:spPr/>
      <dgm:t>
        <a:bodyPr/>
        <a:lstStyle/>
        <a:p>
          <a:endParaRPr lang="en-US"/>
        </a:p>
      </dgm:t>
    </dgm:pt>
    <dgm:pt modelId="{C13FAFAD-1D69-D44D-8F9B-1C2CE749F6CC}" type="sibTrans" cxnId="{E9C8C27A-01E6-FD41-996E-5F7EB6C2B342}">
      <dgm:prSet/>
      <dgm:spPr/>
      <dgm:t>
        <a:bodyPr/>
        <a:lstStyle/>
        <a:p>
          <a:endParaRPr lang="en-US"/>
        </a:p>
      </dgm:t>
    </dgm:pt>
    <dgm:pt modelId="{FEBA2A0D-409C-A243-8548-5B4F1078382D}">
      <dgm:prSet custT="1"/>
      <dgm:spPr/>
      <dgm:t>
        <a:bodyPr/>
        <a:lstStyle/>
        <a:p>
          <a:r>
            <a:rPr lang="el-GR" sz="2400" b="1" dirty="0"/>
            <a:t>Οι ψηφοφόροι μπορούν να επιφορτίσουν με πραγματική εξουσία τους εκλεγμένους εκπρόσωπούς τους;</a:t>
          </a:r>
          <a:endParaRPr lang="en-US" sz="2400" b="1" dirty="0"/>
        </a:p>
      </dgm:t>
    </dgm:pt>
    <dgm:pt modelId="{603F7B39-7885-E543-B9D1-DBA93A2BB83A}" type="parTrans" cxnId="{F37F4FD7-DF67-1846-9C7B-98F88A08FA71}">
      <dgm:prSet/>
      <dgm:spPr/>
      <dgm:t>
        <a:bodyPr/>
        <a:lstStyle/>
        <a:p>
          <a:endParaRPr lang="en-US"/>
        </a:p>
      </dgm:t>
    </dgm:pt>
    <dgm:pt modelId="{14F321C4-2075-BC40-BED8-833657EB81AF}" type="sibTrans" cxnId="{F37F4FD7-DF67-1846-9C7B-98F88A08FA71}">
      <dgm:prSet/>
      <dgm:spPr/>
      <dgm:t>
        <a:bodyPr/>
        <a:lstStyle/>
        <a:p>
          <a:endParaRPr lang="en-US"/>
        </a:p>
      </dgm:t>
    </dgm:pt>
    <dgm:pt modelId="{D959D88E-0F78-F74D-A8C4-64B53A64835D}" type="pres">
      <dgm:prSet presAssocID="{E81447CE-8F17-8A49-9F29-121CD8F14978}" presName="Name0" presStyleCnt="0">
        <dgm:presLayoutVars>
          <dgm:dir/>
          <dgm:resizeHandles/>
        </dgm:presLayoutVars>
      </dgm:prSet>
      <dgm:spPr/>
    </dgm:pt>
    <dgm:pt modelId="{03D02902-91D9-B544-8199-9F2ADFA16DF9}" type="pres">
      <dgm:prSet presAssocID="{74120902-668E-DA46-A181-CDEFF4789E12}" presName="compNode" presStyleCnt="0"/>
      <dgm:spPr/>
    </dgm:pt>
    <dgm:pt modelId="{3DE9384E-554A-E84F-9980-D0100C991D2E}" type="pres">
      <dgm:prSet presAssocID="{74120902-668E-DA46-A181-CDEFF4789E12}" presName="dummyConnPt" presStyleCnt="0"/>
      <dgm:spPr/>
    </dgm:pt>
    <dgm:pt modelId="{29ACC0EC-15E8-E647-8933-67F0FADD2C72}" type="pres">
      <dgm:prSet presAssocID="{74120902-668E-DA46-A181-CDEFF4789E12}" presName="node" presStyleLbl="node1" presStyleIdx="0" presStyleCnt="4">
        <dgm:presLayoutVars>
          <dgm:bulletEnabled val="1"/>
        </dgm:presLayoutVars>
      </dgm:prSet>
      <dgm:spPr/>
    </dgm:pt>
    <dgm:pt modelId="{723F40DF-DCF9-7041-BA95-DBFCF874D2D8}" type="pres">
      <dgm:prSet presAssocID="{B9EFBE93-3AD2-A944-AA05-CC525058ED1D}" presName="sibTrans" presStyleLbl="bgSibTrans2D1" presStyleIdx="0" presStyleCnt="3"/>
      <dgm:spPr/>
    </dgm:pt>
    <dgm:pt modelId="{F585DE5A-1082-0C49-BDC8-9E95FEED4C1E}" type="pres">
      <dgm:prSet presAssocID="{8C24FD42-9A8A-E443-9D44-495AC3173D0D}" presName="compNode" presStyleCnt="0"/>
      <dgm:spPr/>
    </dgm:pt>
    <dgm:pt modelId="{70D097DF-F918-194E-8EE7-9DE845587601}" type="pres">
      <dgm:prSet presAssocID="{8C24FD42-9A8A-E443-9D44-495AC3173D0D}" presName="dummyConnPt" presStyleCnt="0"/>
      <dgm:spPr/>
    </dgm:pt>
    <dgm:pt modelId="{821D9844-A46A-D442-A68A-322D3BA69127}" type="pres">
      <dgm:prSet presAssocID="{8C24FD42-9A8A-E443-9D44-495AC3173D0D}" presName="node" presStyleLbl="node1" presStyleIdx="1" presStyleCnt="4">
        <dgm:presLayoutVars>
          <dgm:bulletEnabled val="1"/>
        </dgm:presLayoutVars>
      </dgm:prSet>
      <dgm:spPr/>
    </dgm:pt>
    <dgm:pt modelId="{335C2F95-52E7-6E40-AD60-C35A7426B815}" type="pres">
      <dgm:prSet presAssocID="{52DACAF4-181F-0948-A9A9-D843CAEE63F8}" presName="sibTrans" presStyleLbl="bgSibTrans2D1" presStyleIdx="1" presStyleCnt="3"/>
      <dgm:spPr/>
    </dgm:pt>
    <dgm:pt modelId="{78600E30-A1B8-F648-AFF4-52B9FE798171}" type="pres">
      <dgm:prSet presAssocID="{D1ACB774-3AB4-1542-8BAB-17443E596E31}" presName="compNode" presStyleCnt="0"/>
      <dgm:spPr/>
    </dgm:pt>
    <dgm:pt modelId="{42B959A3-FD7D-2F4E-9659-6A78410E1FE8}" type="pres">
      <dgm:prSet presAssocID="{D1ACB774-3AB4-1542-8BAB-17443E596E31}" presName="dummyConnPt" presStyleCnt="0"/>
      <dgm:spPr/>
    </dgm:pt>
    <dgm:pt modelId="{C01A4C9A-CD29-9743-887B-B4DD2AB9417C}" type="pres">
      <dgm:prSet presAssocID="{D1ACB774-3AB4-1542-8BAB-17443E596E31}" presName="node" presStyleLbl="node1" presStyleIdx="2" presStyleCnt="4" custScaleX="142230">
        <dgm:presLayoutVars>
          <dgm:bulletEnabled val="1"/>
        </dgm:presLayoutVars>
      </dgm:prSet>
      <dgm:spPr/>
    </dgm:pt>
    <dgm:pt modelId="{37C604EA-5442-014D-AEE5-D625ECFDACF9}" type="pres">
      <dgm:prSet presAssocID="{C13FAFAD-1D69-D44D-8F9B-1C2CE749F6CC}" presName="sibTrans" presStyleLbl="bgSibTrans2D1" presStyleIdx="2" presStyleCnt="3"/>
      <dgm:spPr/>
    </dgm:pt>
    <dgm:pt modelId="{822855EE-4485-3F47-94AA-41D9CA873E9E}" type="pres">
      <dgm:prSet presAssocID="{FEBA2A0D-409C-A243-8548-5B4F1078382D}" presName="compNode" presStyleCnt="0"/>
      <dgm:spPr/>
    </dgm:pt>
    <dgm:pt modelId="{2D987E36-D8F0-0347-AA55-7CBF5AB4F441}" type="pres">
      <dgm:prSet presAssocID="{FEBA2A0D-409C-A243-8548-5B4F1078382D}" presName="dummyConnPt" presStyleCnt="0"/>
      <dgm:spPr/>
    </dgm:pt>
    <dgm:pt modelId="{E35E84FA-D114-E247-AE5B-4FF0AEBE97AE}" type="pres">
      <dgm:prSet presAssocID="{FEBA2A0D-409C-A243-8548-5B4F1078382D}" presName="node" presStyleLbl="node1" presStyleIdx="3" presStyleCnt="4" custScaleX="137217">
        <dgm:presLayoutVars>
          <dgm:bulletEnabled val="1"/>
        </dgm:presLayoutVars>
      </dgm:prSet>
      <dgm:spPr/>
    </dgm:pt>
  </dgm:ptLst>
  <dgm:cxnLst>
    <dgm:cxn modelId="{65982254-D67B-4646-B256-840BA067B587}" srcId="{E81447CE-8F17-8A49-9F29-121CD8F14978}" destId="{74120902-668E-DA46-A181-CDEFF4789E12}" srcOrd="0" destOrd="0" parTransId="{4364C9C9-EAF1-654F-853B-A65DB564E9DA}" sibTransId="{B9EFBE93-3AD2-A944-AA05-CC525058ED1D}"/>
    <dgm:cxn modelId="{C969166B-3116-094E-B94A-4342EA0507C3}" type="presOf" srcId="{FEBA2A0D-409C-A243-8548-5B4F1078382D}" destId="{E35E84FA-D114-E247-AE5B-4FF0AEBE97AE}" srcOrd="0" destOrd="0" presId="urn:microsoft.com/office/officeart/2005/8/layout/bProcess4"/>
    <dgm:cxn modelId="{25C68F77-6B39-8B43-99DE-75C19C7764FA}" type="presOf" srcId="{8C24FD42-9A8A-E443-9D44-495AC3173D0D}" destId="{821D9844-A46A-D442-A68A-322D3BA69127}" srcOrd="0" destOrd="0" presId="urn:microsoft.com/office/officeart/2005/8/layout/bProcess4"/>
    <dgm:cxn modelId="{E9C8C27A-01E6-FD41-996E-5F7EB6C2B342}" srcId="{E81447CE-8F17-8A49-9F29-121CD8F14978}" destId="{D1ACB774-3AB4-1542-8BAB-17443E596E31}" srcOrd="2" destOrd="0" parTransId="{B45CB799-3264-A549-87C9-2E4191D7290D}" sibTransId="{C13FAFAD-1D69-D44D-8F9B-1C2CE749F6CC}"/>
    <dgm:cxn modelId="{4DE73289-67DE-5549-AB31-2FDD64C10541}" type="presOf" srcId="{52DACAF4-181F-0948-A9A9-D843CAEE63F8}" destId="{335C2F95-52E7-6E40-AD60-C35A7426B815}" srcOrd="0" destOrd="0" presId="urn:microsoft.com/office/officeart/2005/8/layout/bProcess4"/>
    <dgm:cxn modelId="{8CA2E0B0-BABC-AC4A-8E57-D671F274EB6B}" type="presOf" srcId="{B9EFBE93-3AD2-A944-AA05-CC525058ED1D}" destId="{723F40DF-DCF9-7041-BA95-DBFCF874D2D8}" srcOrd="0" destOrd="0" presId="urn:microsoft.com/office/officeart/2005/8/layout/bProcess4"/>
    <dgm:cxn modelId="{4F4CD7CF-6C0A-9B42-8005-E09AE7187047}" srcId="{E81447CE-8F17-8A49-9F29-121CD8F14978}" destId="{8C24FD42-9A8A-E443-9D44-495AC3173D0D}" srcOrd="1" destOrd="0" parTransId="{E6E0D4DB-6E05-3849-A6DF-0D3DE88B19BF}" sibTransId="{52DACAF4-181F-0948-A9A9-D843CAEE63F8}"/>
    <dgm:cxn modelId="{F37F4FD7-DF67-1846-9C7B-98F88A08FA71}" srcId="{E81447CE-8F17-8A49-9F29-121CD8F14978}" destId="{FEBA2A0D-409C-A243-8548-5B4F1078382D}" srcOrd="3" destOrd="0" parTransId="{603F7B39-7885-E543-B9D1-DBA93A2BB83A}" sibTransId="{14F321C4-2075-BC40-BED8-833657EB81AF}"/>
    <dgm:cxn modelId="{ECFE98E2-95E0-6E4E-9C87-89EE73AE96B5}" type="presOf" srcId="{C13FAFAD-1D69-D44D-8F9B-1C2CE749F6CC}" destId="{37C604EA-5442-014D-AEE5-D625ECFDACF9}" srcOrd="0" destOrd="0" presId="urn:microsoft.com/office/officeart/2005/8/layout/bProcess4"/>
    <dgm:cxn modelId="{10D654E8-860D-F94A-9B8A-5BDC58CCF78A}" type="presOf" srcId="{D1ACB774-3AB4-1542-8BAB-17443E596E31}" destId="{C01A4C9A-CD29-9743-887B-B4DD2AB9417C}" srcOrd="0" destOrd="0" presId="urn:microsoft.com/office/officeart/2005/8/layout/bProcess4"/>
    <dgm:cxn modelId="{723F4FEC-20C9-D74C-9AA5-DB0AA0A4BA30}" type="presOf" srcId="{74120902-668E-DA46-A181-CDEFF4789E12}" destId="{29ACC0EC-15E8-E647-8933-67F0FADD2C72}" srcOrd="0" destOrd="0" presId="urn:microsoft.com/office/officeart/2005/8/layout/bProcess4"/>
    <dgm:cxn modelId="{4ED092EE-3A32-4F45-BCFC-8C950CE83C08}" type="presOf" srcId="{E81447CE-8F17-8A49-9F29-121CD8F14978}" destId="{D959D88E-0F78-F74D-A8C4-64B53A64835D}" srcOrd="0" destOrd="0" presId="urn:microsoft.com/office/officeart/2005/8/layout/bProcess4"/>
    <dgm:cxn modelId="{088B8001-9223-F440-888A-9ED5D1E56530}" type="presParOf" srcId="{D959D88E-0F78-F74D-A8C4-64B53A64835D}" destId="{03D02902-91D9-B544-8199-9F2ADFA16DF9}" srcOrd="0" destOrd="0" presId="urn:microsoft.com/office/officeart/2005/8/layout/bProcess4"/>
    <dgm:cxn modelId="{382D0D64-7183-DA48-8C41-4891C3EA5823}" type="presParOf" srcId="{03D02902-91D9-B544-8199-9F2ADFA16DF9}" destId="{3DE9384E-554A-E84F-9980-D0100C991D2E}" srcOrd="0" destOrd="0" presId="urn:microsoft.com/office/officeart/2005/8/layout/bProcess4"/>
    <dgm:cxn modelId="{F85BC62D-B6B2-3C45-97A0-F3D55E9BD7D4}" type="presParOf" srcId="{03D02902-91D9-B544-8199-9F2ADFA16DF9}" destId="{29ACC0EC-15E8-E647-8933-67F0FADD2C72}" srcOrd="1" destOrd="0" presId="urn:microsoft.com/office/officeart/2005/8/layout/bProcess4"/>
    <dgm:cxn modelId="{901759C8-E1CC-1F4C-B16B-51C6CD07D368}" type="presParOf" srcId="{D959D88E-0F78-F74D-A8C4-64B53A64835D}" destId="{723F40DF-DCF9-7041-BA95-DBFCF874D2D8}" srcOrd="1" destOrd="0" presId="urn:microsoft.com/office/officeart/2005/8/layout/bProcess4"/>
    <dgm:cxn modelId="{FC31B0C6-30E7-794C-BBF2-44A0B0D07CA0}" type="presParOf" srcId="{D959D88E-0F78-F74D-A8C4-64B53A64835D}" destId="{F585DE5A-1082-0C49-BDC8-9E95FEED4C1E}" srcOrd="2" destOrd="0" presId="urn:microsoft.com/office/officeart/2005/8/layout/bProcess4"/>
    <dgm:cxn modelId="{2457E10F-84BC-1E46-AED4-2FCBDC34534A}" type="presParOf" srcId="{F585DE5A-1082-0C49-BDC8-9E95FEED4C1E}" destId="{70D097DF-F918-194E-8EE7-9DE845587601}" srcOrd="0" destOrd="0" presId="urn:microsoft.com/office/officeart/2005/8/layout/bProcess4"/>
    <dgm:cxn modelId="{584DAD74-BDCA-4244-9907-3524A6440FEB}" type="presParOf" srcId="{F585DE5A-1082-0C49-BDC8-9E95FEED4C1E}" destId="{821D9844-A46A-D442-A68A-322D3BA69127}" srcOrd="1" destOrd="0" presId="urn:microsoft.com/office/officeart/2005/8/layout/bProcess4"/>
    <dgm:cxn modelId="{C50B354B-8B3A-6848-87CA-6D2C2968BA84}" type="presParOf" srcId="{D959D88E-0F78-F74D-A8C4-64B53A64835D}" destId="{335C2F95-52E7-6E40-AD60-C35A7426B815}" srcOrd="3" destOrd="0" presId="urn:microsoft.com/office/officeart/2005/8/layout/bProcess4"/>
    <dgm:cxn modelId="{ADBF76ED-6062-6647-AB5D-1D42540C1B11}" type="presParOf" srcId="{D959D88E-0F78-F74D-A8C4-64B53A64835D}" destId="{78600E30-A1B8-F648-AFF4-52B9FE798171}" srcOrd="4" destOrd="0" presId="urn:microsoft.com/office/officeart/2005/8/layout/bProcess4"/>
    <dgm:cxn modelId="{FB0C3234-F6A5-BB49-8275-4031A3815B81}" type="presParOf" srcId="{78600E30-A1B8-F648-AFF4-52B9FE798171}" destId="{42B959A3-FD7D-2F4E-9659-6A78410E1FE8}" srcOrd="0" destOrd="0" presId="urn:microsoft.com/office/officeart/2005/8/layout/bProcess4"/>
    <dgm:cxn modelId="{F0FD2E0A-7D95-054F-9C23-C2707B0439C5}" type="presParOf" srcId="{78600E30-A1B8-F648-AFF4-52B9FE798171}" destId="{C01A4C9A-CD29-9743-887B-B4DD2AB9417C}" srcOrd="1" destOrd="0" presId="urn:microsoft.com/office/officeart/2005/8/layout/bProcess4"/>
    <dgm:cxn modelId="{6739D870-DF08-714E-ABCB-FB685639BDCD}" type="presParOf" srcId="{D959D88E-0F78-F74D-A8C4-64B53A64835D}" destId="{37C604EA-5442-014D-AEE5-D625ECFDACF9}" srcOrd="5" destOrd="0" presId="urn:microsoft.com/office/officeart/2005/8/layout/bProcess4"/>
    <dgm:cxn modelId="{E5654026-8B6B-A74C-8A65-A086F0E814B5}" type="presParOf" srcId="{D959D88E-0F78-F74D-A8C4-64B53A64835D}" destId="{822855EE-4485-3F47-94AA-41D9CA873E9E}" srcOrd="6" destOrd="0" presId="urn:microsoft.com/office/officeart/2005/8/layout/bProcess4"/>
    <dgm:cxn modelId="{CB92E22F-8AF5-BE4C-AC8A-CF87B70FE06E}" type="presParOf" srcId="{822855EE-4485-3F47-94AA-41D9CA873E9E}" destId="{2D987E36-D8F0-0347-AA55-7CBF5AB4F441}" srcOrd="0" destOrd="0" presId="urn:microsoft.com/office/officeart/2005/8/layout/bProcess4"/>
    <dgm:cxn modelId="{35822BA2-63E2-FA4C-A843-72635E7D02BC}" type="presParOf" srcId="{822855EE-4485-3F47-94AA-41D9CA873E9E}" destId="{E35E84FA-D114-E247-AE5B-4FF0AEBE97A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D23CE1-E4EC-CF4E-BBA3-E85BC8371F5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6757D6-D68F-7D43-A1A6-A2C80A762672}">
      <dgm:prSet/>
      <dgm:spPr/>
      <dgm:t>
        <a:bodyPr/>
        <a:lstStyle/>
        <a:p>
          <a:r>
            <a:rPr lang="el-GR" b="1" dirty="0"/>
            <a:t>Έχει ο λαός το δικαίωμα να οργανώνεται σε διάφορα πολιτικά κόμματα ή στις ανταγωνιστικές πολιτικές ομάδες της επιλογής του, και είναι αυτό το σύστημα ανοιχτό στην άνοδο και την πτώση τέτοιων ανταγωνιστικών κομμάτων και ομάδων;</a:t>
          </a:r>
          <a:endParaRPr lang="en-US" b="1" dirty="0"/>
        </a:p>
      </dgm:t>
    </dgm:pt>
    <dgm:pt modelId="{F2C9C841-637F-7F4C-A947-971725C4AF2B}" type="parTrans" cxnId="{44B20471-690D-7A47-B25B-5C8E4360244E}">
      <dgm:prSet/>
      <dgm:spPr/>
      <dgm:t>
        <a:bodyPr/>
        <a:lstStyle/>
        <a:p>
          <a:endParaRPr lang="en-US"/>
        </a:p>
      </dgm:t>
    </dgm:pt>
    <dgm:pt modelId="{85BC0BB6-BB13-4C41-BBC9-E83A4CDADF49}" type="sibTrans" cxnId="{44B20471-690D-7A47-B25B-5C8E4360244E}">
      <dgm:prSet/>
      <dgm:spPr/>
      <dgm:t>
        <a:bodyPr/>
        <a:lstStyle/>
        <a:p>
          <a:endParaRPr lang="en-US"/>
        </a:p>
      </dgm:t>
    </dgm:pt>
    <dgm:pt modelId="{6BDA0898-A101-704C-B0FF-982FEB78809C}">
      <dgm:prSet custT="1"/>
      <dgm:spPr/>
      <dgm:t>
        <a:bodyPr/>
        <a:lstStyle/>
        <a:p>
          <a:r>
            <a:rPr lang="el-GR" sz="3600" b="1" dirty="0"/>
            <a:t>Η αντιπολίτευση έχει ένα σημαντικό ποσοστό ψήφων, μια πραγματική ισχύ και μια ρεαλιστική δυνατότητα να αυξήσει τους οπαδούς της ή να ανέλθει στην εξουσία με εκλογές;</a:t>
          </a:r>
          <a:endParaRPr lang="en-US" sz="3600" b="1" dirty="0"/>
        </a:p>
      </dgm:t>
    </dgm:pt>
    <dgm:pt modelId="{79D26641-154B-A246-9262-C26A0701AD29}" type="parTrans" cxnId="{98B2D240-F03D-204C-9279-6D91C75A8D38}">
      <dgm:prSet/>
      <dgm:spPr/>
      <dgm:t>
        <a:bodyPr/>
        <a:lstStyle/>
        <a:p>
          <a:endParaRPr lang="en-US"/>
        </a:p>
      </dgm:t>
    </dgm:pt>
    <dgm:pt modelId="{406B2383-1619-6D4F-AD67-174F599F4820}" type="sibTrans" cxnId="{98B2D240-F03D-204C-9279-6D91C75A8D38}">
      <dgm:prSet/>
      <dgm:spPr/>
      <dgm:t>
        <a:bodyPr/>
        <a:lstStyle/>
        <a:p>
          <a:endParaRPr lang="en-US"/>
        </a:p>
      </dgm:t>
    </dgm:pt>
    <dgm:pt modelId="{CF88E44D-12AF-E140-8C56-B8AF396FAFAD}" type="pres">
      <dgm:prSet presAssocID="{71D23CE1-E4EC-CF4E-BBA3-E85BC8371F5C}" presName="linear" presStyleCnt="0">
        <dgm:presLayoutVars>
          <dgm:animLvl val="lvl"/>
          <dgm:resizeHandles val="exact"/>
        </dgm:presLayoutVars>
      </dgm:prSet>
      <dgm:spPr/>
    </dgm:pt>
    <dgm:pt modelId="{6AE7B739-467F-2C45-90D1-BA213258AA1A}" type="pres">
      <dgm:prSet presAssocID="{376757D6-D68F-7D43-A1A6-A2C80A7626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8DE864-A754-9C43-BA3D-F7EA8BBD94CB}" type="pres">
      <dgm:prSet presAssocID="{85BC0BB6-BB13-4C41-BBC9-E83A4CDADF49}" presName="spacer" presStyleCnt="0"/>
      <dgm:spPr/>
    </dgm:pt>
    <dgm:pt modelId="{BEE3BF02-0C79-844A-94E2-CF5E77068FC9}" type="pres">
      <dgm:prSet presAssocID="{6BDA0898-A101-704C-B0FF-982FEB7880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886918-410F-CD48-9B34-D4CFC584A65F}" type="presOf" srcId="{71D23CE1-E4EC-CF4E-BBA3-E85BC8371F5C}" destId="{CF88E44D-12AF-E140-8C56-B8AF396FAFAD}" srcOrd="0" destOrd="0" presId="urn:microsoft.com/office/officeart/2005/8/layout/vList2"/>
    <dgm:cxn modelId="{98B2D240-F03D-204C-9279-6D91C75A8D38}" srcId="{71D23CE1-E4EC-CF4E-BBA3-E85BC8371F5C}" destId="{6BDA0898-A101-704C-B0FF-982FEB78809C}" srcOrd="1" destOrd="0" parTransId="{79D26641-154B-A246-9262-C26A0701AD29}" sibTransId="{406B2383-1619-6D4F-AD67-174F599F4820}"/>
    <dgm:cxn modelId="{20B00D6C-F53E-ED4B-A1AA-A81D993AF851}" type="presOf" srcId="{6BDA0898-A101-704C-B0FF-982FEB78809C}" destId="{BEE3BF02-0C79-844A-94E2-CF5E77068FC9}" srcOrd="0" destOrd="0" presId="urn:microsoft.com/office/officeart/2005/8/layout/vList2"/>
    <dgm:cxn modelId="{44B20471-690D-7A47-B25B-5C8E4360244E}" srcId="{71D23CE1-E4EC-CF4E-BBA3-E85BC8371F5C}" destId="{376757D6-D68F-7D43-A1A6-A2C80A762672}" srcOrd="0" destOrd="0" parTransId="{F2C9C841-637F-7F4C-A947-971725C4AF2B}" sibTransId="{85BC0BB6-BB13-4C41-BBC9-E83A4CDADF49}"/>
    <dgm:cxn modelId="{A4430EB6-9DB8-1F48-A7C2-3DB76E7D84E4}" type="presOf" srcId="{376757D6-D68F-7D43-A1A6-A2C80A762672}" destId="{6AE7B739-467F-2C45-90D1-BA213258AA1A}" srcOrd="0" destOrd="0" presId="urn:microsoft.com/office/officeart/2005/8/layout/vList2"/>
    <dgm:cxn modelId="{436E68F1-646F-EE4F-A542-B8D817483258}" type="presParOf" srcId="{CF88E44D-12AF-E140-8C56-B8AF396FAFAD}" destId="{6AE7B739-467F-2C45-90D1-BA213258AA1A}" srcOrd="0" destOrd="0" presId="urn:microsoft.com/office/officeart/2005/8/layout/vList2"/>
    <dgm:cxn modelId="{83614EFC-C952-8D49-B231-D4C2DF3E0B80}" type="presParOf" srcId="{CF88E44D-12AF-E140-8C56-B8AF396FAFAD}" destId="{838DE864-A754-9C43-BA3D-F7EA8BBD94CB}" srcOrd="1" destOrd="0" presId="urn:microsoft.com/office/officeart/2005/8/layout/vList2"/>
    <dgm:cxn modelId="{15395DC7-50C3-FE4D-B140-E9F0CC0F1083}" type="presParOf" srcId="{CF88E44D-12AF-E140-8C56-B8AF396FAFAD}" destId="{BEE3BF02-0C79-844A-94E2-CF5E77068F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F9E931-3BC1-8D4F-8A35-90369421CFB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96FCF8E9-C50D-4445-A606-F18C657B1001}">
      <dgm:prSet/>
      <dgm:spPr/>
      <dgm:t>
        <a:bodyPr/>
        <a:lstStyle/>
        <a:p>
          <a:r>
            <a:rPr lang="el-GR" b="1" dirty="0"/>
            <a:t>Ο λαός είναι απελευθερωμένος από την κυριαρχία του στρατού, από δυνάμεις του εξωτερικού, από ολοκληρωτικά κόμματα, θρησκευτικές ιεραρχίες, οικονομικές ολιγαρχίες ή άλλες ισχυρές ομάδες;</a:t>
          </a:r>
          <a:endParaRPr lang="en-US" b="1" dirty="0"/>
        </a:p>
      </dgm:t>
    </dgm:pt>
    <dgm:pt modelId="{1A63D273-5EF2-C245-8AB7-F9480E1CF537}" type="parTrans" cxnId="{CF762B07-5FE4-3E4E-B4F1-B3220B74D764}">
      <dgm:prSet/>
      <dgm:spPr/>
      <dgm:t>
        <a:bodyPr/>
        <a:lstStyle/>
        <a:p>
          <a:endParaRPr lang="en-US"/>
        </a:p>
      </dgm:t>
    </dgm:pt>
    <dgm:pt modelId="{850C3AFB-BFA7-2449-AFCD-662839F12548}" type="sibTrans" cxnId="{CF762B07-5FE4-3E4E-B4F1-B3220B74D764}">
      <dgm:prSet/>
      <dgm:spPr/>
      <dgm:t>
        <a:bodyPr/>
        <a:lstStyle/>
        <a:p>
          <a:endParaRPr lang="en-US"/>
        </a:p>
      </dgm:t>
    </dgm:pt>
    <dgm:pt modelId="{208DE596-9C89-ED43-A206-AC8167FD70B8}">
      <dgm:prSet/>
      <dgm:spPr/>
      <dgm:t>
        <a:bodyPr/>
        <a:lstStyle/>
        <a:p>
          <a:r>
            <a:rPr lang="el-GR" b="1" dirty="0"/>
            <a:t>Ποια είναι η θέση των μειονοτήτων; Έχουν εκτεταμένα δικαιώματα αυτοδιάθεσης, αυτοδιοίκησης, αυτονομίας και μπορούν να βασιστούν στη συμμετοχή μέσω άτυπης συναίνεσης στη διαδικασία λήψης των αποφάσεων;</a:t>
          </a:r>
          <a:endParaRPr lang="en-US" b="1" dirty="0"/>
        </a:p>
      </dgm:t>
    </dgm:pt>
    <dgm:pt modelId="{FF97311B-2D41-0A41-9082-E26057162944}" type="parTrans" cxnId="{B39577C9-7145-EE47-AB7B-DA3A21AC5444}">
      <dgm:prSet/>
      <dgm:spPr/>
      <dgm:t>
        <a:bodyPr/>
        <a:lstStyle/>
        <a:p>
          <a:endParaRPr lang="en-US"/>
        </a:p>
      </dgm:t>
    </dgm:pt>
    <dgm:pt modelId="{5A57BD79-9823-2944-8F67-79C3FAFE9430}" type="sibTrans" cxnId="{B39577C9-7145-EE47-AB7B-DA3A21AC5444}">
      <dgm:prSet/>
      <dgm:spPr/>
      <dgm:t>
        <a:bodyPr/>
        <a:lstStyle/>
        <a:p>
          <a:endParaRPr lang="en-US"/>
        </a:p>
      </dgm:t>
    </dgm:pt>
    <dgm:pt modelId="{FA021B0D-F21E-1243-A389-3AC0097B3A85}" type="pres">
      <dgm:prSet presAssocID="{06F9E931-3BC1-8D4F-8A35-90369421CFB9}" presName="linear" presStyleCnt="0">
        <dgm:presLayoutVars>
          <dgm:animLvl val="lvl"/>
          <dgm:resizeHandles val="exact"/>
        </dgm:presLayoutVars>
      </dgm:prSet>
      <dgm:spPr/>
    </dgm:pt>
    <dgm:pt modelId="{7A593C64-7D1B-9D42-8296-D2421A702776}" type="pres">
      <dgm:prSet presAssocID="{96FCF8E9-C50D-4445-A606-F18C657B10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6B7120-EFAA-0A42-B94C-AE3307768E8B}" type="pres">
      <dgm:prSet presAssocID="{850C3AFB-BFA7-2449-AFCD-662839F12548}" presName="spacer" presStyleCnt="0"/>
      <dgm:spPr/>
    </dgm:pt>
    <dgm:pt modelId="{7F5F7E73-4DF7-7A4C-857F-D717DB6E9CFF}" type="pres">
      <dgm:prSet presAssocID="{208DE596-9C89-ED43-A206-AC8167FD70B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F762B07-5FE4-3E4E-B4F1-B3220B74D764}" srcId="{06F9E931-3BC1-8D4F-8A35-90369421CFB9}" destId="{96FCF8E9-C50D-4445-A606-F18C657B1001}" srcOrd="0" destOrd="0" parTransId="{1A63D273-5EF2-C245-8AB7-F9480E1CF537}" sibTransId="{850C3AFB-BFA7-2449-AFCD-662839F12548}"/>
    <dgm:cxn modelId="{0D66B939-4A92-6A41-B4BB-7BACC3398292}" type="presOf" srcId="{06F9E931-3BC1-8D4F-8A35-90369421CFB9}" destId="{FA021B0D-F21E-1243-A389-3AC0097B3A85}" srcOrd="0" destOrd="0" presId="urn:microsoft.com/office/officeart/2005/8/layout/vList2"/>
    <dgm:cxn modelId="{C1A34BA3-5D05-0F41-9C66-BDE3DDDE1BE1}" type="presOf" srcId="{96FCF8E9-C50D-4445-A606-F18C657B1001}" destId="{7A593C64-7D1B-9D42-8296-D2421A702776}" srcOrd="0" destOrd="0" presId="urn:microsoft.com/office/officeart/2005/8/layout/vList2"/>
    <dgm:cxn modelId="{8277D2C4-A595-E040-9E9A-AB22CD6BA940}" type="presOf" srcId="{208DE596-9C89-ED43-A206-AC8167FD70B8}" destId="{7F5F7E73-4DF7-7A4C-857F-D717DB6E9CFF}" srcOrd="0" destOrd="0" presId="urn:microsoft.com/office/officeart/2005/8/layout/vList2"/>
    <dgm:cxn modelId="{B39577C9-7145-EE47-AB7B-DA3A21AC5444}" srcId="{06F9E931-3BC1-8D4F-8A35-90369421CFB9}" destId="{208DE596-9C89-ED43-A206-AC8167FD70B8}" srcOrd="1" destOrd="0" parTransId="{FF97311B-2D41-0A41-9082-E26057162944}" sibTransId="{5A57BD79-9823-2944-8F67-79C3FAFE9430}"/>
    <dgm:cxn modelId="{A3CE8E42-E7BE-1D45-A3A1-2A18D4D5E14F}" type="presParOf" srcId="{FA021B0D-F21E-1243-A389-3AC0097B3A85}" destId="{7A593C64-7D1B-9D42-8296-D2421A702776}" srcOrd="0" destOrd="0" presId="urn:microsoft.com/office/officeart/2005/8/layout/vList2"/>
    <dgm:cxn modelId="{948DC02F-C644-9842-A006-0249F1566481}" type="presParOf" srcId="{FA021B0D-F21E-1243-A389-3AC0097B3A85}" destId="{A76B7120-EFAA-0A42-B94C-AE3307768E8B}" srcOrd="1" destOrd="0" presId="urn:microsoft.com/office/officeart/2005/8/layout/vList2"/>
    <dgm:cxn modelId="{74B8BFF0-5009-C74E-8E32-6EA2EEB7D702}" type="presParOf" srcId="{FA021B0D-F21E-1243-A389-3AC0097B3A85}" destId="{7F5F7E73-4DF7-7A4C-857F-D717DB6E9C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F9D277-A4FD-C643-8A18-EF4D03C17026}" type="doc">
      <dgm:prSet loTypeId="urn:microsoft.com/office/officeart/2005/8/layout/bProcess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5B544-E6A1-1440-9D2B-13B352EACA2A}">
      <dgm:prSet custT="1"/>
      <dgm:spPr/>
      <dgm:t>
        <a:bodyPr/>
        <a:lstStyle/>
        <a:p>
          <a:r>
            <a:rPr lang="el-GR" sz="2800" b="1" dirty="0"/>
            <a:t>Υπάρχουν ελεύθερα και ανεξάρτητα ΜΜΕ;</a:t>
          </a:r>
          <a:endParaRPr lang="en-US" sz="2800" b="1" dirty="0"/>
        </a:p>
      </dgm:t>
    </dgm:pt>
    <dgm:pt modelId="{051F7EA7-F9D2-954D-B808-42B6A6E1F847}" type="parTrans" cxnId="{2E772F8F-59A4-C940-BE0D-27EEAF53C9A3}">
      <dgm:prSet/>
      <dgm:spPr/>
      <dgm:t>
        <a:bodyPr/>
        <a:lstStyle/>
        <a:p>
          <a:endParaRPr lang="en-US"/>
        </a:p>
      </dgm:t>
    </dgm:pt>
    <dgm:pt modelId="{F089D96B-F1DD-2547-A473-7337B20518D0}" type="sibTrans" cxnId="{2E772F8F-59A4-C940-BE0D-27EEAF53C9A3}">
      <dgm:prSet/>
      <dgm:spPr/>
      <dgm:t>
        <a:bodyPr/>
        <a:lstStyle/>
        <a:p>
          <a:endParaRPr lang="en-US"/>
        </a:p>
      </dgm:t>
    </dgm:pt>
    <dgm:pt modelId="{A799D5AC-68F9-824A-92C0-AD8121B26769}">
      <dgm:prSet custT="1"/>
      <dgm:spPr/>
      <dgm:t>
        <a:bodyPr/>
        <a:lstStyle/>
        <a:p>
          <a:r>
            <a:rPr lang="el-GR" sz="2800" b="1" dirty="0"/>
            <a:t>Υπάρχει ανοιχτή και ελεύθερη δημόσια και ιδιωτική έκφραση;</a:t>
          </a:r>
          <a:endParaRPr lang="en-US" sz="2800" b="1" dirty="0"/>
        </a:p>
      </dgm:t>
    </dgm:pt>
    <dgm:pt modelId="{61D505FD-0EBE-414D-AFEF-2209F3094F5D}" type="parTrans" cxnId="{F038D21E-165F-004C-A85B-56EE0A424997}">
      <dgm:prSet/>
      <dgm:spPr/>
      <dgm:t>
        <a:bodyPr/>
        <a:lstStyle/>
        <a:p>
          <a:endParaRPr lang="en-US"/>
        </a:p>
      </dgm:t>
    </dgm:pt>
    <dgm:pt modelId="{CAF5DF17-1039-7049-9054-0895D1B38136}" type="sibTrans" cxnId="{F038D21E-165F-004C-A85B-56EE0A424997}">
      <dgm:prSet/>
      <dgm:spPr/>
      <dgm:t>
        <a:bodyPr/>
        <a:lstStyle/>
        <a:p>
          <a:endParaRPr lang="en-US"/>
        </a:p>
      </dgm:t>
    </dgm:pt>
    <dgm:pt modelId="{D0CF7FC8-AE65-A140-B993-F9AC8F43416F}">
      <dgm:prSet custT="1"/>
      <dgm:spPr/>
      <dgm:t>
        <a:bodyPr/>
        <a:lstStyle/>
        <a:p>
          <a:r>
            <a:rPr lang="el-GR" sz="2800" b="1" dirty="0"/>
            <a:t>Υπάρχει ελευθερία του συνέρχεσθαι και του εκφράζεσθαι; </a:t>
          </a:r>
          <a:endParaRPr lang="en-US" sz="2800" b="1" dirty="0"/>
        </a:p>
      </dgm:t>
    </dgm:pt>
    <dgm:pt modelId="{3610130D-E86B-CC44-AA7F-A64A43CB0D3C}" type="parTrans" cxnId="{B9F2ACC7-3305-5940-B3DF-23D0FB496CF2}">
      <dgm:prSet/>
      <dgm:spPr/>
      <dgm:t>
        <a:bodyPr/>
        <a:lstStyle/>
        <a:p>
          <a:endParaRPr lang="en-US"/>
        </a:p>
      </dgm:t>
    </dgm:pt>
    <dgm:pt modelId="{7F2F5597-89B7-774C-B854-CB9A64940B2B}" type="sibTrans" cxnId="{B9F2ACC7-3305-5940-B3DF-23D0FB496CF2}">
      <dgm:prSet/>
      <dgm:spPr/>
      <dgm:t>
        <a:bodyPr/>
        <a:lstStyle/>
        <a:p>
          <a:endParaRPr lang="en-US"/>
        </a:p>
      </dgm:t>
    </dgm:pt>
    <dgm:pt modelId="{46EE62B1-ABD0-A946-846B-3941F0DEC2E7}">
      <dgm:prSet custT="1"/>
      <dgm:spPr/>
      <dgm:t>
        <a:bodyPr/>
        <a:lstStyle/>
        <a:p>
          <a:r>
            <a:rPr lang="el-GR" sz="2400" b="1" dirty="0"/>
            <a:t>Υπάρχει ελευθερία λειτουργίας και δημιουργίας κομμάτων και πολιτικών οργανώσεων;</a:t>
          </a:r>
          <a:endParaRPr lang="en-US" sz="2400" b="1" dirty="0"/>
        </a:p>
      </dgm:t>
    </dgm:pt>
    <dgm:pt modelId="{3F1373E2-449B-A54C-9EC9-3DB04299C064}" type="parTrans" cxnId="{7FFE2ADB-DD0A-7749-8241-0A51A0DDB1BF}">
      <dgm:prSet/>
      <dgm:spPr/>
      <dgm:t>
        <a:bodyPr/>
        <a:lstStyle/>
        <a:p>
          <a:endParaRPr lang="en-US"/>
        </a:p>
      </dgm:t>
    </dgm:pt>
    <dgm:pt modelId="{99F8AF01-00A8-F14B-86BF-6FDFB1942307}" type="sibTrans" cxnId="{7FFE2ADB-DD0A-7749-8241-0A51A0DDB1BF}">
      <dgm:prSet/>
      <dgm:spPr/>
      <dgm:t>
        <a:bodyPr/>
        <a:lstStyle/>
        <a:p>
          <a:endParaRPr lang="en-US"/>
        </a:p>
      </dgm:t>
    </dgm:pt>
    <dgm:pt modelId="{68E1368A-14D5-8143-8180-4852A9A39CA2}">
      <dgm:prSet custT="1"/>
      <dgm:spPr/>
      <dgm:t>
        <a:bodyPr/>
        <a:lstStyle/>
        <a:p>
          <a:r>
            <a:rPr lang="el-GR" sz="2800" b="1" dirty="0"/>
            <a:t>Οι πολίτες είναι ίσοι απέναντι στο νόμο;</a:t>
          </a:r>
          <a:endParaRPr lang="en-US" sz="2800" b="1" dirty="0"/>
        </a:p>
      </dgm:t>
    </dgm:pt>
    <dgm:pt modelId="{D128C533-D837-3745-B3ED-795FCCDF4E10}" type="parTrans" cxnId="{3CC8889E-5C4C-B242-BE5C-660D73B447FE}">
      <dgm:prSet/>
      <dgm:spPr/>
      <dgm:t>
        <a:bodyPr/>
        <a:lstStyle/>
        <a:p>
          <a:endParaRPr lang="en-US"/>
        </a:p>
      </dgm:t>
    </dgm:pt>
    <dgm:pt modelId="{F0EFD32D-EE55-3045-BFA2-C6DEE7EA8D05}" type="sibTrans" cxnId="{3CC8889E-5C4C-B242-BE5C-660D73B447FE}">
      <dgm:prSet/>
      <dgm:spPr/>
      <dgm:t>
        <a:bodyPr/>
        <a:lstStyle/>
        <a:p>
          <a:endParaRPr lang="en-US"/>
        </a:p>
      </dgm:t>
    </dgm:pt>
    <dgm:pt modelId="{2B069CCD-6A3E-4C43-911C-195D633FB99A}">
      <dgm:prSet/>
      <dgm:spPr/>
      <dgm:t>
        <a:bodyPr/>
        <a:lstStyle/>
        <a:p>
          <a:r>
            <a:rPr lang="el-GR" b="1" dirty="0"/>
            <a:t>Υπάρχει προστασία από πολιτική τρομοκρατία και αδικαιολόγητη στέρηση ελευθερίας, όπως εξορία, βασανιστήρια και άλλου είδους κατασταλτικά μέτρα;</a:t>
          </a:r>
          <a:endParaRPr lang="en-US" b="1" dirty="0"/>
        </a:p>
      </dgm:t>
    </dgm:pt>
    <dgm:pt modelId="{A2AC5D0D-44EB-3646-A5C9-755E3BF574E3}" type="parTrans" cxnId="{2E5C079C-5186-B945-9EBD-B5018A372B78}">
      <dgm:prSet/>
      <dgm:spPr/>
      <dgm:t>
        <a:bodyPr/>
        <a:lstStyle/>
        <a:p>
          <a:endParaRPr lang="en-US"/>
        </a:p>
      </dgm:t>
    </dgm:pt>
    <dgm:pt modelId="{D631B6D7-1C61-DA4D-B3B0-08664CD856E2}" type="sibTrans" cxnId="{2E5C079C-5186-B945-9EBD-B5018A372B78}">
      <dgm:prSet/>
      <dgm:spPr/>
      <dgm:t>
        <a:bodyPr/>
        <a:lstStyle/>
        <a:p>
          <a:endParaRPr lang="en-US"/>
        </a:p>
      </dgm:t>
    </dgm:pt>
    <dgm:pt modelId="{D86243EC-0C91-1140-A3DE-EBA4C4CD5B79}" type="pres">
      <dgm:prSet presAssocID="{55F9D277-A4FD-C643-8A18-EF4D03C17026}" presName="Name0" presStyleCnt="0">
        <dgm:presLayoutVars>
          <dgm:dir/>
          <dgm:resizeHandles/>
        </dgm:presLayoutVars>
      </dgm:prSet>
      <dgm:spPr/>
    </dgm:pt>
    <dgm:pt modelId="{A5B13821-5227-7D48-B2DE-58A3A469181F}" type="pres">
      <dgm:prSet presAssocID="{4255B544-E6A1-1440-9D2B-13B352EACA2A}" presName="compNode" presStyleCnt="0"/>
      <dgm:spPr/>
    </dgm:pt>
    <dgm:pt modelId="{29077ABA-A288-0D4E-91D7-3CAEF0B5EBF7}" type="pres">
      <dgm:prSet presAssocID="{4255B544-E6A1-1440-9D2B-13B352EACA2A}" presName="dummyConnPt" presStyleCnt="0"/>
      <dgm:spPr/>
    </dgm:pt>
    <dgm:pt modelId="{D5ED9A36-558B-6F44-BAB7-B1CDEFCD4934}" type="pres">
      <dgm:prSet presAssocID="{4255B544-E6A1-1440-9D2B-13B352EACA2A}" presName="node" presStyleLbl="node1" presStyleIdx="0" presStyleCnt="6" custScaleX="189864">
        <dgm:presLayoutVars>
          <dgm:bulletEnabled val="1"/>
        </dgm:presLayoutVars>
      </dgm:prSet>
      <dgm:spPr/>
    </dgm:pt>
    <dgm:pt modelId="{CABC29E7-8B02-BA41-B07A-6B3A42908856}" type="pres">
      <dgm:prSet presAssocID="{F089D96B-F1DD-2547-A473-7337B20518D0}" presName="sibTrans" presStyleLbl="bgSibTrans2D1" presStyleIdx="0" presStyleCnt="5"/>
      <dgm:spPr/>
    </dgm:pt>
    <dgm:pt modelId="{CA2FE0DA-A71D-D242-B2D8-138974853161}" type="pres">
      <dgm:prSet presAssocID="{A799D5AC-68F9-824A-92C0-AD8121B26769}" presName="compNode" presStyleCnt="0"/>
      <dgm:spPr/>
    </dgm:pt>
    <dgm:pt modelId="{45E8C074-F8ED-524F-806C-263B59513F6D}" type="pres">
      <dgm:prSet presAssocID="{A799D5AC-68F9-824A-92C0-AD8121B26769}" presName="dummyConnPt" presStyleCnt="0"/>
      <dgm:spPr/>
    </dgm:pt>
    <dgm:pt modelId="{0B593C4B-70E6-9F4E-94C2-68B65F91A5F7}" type="pres">
      <dgm:prSet presAssocID="{A799D5AC-68F9-824A-92C0-AD8121B26769}" presName="node" presStyleLbl="node1" presStyleIdx="1" presStyleCnt="6" custScaleX="195815">
        <dgm:presLayoutVars>
          <dgm:bulletEnabled val="1"/>
        </dgm:presLayoutVars>
      </dgm:prSet>
      <dgm:spPr/>
    </dgm:pt>
    <dgm:pt modelId="{0E30A1BF-4C1E-6142-B12C-A34256B3A2AE}" type="pres">
      <dgm:prSet presAssocID="{CAF5DF17-1039-7049-9054-0895D1B38136}" presName="sibTrans" presStyleLbl="bgSibTrans2D1" presStyleIdx="1" presStyleCnt="5"/>
      <dgm:spPr/>
    </dgm:pt>
    <dgm:pt modelId="{FCC2FFAA-539E-F342-B06D-71DBD7F7363F}" type="pres">
      <dgm:prSet presAssocID="{D0CF7FC8-AE65-A140-B993-F9AC8F43416F}" presName="compNode" presStyleCnt="0"/>
      <dgm:spPr/>
    </dgm:pt>
    <dgm:pt modelId="{514CFE60-45A9-524D-8F86-C637B3832977}" type="pres">
      <dgm:prSet presAssocID="{D0CF7FC8-AE65-A140-B993-F9AC8F43416F}" presName="dummyConnPt" presStyleCnt="0"/>
      <dgm:spPr/>
    </dgm:pt>
    <dgm:pt modelId="{973868C1-41FF-6C4F-9122-65249F08CFD4}" type="pres">
      <dgm:prSet presAssocID="{D0CF7FC8-AE65-A140-B993-F9AC8F43416F}" presName="node" presStyleLbl="node1" presStyleIdx="2" presStyleCnt="6" custScaleX="201901">
        <dgm:presLayoutVars>
          <dgm:bulletEnabled val="1"/>
        </dgm:presLayoutVars>
      </dgm:prSet>
      <dgm:spPr/>
    </dgm:pt>
    <dgm:pt modelId="{F6CADF92-3272-9C48-B5A4-B372905C6206}" type="pres">
      <dgm:prSet presAssocID="{7F2F5597-89B7-774C-B854-CB9A64940B2B}" presName="sibTrans" presStyleLbl="bgSibTrans2D1" presStyleIdx="2" presStyleCnt="5"/>
      <dgm:spPr/>
    </dgm:pt>
    <dgm:pt modelId="{BA853AFE-3424-FE43-90FA-FD139BF3E187}" type="pres">
      <dgm:prSet presAssocID="{46EE62B1-ABD0-A946-846B-3941F0DEC2E7}" presName="compNode" presStyleCnt="0"/>
      <dgm:spPr/>
    </dgm:pt>
    <dgm:pt modelId="{85A4DCC9-ACFB-1E4F-B605-C3A6D1F8A2BA}" type="pres">
      <dgm:prSet presAssocID="{46EE62B1-ABD0-A946-846B-3941F0DEC2E7}" presName="dummyConnPt" presStyleCnt="0"/>
      <dgm:spPr/>
    </dgm:pt>
    <dgm:pt modelId="{8CF6F2D6-6081-E749-9DE7-DFB1729ACAE8}" type="pres">
      <dgm:prSet presAssocID="{46EE62B1-ABD0-A946-846B-3941F0DEC2E7}" presName="node" presStyleLbl="node1" presStyleIdx="3" presStyleCnt="6" custScaleX="220354">
        <dgm:presLayoutVars>
          <dgm:bulletEnabled val="1"/>
        </dgm:presLayoutVars>
      </dgm:prSet>
      <dgm:spPr/>
    </dgm:pt>
    <dgm:pt modelId="{095CDA59-CFE0-6745-8323-78E959ADB12E}" type="pres">
      <dgm:prSet presAssocID="{99F8AF01-00A8-F14B-86BF-6FDFB1942307}" presName="sibTrans" presStyleLbl="bgSibTrans2D1" presStyleIdx="3" presStyleCnt="5"/>
      <dgm:spPr/>
    </dgm:pt>
    <dgm:pt modelId="{37B35E92-7254-D846-942A-3AE2816F957D}" type="pres">
      <dgm:prSet presAssocID="{68E1368A-14D5-8143-8180-4852A9A39CA2}" presName="compNode" presStyleCnt="0"/>
      <dgm:spPr/>
    </dgm:pt>
    <dgm:pt modelId="{68684643-FB78-8643-9B5A-51E434F44D25}" type="pres">
      <dgm:prSet presAssocID="{68E1368A-14D5-8143-8180-4852A9A39CA2}" presName="dummyConnPt" presStyleCnt="0"/>
      <dgm:spPr/>
    </dgm:pt>
    <dgm:pt modelId="{AFAA32A0-0032-C04B-8F40-395CDDC9B78C}" type="pres">
      <dgm:prSet presAssocID="{68E1368A-14D5-8143-8180-4852A9A39CA2}" presName="node" presStyleLbl="node1" presStyleIdx="4" presStyleCnt="6" custScaleX="221346">
        <dgm:presLayoutVars>
          <dgm:bulletEnabled val="1"/>
        </dgm:presLayoutVars>
      </dgm:prSet>
      <dgm:spPr/>
    </dgm:pt>
    <dgm:pt modelId="{E4825DC8-685F-F742-A242-02E5D84390EF}" type="pres">
      <dgm:prSet presAssocID="{F0EFD32D-EE55-3045-BFA2-C6DEE7EA8D05}" presName="sibTrans" presStyleLbl="bgSibTrans2D1" presStyleIdx="4" presStyleCnt="5"/>
      <dgm:spPr/>
    </dgm:pt>
    <dgm:pt modelId="{CC60B891-8B48-684A-AB12-19853A2A1616}" type="pres">
      <dgm:prSet presAssocID="{2B069CCD-6A3E-4C43-911C-195D633FB99A}" presName="compNode" presStyleCnt="0"/>
      <dgm:spPr/>
    </dgm:pt>
    <dgm:pt modelId="{5D80FB70-2FC8-314E-A0C6-6B8110029B03}" type="pres">
      <dgm:prSet presAssocID="{2B069CCD-6A3E-4C43-911C-195D633FB99A}" presName="dummyConnPt" presStyleCnt="0"/>
      <dgm:spPr/>
    </dgm:pt>
    <dgm:pt modelId="{29A67680-167B-3C40-8207-3183C354BAB4}" type="pres">
      <dgm:prSet presAssocID="{2B069CCD-6A3E-4C43-911C-195D633FB99A}" presName="node" presStyleLbl="node1" presStyleIdx="5" presStyleCnt="6" custScaleX="230724">
        <dgm:presLayoutVars>
          <dgm:bulletEnabled val="1"/>
        </dgm:presLayoutVars>
      </dgm:prSet>
      <dgm:spPr/>
    </dgm:pt>
  </dgm:ptLst>
  <dgm:cxnLst>
    <dgm:cxn modelId="{D7C30E01-D62A-4943-A60A-F06E6B9CF08D}" type="presOf" srcId="{2B069CCD-6A3E-4C43-911C-195D633FB99A}" destId="{29A67680-167B-3C40-8207-3183C354BAB4}" srcOrd="0" destOrd="0" presId="urn:microsoft.com/office/officeart/2005/8/layout/bProcess4"/>
    <dgm:cxn modelId="{6E72E819-D011-CE4D-A9BD-311E970D1FA4}" type="presOf" srcId="{F089D96B-F1DD-2547-A473-7337B20518D0}" destId="{CABC29E7-8B02-BA41-B07A-6B3A42908856}" srcOrd="0" destOrd="0" presId="urn:microsoft.com/office/officeart/2005/8/layout/bProcess4"/>
    <dgm:cxn modelId="{F038D21E-165F-004C-A85B-56EE0A424997}" srcId="{55F9D277-A4FD-C643-8A18-EF4D03C17026}" destId="{A799D5AC-68F9-824A-92C0-AD8121B26769}" srcOrd="1" destOrd="0" parTransId="{61D505FD-0EBE-414D-AFEF-2209F3094F5D}" sibTransId="{CAF5DF17-1039-7049-9054-0895D1B38136}"/>
    <dgm:cxn modelId="{F883EC2A-A721-024E-B2B5-3B0A48ED94DA}" type="presOf" srcId="{F0EFD32D-EE55-3045-BFA2-C6DEE7EA8D05}" destId="{E4825DC8-685F-F742-A242-02E5D84390EF}" srcOrd="0" destOrd="0" presId="urn:microsoft.com/office/officeart/2005/8/layout/bProcess4"/>
    <dgm:cxn modelId="{C3B4B737-7C32-964A-A884-EE2D50FC1FA7}" type="presOf" srcId="{55F9D277-A4FD-C643-8A18-EF4D03C17026}" destId="{D86243EC-0C91-1140-A3DE-EBA4C4CD5B79}" srcOrd="0" destOrd="0" presId="urn:microsoft.com/office/officeart/2005/8/layout/bProcess4"/>
    <dgm:cxn modelId="{7FCA9251-BECD-0640-9E68-4D2592A8B3F2}" type="presOf" srcId="{99F8AF01-00A8-F14B-86BF-6FDFB1942307}" destId="{095CDA59-CFE0-6745-8323-78E959ADB12E}" srcOrd="0" destOrd="0" presId="urn:microsoft.com/office/officeart/2005/8/layout/bProcess4"/>
    <dgm:cxn modelId="{CCE1BF75-0064-4D41-91EA-9211BD173AC0}" type="presOf" srcId="{68E1368A-14D5-8143-8180-4852A9A39CA2}" destId="{AFAA32A0-0032-C04B-8F40-395CDDC9B78C}" srcOrd="0" destOrd="0" presId="urn:microsoft.com/office/officeart/2005/8/layout/bProcess4"/>
    <dgm:cxn modelId="{CA012F7B-1C03-F241-B0DB-FD4987F5EDFB}" type="presOf" srcId="{4255B544-E6A1-1440-9D2B-13B352EACA2A}" destId="{D5ED9A36-558B-6F44-BAB7-B1CDEFCD4934}" srcOrd="0" destOrd="0" presId="urn:microsoft.com/office/officeart/2005/8/layout/bProcess4"/>
    <dgm:cxn modelId="{82B3177C-C00A-5247-BCD5-6FAA7EAB21EF}" type="presOf" srcId="{CAF5DF17-1039-7049-9054-0895D1B38136}" destId="{0E30A1BF-4C1E-6142-B12C-A34256B3A2AE}" srcOrd="0" destOrd="0" presId="urn:microsoft.com/office/officeart/2005/8/layout/bProcess4"/>
    <dgm:cxn modelId="{58A4CE7E-0FEE-0649-8573-9F2C451978E2}" type="presOf" srcId="{46EE62B1-ABD0-A946-846B-3941F0DEC2E7}" destId="{8CF6F2D6-6081-E749-9DE7-DFB1729ACAE8}" srcOrd="0" destOrd="0" presId="urn:microsoft.com/office/officeart/2005/8/layout/bProcess4"/>
    <dgm:cxn modelId="{2E772F8F-59A4-C940-BE0D-27EEAF53C9A3}" srcId="{55F9D277-A4FD-C643-8A18-EF4D03C17026}" destId="{4255B544-E6A1-1440-9D2B-13B352EACA2A}" srcOrd="0" destOrd="0" parTransId="{051F7EA7-F9D2-954D-B808-42B6A6E1F847}" sibTransId="{F089D96B-F1DD-2547-A473-7337B20518D0}"/>
    <dgm:cxn modelId="{2E5C079C-5186-B945-9EBD-B5018A372B78}" srcId="{55F9D277-A4FD-C643-8A18-EF4D03C17026}" destId="{2B069CCD-6A3E-4C43-911C-195D633FB99A}" srcOrd="5" destOrd="0" parTransId="{A2AC5D0D-44EB-3646-A5C9-755E3BF574E3}" sibTransId="{D631B6D7-1C61-DA4D-B3B0-08664CD856E2}"/>
    <dgm:cxn modelId="{E7DB1C9D-E355-3941-8F72-A59B9F1AAC82}" type="presOf" srcId="{A799D5AC-68F9-824A-92C0-AD8121B26769}" destId="{0B593C4B-70E6-9F4E-94C2-68B65F91A5F7}" srcOrd="0" destOrd="0" presId="urn:microsoft.com/office/officeart/2005/8/layout/bProcess4"/>
    <dgm:cxn modelId="{3CC8889E-5C4C-B242-BE5C-660D73B447FE}" srcId="{55F9D277-A4FD-C643-8A18-EF4D03C17026}" destId="{68E1368A-14D5-8143-8180-4852A9A39CA2}" srcOrd="4" destOrd="0" parTransId="{D128C533-D837-3745-B3ED-795FCCDF4E10}" sibTransId="{F0EFD32D-EE55-3045-BFA2-C6DEE7EA8D05}"/>
    <dgm:cxn modelId="{B9F2ACC7-3305-5940-B3DF-23D0FB496CF2}" srcId="{55F9D277-A4FD-C643-8A18-EF4D03C17026}" destId="{D0CF7FC8-AE65-A140-B993-F9AC8F43416F}" srcOrd="2" destOrd="0" parTransId="{3610130D-E86B-CC44-AA7F-A64A43CB0D3C}" sibTransId="{7F2F5597-89B7-774C-B854-CB9A64940B2B}"/>
    <dgm:cxn modelId="{86F916DA-D52E-C140-B006-7D0D1E13A3A6}" type="presOf" srcId="{D0CF7FC8-AE65-A140-B993-F9AC8F43416F}" destId="{973868C1-41FF-6C4F-9122-65249F08CFD4}" srcOrd="0" destOrd="0" presId="urn:microsoft.com/office/officeart/2005/8/layout/bProcess4"/>
    <dgm:cxn modelId="{7FFE2ADB-DD0A-7749-8241-0A51A0DDB1BF}" srcId="{55F9D277-A4FD-C643-8A18-EF4D03C17026}" destId="{46EE62B1-ABD0-A946-846B-3941F0DEC2E7}" srcOrd="3" destOrd="0" parTransId="{3F1373E2-449B-A54C-9EC9-3DB04299C064}" sibTransId="{99F8AF01-00A8-F14B-86BF-6FDFB1942307}"/>
    <dgm:cxn modelId="{E4A71FF9-FA4B-2443-99AB-03C8196E6D0F}" type="presOf" srcId="{7F2F5597-89B7-774C-B854-CB9A64940B2B}" destId="{F6CADF92-3272-9C48-B5A4-B372905C6206}" srcOrd="0" destOrd="0" presId="urn:microsoft.com/office/officeart/2005/8/layout/bProcess4"/>
    <dgm:cxn modelId="{D17D8FB4-D58E-6044-9E27-1537A0CA2996}" type="presParOf" srcId="{D86243EC-0C91-1140-A3DE-EBA4C4CD5B79}" destId="{A5B13821-5227-7D48-B2DE-58A3A469181F}" srcOrd="0" destOrd="0" presId="urn:microsoft.com/office/officeart/2005/8/layout/bProcess4"/>
    <dgm:cxn modelId="{131083A7-951A-E24A-AEE3-596DC51713A5}" type="presParOf" srcId="{A5B13821-5227-7D48-B2DE-58A3A469181F}" destId="{29077ABA-A288-0D4E-91D7-3CAEF0B5EBF7}" srcOrd="0" destOrd="0" presId="urn:microsoft.com/office/officeart/2005/8/layout/bProcess4"/>
    <dgm:cxn modelId="{E73F1E8E-E27F-8348-9746-3B607D6112F8}" type="presParOf" srcId="{A5B13821-5227-7D48-B2DE-58A3A469181F}" destId="{D5ED9A36-558B-6F44-BAB7-B1CDEFCD4934}" srcOrd="1" destOrd="0" presId="urn:microsoft.com/office/officeart/2005/8/layout/bProcess4"/>
    <dgm:cxn modelId="{9ED5B065-5AC2-244B-BCA5-1EF1DEA70742}" type="presParOf" srcId="{D86243EC-0C91-1140-A3DE-EBA4C4CD5B79}" destId="{CABC29E7-8B02-BA41-B07A-6B3A42908856}" srcOrd="1" destOrd="0" presId="urn:microsoft.com/office/officeart/2005/8/layout/bProcess4"/>
    <dgm:cxn modelId="{F0A52B0D-0BBA-A74F-8144-5EDF34BC3C02}" type="presParOf" srcId="{D86243EC-0C91-1140-A3DE-EBA4C4CD5B79}" destId="{CA2FE0DA-A71D-D242-B2D8-138974853161}" srcOrd="2" destOrd="0" presId="urn:microsoft.com/office/officeart/2005/8/layout/bProcess4"/>
    <dgm:cxn modelId="{D96A634F-C653-8E4B-9C81-DB1C480580B9}" type="presParOf" srcId="{CA2FE0DA-A71D-D242-B2D8-138974853161}" destId="{45E8C074-F8ED-524F-806C-263B59513F6D}" srcOrd="0" destOrd="0" presId="urn:microsoft.com/office/officeart/2005/8/layout/bProcess4"/>
    <dgm:cxn modelId="{F2F1258C-C989-3342-AAAF-7E44B509326D}" type="presParOf" srcId="{CA2FE0DA-A71D-D242-B2D8-138974853161}" destId="{0B593C4B-70E6-9F4E-94C2-68B65F91A5F7}" srcOrd="1" destOrd="0" presId="urn:microsoft.com/office/officeart/2005/8/layout/bProcess4"/>
    <dgm:cxn modelId="{7C8C0878-192B-F54A-9D9A-A246FA8834F7}" type="presParOf" srcId="{D86243EC-0C91-1140-A3DE-EBA4C4CD5B79}" destId="{0E30A1BF-4C1E-6142-B12C-A34256B3A2AE}" srcOrd="3" destOrd="0" presId="urn:microsoft.com/office/officeart/2005/8/layout/bProcess4"/>
    <dgm:cxn modelId="{8ECD8951-4A3E-D844-A717-3A74C41A7919}" type="presParOf" srcId="{D86243EC-0C91-1140-A3DE-EBA4C4CD5B79}" destId="{FCC2FFAA-539E-F342-B06D-71DBD7F7363F}" srcOrd="4" destOrd="0" presId="urn:microsoft.com/office/officeart/2005/8/layout/bProcess4"/>
    <dgm:cxn modelId="{B67FFF52-B9EB-AB40-AF35-0D66552F61B6}" type="presParOf" srcId="{FCC2FFAA-539E-F342-B06D-71DBD7F7363F}" destId="{514CFE60-45A9-524D-8F86-C637B3832977}" srcOrd="0" destOrd="0" presId="urn:microsoft.com/office/officeart/2005/8/layout/bProcess4"/>
    <dgm:cxn modelId="{E7238AE4-2141-2F4F-91C7-9AB1E0B05253}" type="presParOf" srcId="{FCC2FFAA-539E-F342-B06D-71DBD7F7363F}" destId="{973868C1-41FF-6C4F-9122-65249F08CFD4}" srcOrd="1" destOrd="0" presId="urn:microsoft.com/office/officeart/2005/8/layout/bProcess4"/>
    <dgm:cxn modelId="{6088E28B-23FE-4041-804C-0B3482BBB1C4}" type="presParOf" srcId="{D86243EC-0C91-1140-A3DE-EBA4C4CD5B79}" destId="{F6CADF92-3272-9C48-B5A4-B372905C6206}" srcOrd="5" destOrd="0" presId="urn:microsoft.com/office/officeart/2005/8/layout/bProcess4"/>
    <dgm:cxn modelId="{61BA29D7-A757-5941-B338-E37045FD5146}" type="presParOf" srcId="{D86243EC-0C91-1140-A3DE-EBA4C4CD5B79}" destId="{BA853AFE-3424-FE43-90FA-FD139BF3E187}" srcOrd="6" destOrd="0" presId="urn:microsoft.com/office/officeart/2005/8/layout/bProcess4"/>
    <dgm:cxn modelId="{08B26383-C046-EF41-B321-205CBFED90CE}" type="presParOf" srcId="{BA853AFE-3424-FE43-90FA-FD139BF3E187}" destId="{85A4DCC9-ACFB-1E4F-B605-C3A6D1F8A2BA}" srcOrd="0" destOrd="0" presId="urn:microsoft.com/office/officeart/2005/8/layout/bProcess4"/>
    <dgm:cxn modelId="{A815D589-F4B2-D84D-9487-6CDDFA23CD27}" type="presParOf" srcId="{BA853AFE-3424-FE43-90FA-FD139BF3E187}" destId="{8CF6F2D6-6081-E749-9DE7-DFB1729ACAE8}" srcOrd="1" destOrd="0" presId="urn:microsoft.com/office/officeart/2005/8/layout/bProcess4"/>
    <dgm:cxn modelId="{E81B247D-2007-7A4A-8959-DFCCC466C68C}" type="presParOf" srcId="{D86243EC-0C91-1140-A3DE-EBA4C4CD5B79}" destId="{095CDA59-CFE0-6745-8323-78E959ADB12E}" srcOrd="7" destOrd="0" presId="urn:microsoft.com/office/officeart/2005/8/layout/bProcess4"/>
    <dgm:cxn modelId="{3B732E5D-FA9E-1044-872E-F0426D91043E}" type="presParOf" srcId="{D86243EC-0C91-1140-A3DE-EBA4C4CD5B79}" destId="{37B35E92-7254-D846-942A-3AE2816F957D}" srcOrd="8" destOrd="0" presId="urn:microsoft.com/office/officeart/2005/8/layout/bProcess4"/>
    <dgm:cxn modelId="{6CFC7348-DED3-564C-BD87-6B0C1885C7C4}" type="presParOf" srcId="{37B35E92-7254-D846-942A-3AE2816F957D}" destId="{68684643-FB78-8643-9B5A-51E434F44D25}" srcOrd="0" destOrd="0" presId="urn:microsoft.com/office/officeart/2005/8/layout/bProcess4"/>
    <dgm:cxn modelId="{6C958E64-C4A5-9541-A29A-422AD9C4AC8A}" type="presParOf" srcId="{37B35E92-7254-D846-942A-3AE2816F957D}" destId="{AFAA32A0-0032-C04B-8F40-395CDDC9B78C}" srcOrd="1" destOrd="0" presId="urn:microsoft.com/office/officeart/2005/8/layout/bProcess4"/>
    <dgm:cxn modelId="{E2A8F591-9819-2A46-B451-1131880AFD34}" type="presParOf" srcId="{D86243EC-0C91-1140-A3DE-EBA4C4CD5B79}" destId="{E4825DC8-685F-F742-A242-02E5D84390EF}" srcOrd="9" destOrd="0" presId="urn:microsoft.com/office/officeart/2005/8/layout/bProcess4"/>
    <dgm:cxn modelId="{38C5A67D-2EDA-BA4F-9032-553858F64562}" type="presParOf" srcId="{D86243EC-0C91-1140-A3DE-EBA4C4CD5B79}" destId="{CC60B891-8B48-684A-AB12-19853A2A1616}" srcOrd="10" destOrd="0" presId="urn:microsoft.com/office/officeart/2005/8/layout/bProcess4"/>
    <dgm:cxn modelId="{4A642B43-34CF-5642-9E99-EFA3E5DC220C}" type="presParOf" srcId="{CC60B891-8B48-684A-AB12-19853A2A1616}" destId="{5D80FB70-2FC8-314E-A0C6-6B8110029B03}" srcOrd="0" destOrd="0" presId="urn:microsoft.com/office/officeart/2005/8/layout/bProcess4"/>
    <dgm:cxn modelId="{94E6DB81-7DC6-0F40-84B5-9EE3A1A06505}" type="presParOf" srcId="{CC60B891-8B48-684A-AB12-19853A2A1616}" destId="{29A67680-167B-3C40-8207-3183C354BAB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1F7CD9-9A22-A745-839E-4FEB17C900D7}" type="doc">
      <dgm:prSet loTypeId="urn:microsoft.com/office/officeart/2005/8/layout/vProcess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DBB8CA-3068-E742-8BE6-FB8936F39068}">
      <dgm:prSet custT="1"/>
      <dgm:spPr/>
      <dgm:t>
        <a:bodyPr/>
        <a:lstStyle/>
        <a:p>
          <a:r>
            <a:rPr lang="el-GR" sz="3200" b="1" dirty="0"/>
            <a:t>Υπάρχει ελευθερία στο συνδικαλισμό;</a:t>
          </a:r>
          <a:endParaRPr lang="en-US" sz="3200" b="1" dirty="0"/>
        </a:p>
      </dgm:t>
    </dgm:pt>
    <dgm:pt modelId="{9CB6CDB4-D922-B24C-9E2F-5143E33346B4}" type="parTrans" cxnId="{C8AB3C8A-D85D-3E41-A681-92617721E4D2}">
      <dgm:prSet/>
      <dgm:spPr/>
      <dgm:t>
        <a:bodyPr/>
        <a:lstStyle/>
        <a:p>
          <a:endParaRPr lang="en-US"/>
        </a:p>
      </dgm:t>
    </dgm:pt>
    <dgm:pt modelId="{14D5C296-D9D1-CD4E-B9C0-0ED1DF065F0B}" type="sibTrans" cxnId="{C8AB3C8A-D85D-3E41-A681-92617721E4D2}">
      <dgm:prSet/>
      <dgm:spPr/>
      <dgm:t>
        <a:bodyPr/>
        <a:lstStyle/>
        <a:p>
          <a:endParaRPr lang="en-US"/>
        </a:p>
      </dgm:t>
    </dgm:pt>
    <dgm:pt modelId="{ECD72BFB-2F7E-6F49-8AEE-416B04CB35DF}">
      <dgm:prSet custT="1"/>
      <dgm:spPr/>
      <dgm:t>
        <a:bodyPr/>
        <a:lstStyle/>
        <a:p>
          <a:r>
            <a:rPr lang="el-GR" sz="2800" b="1" dirty="0"/>
            <a:t>Υπάρχει ελευθερία δημιουργίας επαγγελματικών και ιδιωτικών οργανώσεων;</a:t>
          </a:r>
          <a:endParaRPr lang="en-US" sz="2800" b="1" dirty="0"/>
        </a:p>
      </dgm:t>
    </dgm:pt>
    <dgm:pt modelId="{51F4027D-F7CC-274E-8F76-BA74D50E1E25}" type="parTrans" cxnId="{4E086D1C-B9B6-7A46-9766-0C523FA599D1}">
      <dgm:prSet/>
      <dgm:spPr/>
      <dgm:t>
        <a:bodyPr/>
        <a:lstStyle/>
        <a:p>
          <a:endParaRPr lang="en-US"/>
        </a:p>
      </dgm:t>
    </dgm:pt>
    <dgm:pt modelId="{03596425-1BAD-1E45-8085-09A20AED555B}" type="sibTrans" cxnId="{4E086D1C-B9B6-7A46-9766-0C523FA599D1}">
      <dgm:prSet/>
      <dgm:spPr/>
      <dgm:t>
        <a:bodyPr/>
        <a:lstStyle/>
        <a:p>
          <a:endParaRPr lang="en-US"/>
        </a:p>
      </dgm:t>
    </dgm:pt>
    <dgm:pt modelId="{B222527D-85E5-9943-ABB5-68D0F6D819FB}">
      <dgm:prSet custT="1"/>
      <dgm:spPr/>
      <dgm:t>
        <a:bodyPr/>
        <a:lstStyle/>
        <a:p>
          <a:r>
            <a:rPr lang="el-GR" sz="2800" b="1" dirty="0"/>
            <a:t>Υπάρχει ο θεσμός του ελεύθερου επαγγέλματος και των ελεύθερων συνεταιρισμών;</a:t>
          </a:r>
          <a:endParaRPr lang="en-US" sz="2800" b="1" dirty="0"/>
        </a:p>
      </dgm:t>
    </dgm:pt>
    <dgm:pt modelId="{23A144D4-B489-A84D-8419-73CB8601C606}" type="parTrans" cxnId="{5029FAC6-B379-BD47-ABAF-561660124AE4}">
      <dgm:prSet/>
      <dgm:spPr/>
      <dgm:t>
        <a:bodyPr/>
        <a:lstStyle/>
        <a:p>
          <a:endParaRPr lang="en-US"/>
        </a:p>
      </dgm:t>
    </dgm:pt>
    <dgm:pt modelId="{9B1BD3D2-CB7F-5B41-A6ED-82114736DBA2}" type="sibTrans" cxnId="{5029FAC6-B379-BD47-ABAF-561660124AE4}">
      <dgm:prSet/>
      <dgm:spPr/>
      <dgm:t>
        <a:bodyPr/>
        <a:lstStyle/>
        <a:p>
          <a:endParaRPr lang="en-US"/>
        </a:p>
      </dgm:t>
    </dgm:pt>
    <dgm:pt modelId="{1D44E294-8B6D-1A4B-81B9-F23E7F91A046}">
      <dgm:prSet custT="1"/>
      <dgm:spPr/>
      <dgm:t>
        <a:bodyPr/>
        <a:lstStyle/>
        <a:p>
          <a:r>
            <a:rPr lang="el-GR" sz="2400" b="1" dirty="0"/>
            <a:t>Είναι διασφαλισμένη η ελευθερία και λειτουργία των θρησκευτικών κοινοτήτων και των θρησκευτικών ελευθεριών τόσο στον δημόσιο όσο και στον ιδιωτικό τομέα;</a:t>
          </a:r>
          <a:endParaRPr lang="en-US" sz="2400" b="1" dirty="0"/>
        </a:p>
      </dgm:t>
    </dgm:pt>
    <dgm:pt modelId="{7BC8E9CB-DF02-2245-B264-370E1F99F503}" type="parTrans" cxnId="{5B1F54AA-A879-9A47-8762-4B8943C3D7CE}">
      <dgm:prSet/>
      <dgm:spPr/>
      <dgm:t>
        <a:bodyPr/>
        <a:lstStyle/>
        <a:p>
          <a:endParaRPr lang="en-US"/>
        </a:p>
      </dgm:t>
    </dgm:pt>
    <dgm:pt modelId="{A4759D21-DEE1-664F-807E-6626AF2ED468}" type="sibTrans" cxnId="{5B1F54AA-A879-9A47-8762-4B8943C3D7CE}">
      <dgm:prSet/>
      <dgm:spPr/>
      <dgm:t>
        <a:bodyPr/>
        <a:lstStyle/>
        <a:p>
          <a:endParaRPr lang="en-US"/>
        </a:p>
      </dgm:t>
    </dgm:pt>
    <dgm:pt modelId="{CBB1F034-4CDF-B548-8CCF-1292AD95CE0E}" type="pres">
      <dgm:prSet presAssocID="{651F7CD9-9A22-A745-839E-4FEB17C900D7}" presName="outerComposite" presStyleCnt="0">
        <dgm:presLayoutVars>
          <dgm:chMax val="5"/>
          <dgm:dir/>
          <dgm:resizeHandles val="exact"/>
        </dgm:presLayoutVars>
      </dgm:prSet>
      <dgm:spPr/>
    </dgm:pt>
    <dgm:pt modelId="{0C8C4FE4-E675-D344-A499-E3DFAABB7182}" type="pres">
      <dgm:prSet presAssocID="{651F7CD9-9A22-A745-839E-4FEB17C900D7}" presName="dummyMaxCanvas" presStyleCnt="0">
        <dgm:presLayoutVars/>
      </dgm:prSet>
      <dgm:spPr/>
    </dgm:pt>
    <dgm:pt modelId="{03B9DE4E-1593-C644-A8C8-B7E56292C570}" type="pres">
      <dgm:prSet presAssocID="{651F7CD9-9A22-A745-839E-4FEB17C900D7}" presName="FourNodes_1" presStyleLbl="node1" presStyleIdx="0" presStyleCnt="4">
        <dgm:presLayoutVars>
          <dgm:bulletEnabled val="1"/>
        </dgm:presLayoutVars>
      </dgm:prSet>
      <dgm:spPr/>
    </dgm:pt>
    <dgm:pt modelId="{8BACDF1C-F03C-394B-B464-6E5D79A7B775}" type="pres">
      <dgm:prSet presAssocID="{651F7CD9-9A22-A745-839E-4FEB17C900D7}" presName="FourNodes_2" presStyleLbl="node1" presStyleIdx="1" presStyleCnt="4">
        <dgm:presLayoutVars>
          <dgm:bulletEnabled val="1"/>
        </dgm:presLayoutVars>
      </dgm:prSet>
      <dgm:spPr/>
    </dgm:pt>
    <dgm:pt modelId="{802F4F18-7EA2-B14E-8BDE-9E63C0F8C296}" type="pres">
      <dgm:prSet presAssocID="{651F7CD9-9A22-A745-839E-4FEB17C900D7}" presName="FourNodes_3" presStyleLbl="node1" presStyleIdx="2" presStyleCnt="4">
        <dgm:presLayoutVars>
          <dgm:bulletEnabled val="1"/>
        </dgm:presLayoutVars>
      </dgm:prSet>
      <dgm:spPr/>
    </dgm:pt>
    <dgm:pt modelId="{81C20659-E387-184C-B380-5E8FE97A914C}" type="pres">
      <dgm:prSet presAssocID="{651F7CD9-9A22-A745-839E-4FEB17C900D7}" presName="FourNodes_4" presStyleLbl="node1" presStyleIdx="3" presStyleCnt="4" custScaleY="107937">
        <dgm:presLayoutVars>
          <dgm:bulletEnabled val="1"/>
        </dgm:presLayoutVars>
      </dgm:prSet>
      <dgm:spPr/>
    </dgm:pt>
    <dgm:pt modelId="{C875056B-CBA7-714E-AE02-E580FA8C7E22}" type="pres">
      <dgm:prSet presAssocID="{651F7CD9-9A22-A745-839E-4FEB17C900D7}" presName="FourConn_1-2" presStyleLbl="fgAccFollowNode1" presStyleIdx="0" presStyleCnt="3">
        <dgm:presLayoutVars>
          <dgm:bulletEnabled val="1"/>
        </dgm:presLayoutVars>
      </dgm:prSet>
      <dgm:spPr/>
    </dgm:pt>
    <dgm:pt modelId="{BDC937C3-6017-614F-AD32-BC1B26AA4A30}" type="pres">
      <dgm:prSet presAssocID="{651F7CD9-9A22-A745-839E-4FEB17C900D7}" presName="FourConn_2-3" presStyleLbl="fgAccFollowNode1" presStyleIdx="1" presStyleCnt="3">
        <dgm:presLayoutVars>
          <dgm:bulletEnabled val="1"/>
        </dgm:presLayoutVars>
      </dgm:prSet>
      <dgm:spPr/>
    </dgm:pt>
    <dgm:pt modelId="{B562B712-CCFA-394D-91D0-A14DDEA00C67}" type="pres">
      <dgm:prSet presAssocID="{651F7CD9-9A22-A745-839E-4FEB17C900D7}" presName="FourConn_3-4" presStyleLbl="fgAccFollowNode1" presStyleIdx="2" presStyleCnt="3">
        <dgm:presLayoutVars>
          <dgm:bulletEnabled val="1"/>
        </dgm:presLayoutVars>
      </dgm:prSet>
      <dgm:spPr/>
    </dgm:pt>
    <dgm:pt modelId="{16704E29-AE33-3B42-BD01-80D52A894D3E}" type="pres">
      <dgm:prSet presAssocID="{651F7CD9-9A22-A745-839E-4FEB17C900D7}" presName="FourNodes_1_text" presStyleLbl="node1" presStyleIdx="3" presStyleCnt="4">
        <dgm:presLayoutVars>
          <dgm:bulletEnabled val="1"/>
        </dgm:presLayoutVars>
      </dgm:prSet>
      <dgm:spPr/>
    </dgm:pt>
    <dgm:pt modelId="{211157DF-8F5D-F548-8E3F-A11D6844B769}" type="pres">
      <dgm:prSet presAssocID="{651F7CD9-9A22-A745-839E-4FEB17C900D7}" presName="FourNodes_2_text" presStyleLbl="node1" presStyleIdx="3" presStyleCnt="4">
        <dgm:presLayoutVars>
          <dgm:bulletEnabled val="1"/>
        </dgm:presLayoutVars>
      </dgm:prSet>
      <dgm:spPr/>
    </dgm:pt>
    <dgm:pt modelId="{83711980-A932-2346-85E9-573A01EC9F68}" type="pres">
      <dgm:prSet presAssocID="{651F7CD9-9A22-A745-839E-4FEB17C900D7}" presName="FourNodes_3_text" presStyleLbl="node1" presStyleIdx="3" presStyleCnt="4">
        <dgm:presLayoutVars>
          <dgm:bulletEnabled val="1"/>
        </dgm:presLayoutVars>
      </dgm:prSet>
      <dgm:spPr/>
    </dgm:pt>
    <dgm:pt modelId="{F590D641-3469-2D4C-94E1-A3D04F75C060}" type="pres">
      <dgm:prSet presAssocID="{651F7CD9-9A22-A745-839E-4FEB17C900D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F0E2703-E37B-D047-AD87-C72D051ECCE2}" type="presOf" srcId="{30DBB8CA-3068-E742-8BE6-FB8936F39068}" destId="{03B9DE4E-1593-C644-A8C8-B7E56292C570}" srcOrd="0" destOrd="0" presId="urn:microsoft.com/office/officeart/2005/8/layout/vProcess5"/>
    <dgm:cxn modelId="{72BA1D10-524E-DE46-BB5C-9365C69F6549}" type="presOf" srcId="{B222527D-85E5-9943-ABB5-68D0F6D819FB}" destId="{802F4F18-7EA2-B14E-8BDE-9E63C0F8C296}" srcOrd="0" destOrd="0" presId="urn:microsoft.com/office/officeart/2005/8/layout/vProcess5"/>
    <dgm:cxn modelId="{4935961B-48B1-9047-A922-409C7ED2325D}" type="presOf" srcId="{651F7CD9-9A22-A745-839E-4FEB17C900D7}" destId="{CBB1F034-4CDF-B548-8CCF-1292AD95CE0E}" srcOrd="0" destOrd="0" presId="urn:microsoft.com/office/officeart/2005/8/layout/vProcess5"/>
    <dgm:cxn modelId="{4E086D1C-B9B6-7A46-9766-0C523FA599D1}" srcId="{651F7CD9-9A22-A745-839E-4FEB17C900D7}" destId="{ECD72BFB-2F7E-6F49-8AEE-416B04CB35DF}" srcOrd="1" destOrd="0" parTransId="{51F4027D-F7CC-274E-8F76-BA74D50E1E25}" sibTransId="{03596425-1BAD-1E45-8085-09A20AED555B}"/>
    <dgm:cxn modelId="{A568A621-50D4-7A40-8155-66BBC77AC1B3}" type="presOf" srcId="{ECD72BFB-2F7E-6F49-8AEE-416B04CB35DF}" destId="{211157DF-8F5D-F548-8E3F-A11D6844B769}" srcOrd="1" destOrd="0" presId="urn:microsoft.com/office/officeart/2005/8/layout/vProcess5"/>
    <dgm:cxn modelId="{D3D37927-D39D-F448-98C9-15CE123FC69B}" type="presOf" srcId="{B222527D-85E5-9943-ABB5-68D0F6D819FB}" destId="{83711980-A932-2346-85E9-573A01EC9F68}" srcOrd="1" destOrd="0" presId="urn:microsoft.com/office/officeart/2005/8/layout/vProcess5"/>
    <dgm:cxn modelId="{968BA133-B4EB-AC45-8346-5366F9D024A0}" type="presOf" srcId="{03596425-1BAD-1E45-8085-09A20AED555B}" destId="{BDC937C3-6017-614F-AD32-BC1B26AA4A30}" srcOrd="0" destOrd="0" presId="urn:microsoft.com/office/officeart/2005/8/layout/vProcess5"/>
    <dgm:cxn modelId="{E12E7059-C598-AC4E-8C32-EF23FE54D7B6}" type="presOf" srcId="{30DBB8CA-3068-E742-8BE6-FB8936F39068}" destId="{16704E29-AE33-3B42-BD01-80D52A894D3E}" srcOrd="1" destOrd="0" presId="urn:microsoft.com/office/officeart/2005/8/layout/vProcess5"/>
    <dgm:cxn modelId="{8AC5D265-545B-4C4A-8E14-D48A77C18C66}" type="presOf" srcId="{9B1BD3D2-CB7F-5B41-A6ED-82114736DBA2}" destId="{B562B712-CCFA-394D-91D0-A14DDEA00C67}" srcOrd="0" destOrd="0" presId="urn:microsoft.com/office/officeart/2005/8/layout/vProcess5"/>
    <dgm:cxn modelId="{C8AB3C8A-D85D-3E41-A681-92617721E4D2}" srcId="{651F7CD9-9A22-A745-839E-4FEB17C900D7}" destId="{30DBB8CA-3068-E742-8BE6-FB8936F39068}" srcOrd="0" destOrd="0" parTransId="{9CB6CDB4-D922-B24C-9E2F-5143E33346B4}" sibTransId="{14D5C296-D9D1-CD4E-B9C0-0ED1DF065F0B}"/>
    <dgm:cxn modelId="{5B1F54AA-A879-9A47-8762-4B8943C3D7CE}" srcId="{651F7CD9-9A22-A745-839E-4FEB17C900D7}" destId="{1D44E294-8B6D-1A4B-81B9-F23E7F91A046}" srcOrd="3" destOrd="0" parTransId="{7BC8E9CB-DF02-2245-B264-370E1F99F503}" sibTransId="{A4759D21-DEE1-664F-807E-6626AF2ED468}"/>
    <dgm:cxn modelId="{DDF229B0-BD97-054D-878B-FC505EFB1AB7}" type="presOf" srcId="{1D44E294-8B6D-1A4B-81B9-F23E7F91A046}" destId="{F590D641-3469-2D4C-94E1-A3D04F75C060}" srcOrd="1" destOrd="0" presId="urn:microsoft.com/office/officeart/2005/8/layout/vProcess5"/>
    <dgm:cxn modelId="{5029FAC6-B379-BD47-ABAF-561660124AE4}" srcId="{651F7CD9-9A22-A745-839E-4FEB17C900D7}" destId="{B222527D-85E5-9943-ABB5-68D0F6D819FB}" srcOrd="2" destOrd="0" parTransId="{23A144D4-B489-A84D-8419-73CB8601C606}" sibTransId="{9B1BD3D2-CB7F-5B41-A6ED-82114736DBA2}"/>
    <dgm:cxn modelId="{B654DDCA-3843-3F41-94BB-6C2FFFCB57F8}" type="presOf" srcId="{14D5C296-D9D1-CD4E-B9C0-0ED1DF065F0B}" destId="{C875056B-CBA7-714E-AE02-E580FA8C7E22}" srcOrd="0" destOrd="0" presId="urn:microsoft.com/office/officeart/2005/8/layout/vProcess5"/>
    <dgm:cxn modelId="{7491C3D4-86F6-5840-935C-90A779AB96E5}" type="presOf" srcId="{ECD72BFB-2F7E-6F49-8AEE-416B04CB35DF}" destId="{8BACDF1C-F03C-394B-B464-6E5D79A7B775}" srcOrd="0" destOrd="0" presId="urn:microsoft.com/office/officeart/2005/8/layout/vProcess5"/>
    <dgm:cxn modelId="{CB697DF6-9EC4-204D-913A-E4D53C25F1F1}" type="presOf" srcId="{1D44E294-8B6D-1A4B-81B9-F23E7F91A046}" destId="{81C20659-E387-184C-B380-5E8FE97A914C}" srcOrd="0" destOrd="0" presId="urn:microsoft.com/office/officeart/2005/8/layout/vProcess5"/>
    <dgm:cxn modelId="{0B15154D-232B-6C43-AB18-5B0EECBC4BCC}" type="presParOf" srcId="{CBB1F034-4CDF-B548-8CCF-1292AD95CE0E}" destId="{0C8C4FE4-E675-D344-A499-E3DFAABB7182}" srcOrd="0" destOrd="0" presId="urn:microsoft.com/office/officeart/2005/8/layout/vProcess5"/>
    <dgm:cxn modelId="{A50F38EA-B128-134B-A8B5-D5C8090E8297}" type="presParOf" srcId="{CBB1F034-4CDF-B548-8CCF-1292AD95CE0E}" destId="{03B9DE4E-1593-C644-A8C8-B7E56292C570}" srcOrd="1" destOrd="0" presId="urn:microsoft.com/office/officeart/2005/8/layout/vProcess5"/>
    <dgm:cxn modelId="{8403008D-3453-1F44-BDB0-89BA98EA5187}" type="presParOf" srcId="{CBB1F034-4CDF-B548-8CCF-1292AD95CE0E}" destId="{8BACDF1C-F03C-394B-B464-6E5D79A7B775}" srcOrd="2" destOrd="0" presId="urn:microsoft.com/office/officeart/2005/8/layout/vProcess5"/>
    <dgm:cxn modelId="{FB4B6F86-5D21-8B49-8AD7-870C932E858B}" type="presParOf" srcId="{CBB1F034-4CDF-B548-8CCF-1292AD95CE0E}" destId="{802F4F18-7EA2-B14E-8BDE-9E63C0F8C296}" srcOrd="3" destOrd="0" presId="urn:microsoft.com/office/officeart/2005/8/layout/vProcess5"/>
    <dgm:cxn modelId="{D69E5E40-0EDC-8142-8BEC-52D0D2A98622}" type="presParOf" srcId="{CBB1F034-4CDF-B548-8CCF-1292AD95CE0E}" destId="{81C20659-E387-184C-B380-5E8FE97A914C}" srcOrd="4" destOrd="0" presId="urn:microsoft.com/office/officeart/2005/8/layout/vProcess5"/>
    <dgm:cxn modelId="{90A07002-2DFF-3E4D-B200-5D96889F91F9}" type="presParOf" srcId="{CBB1F034-4CDF-B548-8CCF-1292AD95CE0E}" destId="{C875056B-CBA7-714E-AE02-E580FA8C7E22}" srcOrd="5" destOrd="0" presId="urn:microsoft.com/office/officeart/2005/8/layout/vProcess5"/>
    <dgm:cxn modelId="{33B356B6-3BCD-C149-A080-EE70A05D6302}" type="presParOf" srcId="{CBB1F034-4CDF-B548-8CCF-1292AD95CE0E}" destId="{BDC937C3-6017-614F-AD32-BC1B26AA4A30}" srcOrd="6" destOrd="0" presId="urn:microsoft.com/office/officeart/2005/8/layout/vProcess5"/>
    <dgm:cxn modelId="{F5C17B38-5766-6841-B06F-00E1EB5CAC3D}" type="presParOf" srcId="{CBB1F034-4CDF-B548-8CCF-1292AD95CE0E}" destId="{B562B712-CCFA-394D-91D0-A14DDEA00C67}" srcOrd="7" destOrd="0" presId="urn:microsoft.com/office/officeart/2005/8/layout/vProcess5"/>
    <dgm:cxn modelId="{CB482E64-2BCF-7547-BAC5-A886056D54F1}" type="presParOf" srcId="{CBB1F034-4CDF-B548-8CCF-1292AD95CE0E}" destId="{16704E29-AE33-3B42-BD01-80D52A894D3E}" srcOrd="8" destOrd="0" presId="urn:microsoft.com/office/officeart/2005/8/layout/vProcess5"/>
    <dgm:cxn modelId="{9DB957E8-0F14-9441-8605-97D0A7F4F6C4}" type="presParOf" srcId="{CBB1F034-4CDF-B548-8CCF-1292AD95CE0E}" destId="{211157DF-8F5D-F548-8E3F-A11D6844B769}" srcOrd="9" destOrd="0" presId="urn:microsoft.com/office/officeart/2005/8/layout/vProcess5"/>
    <dgm:cxn modelId="{C11F10EA-36C9-5F4A-B639-2EDC71706752}" type="presParOf" srcId="{CBB1F034-4CDF-B548-8CCF-1292AD95CE0E}" destId="{83711980-A932-2346-85E9-573A01EC9F68}" srcOrd="10" destOrd="0" presId="urn:microsoft.com/office/officeart/2005/8/layout/vProcess5"/>
    <dgm:cxn modelId="{5DC704D8-A49D-4B41-8FC1-629E490B599B}" type="presParOf" srcId="{CBB1F034-4CDF-B548-8CCF-1292AD95CE0E}" destId="{F590D641-3469-2D4C-94E1-A3D04F75C06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9DC1B-9B6E-514C-9238-A381CDDCEF0D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Θεωρία της Συμμετοχικής Δημοκρατίας.</a:t>
          </a:r>
          <a:endParaRPr lang="en-US" sz="2800" b="1" kern="1200" dirty="0"/>
        </a:p>
      </dsp:txBody>
      <dsp:txXfrm>
        <a:off x="22940" y="22940"/>
        <a:ext cx="7160195" cy="737360"/>
      </dsp:txXfrm>
    </dsp:sp>
    <dsp:sp modelId="{D66B12B7-A121-0B4D-8D45-BF4EA99B6C14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β. Θεωρία της Επεκτατικής δημοκρατίας. </a:t>
          </a:r>
          <a:endParaRPr lang="en-US" sz="2800" b="1" kern="1200" dirty="0"/>
        </a:p>
      </dsp:txBody>
      <dsp:txXfrm>
        <a:off x="627587" y="914964"/>
        <a:ext cx="6937378" cy="737360"/>
      </dsp:txXfrm>
    </dsp:sp>
    <dsp:sp modelId="{8001C016-695D-634D-AB61-6951B1CF01A3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γ. Θεωρία της Ισχυρής Δημοκρατίας</a:t>
          </a:r>
          <a:r>
            <a:rPr lang="el-GR" sz="2000" kern="1200" dirty="0"/>
            <a:t>. </a:t>
          </a:r>
          <a:endParaRPr lang="en-US" sz="2000" kern="1200" dirty="0"/>
        </a:p>
      </dsp:txBody>
      <dsp:txXfrm>
        <a:off x="1232233" y="1806988"/>
        <a:ext cx="6937378" cy="737360"/>
      </dsp:txXfrm>
    </dsp:sp>
    <dsp:sp modelId="{D53105E2-D48E-8244-853B-180B9709B49F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δ. Θεωρία της Ενωτικής Δημοκρατίας.</a:t>
          </a:r>
          <a:endParaRPr lang="en-US" sz="2800" b="1" kern="1200" dirty="0"/>
        </a:p>
      </dsp:txBody>
      <dsp:txXfrm>
        <a:off x="1836880" y="2699012"/>
        <a:ext cx="6937378" cy="737360"/>
      </dsp:txXfrm>
    </dsp:sp>
    <dsp:sp modelId="{7A755639-3119-4842-ACA6-CC6159606F55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ε</a:t>
          </a:r>
          <a:r>
            <a:rPr lang="el-GR" sz="2000" b="1" kern="1200" dirty="0"/>
            <a:t>.</a:t>
          </a:r>
          <a:r>
            <a:rPr lang="el-GR" sz="2000" kern="1200" dirty="0"/>
            <a:t> </a:t>
          </a:r>
          <a:r>
            <a:rPr lang="el-GR" sz="2400" b="1" kern="1200" dirty="0"/>
            <a:t>Θεωρία της </a:t>
          </a:r>
          <a:r>
            <a:rPr lang="el-GR" sz="2400" b="1" u="sng" kern="1200" dirty="0"/>
            <a:t>Διαλογικής Δημοκρατίας</a:t>
          </a:r>
          <a:r>
            <a:rPr lang="el-GR" sz="2400" b="1" kern="1200" dirty="0"/>
            <a:t> ή της </a:t>
          </a:r>
          <a:r>
            <a:rPr lang="el-GR" sz="2400" b="1" u="sng" kern="1200" dirty="0"/>
            <a:t>Διασκεπτικής Δημοκρατίας</a:t>
          </a:r>
          <a:r>
            <a:rPr lang="el-GR" sz="2400" b="1" kern="1200" dirty="0"/>
            <a:t>	</a:t>
          </a:r>
          <a:endParaRPr lang="en-US" sz="2400" b="1" kern="1200" dirty="0"/>
        </a:p>
      </dsp:txBody>
      <dsp:txXfrm>
        <a:off x="2441527" y="3591037"/>
        <a:ext cx="6937378" cy="737360"/>
      </dsp:txXfrm>
    </dsp:sp>
    <dsp:sp modelId="{D7924A36-51CD-2D49-92DD-FC656CDD4FCB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53828CA7-2276-E744-9EAA-BEAEE20D91A8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2CCDEA2F-D10B-3A46-AD89-02FD65DA33D3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46AB0711-98E9-984D-8AF7-4A8CBE1CE85F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6CDDB-B891-A349-B278-03DDD6919CD7}">
      <dsp:nvSpPr>
        <dsp:cNvPr id="0" name=""/>
        <dsp:cNvSpPr/>
      </dsp:nvSpPr>
      <dsp:spPr>
        <a:xfrm>
          <a:off x="0" y="0"/>
          <a:ext cx="8938260" cy="1686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Είναι εξασφαλισμένα τα προσωπικά δικαιώματα ελευθερίας (</a:t>
          </a:r>
          <a:r>
            <a:rPr lang="en-US" sz="2400" b="1" kern="1200" dirty="0"/>
            <a:t>personal social freedoms</a:t>
          </a:r>
          <a:r>
            <a:rPr lang="el-GR" sz="2400" b="1" kern="1200" dirty="0"/>
            <a:t>), ειδικά σε σχέση με τα δύο φύλα, τα δικαιώματα ιδιοκτησίας, ανοχής ελευθερίας, ελεύθερης επιλογής του αριθμού των παιδιών;</a:t>
          </a:r>
          <a:endParaRPr lang="en-US" sz="2400" b="1" kern="1200" dirty="0"/>
        </a:p>
      </dsp:txBody>
      <dsp:txXfrm>
        <a:off x="49400" y="49400"/>
        <a:ext cx="7118236" cy="1587847"/>
      </dsp:txXfrm>
    </dsp:sp>
    <dsp:sp modelId="{3BE5A53F-2FC6-FB48-9200-22FE6C457AB9}">
      <dsp:nvSpPr>
        <dsp:cNvPr id="0" name=""/>
        <dsp:cNvSpPr/>
      </dsp:nvSpPr>
      <dsp:spPr>
        <a:xfrm>
          <a:off x="788669" y="1967755"/>
          <a:ext cx="8938260" cy="1686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Υπάρχει ισότητα των ευκαιριών για όλους τους πολίτες;</a:t>
          </a:r>
          <a:endParaRPr lang="en-US" sz="3200" b="1" kern="1200" dirty="0"/>
        </a:p>
      </dsp:txBody>
      <dsp:txXfrm>
        <a:off x="838069" y="2017155"/>
        <a:ext cx="6954468" cy="1587847"/>
      </dsp:txXfrm>
    </dsp:sp>
    <dsp:sp modelId="{3EA8119F-677E-4A42-A444-73BD45F0E200}">
      <dsp:nvSpPr>
        <dsp:cNvPr id="0" name=""/>
        <dsp:cNvSpPr/>
      </dsp:nvSpPr>
      <dsp:spPr>
        <a:xfrm>
          <a:off x="1577339" y="3935511"/>
          <a:ext cx="8938260" cy="1686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Υπάρχει προστασία από την ακραία αδιαφορία του κράτους στις επιθυμίες των πολιτών του και από την ακραία διαφθορά;</a:t>
          </a:r>
          <a:endParaRPr lang="en-US" sz="3200" b="1" kern="1200" dirty="0"/>
        </a:p>
      </dsp:txBody>
      <dsp:txXfrm>
        <a:off x="1626739" y="3984911"/>
        <a:ext cx="6954468" cy="1587847"/>
      </dsp:txXfrm>
    </dsp:sp>
    <dsp:sp modelId="{05436CC5-2788-E642-A487-426AB5B9A3E3}">
      <dsp:nvSpPr>
        <dsp:cNvPr id="0" name=""/>
        <dsp:cNvSpPr/>
      </dsp:nvSpPr>
      <dsp:spPr>
        <a:xfrm>
          <a:off x="7841938" y="1279041"/>
          <a:ext cx="1096321" cy="10963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88610" y="1279041"/>
        <a:ext cx="602977" cy="824982"/>
      </dsp:txXfrm>
    </dsp:sp>
    <dsp:sp modelId="{ADD4D009-2CD1-274C-A595-DDD6D6ADA9C7}">
      <dsp:nvSpPr>
        <dsp:cNvPr id="0" name=""/>
        <dsp:cNvSpPr/>
      </dsp:nvSpPr>
      <dsp:spPr>
        <a:xfrm>
          <a:off x="8630608" y="3235552"/>
          <a:ext cx="1096321" cy="10963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877280" y="3235552"/>
        <a:ext cx="602977" cy="82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75503-3275-E744-9AD9-C007A7A5FD67}">
      <dsp:nvSpPr>
        <dsp:cNvPr id="0" name=""/>
        <dsp:cNvSpPr/>
      </dsp:nvSpPr>
      <dsp:spPr>
        <a:xfrm>
          <a:off x="0" y="3687096"/>
          <a:ext cx="10515600" cy="12101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ΠΟΛΙΤΙΚΕΣ</a:t>
          </a:r>
          <a:endParaRPr lang="en-US" sz="2800" b="1" kern="1200" dirty="0"/>
        </a:p>
      </dsp:txBody>
      <dsp:txXfrm>
        <a:off x="0" y="3687096"/>
        <a:ext cx="10515600" cy="653501"/>
      </dsp:txXfrm>
    </dsp:sp>
    <dsp:sp modelId="{B312B346-1D58-4245-87A3-BAE8336BC94B}">
      <dsp:nvSpPr>
        <dsp:cNvPr id="0" name=""/>
        <dsp:cNvSpPr/>
      </dsp:nvSpPr>
      <dsp:spPr>
        <a:xfrm>
          <a:off x="0" y="4341462"/>
          <a:ext cx="10515600" cy="5566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 dirty="0"/>
            <a:t>ΛΥΣΕΙΣ</a:t>
          </a:r>
          <a:endParaRPr lang="en-US" sz="3300" b="1" kern="1200" dirty="0"/>
        </a:p>
      </dsp:txBody>
      <dsp:txXfrm>
        <a:off x="0" y="4341462"/>
        <a:ext cx="10515600" cy="556686"/>
      </dsp:txXfrm>
    </dsp:sp>
    <dsp:sp modelId="{25E0D5C7-B631-4446-BA43-01968446089C}">
      <dsp:nvSpPr>
        <dsp:cNvPr id="0" name=""/>
        <dsp:cNvSpPr/>
      </dsp:nvSpPr>
      <dsp:spPr>
        <a:xfrm rot="10800000">
          <a:off x="0" y="1843980"/>
          <a:ext cx="10515600" cy="186126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1" kern="1200"/>
            <a:t>ΚΑΙ ΤΑ ΜΕΤΑΤΡΕΠΕΙ </a:t>
          </a:r>
          <a:endParaRPr lang="en-US" sz="2300" b="1" kern="1200"/>
        </a:p>
      </dsp:txBody>
      <dsp:txXfrm rot="-10800000">
        <a:off x="0" y="1843980"/>
        <a:ext cx="10515600" cy="653305"/>
      </dsp:txXfrm>
    </dsp:sp>
    <dsp:sp modelId="{DAB0FEEE-7C17-2A48-A80F-48FEFD7DE402}">
      <dsp:nvSpPr>
        <dsp:cNvPr id="0" name=""/>
        <dsp:cNvSpPr/>
      </dsp:nvSpPr>
      <dsp:spPr>
        <a:xfrm>
          <a:off x="0" y="2497285"/>
          <a:ext cx="10515600" cy="5565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/>
            <a:t>ΣΕ ΕΝΑΛΛΑΚΤΙΚΕΣ </a:t>
          </a:r>
          <a:endParaRPr lang="en-US" sz="3300" b="1" kern="1200"/>
        </a:p>
      </dsp:txBody>
      <dsp:txXfrm>
        <a:off x="0" y="2497285"/>
        <a:ext cx="10515600" cy="556519"/>
      </dsp:txXfrm>
    </dsp:sp>
    <dsp:sp modelId="{5B4B007A-489C-E048-B293-959C64A27E59}">
      <dsp:nvSpPr>
        <dsp:cNvPr id="0" name=""/>
        <dsp:cNvSpPr/>
      </dsp:nvSpPr>
      <dsp:spPr>
        <a:xfrm rot="10800000">
          <a:off x="0" y="865"/>
          <a:ext cx="10515600" cy="186126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Η ΔΗΜΟΚΡΑΤΙΑ</a:t>
          </a:r>
          <a:endParaRPr lang="en-US" sz="2800" b="1" kern="1200" dirty="0"/>
        </a:p>
      </dsp:txBody>
      <dsp:txXfrm rot="-10800000">
        <a:off x="0" y="865"/>
        <a:ext cx="10515600" cy="653305"/>
      </dsp:txXfrm>
    </dsp:sp>
    <dsp:sp modelId="{F6F1C0FB-B7B8-8645-8447-FA35DD74E430}">
      <dsp:nvSpPr>
        <dsp:cNvPr id="0" name=""/>
        <dsp:cNvSpPr/>
      </dsp:nvSpPr>
      <dsp:spPr>
        <a:xfrm>
          <a:off x="0" y="654170"/>
          <a:ext cx="10515600" cy="5565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/>
            <a:t>ΕΝΩΝΕΙ ΤΑ ΠΟΛΙΤΙΚΑ ΣΥΜΦΕΡΟΝΤΑ</a:t>
          </a:r>
          <a:endParaRPr lang="en-US" sz="3300" b="1" kern="1200"/>
        </a:p>
      </dsp:txBody>
      <dsp:txXfrm>
        <a:off x="0" y="654170"/>
        <a:ext cx="10515600" cy="556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11255-D330-1B42-B245-F448C464CB99}">
      <dsp:nvSpPr>
        <dsp:cNvPr id="0" name=""/>
        <dsp:cNvSpPr/>
      </dsp:nvSpPr>
      <dsp:spPr>
        <a:xfrm>
          <a:off x="116585" y="504526"/>
          <a:ext cx="2875788" cy="28757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ΔΗΜΟΣΙΑ ΣΦΑΙΡΑ</a:t>
          </a:r>
          <a:endParaRPr lang="en-US" sz="3100" b="1" kern="1200" dirty="0"/>
        </a:p>
      </dsp:txBody>
      <dsp:txXfrm>
        <a:off x="518159" y="843643"/>
        <a:ext cx="1658112" cy="2197553"/>
      </dsp:txXfrm>
    </dsp:sp>
    <dsp:sp modelId="{D00B0B97-BDE7-4D45-8081-9F8C01685C4D}">
      <dsp:nvSpPr>
        <dsp:cNvPr id="0" name=""/>
        <dsp:cNvSpPr/>
      </dsp:nvSpPr>
      <dsp:spPr>
        <a:xfrm>
          <a:off x="2189225" y="504526"/>
          <a:ext cx="2875788" cy="28757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ΘΕΣΜΟΠΟΙΗΜΕΝΗ ΣΦΑΙΡΑ</a:t>
          </a:r>
          <a:endParaRPr lang="en-US" sz="2400" b="1" kern="1200" dirty="0"/>
        </a:p>
      </dsp:txBody>
      <dsp:txXfrm>
        <a:off x="3005327" y="843643"/>
        <a:ext cx="1658112" cy="2197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27D9A-C292-6C41-B165-17632CBBB71F}">
      <dsp:nvSpPr>
        <dsp:cNvPr id="0" name=""/>
        <dsp:cNvSpPr/>
      </dsp:nvSpPr>
      <dsp:spPr>
        <a:xfrm>
          <a:off x="2923711" y="1281825"/>
          <a:ext cx="6407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70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7281" y="1324185"/>
        <a:ext cx="33565" cy="6719"/>
      </dsp:txXfrm>
    </dsp:sp>
    <dsp:sp modelId="{F3587F3A-2C8C-D749-AABF-F8E9A8BC547A}">
      <dsp:nvSpPr>
        <dsp:cNvPr id="0" name=""/>
        <dsp:cNvSpPr/>
      </dsp:nvSpPr>
      <dsp:spPr>
        <a:xfrm>
          <a:off x="6793" y="451930"/>
          <a:ext cx="2918717" cy="1751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Η διαφύλαξη της αυτόνομης δημοσιότητας</a:t>
          </a:r>
          <a:endParaRPr lang="en-US" sz="2800" b="1" kern="1200" dirty="0"/>
        </a:p>
      </dsp:txBody>
      <dsp:txXfrm>
        <a:off x="6793" y="451930"/>
        <a:ext cx="2918717" cy="1751230"/>
      </dsp:txXfrm>
    </dsp:sp>
    <dsp:sp modelId="{811EB782-6EA2-6640-9372-3489BB92D7D3}">
      <dsp:nvSpPr>
        <dsp:cNvPr id="0" name=""/>
        <dsp:cNvSpPr/>
      </dsp:nvSpPr>
      <dsp:spPr>
        <a:xfrm>
          <a:off x="6916983" y="1281825"/>
          <a:ext cx="6407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70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20553" y="1324185"/>
        <a:ext cx="33565" cy="6719"/>
      </dsp:txXfrm>
    </dsp:sp>
    <dsp:sp modelId="{E5181BB5-2D73-A14C-A0BD-F1AAD9746EE7}">
      <dsp:nvSpPr>
        <dsp:cNvPr id="0" name=""/>
        <dsp:cNvSpPr/>
      </dsp:nvSpPr>
      <dsp:spPr>
        <a:xfrm>
          <a:off x="3596816" y="374228"/>
          <a:ext cx="3321967" cy="1906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Εκτεταμένες δυνατότητες των πολιτών για σύμπραξη και συναπόφαση</a:t>
          </a:r>
          <a:endParaRPr lang="en-US" sz="2800" b="1" kern="1200" dirty="0"/>
        </a:p>
      </dsp:txBody>
      <dsp:txXfrm>
        <a:off x="3596816" y="374228"/>
        <a:ext cx="3321967" cy="1906634"/>
      </dsp:txXfrm>
    </dsp:sp>
    <dsp:sp modelId="{26A0541B-1BDE-404F-9D97-929BBD83A486}">
      <dsp:nvSpPr>
        <dsp:cNvPr id="0" name=""/>
        <dsp:cNvSpPr/>
      </dsp:nvSpPr>
      <dsp:spPr>
        <a:xfrm>
          <a:off x="1625076" y="2201360"/>
          <a:ext cx="7424370" cy="718407"/>
        </a:xfrm>
        <a:custGeom>
          <a:avLst/>
          <a:gdLst/>
          <a:ahLst/>
          <a:cxnLst/>
          <a:rect l="0" t="0" r="0" b="0"/>
          <a:pathLst>
            <a:path>
              <a:moveTo>
                <a:pt x="7424370" y="0"/>
              </a:moveTo>
              <a:lnTo>
                <a:pt x="7424370" y="376303"/>
              </a:lnTo>
              <a:lnTo>
                <a:pt x="0" y="376303"/>
              </a:lnTo>
              <a:lnTo>
                <a:pt x="0" y="71840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50710" y="2557204"/>
        <a:ext cx="373102" cy="6719"/>
      </dsp:txXfrm>
    </dsp:sp>
    <dsp:sp modelId="{F57745E9-0ACE-BF40-981C-21AC15040AC1}">
      <dsp:nvSpPr>
        <dsp:cNvPr id="0" name=""/>
        <dsp:cNvSpPr/>
      </dsp:nvSpPr>
      <dsp:spPr>
        <a:xfrm>
          <a:off x="7590088" y="451930"/>
          <a:ext cx="2918717" cy="1751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Η χαλιναγώγηση της εξουσίας των ΜΜΕ</a:t>
          </a:r>
          <a:endParaRPr lang="en-US" sz="2800" b="1" kern="1200" dirty="0"/>
        </a:p>
      </dsp:txBody>
      <dsp:txXfrm>
        <a:off x="7590088" y="451930"/>
        <a:ext cx="2918717" cy="1751230"/>
      </dsp:txXfrm>
    </dsp:sp>
    <dsp:sp modelId="{033B2AC1-D4A5-EA49-9DAE-60D1578859A6}">
      <dsp:nvSpPr>
        <dsp:cNvPr id="0" name=""/>
        <dsp:cNvSpPr/>
      </dsp:nvSpPr>
      <dsp:spPr>
        <a:xfrm>
          <a:off x="3241559" y="3782063"/>
          <a:ext cx="6407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070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5129" y="3824423"/>
        <a:ext cx="33565" cy="6719"/>
      </dsp:txXfrm>
    </dsp:sp>
    <dsp:sp modelId="{E5A58641-A7B1-E946-B101-69E9679F59AD}">
      <dsp:nvSpPr>
        <dsp:cNvPr id="0" name=""/>
        <dsp:cNvSpPr/>
      </dsp:nvSpPr>
      <dsp:spPr>
        <a:xfrm>
          <a:off x="6793" y="2952168"/>
          <a:ext cx="3236565" cy="1751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Οι ικανοί πολίτες, που θα μπορούν να λειτουργούν ταυτόχρονα ως «συγγραφείς και παραλήπτες του δικαίου»</a:t>
          </a:r>
          <a:endParaRPr lang="en-US" sz="2000" b="1" kern="1200" dirty="0"/>
        </a:p>
      </dsp:txBody>
      <dsp:txXfrm>
        <a:off x="6793" y="2952168"/>
        <a:ext cx="3236565" cy="1751230"/>
      </dsp:txXfrm>
    </dsp:sp>
    <dsp:sp modelId="{C695F39E-8052-6841-866A-8FC11983DE0F}">
      <dsp:nvSpPr>
        <dsp:cNvPr id="0" name=""/>
        <dsp:cNvSpPr/>
      </dsp:nvSpPr>
      <dsp:spPr>
        <a:xfrm>
          <a:off x="3914664" y="2952168"/>
          <a:ext cx="5529305" cy="1751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Όπως και η «μεσολαβητική δραστηριότητα </a:t>
          </a:r>
          <a:r>
            <a:rPr lang="el-GR" sz="2800" b="1" u="sng" kern="1200" dirty="0"/>
            <a:t>μη κρατικοποιημένων κομμάτων</a:t>
          </a:r>
          <a:r>
            <a:rPr lang="el-GR" sz="2800" b="1" kern="1200" dirty="0"/>
            <a:t>». (</a:t>
          </a:r>
          <a:r>
            <a:rPr lang="en-US" sz="2800" b="1" kern="1200" dirty="0"/>
            <a:t>Habermas</a:t>
          </a:r>
          <a:r>
            <a:rPr lang="el-GR" sz="2800" b="1" kern="1200" dirty="0"/>
            <a:t>,1992:533).</a:t>
          </a:r>
          <a:endParaRPr lang="en-US" sz="2800" b="1" kern="1200" dirty="0"/>
        </a:p>
      </dsp:txBody>
      <dsp:txXfrm>
        <a:off x="3914664" y="2952168"/>
        <a:ext cx="5529305" cy="1751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40DF-DCF9-7041-BA95-DBFCF874D2D8}">
      <dsp:nvSpPr>
        <dsp:cNvPr id="0" name=""/>
        <dsp:cNvSpPr/>
      </dsp:nvSpPr>
      <dsp:spPr>
        <a:xfrm rot="5400000">
          <a:off x="-273249" y="1706908"/>
          <a:ext cx="2668011" cy="3216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CC0EC-15E8-E647-8933-67F0FADD2C72}">
      <dsp:nvSpPr>
        <dsp:cNvPr id="0" name=""/>
        <dsp:cNvSpPr/>
      </dsp:nvSpPr>
      <dsp:spPr>
        <a:xfrm>
          <a:off x="339906" y="3302"/>
          <a:ext cx="3573660" cy="21441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Η κορυφή της εκτελεστικής εξουσίας προέρχεται από ελεύθερες και δίκαιες εκλογές;</a:t>
          </a:r>
          <a:endParaRPr lang="en-US" sz="2800" b="1" kern="1200" dirty="0"/>
        </a:p>
      </dsp:txBody>
      <dsp:txXfrm>
        <a:off x="402707" y="66103"/>
        <a:ext cx="3448058" cy="2018594"/>
      </dsp:txXfrm>
    </dsp:sp>
    <dsp:sp modelId="{335C2F95-52E7-6E40-AD60-C35A7426B815}">
      <dsp:nvSpPr>
        <dsp:cNvPr id="0" name=""/>
        <dsp:cNvSpPr/>
      </dsp:nvSpPr>
      <dsp:spPr>
        <a:xfrm>
          <a:off x="1066873" y="3047031"/>
          <a:ext cx="5492729" cy="3216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D9844-A46A-D442-A68A-322D3BA69127}">
      <dsp:nvSpPr>
        <dsp:cNvPr id="0" name=""/>
        <dsp:cNvSpPr/>
      </dsp:nvSpPr>
      <dsp:spPr>
        <a:xfrm>
          <a:off x="339906" y="2683548"/>
          <a:ext cx="3573660" cy="21441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/>
            <a:t>Οι εκπρόσωποι του λαού στην νομοθετική εξουσία εκλέγονται με ελεύθερες και δίκαιες εκλογές</a:t>
          </a:r>
          <a:r>
            <a:rPr lang="el-GR" sz="1900" kern="1200" dirty="0"/>
            <a:t>;</a:t>
          </a:r>
          <a:endParaRPr lang="en-US" sz="1900" kern="1200" dirty="0"/>
        </a:p>
      </dsp:txBody>
      <dsp:txXfrm>
        <a:off x="402707" y="2746349"/>
        <a:ext cx="3448058" cy="2018594"/>
      </dsp:txXfrm>
    </dsp:sp>
    <dsp:sp modelId="{37C604EA-5442-014D-AEE5-D625ECFDACF9}">
      <dsp:nvSpPr>
        <dsp:cNvPr id="0" name=""/>
        <dsp:cNvSpPr/>
      </dsp:nvSpPr>
      <dsp:spPr>
        <a:xfrm rot="16200000">
          <a:off x="5234297" y="1706909"/>
          <a:ext cx="2668011" cy="3216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A4C9A-CD29-9743-887B-B4DD2AB9417C}">
      <dsp:nvSpPr>
        <dsp:cNvPr id="0" name=""/>
        <dsp:cNvSpPr/>
      </dsp:nvSpPr>
      <dsp:spPr>
        <a:xfrm>
          <a:off x="5092875" y="2683548"/>
          <a:ext cx="5082817" cy="21441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Είναι δεδομένα το δίκαιο εκλογικό δικαίωμα, η ισότητα ευκαιριών στην προεκλογική εκστρατεία, η δίκαιη καταχώριση των ψήφων και η σωστή καταμέτρηση των αποτελεσμάτων;</a:t>
          </a:r>
          <a:endParaRPr lang="en-US" sz="2400" b="1" kern="1200" dirty="0"/>
        </a:p>
      </dsp:txBody>
      <dsp:txXfrm>
        <a:off x="5155676" y="2746349"/>
        <a:ext cx="4957215" cy="2018594"/>
      </dsp:txXfrm>
    </dsp:sp>
    <dsp:sp modelId="{E35E84FA-D114-E247-AE5B-4FF0AEBE97AE}">
      <dsp:nvSpPr>
        <dsp:cNvPr id="0" name=""/>
        <dsp:cNvSpPr/>
      </dsp:nvSpPr>
      <dsp:spPr>
        <a:xfrm>
          <a:off x="5182449" y="3302"/>
          <a:ext cx="4903670" cy="21441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Οι ψηφοφόροι μπορούν να επιφορτίσουν με πραγματική εξουσία τους εκλεγμένους εκπρόσωπούς τους;</a:t>
          </a:r>
          <a:endParaRPr lang="en-US" sz="2400" b="1" kern="1200" dirty="0"/>
        </a:p>
      </dsp:txBody>
      <dsp:txXfrm>
        <a:off x="5245250" y="66103"/>
        <a:ext cx="4778068" cy="2018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B739-467F-2C45-90D1-BA213258AA1A}">
      <dsp:nvSpPr>
        <dsp:cNvPr id="0" name=""/>
        <dsp:cNvSpPr/>
      </dsp:nvSpPr>
      <dsp:spPr>
        <a:xfrm>
          <a:off x="0" y="4713"/>
          <a:ext cx="10515600" cy="2770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Έχει ο λαός το δικαίωμα να οργανώνεται σε διάφορα πολιτικά κόμματα ή στις ανταγωνιστικές πολιτικές ομάδες της επιλογής του, και είναι αυτό το σύστημα ανοιχτό στην άνοδο και την πτώση τέτοιων ανταγωνιστικών κομμάτων και ομάδων;</a:t>
          </a:r>
          <a:endParaRPr lang="en-US" sz="3200" b="1" kern="1200" dirty="0"/>
        </a:p>
      </dsp:txBody>
      <dsp:txXfrm>
        <a:off x="135248" y="139961"/>
        <a:ext cx="10245104" cy="2500063"/>
      </dsp:txXfrm>
    </dsp:sp>
    <dsp:sp modelId="{BEE3BF02-0C79-844A-94E2-CF5E77068FC9}">
      <dsp:nvSpPr>
        <dsp:cNvPr id="0" name=""/>
        <dsp:cNvSpPr/>
      </dsp:nvSpPr>
      <dsp:spPr>
        <a:xfrm>
          <a:off x="0" y="2867433"/>
          <a:ext cx="10515600" cy="27705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Η αντιπολίτευση έχει ένα σημαντικό ποσοστό ψήφων, μια πραγματική ισχύ και μια ρεαλιστική δυνατότητα να αυξήσει τους οπαδούς της ή να ανέλθει στην εξουσία με εκλογές;</a:t>
          </a:r>
          <a:endParaRPr lang="en-US" sz="3600" b="1" kern="1200" dirty="0"/>
        </a:p>
      </dsp:txBody>
      <dsp:txXfrm>
        <a:off x="135248" y="3002681"/>
        <a:ext cx="10245104" cy="2500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93C64-7D1B-9D42-8296-D2421A702776}">
      <dsp:nvSpPr>
        <dsp:cNvPr id="0" name=""/>
        <dsp:cNvSpPr/>
      </dsp:nvSpPr>
      <dsp:spPr>
        <a:xfrm>
          <a:off x="0" y="336429"/>
          <a:ext cx="10515600" cy="235521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 dirty="0"/>
            <a:t>Ο λαός είναι απελευθερωμένος από την κυριαρχία του στρατού, από δυνάμεις του εξωτερικού, από ολοκληρωτικά κόμματα, θρησκευτικές ιεραρχίες, οικονομικές ολιγαρχίες ή άλλες ισχυρές ομάδες;</a:t>
          </a:r>
          <a:endParaRPr lang="en-US" sz="3300" b="1" kern="1200" dirty="0"/>
        </a:p>
      </dsp:txBody>
      <dsp:txXfrm>
        <a:off x="114972" y="451401"/>
        <a:ext cx="10285656" cy="2125266"/>
      </dsp:txXfrm>
    </dsp:sp>
    <dsp:sp modelId="{7F5F7E73-4DF7-7A4C-857F-D717DB6E9CFF}">
      <dsp:nvSpPr>
        <dsp:cNvPr id="0" name=""/>
        <dsp:cNvSpPr/>
      </dsp:nvSpPr>
      <dsp:spPr>
        <a:xfrm>
          <a:off x="0" y="2786679"/>
          <a:ext cx="10515600" cy="235521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 dirty="0"/>
            <a:t>Ποια είναι η θέση των μειονοτήτων; Έχουν εκτεταμένα δικαιώματα αυτοδιάθεσης, αυτοδιοίκησης, αυτονομίας και μπορούν να βασιστούν στη συμμετοχή μέσω άτυπης συναίνεσης στη διαδικασία λήψης των αποφάσεων;</a:t>
          </a:r>
          <a:endParaRPr lang="en-US" sz="3300" b="1" kern="1200" dirty="0"/>
        </a:p>
      </dsp:txBody>
      <dsp:txXfrm>
        <a:off x="114972" y="2901651"/>
        <a:ext cx="10285656" cy="21252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C29E7-8B02-BA41-B07A-6B3A42908856}">
      <dsp:nvSpPr>
        <dsp:cNvPr id="0" name=""/>
        <dsp:cNvSpPr/>
      </dsp:nvSpPr>
      <dsp:spPr>
        <a:xfrm rot="5400000">
          <a:off x="1134512" y="98793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D9A36-558B-6F44-BAB7-B1CDEFCD4934}">
      <dsp:nvSpPr>
        <dsp:cNvPr id="0" name=""/>
        <dsp:cNvSpPr/>
      </dsp:nvSpPr>
      <dsp:spPr>
        <a:xfrm>
          <a:off x="559083" y="279"/>
          <a:ext cx="3933600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Υπάρχουν ελεύθερα και ανεξάρτητα ΜΜΕ;</a:t>
          </a:r>
          <a:endParaRPr lang="en-US" sz="2800" b="1" kern="1200" dirty="0"/>
        </a:p>
      </dsp:txBody>
      <dsp:txXfrm>
        <a:off x="595492" y="36688"/>
        <a:ext cx="3860782" cy="1170261"/>
      </dsp:txXfrm>
    </dsp:sp>
    <dsp:sp modelId="{0E30A1BF-4C1E-6142-B12C-A34256B3A2AE}">
      <dsp:nvSpPr>
        <dsp:cNvPr id="0" name=""/>
        <dsp:cNvSpPr/>
      </dsp:nvSpPr>
      <dsp:spPr>
        <a:xfrm rot="5400000">
          <a:off x="1134512" y="254178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93C4B-70E6-9F4E-94C2-68B65F91A5F7}">
      <dsp:nvSpPr>
        <dsp:cNvPr id="0" name=""/>
        <dsp:cNvSpPr/>
      </dsp:nvSpPr>
      <dsp:spPr>
        <a:xfrm>
          <a:off x="497437" y="1554129"/>
          <a:ext cx="4056893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Υπάρχει ανοιχτή και ελεύθερη δημόσια και ιδιωτική έκφραση;</a:t>
          </a:r>
          <a:endParaRPr lang="en-US" sz="2800" b="1" kern="1200" dirty="0"/>
        </a:p>
      </dsp:txBody>
      <dsp:txXfrm>
        <a:off x="533846" y="1590538"/>
        <a:ext cx="3984075" cy="1170261"/>
      </dsp:txXfrm>
    </dsp:sp>
    <dsp:sp modelId="{F6CADF92-3272-9C48-B5A4-B372905C6206}">
      <dsp:nvSpPr>
        <dsp:cNvPr id="0" name=""/>
        <dsp:cNvSpPr/>
      </dsp:nvSpPr>
      <dsp:spPr>
        <a:xfrm>
          <a:off x="1915051" y="3318704"/>
          <a:ext cx="5150279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868C1-41FF-6C4F-9122-65249F08CFD4}">
      <dsp:nvSpPr>
        <dsp:cNvPr id="0" name=""/>
        <dsp:cNvSpPr/>
      </dsp:nvSpPr>
      <dsp:spPr>
        <a:xfrm>
          <a:off x="434392" y="3107978"/>
          <a:ext cx="4182983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Υπάρχει ελευθερία του συνέρχεσθαι και του εκφράζεσθαι; </a:t>
          </a:r>
          <a:endParaRPr lang="en-US" sz="2800" b="1" kern="1200" dirty="0"/>
        </a:p>
      </dsp:txBody>
      <dsp:txXfrm>
        <a:off x="470801" y="3144387"/>
        <a:ext cx="4110165" cy="1170261"/>
      </dsp:txXfrm>
    </dsp:sp>
    <dsp:sp modelId="{095CDA59-CFE0-6745-8323-78E959ADB12E}">
      <dsp:nvSpPr>
        <dsp:cNvPr id="0" name=""/>
        <dsp:cNvSpPr/>
      </dsp:nvSpPr>
      <dsp:spPr>
        <a:xfrm rot="16200000">
          <a:off x="6299766" y="254178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6F2D6-6081-E749-9DE7-DFB1729ACAE8}">
      <dsp:nvSpPr>
        <dsp:cNvPr id="0" name=""/>
        <dsp:cNvSpPr/>
      </dsp:nvSpPr>
      <dsp:spPr>
        <a:xfrm>
          <a:off x="5408492" y="3107978"/>
          <a:ext cx="4565292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Υπάρχει ελευθερία λειτουργίας και δημιουργίας κομμάτων και πολιτικών οργανώσεων;</a:t>
          </a:r>
          <a:endParaRPr lang="en-US" sz="2400" b="1" kern="1200" dirty="0"/>
        </a:p>
      </dsp:txBody>
      <dsp:txXfrm>
        <a:off x="5444901" y="3144387"/>
        <a:ext cx="4492474" cy="1170261"/>
      </dsp:txXfrm>
    </dsp:sp>
    <dsp:sp modelId="{E4825DC8-685F-F742-A242-02E5D84390EF}">
      <dsp:nvSpPr>
        <dsp:cNvPr id="0" name=""/>
        <dsp:cNvSpPr/>
      </dsp:nvSpPr>
      <dsp:spPr>
        <a:xfrm rot="16200000">
          <a:off x="6299766" y="98793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A32A0-0032-C04B-8F40-395CDDC9B78C}">
      <dsp:nvSpPr>
        <dsp:cNvPr id="0" name=""/>
        <dsp:cNvSpPr/>
      </dsp:nvSpPr>
      <dsp:spPr>
        <a:xfrm>
          <a:off x="5398216" y="1554129"/>
          <a:ext cx="4585844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Οι πολίτες είναι ίσοι απέναντι στο νόμο;</a:t>
          </a:r>
          <a:endParaRPr lang="en-US" sz="2800" b="1" kern="1200" dirty="0"/>
        </a:p>
      </dsp:txBody>
      <dsp:txXfrm>
        <a:off x="5434625" y="1590538"/>
        <a:ext cx="4513026" cy="1170261"/>
      </dsp:txXfrm>
    </dsp:sp>
    <dsp:sp modelId="{29A67680-167B-3C40-8207-3183C354BAB4}">
      <dsp:nvSpPr>
        <dsp:cNvPr id="0" name=""/>
        <dsp:cNvSpPr/>
      </dsp:nvSpPr>
      <dsp:spPr>
        <a:xfrm>
          <a:off x="5301069" y="279"/>
          <a:ext cx="4780137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Υπάρχει προστασία από πολιτική τρομοκρατία και αδικαιολόγητη στέρηση ελευθερίας, όπως εξορία, βασανιστήρια και άλλου είδους κατασταλτικά μέτρα;</a:t>
          </a:r>
          <a:endParaRPr lang="en-US" sz="1800" b="1" kern="1200" dirty="0"/>
        </a:p>
      </dsp:txBody>
      <dsp:txXfrm>
        <a:off x="5337478" y="36688"/>
        <a:ext cx="4707319" cy="11702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9DE4E-1593-C644-A8C8-B7E56292C570}">
      <dsp:nvSpPr>
        <dsp:cNvPr id="0" name=""/>
        <dsp:cNvSpPr/>
      </dsp:nvSpPr>
      <dsp:spPr>
        <a:xfrm>
          <a:off x="0" y="-24587"/>
          <a:ext cx="8412480" cy="1239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Υπάρχει ελευθερία στο συνδικαλισμό;</a:t>
          </a:r>
          <a:endParaRPr lang="en-US" sz="3200" b="1" kern="1200" dirty="0"/>
        </a:p>
      </dsp:txBody>
      <dsp:txXfrm>
        <a:off x="36293" y="11706"/>
        <a:ext cx="6970649" cy="1166549"/>
      </dsp:txXfrm>
    </dsp:sp>
    <dsp:sp modelId="{8BACDF1C-F03C-394B-B464-6E5D79A7B775}">
      <dsp:nvSpPr>
        <dsp:cNvPr id="0" name=""/>
        <dsp:cNvSpPr/>
      </dsp:nvSpPr>
      <dsp:spPr>
        <a:xfrm>
          <a:off x="704545" y="1439845"/>
          <a:ext cx="8412480" cy="1239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Υπάρχει ελευθερία δημιουργίας επαγγελματικών και ιδιωτικών οργανώσεων;</a:t>
          </a:r>
          <a:endParaRPr lang="en-US" sz="2800" b="1" kern="1200" dirty="0"/>
        </a:p>
      </dsp:txBody>
      <dsp:txXfrm>
        <a:off x="740838" y="1476138"/>
        <a:ext cx="6829910" cy="1166549"/>
      </dsp:txXfrm>
    </dsp:sp>
    <dsp:sp modelId="{802F4F18-7EA2-B14E-8BDE-9E63C0F8C296}">
      <dsp:nvSpPr>
        <dsp:cNvPr id="0" name=""/>
        <dsp:cNvSpPr/>
      </dsp:nvSpPr>
      <dsp:spPr>
        <a:xfrm>
          <a:off x="1398574" y="2904277"/>
          <a:ext cx="8412480" cy="1239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Υπάρχει ο θεσμός του ελεύθερου επαγγέλματος και των ελεύθερων συνεταιρισμών;</a:t>
          </a:r>
          <a:endParaRPr lang="en-US" sz="2800" b="1" kern="1200" dirty="0"/>
        </a:p>
      </dsp:txBody>
      <dsp:txXfrm>
        <a:off x="1434867" y="2940570"/>
        <a:ext cx="6840426" cy="1166549"/>
      </dsp:txXfrm>
    </dsp:sp>
    <dsp:sp modelId="{81C20659-E387-184C-B380-5E8FE97A914C}">
      <dsp:nvSpPr>
        <dsp:cNvPr id="0" name=""/>
        <dsp:cNvSpPr/>
      </dsp:nvSpPr>
      <dsp:spPr>
        <a:xfrm>
          <a:off x="2103119" y="4319535"/>
          <a:ext cx="8412480" cy="133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Είναι διασφαλισμένη η ελευθερία και λειτουργία των θρησκευτικών κοινοτήτων και των θρησκευτικών ελευθεριών τόσο στον δημόσιο όσο και στον ιδιωτικό τομέα;</a:t>
          </a:r>
          <a:endParaRPr lang="en-US" sz="2400" b="1" kern="1200" dirty="0"/>
        </a:p>
      </dsp:txBody>
      <dsp:txXfrm>
        <a:off x="2142293" y="4358709"/>
        <a:ext cx="6824148" cy="1259137"/>
      </dsp:txXfrm>
    </dsp:sp>
    <dsp:sp modelId="{C875056B-CBA7-714E-AE02-E580FA8C7E22}">
      <dsp:nvSpPr>
        <dsp:cNvPr id="0" name=""/>
        <dsp:cNvSpPr/>
      </dsp:nvSpPr>
      <dsp:spPr>
        <a:xfrm>
          <a:off x="7607042" y="924477"/>
          <a:ext cx="805437" cy="805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88265" y="924477"/>
        <a:ext cx="442991" cy="606091"/>
      </dsp:txXfrm>
    </dsp:sp>
    <dsp:sp modelId="{BDC937C3-6017-614F-AD32-BC1B26AA4A30}">
      <dsp:nvSpPr>
        <dsp:cNvPr id="0" name=""/>
        <dsp:cNvSpPr/>
      </dsp:nvSpPr>
      <dsp:spPr>
        <a:xfrm>
          <a:off x="8311587" y="2388909"/>
          <a:ext cx="805437" cy="805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92810" y="2388909"/>
        <a:ext cx="442991" cy="606091"/>
      </dsp:txXfrm>
    </dsp:sp>
    <dsp:sp modelId="{B562B712-CCFA-394D-91D0-A14DDEA00C67}">
      <dsp:nvSpPr>
        <dsp:cNvPr id="0" name=""/>
        <dsp:cNvSpPr/>
      </dsp:nvSpPr>
      <dsp:spPr>
        <a:xfrm>
          <a:off x="9005616" y="3853342"/>
          <a:ext cx="805437" cy="805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86839" y="3853342"/>
        <a:ext cx="442991" cy="606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CDB2-85DF-454F-A423-52C0600B649D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3FBD-EAEB-7E4F-A445-8F1705ED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Pateman, Carol (1970). </a:t>
            </a:r>
            <a:r>
              <a:rPr lang="en-US" i="1" dirty="0"/>
              <a:t>Participation and Democratic Theory</a:t>
            </a:r>
            <a:r>
              <a:rPr lang="en-US" dirty="0"/>
              <a:t>. London. </a:t>
            </a:r>
            <a:r>
              <a:rPr lang="el-GR" dirty="0"/>
              <a:t>Επίσης της ιδίας</a:t>
            </a:r>
            <a:r>
              <a:rPr lang="en-US" dirty="0"/>
              <a:t> (1989). </a:t>
            </a:r>
            <a:r>
              <a:rPr lang="en-US" i="1" dirty="0"/>
              <a:t>The Disorder of Women: Democracy, Feminism and Political Theory</a:t>
            </a:r>
            <a:r>
              <a:rPr lang="en-US" dirty="0"/>
              <a:t>. Cambridge.</a:t>
            </a:r>
          </a:p>
          <a:p>
            <a:pPr fontAlgn="base"/>
            <a:r>
              <a:rPr lang="en-US" dirty="0"/>
              <a:t>Warren, Mark, E. (1992). «Democratic theory and self-transformation». </a:t>
            </a:r>
            <a:r>
              <a:rPr lang="en-US" i="1" dirty="0"/>
              <a:t>APSR 82</a:t>
            </a:r>
            <a:r>
              <a:rPr lang="en-US" dirty="0"/>
              <a:t>.p.p.8-23. </a:t>
            </a:r>
            <a:r>
              <a:rPr lang="el-GR" dirty="0"/>
              <a:t>Του ιδίου επίσης</a:t>
            </a:r>
            <a:r>
              <a:rPr lang="en-US" dirty="0"/>
              <a:t>: (1988). «Max Weber’s liberalism». </a:t>
            </a:r>
            <a:r>
              <a:rPr lang="en-US" i="1" dirty="0"/>
              <a:t>APSR 82</a:t>
            </a:r>
            <a:r>
              <a:rPr lang="en-US" dirty="0"/>
              <a:t>.p.p.31-50. </a:t>
            </a:r>
            <a:r>
              <a:rPr lang="el-GR" dirty="0"/>
              <a:t>Βλ</a:t>
            </a:r>
            <a:r>
              <a:rPr lang="en-US" dirty="0"/>
              <a:t>. </a:t>
            </a:r>
            <a:r>
              <a:rPr lang="el-GR" dirty="0"/>
              <a:t>ακόμη</a:t>
            </a:r>
            <a:r>
              <a:rPr lang="en-US" dirty="0"/>
              <a:t>: (1993). «Can participatory democracy produce better selves? Psychological dimensions of Habermas’ discursive model of democracy».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US" i="1" dirty="0"/>
              <a:t>Political Psychology</a:t>
            </a:r>
            <a:r>
              <a:rPr lang="en-US" dirty="0"/>
              <a:t> 14. p.p. 209-234.</a:t>
            </a:r>
            <a:r>
              <a:rPr lang="en-US" b="1" dirty="0"/>
              <a:t> </a:t>
            </a:r>
          </a:p>
          <a:p>
            <a:r>
              <a:rPr lang="en-US" dirty="0"/>
              <a:t>Barber, Benjamin, R. (1984). </a:t>
            </a:r>
            <a:r>
              <a:rPr lang="en-US" i="1" dirty="0"/>
              <a:t>Strong Democracy: Participatory Politics for a New Age. </a:t>
            </a:r>
            <a:r>
              <a:rPr lang="en-US" dirty="0"/>
              <a:t>Berkley: University of California Press.</a:t>
            </a:r>
            <a:r>
              <a:rPr lang="en-US" i="1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Hirst, Paul. (1994). </a:t>
            </a:r>
            <a:r>
              <a:rPr lang="en-US" i="1" dirty="0"/>
              <a:t>New Forms of Economic and Social Governance</a:t>
            </a:r>
            <a:r>
              <a:rPr lang="en-US" dirty="0"/>
              <a:t>. Cambridge</a:t>
            </a:r>
            <a:r>
              <a:rPr lang="el-GR" dirty="0"/>
              <a:t>. </a:t>
            </a:r>
            <a:endParaRPr lang="en-US" dirty="0"/>
          </a:p>
          <a:p>
            <a:r>
              <a:rPr lang="en-US" dirty="0"/>
              <a:t>Giddens Antony</a:t>
            </a:r>
            <a:r>
              <a:rPr lang="el-GR" dirty="0"/>
              <a:t>. (1999). </a:t>
            </a:r>
            <a:r>
              <a:rPr lang="el-GR" i="1" dirty="0"/>
              <a:t>Πέραν της Αριστεράς και της Δεξιάς</a:t>
            </a:r>
            <a:r>
              <a:rPr lang="el-GR" dirty="0"/>
              <a:t>. Αθήνα: Πόλις. Επίσης του ιδίου: (1998). </a:t>
            </a:r>
            <a:r>
              <a:rPr lang="el-GR" i="1" dirty="0"/>
              <a:t>Ο τρίτος δρόμος: Η ανανέωση της σοσιαλδημοκρατίας</a:t>
            </a:r>
            <a:r>
              <a:rPr lang="el-GR" dirty="0"/>
              <a:t>. Αθήνα</a:t>
            </a:r>
            <a:r>
              <a:rPr lang="en-US" dirty="0"/>
              <a:t>: </a:t>
            </a:r>
            <a:r>
              <a:rPr lang="el-GR" dirty="0"/>
              <a:t>Πόλις</a:t>
            </a:r>
            <a:r>
              <a:rPr lang="en-US" dirty="0"/>
              <a:t>. </a:t>
            </a:r>
          </a:p>
          <a:p>
            <a:r>
              <a:rPr lang="en-US" dirty="0"/>
              <a:t>Habermas, Jurgen.(1992b). </a:t>
            </a:r>
            <a:r>
              <a:rPr lang="en-US" i="1" dirty="0"/>
              <a:t>Between Facts and Norms: Contributions to a Discourse Theory of Law and Democracy</a:t>
            </a:r>
            <a:r>
              <a:rPr lang="en-US" dirty="0"/>
              <a:t>. W. Rehg (translation). Cambridge, MA: MIT PRESS. [German, 1992b].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93FBD-EAEB-7E4F-A445-8F1705ED6D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93FBD-EAEB-7E4F-A445-8F1705ED6D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6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2E1-8671-0C4D-B372-823E07F8D222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freedomhouse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2-05-03/what-civil-rights-audits-are-and-why-firms-do-them-quicktake?leadSource=uverify%20wal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house.org/reports/freedom-net/freedom-net-research-methodology" TargetMode="External"/><Relationship Id="rId2" Type="http://schemas.openxmlformats.org/officeDocument/2006/relationships/hyperlink" Target="https://freedomhouse.org/report/freedom-net/2022/countering-authoritarian-overhaul-interne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house.org/report/freedom-net/2022/countering-authoritarian-overhaul-interne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2DD578-7FB4-554B-8A20-99555E45C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987089"/>
              </p:ext>
            </p:extLst>
          </p:nvPr>
        </p:nvGraphicFramePr>
        <p:xfrm>
          <a:off x="838200" y="714375"/>
          <a:ext cx="10515600" cy="489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5EC927-7AB8-3741-AD00-56850227B2B5}"/>
              </a:ext>
            </a:extLst>
          </p:cNvPr>
          <p:cNvSpPr txBox="1"/>
          <p:nvPr/>
        </p:nvSpPr>
        <p:spPr>
          <a:xfrm flipH="1">
            <a:off x="4035971" y="5980386"/>
            <a:ext cx="437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Η δημοκρατία για τον </a:t>
            </a:r>
            <a:r>
              <a:rPr lang="en-US" b="1" dirty="0"/>
              <a:t>Warren</a:t>
            </a:r>
            <a:r>
              <a:rPr lang="el-GR" b="1" dirty="0"/>
              <a:t> (1992)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FA61F1-4C25-604C-B9AA-A08112B52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41131"/>
            <a:ext cx="5181600" cy="55358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Ειδικότερα, σύμφωνα με τον </a:t>
            </a:r>
            <a:r>
              <a:rPr lang="en-US" dirty="0"/>
              <a:t>Barber</a:t>
            </a:r>
            <a:r>
              <a:rPr lang="el-GR" dirty="0"/>
              <a:t>, όπως ο ίδιος τονίζει στο βιβλίο του </a:t>
            </a:r>
            <a:r>
              <a:rPr lang="en-US" b="1" i="1" dirty="0"/>
              <a:t>The Conquest of Politics </a:t>
            </a:r>
            <a:r>
              <a:rPr lang="el-GR" b="1" dirty="0"/>
              <a:t>(1998), </a:t>
            </a:r>
            <a:r>
              <a:rPr lang="el-GR" dirty="0"/>
              <a:t>η δημοκρατία ορίζεται ως: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ένα καθεστώς</a:t>
            </a:r>
            <a:r>
              <a:rPr lang="el-GR" b="1" dirty="0"/>
              <a:t>, </a:t>
            </a:r>
            <a:r>
              <a:rPr lang="el-GR" dirty="0"/>
              <a:t>στο οποίο οι πολίτες είναι μυημένοι ή γνώστες της </a:t>
            </a:r>
            <a:r>
              <a:rPr lang="el-GR" b="1" dirty="0"/>
              <a:t>συμμετοχής σε δημόσιες υποθέσεις </a:t>
            </a:r>
            <a:r>
              <a:rPr lang="el-GR" dirty="0"/>
              <a:t>και είναι εκπαιδευμένοι στην τέχνη της </a:t>
            </a:r>
            <a:r>
              <a:rPr lang="el-GR" b="1" dirty="0"/>
              <a:t>κοινωνικής επικοινωνίας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ικανοί να ξεχωρίζουν τις </a:t>
            </a:r>
            <a:r>
              <a:rPr lang="el-GR" b="1" dirty="0"/>
              <a:t>προϋποθέσεις του ομαδικού από τον ατομικό τρόπο σκέψης</a:t>
            </a:r>
            <a:r>
              <a:rPr lang="el-GR" dirty="0"/>
              <a:t>, δηλαδή του «εμείς» από το «εγώ».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DFD04-D371-4A44-BABF-013EBC45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41131"/>
            <a:ext cx="5181600" cy="5535832"/>
          </a:xfrm>
        </p:spPr>
        <p:txBody>
          <a:bodyPr>
            <a:normAutofit fontScale="92500"/>
          </a:bodyPr>
          <a:lstStyle/>
          <a:p>
            <a:r>
              <a:rPr lang="el-GR" dirty="0"/>
              <a:t>Ακόμη και οι πολίτες </a:t>
            </a:r>
          </a:p>
          <a:p>
            <a:r>
              <a:rPr lang="el-GR" dirty="0"/>
              <a:t>που δεν συμφωνούν με αυτήν την προσέγγιση, μπορούν, </a:t>
            </a:r>
          </a:p>
          <a:p>
            <a:r>
              <a:rPr lang="el-GR" dirty="0"/>
              <a:t>σύμφωνα με τη </a:t>
            </a:r>
            <a:r>
              <a:rPr lang="el-GR" b="1" dirty="0"/>
              <a:t>θεωρία της συμμετοχικής δημοκρατίας</a:t>
            </a:r>
            <a:r>
              <a:rPr lang="el-GR" dirty="0"/>
              <a:t>, </a:t>
            </a:r>
          </a:p>
          <a:p>
            <a:r>
              <a:rPr lang="el-GR" dirty="0"/>
              <a:t>με κατάλληλη διαφώτιση και προσέγγιση να επιδείξουν ένα συμμετοχικό ενδιαφέρον και ευαισθησία, </a:t>
            </a:r>
          </a:p>
          <a:p>
            <a:r>
              <a:rPr lang="el-GR" dirty="0"/>
              <a:t>καθώς και ένα πολιτικό πνεύμα και υπευθυνότητα  για τα ζητήματα της κοινότητας.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0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6716-6DF2-084B-B6FA-AB4F0539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Οι λειτουργικές προϋποθέσεις της συμμετοχικής δημοκρατίας</a:t>
            </a:r>
            <a:r>
              <a:rPr lang="el-GR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6CE97-A444-B44B-8B60-13A06859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Όπως τονίζει ο </a:t>
            </a:r>
            <a:r>
              <a:rPr lang="en-US" b="1" dirty="0"/>
              <a:t>Putnam</a:t>
            </a:r>
            <a:r>
              <a:rPr lang="en-US" dirty="0"/>
              <a:t> </a:t>
            </a:r>
            <a:r>
              <a:rPr lang="el-GR" dirty="0"/>
              <a:t>(1993) </a:t>
            </a:r>
          </a:p>
          <a:p>
            <a:pPr marL="0" indent="0">
              <a:buNone/>
            </a:pPr>
            <a:r>
              <a:rPr lang="el-GR" dirty="0"/>
              <a:t>οι παλαιότερες θεωρητικές προσεγγίσεις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περιελάμβαναν μόνο τους κανόνες επικοινωνίας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σε μικρές επιβλέψιμες ομάδες ,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καθώς και τους κανόνες που ρύθμιζαν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ενώσεις με εσωσυλλογική 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εσωκομματική δημοκρατία 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κοινωνικές ικανότητες των πολιτών, </a:t>
            </a:r>
          </a:p>
          <a:p>
            <a:pPr marL="0" indent="0">
              <a:buNone/>
            </a:pPr>
            <a:r>
              <a:rPr lang="el-GR" dirty="0"/>
              <a:t>δηλαδή το «</a:t>
            </a:r>
            <a:r>
              <a:rPr lang="el-GR" b="1" u="sng" dirty="0"/>
              <a:t>κοινωνικό κεφάλαιο</a:t>
            </a:r>
            <a:r>
              <a:rPr lang="el-GR" dirty="0"/>
              <a:t>», αλλά και θεσμούς του συνταγματικού κράτους, δηλαδή τα διασφαλισμένα ατομικά δικαιώματα.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4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88FD-836E-A34E-8113-DA9533C6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393"/>
            <a:ext cx="10515600" cy="425357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/>
              <a:t>μορφή διαμόρφωσης πολιτικής βούλησης </a:t>
            </a:r>
            <a:r>
              <a:rPr lang="el-GR" dirty="0"/>
              <a:t>και </a:t>
            </a:r>
            <a:r>
              <a:rPr lang="el-GR" b="1" dirty="0"/>
              <a:t>συνεννόησης</a:t>
            </a:r>
            <a:r>
              <a:rPr lang="el-GR" dirty="0"/>
              <a:t> σχετικά με δημόσιες υποθέσεις</a:t>
            </a:r>
            <a:r>
              <a:rPr lang="en-US" sz="2400" dirty="0"/>
              <a:t> </a:t>
            </a:r>
            <a:r>
              <a:rPr lang="el-GR" dirty="0"/>
              <a:t>η οποία αντλεί την ισχύ και νομιμοποίησή της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από εκείνη τη μορφή διαμόρφωσης γνώμης και βούλησης, που μπορεί να εκπληρώσει την προσδοκία όλων των συμμετεχόντων ότι το αποτέλεσμά της είναι λογικό.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αποκορύφωμα μιας δημοκρατικής διαδικασίας</a:t>
            </a:r>
            <a:r>
              <a:rPr lang="el-GR" dirty="0"/>
              <a:t>, όπως είναι η </a:t>
            </a:r>
            <a:r>
              <a:rPr lang="el-GR" b="1" dirty="0"/>
              <a:t>αρχή της πλειοψηφίας, δεν είναι μόνο η επικράτηση της πλειοψηφίας</a:t>
            </a:r>
            <a:r>
              <a:rPr lang="el-GR" dirty="0"/>
              <a:t>, </a:t>
            </a:r>
            <a:r>
              <a:rPr lang="el-GR" b="1" dirty="0"/>
              <a:t>αλλά πολύ περισσότερο η διαδικασία έκφρασης γνώμης, ανάλυσης και διαλόγου, καθώς και η προσπάθεια να πειστούν οι άλλοι δρώντες της επικοινωνιακής διαδικασίας</a:t>
            </a:r>
            <a:r>
              <a:rPr lang="el-GR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3523CA-B0D8-4A47-A88C-5EC65A06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813"/>
          </a:xfrm>
        </p:spPr>
        <p:txBody>
          <a:bodyPr>
            <a:noAutofit/>
          </a:bodyPr>
          <a:lstStyle/>
          <a:p>
            <a:br>
              <a:rPr lang="el-GR" sz="3000" dirty="0"/>
            </a:br>
            <a:r>
              <a:rPr lang="el-GR" sz="3000" dirty="0"/>
              <a:t>Η προσέγγιση του </a:t>
            </a:r>
            <a:r>
              <a:rPr lang="en-US" sz="3000" b="1" u="sng" dirty="0"/>
              <a:t>Jurgen Habermas</a:t>
            </a:r>
            <a:r>
              <a:rPr lang="el-GR" sz="3000" u="sng" dirty="0"/>
              <a:t> </a:t>
            </a:r>
            <a:r>
              <a:rPr lang="el-GR" sz="3000" dirty="0"/>
              <a:t>(1992</a:t>
            </a:r>
            <a:r>
              <a:rPr lang="en-US" sz="3000" dirty="0"/>
              <a:t>a</a:t>
            </a:r>
            <a:r>
              <a:rPr lang="el-GR" sz="3000" dirty="0"/>
              <a:t>, 1992</a:t>
            </a:r>
            <a:r>
              <a:rPr lang="en-US" sz="3000" dirty="0"/>
              <a:t>b</a:t>
            </a:r>
            <a:r>
              <a:rPr lang="el-GR" sz="3000" dirty="0"/>
              <a:t>,1992</a:t>
            </a:r>
            <a:r>
              <a:rPr lang="en-US" sz="3000" dirty="0"/>
              <a:t>c</a:t>
            </a:r>
            <a:r>
              <a:rPr lang="el-GR" sz="3000" dirty="0"/>
              <a:t>) με τη θεωρία της </a:t>
            </a:r>
            <a:r>
              <a:rPr lang="el-GR" sz="3000" b="1" dirty="0"/>
              <a:t>Διασκεπτικής Δημοκρατίας</a:t>
            </a:r>
            <a:r>
              <a:rPr lang="el-GR" sz="3000" dirty="0"/>
              <a:t>, έρχεται να συμπληρώσει το κενό, αφού για τον ίδιο η </a:t>
            </a:r>
            <a:r>
              <a:rPr lang="el-GR" sz="3000" b="1" dirty="0"/>
              <a:t>διασκεπτική πολιτική </a:t>
            </a:r>
            <a:r>
              <a:rPr lang="el-GR" sz="3000" dirty="0"/>
              <a:t>είναι:</a:t>
            </a:r>
            <a:br>
              <a:rPr lang="en-US" sz="30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5010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8DE4E6-8641-D941-9945-FD7074701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35724"/>
            <a:ext cx="5181600" cy="5441239"/>
          </a:xfrm>
        </p:spPr>
        <p:txBody>
          <a:bodyPr/>
          <a:lstStyle/>
          <a:p>
            <a:r>
              <a:rPr lang="el-GR" dirty="0"/>
              <a:t>Για τον </a:t>
            </a:r>
            <a:r>
              <a:rPr lang="en-US" b="1" dirty="0"/>
              <a:t>Haberma</a:t>
            </a:r>
            <a:r>
              <a:rPr lang="en-US" dirty="0"/>
              <a:t>s </a:t>
            </a:r>
            <a:r>
              <a:rPr lang="el-GR" dirty="0"/>
              <a:t>το </a:t>
            </a:r>
            <a:r>
              <a:rPr lang="el-GR" b="1" u="sng" dirty="0"/>
              <a:t>επίπεδο του δημόσιου διαλόγου</a:t>
            </a:r>
            <a:r>
              <a:rPr lang="el-GR" u="sng" dirty="0"/>
              <a:t> </a:t>
            </a:r>
            <a:r>
              <a:rPr lang="el-GR" dirty="0"/>
              <a:t>αποτελεί </a:t>
            </a:r>
          </a:p>
          <a:p>
            <a:r>
              <a:rPr lang="el-GR" dirty="0"/>
              <a:t>τη σημαντικότερη μεταβλητή της θεωρίας της «</a:t>
            </a:r>
            <a:r>
              <a:rPr lang="el-GR" b="1" dirty="0"/>
              <a:t>διαδικαστικής δημοκρατίας</a:t>
            </a:r>
            <a:r>
              <a:rPr lang="el-GR" dirty="0"/>
              <a:t>», </a:t>
            </a:r>
          </a:p>
          <a:p>
            <a:r>
              <a:rPr lang="el-GR" dirty="0"/>
              <a:t>δηλαδή της προσέγγισης εκείνης, που δίνει έμφαση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στην ακριβή 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δίκαιη τέλεση των διαδικασιών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7EACA0-3D76-D94C-8DED-7923C36E6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61241"/>
            <a:ext cx="5181600" cy="3956491"/>
          </a:xfrm>
        </p:spPr>
      </p:pic>
    </p:spTree>
    <p:extLst>
      <p:ext uri="{BB962C8B-B14F-4D97-AF65-F5344CB8AC3E}">
        <p14:creationId xmlns:p14="http://schemas.microsoft.com/office/powerpoint/2010/main" val="240316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0C1A-8F3D-0048-9438-490E8B9E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261"/>
          </a:xfrm>
        </p:spPr>
        <p:txBody>
          <a:bodyPr>
            <a:noAutofit/>
          </a:bodyPr>
          <a:lstStyle/>
          <a:p>
            <a:br>
              <a:rPr lang="el-GR" sz="3200" dirty="0"/>
            </a:br>
            <a:r>
              <a:rPr lang="el-GR" sz="3200" dirty="0"/>
              <a:t>Τα </a:t>
            </a:r>
            <a:r>
              <a:rPr lang="el-GR" sz="3200" b="1" dirty="0"/>
              <a:t>σημαντικότερα χαρακτηριστικά</a:t>
            </a:r>
            <a:r>
              <a:rPr lang="el-GR" sz="3200" dirty="0"/>
              <a:t> της </a:t>
            </a:r>
            <a:r>
              <a:rPr lang="el-GR" sz="3200" b="1" dirty="0"/>
              <a:t>διαδικαστικής δημοκρατίας</a:t>
            </a:r>
            <a:r>
              <a:rPr lang="el-GR" sz="3200" dirty="0"/>
              <a:t> και </a:t>
            </a:r>
            <a:r>
              <a:rPr lang="el-GR" sz="3200" b="1" dirty="0"/>
              <a:t>επικοινωνίας</a:t>
            </a:r>
            <a:r>
              <a:rPr lang="el-GR" sz="3200" dirty="0"/>
              <a:t> περιλαμβάνουν: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175D-AAB2-6A4C-AAB7-898C4830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1"/>
            <a:ext cx="10515600" cy="462143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el-GR" sz="3400" dirty="0"/>
              <a:t>Τη </a:t>
            </a:r>
            <a:r>
              <a:rPr lang="el-GR" sz="3400" b="1" dirty="0"/>
              <a:t>μορφή της επιχειρηματολογίας </a:t>
            </a:r>
            <a:r>
              <a:rPr lang="el-GR" sz="3400" dirty="0"/>
              <a:t>στην </a:t>
            </a:r>
            <a:r>
              <a:rPr lang="el-GR" sz="3400" b="1" dirty="0"/>
              <a:t>ανταλλαγή πληροφοριών </a:t>
            </a:r>
            <a:r>
              <a:rPr lang="el-GR" sz="3400" dirty="0"/>
              <a:t>και </a:t>
            </a:r>
            <a:r>
              <a:rPr lang="el-GR" sz="3400" b="1" dirty="0"/>
              <a:t>τεκμηρίωσης</a:t>
            </a:r>
            <a:endParaRPr lang="en-US" sz="3400" b="1" dirty="0"/>
          </a:p>
          <a:p>
            <a:pPr lvl="0">
              <a:lnSpc>
                <a:spcPct val="120000"/>
              </a:lnSpc>
            </a:pPr>
            <a:r>
              <a:rPr lang="el-GR" sz="3400" dirty="0"/>
              <a:t>Τη </a:t>
            </a:r>
            <a:r>
              <a:rPr lang="el-GR" sz="3400" b="1" dirty="0"/>
              <a:t>διάσκεψη</a:t>
            </a:r>
            <a:r>
              <a:rPr lang="el-GR" sz="3400" dirty="0"/>
              <a:t> που είναι </a:t>
            </a:r>
            <a:r>
              <a:rPr lang="el-GR" sz="3400" b="1" dirty="0"/>
              <a:t>δημόσια</a:t>
            </a:r>
            <a:r>
              <a:rPr lang="el-GR" sz="3400" dirty="0"/>
              <a:t> και </a:t>
            </a:r>
            <a:r>
              <a:rPr lang="el-GR" sz="3400" b="1" dirty="0"/>
              <a:t>ανοιχτή</a:t>
            </a:r>
            <a:r>
              <a:rPr lang="el-GR" sz="3400" dirty="0"/>
              <a:t> σε όλους όσους έχουν το δικαίωμα να παρίστανται</a:t>
            </a:r>
            <a:endParaRPr lang="en-US" sz="3400" dirty="0"/>
          </a:p>
          <a:p>
            <a:pPr lvl="0">
              <a:lnSpc>
                <a:spcPct val="120000"/>
              </a:lnSpc>
            </a:pPr>
            <a:r>
              <a:rPr lang="el-GR" sz="3400" dirty="0"/>
              <a:t>Την </a:t>
            </a:r>
            <a:r>
              <a:rPr lang="el-GR" sz="3400" b="1" dirty="0"/>
              <a:t>απουσία εσωτερικών </a:t>
            </a:r>
            <a:r>
              <a:rPr lang="el-GR" sz="3400" dirty="0"/>
              <a:t>και </a:t>
            </a:r>
            <a:r>
              <a:rPr lang="el-GR" sz="3400" b="1" dirty="0"/>
              <a:t>εξωτερικών εξαναγκασμών </a:t>
            </a:r>
            <a:r>
              <a:rPr lang="el-GR" sz="3400" dirty="0"/>
              <a:t>στη διάσκεψη («ιδανική κατάσταση συνομιλητών»).</a:t>
            </a:r>
            <a:endParaRPr lang="en-US" sz="3400" dirty="0"/>
          </a:p>
          <a:p>
            <a:pPr lvl="0">
              <a:lnSpc>
                <a:spcPct val="120000"/>
              </a:lnSpc>
            </a:pPr>
            <a:r>
              <a:rPr lang="el-GR" sz="3400" dirty="0"/>
              <a:t>Την  </a:t>
            </a:r>
            <a:r>
              <a:rPr lang="el-GR" sz="3400" b="1" dirty="0"/>
              <a:t>αρχή της δυνατότητας συνέχειας της διάσκεψης</a:t>
            </a:r>
            <a:r>
              <a:rPr lang="el-GR" sz="3400" dirty="0"/>
              <a:t>, ακόμη και αν υπάρξει διακοπή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3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00CEFC-4C9D-434B-A154-5E57862EB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01384"/>
            <a:ext cx="5181600" cy="537557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el-GR" dirty="0"/>
              <a:t>Τη θέση ότι ο </a:t>
            </a:r>
            <a:r>
              <a:rPr lang="el-GR" b="1" dirty="0"/>
              <a:t>διάλογος</a:t>
            </a:r>
            <a:r>
              <a:rPr lang="el-GR" dirty="0"/>
              <a:t> και η </a:t>
            </a:r>
            <a:r>
              <a:rPr lang="el-GR" b="1" dirty="0"/>
              <a:t>συζήτηση</a:t>
            </a:r>
            <a:r>
              <a:rPr lang="el-GR" dirty="0"/>
              <a:t> μπορούν να επεκταθούν σε όλα τα ζητήματα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el-GR" dirty="0"/>
              <a:t>Τη θέση ότι υπάρχει η </a:t>
            </a:r>
            <a:r>
              <a:rPr lang="el-GR" b="1" dirty="0"/>
              <a:t>δυνατότητα συζήτησης ακόμη και με προ-πολιτικές τοποθετήσεις και προτιμήσεις</a:t>
            </a:r>
            <a:r>
              <a:rPr lang="el-GR" dirty="0"/>
              <a:t>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el-GR" b="1" dirty="0"/>
              <a:t>Συνταγματικές πολιτικές ρυθμίσεις</a:t>
            </a:r>
            <a:r>
              <a:rPr lang="el-GR" dirty="0"/>
              <a:t>, που υποστηρίζουν το διάλογο. 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9C970-5710-6345-8581-25DCC77E6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01384"/>
            <a:ext cx="5181600" cy="5375579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b="1" dirty="0"/>
              <a:t>διττή δυνατότητα διαμόρφωσης πολιτικής θέσης</a:t>
            </a:r>
            <a:r>
              <a:rPr lang="el-GR" dirty="0"/>
              <a:t>: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είτε </a:t>
            </a:r>
            <a:r>
              <a:rPr lang="el-GR" b="1" dirty="0"/>
              <a:t>μέσω δημοσιότητας </a:t>
            </a:r>
            <a:r>
              <a:rPr lang="el-GR" dirty="0"/>
              <a:t>(Μέσα Επικοινωνίας, Ψηφιακές Πλατφόρμες)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είτε </a:t>
            </a:r>
            <a:r>
              <a:rPr lang="el-GR" b="1" dirty="0"/>
              <a:t>θεσμικά</a:t>
            </a:r>
            <a:r>
              <a:rPr lang="el-GR" dirty="0"/>
              <a:t>, δηλαδή κοινοβουλευτικά.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B792E-682C-EC47-8386-2052BB43A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16" y="3493212"/>
            <a:ext cx="4839984" cy="25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5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66C27-285A-7D47-A34B-2F5C1CDFC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3" y="609600"/>
            <a:ext cx="9848194" cy="52218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4546F-307C-E44A-B491-14A179B8D3B2}"/>
              </a:ext>
            </a:extLst>
          </p:cNvPr>
          <p:cNvSpPr txBox="1"/>
          <p:nvPr/>
        </p:nvSpPr>
        <p:spPr>
          <a:xfrm>
            <a:off x="1324304" y="5917324"/>
            <a:ext cx="858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Τα σημαντικότερα χαρακτηριστικά της διαδικαστικής δημοκρατίας και επικοινωνίας σύμφωνα με τον </a:t>
            </a:r>
            <a:r>
              <a:rPr lang="en-US" b="1" dirty="0"/>
              <a:t>Habermas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6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C37B-B537-C643-93DB-204805A2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l-GR" sz="3600" dirty="0"/>
              <a:t>Επομένως για τον </a:t>
            </a:r>
            <a:r>
              <a:rPr lang="en-US" sz="3600" b="1" dirty="0"/>
              <a:t>Habermas</a:t>
            </a:r>
            <a:r>
              <a:rPr lang="en-US" sz="3600" dirty="0"/>
              <a:t> </a:t>
            </a:r>
            <a:r>
              <a:rPr lang="el-GR" sz="3600" dirty="0"/>
              <a:t>η </a:t>
            </a:r>
            <a:r>
              <a:rPr lang="el-GR" sz="3600" b="1" dirty="0"/>
              <a:t>βασική προϋπόθεση </a:t>
            </a:r>
            <a:r>
              <a:rPr lang="el-GR" sz="3600" dirty="0"/>
              <a:t>λειτουργίας της δημοκρατίας είναι στη </a:t>
            </a:r>
            <a:r>
              <a:rPr lang="el-GR" sz="3600" b="1" dirty="0"/>
              <a:t>σύμπραξη δύο σφαιρών</a:t>
            </a:r>
            <a:r>
              <a:rPr lang="el-GR" sz="3600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5EA2-1E9C-0644-9293-E25B329CDE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Η πρώτη είναι μια </a:t>
            </a:r>
            <a:r>
              <a:rPr lang="el-GR" b="1" dirty="0"/>
              <a:t>γνήσια </a:t>
            </a:r>
            <a:endParaRPr lang="en-US" b="1" dirty="0"/>
          </a:p>
          <a:p>
            <a:pPr marL="0" indent="0">
              <a:buNone/>
            </a:pPr>
            <a:r>
              <a:rPr lang="el-GR" b="1" dirty="0"/>
              <a:t>ισχυρή δημόσια σφαίρα</a:t>
            </a:r>
            <a:r>
              <a:rPr lang="el-GR" dirty="0"/>
              <a:t>,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που στηρίζεται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σε μια </a:t>
            </a:r>
            <a:r>
              <a:rPr lang="el-GR" b="1" dirty="0"/>
              <a:t>λειτουργούσα αστική κοινωνία</a:t>
            </a:r>
            <a:r>
              <a:rPr lang="el-GR" dirty="0"/>
              <a:t>,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κυριότερα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σε </a:t>
            </a:r>
            <a:r>
              <a:rPr lang="el-GR" b="1" dirty="0"/>
              <a:t>εθελοντικά δημιουργημένες</a:t>
            </a:r>
            <a:r>
              <a:rPr lang="el-GR" dirty="0"/>
              <a:t>,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μη </a:t>
            </a:r>
            <a:r>
              <a:rPr lang="el-GR" b="1" dirty="0"/>
              <a:t>κυβερνητικές και μη οικονομικές </a:t>
            </a:r>
            <a:endParaRPr lang="en-US" b="1" dirty="0"/>
          </a:p>
          <a:p>
            <a:pPr marL="0" indent="0">
              <a:buNone/>
            </a:pPr>
            <a:r>
              <a:rPr lang="el-GR" dirty="0"/>
              <a:t>ενώσεις και οργανώσεις στη σφαίρα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</a:t>
            </a:r>
            <a:r>
              <a:rPr lang="el-GR" b="1" dirty="0"/>
              <a:t>της κοινωνίας των πολιτών</a:t>
            </a:r>
            <a:r>
              <a:rPr lang="el-GR" dirty="0"/>
              <a:t>»,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5E3BB0-D858-6540-8853-6C4DB31EB6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3900" dirty="0"/>
              <a:t>όπου υπάρχει </a:t>
            </a:r>
            <a:endParaRPr lang="en-US" sz="3900" dirty="0"/>
          </a:p>
          <a:p>
            <a:pPr>
              <a:buFont typeface="Wingdings" pitchFamily="2" charset="2"/>
              <a:buChar char="Ø"/>
            </a:pPr>
            <a:r>
              <a:rPr lang="el-GR" sz="3900" dirty="0"/>
              <a:t>μια </a:t>
            </a:r>
            <a:r>
              <a:rPr lang="el-GR" sz="3900" b="1" dirty="0"/>
              <a:t>κοινή πίστη</a:t>
            </a:r>
            <a:r>
              <a:rPr lang="el-GR" sz="3900" dirty="0"/>
              <a:t>, </a:t>
            </a:r>
            <a:endParaRPr lang="en-US" sz="3900" dirty="0"/>
          </a:p>
          <a:p>
            <a:pPr marL="0" indent="0">
              <a:buNone/>
            </a:pPr>
            <a:r>
              <a:rPr lang="el-GR" sz="3900" dirty="0"/>
              <a:t>με την έννοια </a:t>
            </a:r>
            <a:endParaRPr lang="en-US" sz="3900" dirty="0"/>
          </a:p>
          <a:p>
            <a:pPr>
              <a:buFont typeface="Wingdings" pitchFamily="2" charset="2"/>
              <a:buChar char="Ø"/>
            </a:pPr>
            <a:r>
              <a:rPr lang="el-GR" sz="3900" dirty="0"/>
              <a:t>μιας </a:t>
            </a:r>
            <a:r>
              <a:rPr lang="el-GR" sz="3900" b="1" dirty="0"/>
              <a:t>κοινότητας</a:t>
            </a:r>
            <a:endParaRPr lang="en-US" sz="3900" b="1" dirty="0"/>
          </a:p>
          <a:p>
            <a:pPr>
              <a:buFont typeface="Wingdings" pitchFamily="2" charset="2"/>
              <a:buChar char="Ø"/>
            </a:pPr>
            <a:r>
              <a:rPr lang="el-GR" sz="3900" b="1" dirty="0"/>
              <a:t>εμπειριών</a:t>
            </a:r>
            <a:r>
              <a:rPr lang="el-GR" sz="3900" dirty="0"/>
              <a:t>, </a:t>
            </a:r>
            <a:endParaRPr lang="en-US" sz="3900" dirty="0"/>
          </a:p>
          <a:p>
            <a:pPr>
              <a:buFont typeface="Wingdings" pitchFamily="2" charset="2"/>
              <a:buChar char="Ø"/>
            </a:pPr>
            <a:r>
              <a:rPr lang="el-GR" sz="3900" b="1" dirty="0"/>
              <a:t>αναμνήσεων </a:t>
            </a:r>
            <a:endParaRPr lang="en-US" sz="3900" b="1" dirty="0"/>
          </a:p>
          <a:p>
            <a:pPr>
              <a:buFont typeface="Wingdings" pitchFamily="2" charset="2"/>
              <a:buChar char="Ø"/>
            </a:pPr>
            <a:r>
              <a:rPr lang="el-GR" sz="3900" dirty="0"/>
              <a:t>και </a:t>
            </a:r>
            <a:r>
              <a:rPr lang="el-GR" sz="3900" b="1" dirty="0"/>
              <a:t>επικοινωνίας</a:t>
            </a:r>
            <a:r>
              <a:rPr lang="en-US" sz="39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6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22718-FEF9-4741-83F7-4A7A11417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42481"/>
            <a:ext cx="5181600" cy="533448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b="1" u="sng" dirty="0"/>
              <a:t>δεύτερη σφαίρα </a:t>
            </a:r>
            <a:endParaRPr lang="en-US" b="1" u="sng" dirty="0"/>
          </a:p>
          <a:p>
            <a:r>
              <a:rPr lang="el-GR" dirty="0"/>
              <a:t>είναι η </a:t>
            </a:r>
            <a:r>
              <a:rPr lang="el-GR" b="1" dirty="0"/>
              <a:t>θεσμοποιημένη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που </a:t>
            </a:r>
            <a:r>
              <a:rPr lang="el-GR" b="1" dirty="0"/>
              <a:t>συγκροτείται σύμφωνα με το Κράτος Δικαίου </a:t>
            </a:r>
            <a:endParaRPr lang="en-US" b="1" dirty="0"/>
          </a:p>
          <a:p>
            <a:r>
              <a:rPr lang="el-GR" dirty="0"/>
              <a:t>και τη </a:t>
            </a:r>
            <a:r>
              <a:rPr lang="el-GR" b="1" dirty="0"/>
              <a:t>φιλελεύθερη διαμόρφωση πολιτικής βούλησης και γνώμης </a:t>
            </a:r>
            <a:endParaRPr lang="en-US" b="1" dirty="0"/>
          </a:p>
          <a:p>
            <a:r>
              <a:rPr lang="el-GR" dirty="0"/>
              <a:t>στους </a:t>
            </a:r>
            <a:r>
              <a:rPr lang="el-GR" b="1" dirty="0"/>
              <a:t>συνταγματικούς θεσμούς</a:t>
            </a:r>
            <a:r>
              <a:rPr lang="el-GR" dirty="0"/>
              <a:t>, όπως </a:t>
            </a:r>
            <a:endParaRPr lang="en-US" dirty="0"/>
          </a:p>
          <a:p>
            <a:r>
              <a:rPr lang="el-GR" dirty="0"/>
              <a:t>στα </a:t>
            </a:r>
            <a:r>
              <a:rPr lang="el-GR" b="1" dirty="0"/>
              <a:t>δικαστήρια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και το </a:t>
            </a:r>
            <a:r>
              <a:rPr lang="en-US" b="1" dirty="0"/>
              <a:t>K</a:t>
            </a:r>
            <a:r>
              <a:rPr lang="el-GR" b="1" dirty="0"/>
              <a:t>οινοβούλιο</a:t>
            </a:r>
            <a:r>
              <a:rPr lang="el-GR" dirty="0"/>
              <a:t>. (</a:t>
            </a:r>
            <a:r>
              <a:rPr lang="en-US" dirty="0"/>
              <a:t>Habermas,1992b).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DE2482-FE21-9043-ADEC-9E01DF428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99336"/>
            <a:ext cx="5181600" cy="4633644"/>
          </a:xfrm>
        </p:spPr>
      </p:pic>
    </p:spTree>
    <p:extLst>
      <p:ext uri="{BB962C8B-B14F-4D97-AF65-F5344CB8AC3E}">
        <p14:creationId xmlns:p14="http://schemas.microsoft.com/office/powerpoint/2010/main" val="29761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DFE0FE-F398-304E-A6B4-92ADEFEF1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93160"/>
            <a:ext cx="5181600" cy="568380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Το πρόσφορο, λοιπόν, έδαφος για την πραγματοποίηση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3900" b="1" dirty="0"/>
              <a:t>του συστήματος του δημοκρατικά θεμελιωμένου δικαίου,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3900" b="1" dirty="0"/>
              <a:t>είναι τα «</a:t>
            </a:r>
            <a:r>
              <a:rPr lang="el-GR" sz="3900" b="1" u="sng" dirty="0"/>
              <a:t>επικοινωνιακά ρεύματα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3900" b="1" dirty="0"/>
              <a:t>και </a:t>
            </a:r>
            <a:r>
              <a:rPr lang="el-GR" sz="3900" b="1" u="sng" dirty="0"/>
              <a:t>οι δημοσιογραφικές επιρροές </a:t>
            </a:r>
            <a:r>
              <a:rPr lang="el-GR" sz="3900" b="1" dirty="0"/>
              <a:t>που:</a:t>
            </a:r>
            <a:endParaRPr lang="en-US" sz="39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E0B49-6944-B44A-A147-1CF1289DE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93160"/>
            <a:ext cx="5181600" cy="568380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προέρχονται </a:t>
            </a:r>
          </a:p>
          <a:p>
            <a:pPr>
              <a:buFont typeface="Wingdings" pitchFamily="2" charset="2"/>
              <a:buChar char="Ø"/>
            </a:pPr>
            <a:r>
              <a:rPr lang="el-GR" sz="3900" dirty="0"/>
              <a:t>από την </a:t>
            </a:r>
            <a:r>
              <a:rPr lang="el-GR" sz="3900" b="1" u="sng" dirty="0"/>
              <a:t>κοινωνία των πολιτών </a:t>
            </a:r>
          </a:p>
          <a:p>
            <a:pPr>
              <a:buFont typeface="Wingdings" pitchFamily="2" charset="2"/>
              <a:buChar char="Ø"/>
            </a:pPr>
            <a:r>
              <a:rPr lang="el-GR" sz="3900" dirty="0"/>
              <a:t>και την </a:t>
            </a:r>
            <a:r>
              <a:rPr lang="el-GR" sz="3900" b="1" u="sng" dirty="0"/>
              <a:t>πολιτική δημοσιότητα </a:t>
            </a:r>
          </a:p>
          <a:p>
            <a:pPr>
              <a:buFont typeface="Wingdings" pitchFamily="2" charset="2"/>
              <a:buChar char="Ø"/>
            </a:pPr>
            <a:r>
              <a:rPr lang="el-GR" sz="3900" dirty="0"/>
              <a:t>και μετατρέπονται </a:t>
            </a:r>
          </a:p>
          <a:p>
            <a:pPr>
              <a:buFont typeface="Wingdings" pitchFamily="2" charset="2"/>
              <a:buChar char="Ø"/>
            </a:pPr>
            <a:r>
              <a:rPr lang="el-GR" sz="3900" dirty="0"/>
              <a:t>μέσω </a:t>
            </a:r>
            <a:r>
              <a:rPr lang="el-GR" sz="3900" b="1" dirty="0"/>
              <a:t>δημοκρατικών διαδικασιών </a:t>
            </a:r>
          </a:p>
          <a:p>
            <a:pPr>
              <a:buFont typeface="Wingdings" pitchFamily="2" charset="2"/>
              <a:buChar char="ü"/>
            </a:pPr>
            <a:r>
              <a:rPr lang="el-GR" sz="3900" dirty="0"/>
              <a:t>σε </a:t>
            </a:r>
            <a:r>
              <a:rPr lang="el-GR" sz="3900" b="1" u="sng" dirty="0"/>
              <a:t>επικοινωνιακή εξουσία</a:t>
            </a:r>
            <a:r>
              <a:rPr lang="el-GR" sz="3900" dirty="0"/>
              <a:t>».</a:t>
            </a:r>
          </a:p>
          <a:p>
            <a:pPr marL="0" indent="0">
              <a:buNone/>
            </a:pPr>
            <a:r>
              <a:rPr lang="el-GR" sz="3900" dirty="0"/>
              <a:t>(</a:t>
            </a:r>
            <a:r>
              <a:rPr lang="en-US" sz="3900" b="1" dirty="0"/>
              <a:t>Habermas</a:t>
            </a:r>
            <a:r>
              <a:rPr lang="el-GR" sz="3900" b="1" dirty="0"/>
              <a:t>,1992</a:t>
            </a:r>
            <a:r>
              <a:rPr lang="en-US" sz="3900" b="1" dirty="0"/>
              <a:t>b</a:t>
            </a:r>
            <a:r>
              <a:rPr lang="el-GR" sz="3900" b="1" dirty="0"/>
              <a:t>:532 κ.εξ.).</a:t>
            </a:r>
            <a:endParaRPr lang="en-US" sz="3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4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CD6015-08DF-CB4A-84A8-377ADB4E21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0735647"/>
              </p:ext>
            </p:extLst>
          </p:nvPr>
        </p:nvGraphicFramePr>
        <p:xfrm>
          <a:off x="838200" y="1991439"/>
          <a:ext cx="5181600" cy="388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29715-C39B-7647-B941-2EBACB1F7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91110"/>
            <a:ext cx="5181600" cy="5385853"/>
          </a:xfrm>
        </p:spPr>
        <p:txBody>
          <a:bodyPr/>
          <a:lstStyle/>
          <a:p>
            <a:r>
              <a:rPr lang="el-GR" b="1" dirty="0"/>
              <a:t>Η επικοινωνιακή εξουσία: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C7328-6544-7F4F-A24C-0D82BB59DF3E}"/>
              </a:ext>
            </a:extLst>
          </p:cNvPr>
          <p:cNvSpPr txBox="1"/>
          <p:nvPr/>
        </p:nvSpPr>
        <p:spPr>
          <a:xfrm>
            <a:off x="1892906" y="5506948"/>
            <a:ext cx="314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Η σύμπραξη των δύο σφαιρών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689D1-56B4-3340-A3E6-3BA87830C811}"/>
              </a:ext>
            </a:extLst>
          </p:cNvPr>
          <p:cNvSpPr txBox="1"/>
          <p:nvPr/>
        </p:nvSpPr>
        <p:spPr>
          <a:xfrm>
            <a:off x="1540714" y="791110"/>
            <a:ext cx="3852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Jurgen Habermas:</a:t>
            </a:r>
            <a:r>
              <a:rPr lang="el-GR" sz="2800" b="1" dirty="0"/>
              <a:t>Η βασική προϋπόθεση λειτουργίας της δημοκρατίας </a:t>
            </a:r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6846E2-ECD1-D043-8439-DCA05F4582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84" y="1551398"/>
            <a:ext cx="4911046" cy="43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6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3782-1EF5-8D47-A975-DC49924A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210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3600" dirty="0"/>
            </a:br>
            <a:r>
              <a:rPr lang="el-GR" sz="3600" dirty="0"/>
              <a:t>Για να ισχύσει αυτό όμως </a:t>
            </a:r>
            <a:r>
              <a:rPr lang="el-GR" sz="3600" b="1" dirty="0"/>
              <a:t>απαραίτητη προϋπόθεση</a:t>
            </a:r>
            <a:r>
              <a:rPr lang="el-GR" sz="3600" dirty="0"/>
              <a:t> είναι: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83A039-18CB-5A48-ABD0-219F3B2CA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968175"/>
              </p:ext>
            </p:extLst>
          </p:nvPr>
        </p:nvGraphicFramePr>
        <p:xfrm>
          <a:off x="838200" y="1099336"/>
          <a:ext cx="10515600" cy="507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75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9FAF-2B72-5141-890E-7DFD4E83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Πολιτικά και Κοινωνικά Δικαιώματα-Δείκτες Δημοκρατίας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3F79-2833-CB44-9C05-71F14A3E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494"/>
            <a:ext cx="10515600" cy="458446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Αναφορικά με τη διαμόρφωση </a:t>
            </a:r>
          </a:p>
          <a:p>
            <a:r>
              <a:rPr lang="el-GR" dirty="0"/>
              <a:t>και εξέλιξη, αλλά και </a:t>
            </a:r>
          </a:p>
          <a:p>
            <a:r>
              <a:rPr lang="el-GR" dirty="0"/>
              <a:t>την λειτουργική ύπαρξη </a:t>
            </a:r>
          </a:p>
          <a:p>
            <a:r>
              <a:rPr lang="el-GR" dirty="0"/>
              <a:t>και εξέλιξη των πολιτικών </a:t>
            </a:r>
          </a:p>
          <a:p>
            <a:r>
              <a:rPr lang="el-GR" dirty="0"/>
              <a:t>και κοινωνικών δικαιωμάτων</a:t>
            </a:r>
            <a:r>
              <a:rPr lang="en-US" dirty="0"/>
              <a:t> </a:t>
            </a: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ιδιαίτερο ενδιαφέρον παρουσιάζουν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οι δείκτες του </a:t>
            </a:r>
            <a:r>
              <a:rPr lang="el-GR" b="1" dirty="0"/>
              <a:t>Διεθνούς Οργανισμού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u="sng" dirty="0">
                <a:hlinkClick r:id="rId2"/>
              </a:rPr>
              <a:t>Freedom House</a:t>
            </a:r>
            <a:r>
              <a:rPr lang="en-US" dirty="0"/>
              <a:t> </a:t>
            </a:r>
            <a:r>
              <a:rPr lang="el-GR" dirty="0"/>
              <a:t>που επιχειρεί να καταγράψει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συστηματικά και σε τακτά χρονικά διαστήματα το </a:t>
            </a:r>
            <a:r>
              <a:rPr lang="el-GR" b="1" dirty="0"/>
              <a:t>βαθμό εξέλιξης της δημοκρατίας</a:t>
            </a:r>
            <a:r>
              <a:rPr lang="el-GR" dirty="0"/>
              <a:t> και της </a:t>
            </a:r>
            <a:r>
              <a:rPr lang="el-GR" b="1" dirty="0"/>
              <a:t>ελευθερίας σε όλα τα ανεξάρτητα κράτη. </a:t>
            </a:r>
            <a:r>
              <a:rPr lang="el-GR" dirty="0"/>
              <a:t>(</a:t>
            </a:r>
            <a:r>
              <a:rPr lang="en-US" dirty="0"/>
              <a:t>Gastil</a:t>
            </a:r>
            <a:r>
              <a:rPr lang="el-GR" dirty="0"/>
              <a:t>, 1990:25-50).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12C8B-A30B-5F47-B786-8D98DD7DB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55" y="1849348"/>
            <a:ext cx="3821987" cy="27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4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5F8858-D312-8C4F-9C0E-C869C13B3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5181600" cy="52625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Με κύρια επιδίωξη τη συνοπτική πληροφόρηση, </a:t>
            </a:r>
            <a:endParaRPr lang="en-US" dirty="0"/>
          </a:p>
          <a:p>
            <a:r>
              <a:rPr lang="el-GR" dirty="0"/>
              <a:t>το </a:t>
            </a:r>
            <a:r>
              <a:rPr lang="en-US" b="1" dirty="0"/>
              <a:t>Freedom House </a:t>
            </a:r>
          </a:p>
          <a:p>
            <a:r>
              <a:rPr lang="el-GR" dirty="0"/>
              <a:t>συνέταξε κλίμακες των </a:t>
            </a:r>
            <a:r>
              <a:rPr lang="el-GR" b="1" dirty="0"/>
              <a:t>πολιτικών δικαιωμάτων</a:t>
            </a:r>
            <a:r>
              <a:rPr lang="el-GR" dirty="0"/>
              <a:t> (</a:t>
            </a:r>
            <a:r>
              <a:rPr lang="en-US" dirty="0"/>
              <a:t>political rights index</a:t>
            </a:r>
            <a:r>
              <a:rPr lang="el-GR" dirty="0"/>
              <a:t>), </a:t>
            </a:r>
            <a:endParaRPr lang="en-US" dirty="0"/>
          </a:p>
          <a:p>
            <a:r>
              <a:rPr lang="el-GR" dirty="0"/>
              <a:t>και των </a:t>
            </a:r>
            <a:r>
              <a:rPr lang="el-GR" b="1" dirty="0"/>
              <a:t>δικαιωμάτων του πολίτη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(</a:t>
            </a:r>
            <a:r>
              <a:rPr lang="en-US" dirty="0"/>
              <a:t>civil rights index</a:t>
            </a:r>
            <a:r>
              <a:rPr lang="el-GR" dirty="0"/>
              <a:t>) με διαβαθμίσεις </a:t>
            </a:r>
            <a:endParaRPr lang="en-US" dirty="0"/>
          </a:p>
          <a:p>
            <a:r>
              <a:rPr lang="el-GR" dirty="0"/>
              <a:t>από το </a:t>
            </a:r>
            <a:r>
              <a:rPr lang="el-GR" b="1" dirty="0"/>
              <a:t>1 έως το 7</a:t>
            </a:r>
            <a:r>
              <a:rPr lang="el-GR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53EA8-553E-F746-82E2-F154CFC6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14400"/>
            <a:ext cx="5181600" cy="52625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Μερικές φορές </a:t>
            </a:r>
            <a:endParaRPr lang="en-US" dirty="0"/>
          </a:p>
          <a:p>
            <a:r>
              <a:rPr lang="el-GR" dirty="0"/>
              <a:t>οι δύο δείκτες αξιολογούνται ξεχωριστά, </a:t>
            </a:r>
            <a:endParaRPr lang="en-US" dirty="0"/>
          </a:p>
          <a:p>
            <a:r>
              <a:rPr lang="el-GR" dirty="0"/>
              <a:t>άλλοτε πάλι συνδυάζονται </a:t>
            </a:r>
            <a:endParaRPr lang="en-US" dirty="0"/>
          </a:p>
          <a:p>
            <a:r>
              <a:rPr lang="el-GR" dirty="0"/>
              <a:t>για την εξαγωγή </a:t>
            </a:r>
            <a:endParaRPr lang="en-US" dirty="0"/>
          </a:p>
          <a:p>
            <a:r>
              <a:rPr lang="el-GR" dirty="0"/>
              <a:t>ενός δείκτη ελευθερίας, </a:t>
            </a:r>
            <a:endParaRPr lang="en-US" dirty="0"/>
          </a:p>
          <a:p>
            <a:r>
              <a:rPr lang="el-GR" dirty="0"/>
              <a:t>ο οποίος φτάνει από το 2 έως το 14. </a:t>
            </a:r>
            <a:endParaRPr lang="en-US" dirty="0"/>
          </a:p>
          <a:p>
            <a:r>
              <a:rPr lang="el-GR" dirty="0"/>
              <a:t>Το </a:t>
            </a:r>
            <a:r>
              <a:rPr lang="el-GR" b="1" dirty="0"/>
              <a:t>«2»</a:t>
            </a:r>
            <a:r>
              <a:rPr lang="el-GR" dirty="0"/>
              <a:t> σημαίνει </a:t>
            </a:r>
            <a:r>
              <a:rPr lang="el-GR" b="1" dirty="0"/>
              <a:t>διασφαλισμένα ουσιαστικά πολιτικά δικαιώματα και δικαιώματα του πολίτη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229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3961F5-CCA7-1841-B2B8-353A3E4C3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19191"/>
            <a:ext cx="5181600" cy="54577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n-US" b="1" dirty="0"/>
              <a:t>Freedom House </a:t>
            </a:r>
            <a:r>
              <a:rPr lang="el-GR" dirty="0"/>
              <a:t>προσεγγίζει τα πολιτικά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b="1" dirty="0"/>
              <a:t>κοινωνικά δικαιώματα</a:t>
            </a:r>
            <a:r>
              <a:rPr lang="el-GR" dirty="0"/>
              <a:t>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υπό το πρίσμα της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b="1" dirty="0"/>
              <a:t>συνταγματικής πραγματικότητας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των </a:t>
            </a:r>
            <a:r>
              <a:rPr lang="el-GR" b="1" dirty="0"/>
              <a:t>δικαιωμάτων συμμετοχής και αξίωσης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των </a:t>
            </a:r>
            <a:r>
              <a:rPr lang="el-GR" b="1" dirty="0"/>
              <a:t>πολιτών για προστασία </a:t>
            </a:r>
            <a:r>
              <a:rPr lang="el-GR" dirty="0"/>
              <a:t>(</a:t>
            </a:r>
            <a:r>
              <a:rPr lang="en-US" dirty="0"/>
              <a:t>Freedom House</a:t>
            </a:r>
            <a:r>
              <a:rPr lang="el-GR" dirty="0"/>
              <a:t>, 1999:546) και όχι υπό το πρίσμα των </a:t>
            </a:r>
            <a:r>
              <a:rPr lang="el-GR" b="1" dirty="0"/>
              <a:t>κρατικών δομών.</a:t>
            </a:r>
            <a:endParaRPr lang="en-US" b="1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BBA7CF4-DA49-F749-9583-8F1C00229A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4948"/>
            <a:ext cx="5181600" cy="422267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522163-0AB9-1A49-A6BB-AD9E3AFBFDBC}"/>
              </a:ext>
            </a:extLst>
          </p:cNvPr>
          <p:cNvSpPr txBox="1"/>
          <p:nvPr/>
        </p:nvSpPr>
        <p:spPr>
          <a:xfrm>
            <a:off x="6462445" y="5393933"/>
            <a:ext cx="48185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050" dirty="0"/>
              <a:t>The "Commitment March: Get Your Knee Off Our Necks" protest against racism and police brutality at the Lincoln Memorial in Aug. 2020.</a:t>
            </a:r>
          </a:p>
          <a:p>
            <a:pPr algn="ctr" fontAlgn="base"/>
            <a:r>
              <a:rPr lang="en-US" sz="1050" i="1" dirty="0"/>
              <a:t>Photographer: Eric Baradat/AFP/Getty Images. Source: </a:t>
            </a:r>
            <a:r>
              <a:rPr lang="en-US" sz="1050" i="1" dirty="0">
                <a:hlinkClick r:id="rId3"/>
              </a:rPr>
              <a:t>bloomberg.com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095803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1461-37F6-0444-921F-E91403F0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12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l-GR" sz="3600" dirty="0"/>
              <a:t>Για το </a:t>
            </a:r>
            <a:r>
              <a:rPr lang="en-US" sz="3600" b="1" dirty="0"/>
              <a:t>Freedom House</a:t>
            </a:r>
            <a:r>
              <a:rPr lang="el-GR" sz="3600" b="1" dirty="0"/>
              <a:t> Δημοκρατία</a:t>
            </a:r>
            <a:r>
              <a:rPr lang="el-GR" sz="3600" dirty="0"/>
              <a:t> με μία </a:t>
            </a:r>
            <a:r>
              <a:rPr lang="el-GR" sz="3600" b="1" dirty="0"/>
              <a:t>μινιμαλιστική</a:t>
            </a:r>
            <a:r>
              <a:rPr lang="el-GR" sz="3600" dirty="0"/>
              <a:t> και συνοπτική προσέγγιση του όρου σημαίνει: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64455-A1CF-8D44-A177-C2A970E5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446"/>
            <a:ext cx="10515600" cy="52911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/>
              <a:t>«</a:t>
            </a:r>
            <a:r>
              <a:rPr lang="el-GR" sz="3200" b="1" dirty="0"/>
              <a:t>ένα πολιτικό σύστημα, στο οποίο ο λαός επιλέγει ελεύθερα τους επιφορτισμένους με τη λήψη αποφάσεων ηγέτες του, από ομάδες και άτομα που ανταγωνίζονται μεταξύ τους και που δεν ορίστηκαν από την κυβέρνηση</a:t>
            </a:r>
            <a:r>
              <a:rPr lang="el-GR" sz="3200" dirty="0"/>
              <a:t>»</a:t>
            </a:r>
            <a:r>
              <a:rPr lang="en-US" sz="3200" dirty="0"/>
              <a:t> (Freedom .House, 1996:546).</a:t>
            </a:r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Με άλλα λόγια η αντίληψη περί ελευθερίας του </a:t>
            </a:r>
            <a:r>
              <a:rPr lang="en-US" sz="3200" b="1" dirty="0"/>
              <a:t>Freedom House</a:t>
            </a:r>
            <a:r>
              <a:rPr lang="el-GR" sz="3200" dirty="0"/>
              <a:t>, όπως τονίζει ο </a:t>
            </a:r>
            <a:r>
              <a:rPr lang="en-US" sz="3200" b="1" dirty="0"/>
              <a:t>Schmidt</a:t>
            </a:r>
            <a:r>
              <a:rPr lang="el-GR" sz="3200" dirty="0"/>
              <a:t> (2004), θεωρεί ότι η ελευθερία είναι: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 </a:t>
            </a:r>
            <a:r>
              <a:rPr lang="el-GR" sz="3200" b="1" dirty="0"/>
              <a:t>η ευκαιρία αυτόνομης δράσης σε μια πληθώρα περιοχών εκτός βεληνεκούς της εκάστοτε κυβέρνησης και άλλων κέντρων ενδεχόμενης κυριαρχίας</a:t>
            </a:r>
            <a:r>
              <a:rPr lang="en-US" sz="3200" b="1" dirty="0"/>
              <a:t>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195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5CA2-6239-C444-A199-12F6BE29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758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3100" dirty="0"/>
              <a:t>Από το </a:t>
            </a:r>
            <a:r>
              <a:rPr lang="el-GR" sz="3100" b="1" dirty="0"/>
              <a:t>1999</a:t>
            </a:r>
            <a:r>
              <a:rPr lang="el-GR" sz="3100" dirty="0"/>
              <a:t> και μετά </a:t>
            </a:r>
            <a:r>
              <a:rPr lang="el-GR" sz="3100" b="1" dirty="0"/>
              <a:t>το ερωτηματολόγιο του </a:t>
            </a:r>
            <a:r>
              <a:rPr lang="en-US" sz="3100" b="1" dirty="0"/>
              <a:t>FH</a:t>
            </a:r>
            <a:r>
              <a:rPr lang="en-US" sz="3100" dirty="0"/>
              <a:t> </a:t>
            </a:r>
            <a:r>
              <a:rPr lang="el-GR" sz="3100" dirty="0"/>
              <a:t>για τα </a:t>
            </a:r>
            <a:r>
              <a:rPr lang="el-GR" sz="3100" b="1" dirty="0"/>
              <a:t>πολιτικά δικαιώματα</a:t>
            </a:r>
            <a:r>
              <a:rPr lang="el-GR" sz="3100" dirty="0"/>
              <a:t> κωδικοποιείται στα ακόλουθα ερωτήματα: </a:t>
            </a:r>
            <a:br>
              <a:rPr lang="en-US" sz="3100" dirty="0"/>
            </a:br>
            <a:endParaRPr lang="en-US" sz="31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A7C21C-037B-1540-98AF-F7EF1102A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473033"/>
              </p:ext>
            </p:extLst>
          </p:nvPr>
        </p:nvGraphicFramePr>
        <p:xfrm>
          <a:off x="838200" y="1345915"/>
          <a:ext cx="10515600" cy="483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760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65E426-C983-1B4D-8AD8-36A744C95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96513"/>
              </p:ext>
            </p:extLst>
          </p:nvPr>
        </p:nvGraphicFramePr>
        <p:xfrm>
          <a:off x="838200" y="534256"/>
          <a:ext cx="10515600" cy="564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92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52BD56-0166-1B4A-83C1-83B6820A8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928297"/>
              </p:ext>
            </p:extLst>
          </p:nvPr>
        </p:nvGraphicFramePr>
        <p:xfrm>
          <a:off x="838200" y="698643"/>
          <a:ext cx="10515600" cy="547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74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7B4B-8956-6748-8EF3-D1CC81CE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Θεωρία της Συμμετοχικής Δημοκρατίας.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9B85-BCBB-704E-B3AE-9EEA522D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980"/>
            <a:ext cx="10515600" cy="501598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Σύμφωνα με τον </a:t>
            </a:r>
            <a:r>
              <a:rPr lang="en-US" b="1" dirty="0"/>
              <a:t>Schmidt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b="1" dirty="0"/>
              <a:t>2004:279</a:t>
            </a:r>
            <a:r>
              <a:rPr lang="el-GR" dirty="0"/>
              <a:t>)οι θεωρίες της δημοκρατίας μπορούν να προσεγγιστούν με βάση: </a:t>
            </a:r>
          </a:p>
          <a:p>
            <a:r>
              <a:rPr lang="el-GR" dirty="0"/>
              <a:t>το βεληνεκές της δημοκρατικής αρχής που τις διέπει.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Ορισμένοι θεωρητικοί μάλιστα εστιάζουν </a:t>
            </a:r>
            <a:r>
              <a:rPr lang="el-GR" b="1" dirty="0"/>
              <a:t>στην εξισορρόπηση της άμεσης ή έμμεσης λαϊκής κυριαρχίας από τη μία</a:t>
            </a:r>
            <a:r>
              <a:rPr lang="el-GR" dirty="0"/>
              <a:t>, </a:t>
            </a:r>
          </a:p>
          <a:p>
            <a:r>
              <a:rPr lang="el-GR" dirty="0"/>
              <a:t>και σε στόχους, </a:t>
            </a:r>
            <a:r>
              <a:rPr lang="el-GR" b="1" dirty="0"/>
              <a:t>όπως: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η κατοχύρωση των δικαιωμάτων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και της ελευθερίας,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ο πλουραλισμός 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η δυνατότητα διακυβέρνησης από την άλλη</a:t>
            </a:r>
            <a:r>
              <a:rPr lang="el-GR" dirty="0"/>
              <a:t>. </a:t>
            </a:r>
          </a:p>
          <a:p>
            <a:r>
              <a:rPr lang="el-GR" dirty="0"/>
              <a:t>Αυτή η προσέγγιση χαρακτηρίζει τις δημοκρατικές θεωρίες </a:t>
            </a:r>
            <a:r>
              <a:rPr lang="el-GR" b="1" dirty="0"/>
              <a:t>συντηρητικής, φιλελεύθερης</a:t>
            </a:r>
            <a:r>
              <a:rPr lang="el-GR" dirty="0"/>
              <a:t> ή </a:t>
            </a:r>
            <a:r>
              <a:rPr lang="el-GR" b="1" dirty="0"/>
              <a:t>κεντρώας τοποθέτησης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3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F3A38-9513-6644-994D-6824A4EDB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91110"/>
            <a:ext cx="5181600" cy="5385853"/>
          </a:xfrm>
        </p:spPr>
        <p:txBody>
          <a:bodyPr>
            <a:noAutofit/>
          </a:bodyPr>
          <a:lstStyle/>
          <a:p>
            <a:r>
              <a:rPr lang="el-GR" sz="3200" dirty="0"/>
              <a:t>Τα αποτελέσματα κωδικοποιούνται </a:t>
            </a:r>
          </a:p>
          <a:p>
            <a:r>
              <a:rPr lang="el-GR" sz="3200" dirty="0"/>
              <a:t>σε μία κλίμακα </a:t>
            </a:r>
          </a:p>
          <a:p>
            <a:r>
              <a:rPr lang="el-GR" sz="3200" dirty="0"/>
              <a:t>από το 1 έως το 7, </a:t>
            </a:r>
          </a:p>
          <a:p>
            <a:r>
              <a:rPr lang="el-GR" sz="3200" dirty="0"/>
              <a:t>όπου αριθμός 1 ισοδυναμεί </a:t>
            </a:r>
          </a:p>
          <a:p>
            <a:r>
              <a:rPr lang="el-GR" sz="3200" dirty="0"/>
              <a:t>με πλήρη πολιτικά δικαιώματα </a:t>
            </a:r>
          </a:p>
          <a:p>
            <a:r>
              <a:rPr lang="el-GR" sz="3200" dirty="0"/>
              <a:t>και το </a:t>
            </a:r>
            <a:r>
              <a:rPr lang="el-GR" sz="3200" b="1" dirty="0"/>
              <a:t>7 με πλήρη απουσία πολιτικών δικαιωμάτων</a:t>
            </a:r>
            <a:r>
              <a:rPr lang="en-US" sz="3200" b="1" dirty="0"/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ADFA45-53DC-5343-B7E5-24E42F1EF5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04125"/>
            <a:ext cx="5181600" cy="4520629"/>
          </a:xfrm>
        </p:spPr>
      </p:pic>
    </p:spTree>
    <p:extLst>
      <p:ext uri="{BB962C8B-B14F-4D97-AF65-F5344CB8AC3E}">
        <p14:creationId xmlns:p14="http://schemas.microsoft.com/office/powerpoint/2010/main" val="109698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35EE-F827-DA42-80CF-B8F4F8D2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l-GR" sz="2800" dirty="0"/>
            </a:br>
            <a:r>
              <a:rPr lang="el-GR" sz="2800" dirty="0"/>
              <a:t>Ενδιαφέρον παρουσιάζει και το </a:t>
            </a:r>
            <a:r>
              <a:rPr lang="el-GR" sz="2800" b="1" dirty="0"/>
              <a:t>ερωτηματολόγιο που καταρτίστηκε το 1995-1996 και σχετίζεται με τα  ανθρώπινα δικαιώματα και με θέματα προσωπικής αυτονομίας και οικονομικά θέματα</a:t>
            </a:r>
            <a:r>
              <a:rPr lang="el-GR" sz="2800" dirty="0"/>
              <a:t>: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4762AB-210F-604A-A8C7-AEA499C16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924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96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4FC7D6-9944-C34B-B2D9-A7AF4B9F6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945139"/>
              </p:ext>
            </p:extLst>
          </p:nvPr>
        </p:nvGraphicFramePr>
        <p:xfrm>
          <a:off x="838200" y="544530"/>
          <a:ext cx="10515600" cy="563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85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777AD6-580E-3E41-9634-99D47C19A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553362"/>
              </p:ext>
            </p:extLst>
          </p:nvPr>
        </p:nvGraphicFramePr>
        <p:xfrm>
          <a:off x="838200" y="554804"/>
          <a:ext cx="10515600" cy="562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458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6434-B371-AB42-8804-6C42EA57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724"/>
            <a:ext cx="10515600" cy="5550239"/>
          </a:xfrm>
        </p:spPr>
        <p:txBody>
          <a:bodyPr/>
          <a:lstStyle/>
          <a:p>
            <a:r>
              <a:rPr lang="el-GR" dirty="0"/>
              <a:t>Αναφορικά με τα </a:t>
            </a:r>
            <a:r>
              <a:rPr lang="el-GR" b="1" dirty="0"/>
              <a:t>πολιτικά δικαιώματα </a:t>
            </a:r>
            <a:r>
              <a:rPr lang="el-GR" dirty="0"/>
              <a:t>και </a:t>
            </a:r>
            <a:r>
              <a:rPr lang="el-GR" b="1" dirty="0"/>
              <a:t>ελευθερίες των πολιτών </a:t>
            </a:r>
            <a:r>
              <a:rPr lang="el-GR" dirty="0"/>
              <a:t>ιδιαίτερη αξία παρουσιάζουν τα αποτελέσματα της έρευνας που έχει πραγματοποιεί το </a:t>
            </a:r>
            <a:r>
              <a:rPr lang="el-GR" b="1" dirty="0"/>
              <a:t>2022</a:t>
            </a:r>
            <a:r>
              <a:rPr lang="el-GR" dirty="0"/>
              <a:t>  και </a:t>
            </a:r>
            <a:r>
              <a:rPr lang="el-GR" b="1" dirty="0"/>
              <a:t>συσχετίζει την ελευθερία της έκφρασης </a:t>
            </a:r>
            <a:r>
              <a:rPr lang="el-GR" dirty="0"/>
              <a:t>και τα </a:t>
            </a:r>
            <a:r>
              <a:rPr lang="el-GR" b="1" dirty="0"/>
              <a:t>ανθρώπινα δικαιώματα </a:t>
            </a:r>
            <a:r>
              <a:rPr lang="el-GR" dirty="0"/>
              <a:t>με την </a:t>
            </a:r>
            <a:r>
              <a:rPr lang="el-GR" b="1" dirty="0"/>
              <a:t>ελεύθερη χρήση του διαδικτύου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Η </a:t>
            </a:r>
            <a:r>
              <a:rPr lang="el-GR" b="1" dirty="0"/>
              <a:t>έρευνα</a:t>
            </a:r>
            <a:r>
              <a:rPr lang="el-GR" dirty="0"/>
              <a:t> με τίτλο  </a:t>
            </a:r>
            <a:r>
              <a:rPr lang="en-US" u="sng" dirty="0">
                <a:hlinkClick r:id="rId2"/>
              </a:rPr>
              <a:t>Freedom on the Net </a:t>
            </a:r>
            <a:r>
              <a:rPr lang="el-GR" dirty="0"/>
              <a:t> (2022) ακολουθώντας ένα αυστηρό </a:t>
            </a:r>
            <a:r>
              <a:rPr lang="el-GR" u="sng" dirty="0">
                <a:hlinkClick r:id="rId3"/>
              </a:rPr>
              <a:t>μεθοδολογικό πλαίσιο</a:t>
            </a:r>
            <a:r>
              <a:rPr lang="el-GR" dirty="0"/>
              <a:t> από ένα ερωτηματολόγιο </a:t>
            </a:r>
            <a:r>
              <a:rPr lang="el-GR" b="1" dirty="0"/>
              <a:t>21 ερωτήσεων διερευνά τον τρόπο χρήσης του διαδικτύου στο 89% παγκόσμιων χρηστών του διαδικτύου παγκοσμίως.</a:t>
            </a:r>
          </a:p>
          <a:p>
            <a:pPr marL="0" indent="0">
              <a:buNone/>
            </a:pPr>
            <a:r>
              <a:rPr lang="el-GR" b="1" dirty="0"/>
              <a:t>----------------------------------------------------------------------------------------------</a:t>
            </a:r>
            <a:endParaRPr lang="en-US" b="1" dirty="0"/>
          </a:p>
          <a:p>
            <a:r>
              <a:rPr lang="en-US" sz="2000" dirty="0"/>
              <a:t>Freedom House. (2022). </a:t>
            </a:r>
            <a:r>
              <a:rPr lang="en-US" sz="2000" i="1" dirty="0"/>
              <a:t>Freedom on the Net</a:t>
            </a:r>
            <a:r>
              <a:rPr lang="en-US" sz="2000" dirty="0"/>
              <a:t>. </a:t>
            </a:r>
            <a:r>
              <a:rPr lang="el-GR" sz="2000" dirty="0"/>
              <a:t>Διαθέσιμο στο</a:t>
            </a:r>
            <a:r>
              <a:rPr lang="en-US" sz="2000" dirty="0"/>
              <a:t>: </a:t>
            </a:r>
            <a:r>
              <a:rPr lang="en-US" sz="2000" u="sng" dirty="0">
                <a:hlinkClick r:id="rId2"/>
              </a:rPr>
              <a:t>https://freedomhouse.org/report/freedom-net/2022/countering-authoritarian-overhaul-internet</a:t>
            </a:r>
            <a:r>
              <a:rPr lang="en-US" sz="2000" dirty="0"/>
              <a:t> (</a:t>
            </a:r>
            <a:r>
              <a:rPr lang="el-GR" sz="2000" dirty="0"/>
              <a:t>ανακτήθηκε στις</a:t>
            </a:r>
            <a:r>
              <a:rPr lang="en-US" sz="2000" dirty="0"/>
              <a:t> 26/1/2022).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44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557C-A563-FC46-8E09-56F059FE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7820"/>
            <a:ext cx="10515600" cy="550914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Σύμφωνα με τα στοιχεία </a:t>
            </a:r>
          </a:p>
          <a:p>
            <a:r>
              <a:rPr lang="el-GR" dirty="0"/>
              <a:t>του πίνακα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μόνο ένα 18% (!) </a:t>
            </a:r>
          </a:p>
          <a:p>
            <a:r>
              <a:rPr lang="el-GR" dirty="0"/>
              <a:t>απολαμβάνει </a:t>
            </a:r>
            <a:r>
              <a:rPr lang="el-GR" b="1" dirty="0"/>
              <a:t>πλήρως </a:t>
            </a:r>
          </a:p>
          <a:p>
            <a:r>
              <a:rPr lang="el-GR" b="1" dirty="0"/>
              <a:t>την ελευθερία στη χρήση </a:t>
            </a:r>
          </a:p>
          <a:p>
            <a:r>
              <a:rPr lang="el-GR" dirty="0"/>
              <a:t>του διαδικτύου,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ενώ στο 37% </a:t>
            </a:r>
          </a:p>
          <a:p>
            <a:r>
              <a:rPr lang="el-GR" dirty="0"/>
              <a:t>δεν υπάρχει ελευθερία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στο </a:t>
            </a:r>
            <a:r>
              <a:rPr lang="el-GR" b="1" dirty="0"/>
              <a:t>34% των παγκόσμιων </a:t>
            </a:r>
          </a:p>
          <a:p>
            <a:pPr marL="0" indent="0">
              <a:buNone/>
            </a:pPr>
            <a:r>
              <a:rPr lang="el-GR" b="1" dirty="0"/>
              <a:t>χρηστών υπάρχει μερική </a:t>
            </a:r>
          </a:p>
          <a:p>
            <a:pPr marL="0" indent="0">
              <a:buNone/>
            </a:pPr>
            <a:r>
              <a:rPr lang="el-GR" b="1" dirty="0"/>
              <a:t>ελευθερία</a:t>
            </a:r>
            <a:r>
              <a:rPr lang="el-GR" dirty="0"/>
              <a:t>…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41B40-418E-D649-8FE6-63000A7629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55" y="667821"/>
            <a:ext cx="5426710" cy="4962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1A59F-B627-834C-98AB-CADFA2B7FD66}"/>
              </a:ext>
            </a:extLst>
          </p:cNvPr>
          <p:cNvSpPr txBox="1"/>
          <p:nvPr/>
        </p:nvSpPr>
        <p:spPr>
          <a:xfrm>
            <a:off x="6002555" y="5856270"/>
            <a:ext cx="54267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/>
              <a:t>Πηγή: </a:t>
            </a:r>
            <a:r>
              <a:rPr lang="en-US" sz="1050" u="sng" dirty="0">
                <a:hlinkClick r:id="rId3"/>
              </a:rPr>
              <a:t>https</a:t>
            </a:r>
            <a:r>
              <a:rPr lang="el-GR" sz="1050" u="sng" dirty="0">
                <a:hlinkClick r:id="rId3"/>
              </a:rPr>
              <a:t>://</a:t>
            </a:r>
            <a:r>
              <a:rPr lang="en-US" sz="1050" u="sng" dirty="0">
                <a:hlinkClick r:id="rId3"/>
              </a:rPr>
              <a:t>freedomhouse</a:t>
            </a:r>
            <a:r>
              <a:rPr lang="el-GR" sz="1050" u="sng" dirty="0">
                <a:hlinkClick r:id="rId3"/>
              </a:rPr>
              <a:t>.</a:t>
            </a:r>
            <a:r>
              <a:rPr lang="en-US" sz="1050" u="sng" dirty="0">
                <a:hlinkClick r:id="rId3"/>
              </a:rPr>
              <a:t>org</a:t>
            </a:r>
            <a:r>
              <a:rPr lang="el-GR" sz="1050" u="sng" dirty="0">
                <a:hlinkClick r:id="rId3"/>
              </a:rPr>
              <a:t>/</a:t>
            </a:r>
            <a:r>
              <a:rPr lang="en-US" sz="1050" u="sng" dirty="0">
                <a:hlinkClick r:id="rId3"/>
              </a:rPr>
              <a:t>report</a:t>
            </a:r>
            <a:r>
              <a:rPr lang="el-GR" sz="1050" u="sng" dirty="0">
                <a:hlinkClick r:id="rId3"/>
              </a:rPr>
              <a:t>/</a:t>
            </a:r>
            <a:r>
              <a:rPr lang="en-US" sz="1050" u="sng" dirty="0">
                <a:hlinkClick r:id="rId3"/>
              </a:rPr>
              <a:t>freedom</a:t>
            </a:r>
            <a:r>
              <a:rPr lang="el-GR" sz="1050" u="sng" dirty="0">
                <a:hlinkClick r:id="rId3"/>
              </a:rPr>
              <a:t>-</a:t>
            </a:r>
            <a:r>
              <a:rPr lang="en-US" sz="1050" u="sng" dirty="0">
                <a:hlinkClick r:id="rId3"/>
              </a:rPr>
              <a:t>net</a:t>
            </a:r>
            <a:r>
              <a:rPr lang="el-GR" sz="1050" u="sng" dirty="0">
                <a:hlinkClick r:id="rId3"/>
              </a:rPr>
              <a:t>/2022/</a:t>
            </a:r>
            <a:r>
              <a:rPr lang="en-US" sz="1050" u="sng" dirty="0">
                <a:hlinkClick r:id="rId3"/>
              </a:rPr>
              <a:t>countering</a:t>
            </a:r>
            <a:r>
              <a:rPr lang="el-GR" sz="1050" u="sng" dirty="0">
                <a:hlinkClick r:id="rId3"/>
              </a:rPr>
              <a:t>-</a:t>
            </a:r>
            <a:r>
              <a:rPr lang="en-US" sz="1050" u="sng" dirty="0">
                <a:hlinkClick r:id="rId3"/>
              </a:rPr>
              <a:t>authoritarian</a:t>
            </a:r>
            <a:r>
              <a:rPr lang="el-GR" sz="1050" u="sng" dirty="0">
                <a:hlinkClick r:id="rId3"/>
              </a:rPr>
              <a:t>-</a:t>
            </a:r>
            <a:r>
              <a:rPr lang="en-US" sz="1050" u="sng" dirty="0">
                <a:hlinkClick r:id="rId3"/>
              </a:rPr>
              <a:t>overhaul</a:t>
            </a:r>
            <a:r>
              <a:rPr lang="el-GR" sz="1050" u="sng" dirty="0">
                <a:hlinkClick r:id="rId3"/>
              </a:rPr>
              <a:t>-</a:t>
            </a:r>
            <a:r>
              <a:rPr lang="en-US" sz="1050" u="sng" dirty="0">
                <a:hlinkClick r:id="rId3"/>
              </a:rPr>
              <a:t>internet</a:t>
            </a:r>
            <a:r>
              <a:rPr lang="en-US" sz="1050" dirty="0"/>
              <a:t> </a:t>
            </a:r>
          </a:p>
          <a:p>
            <a:r>
              <a:rPr lang="el-G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7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85ED-9BC8-E94C-93F0-1A72E9CAD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966"/>
            <a:ext cx="10515600" cy="5765997"/>
          </a:xfrm>
        </p:spPr>
        <p:txBody>
          <a:bodyPr/>
          <a:lstStyle/>
          <a:p>
            <a:r>
              <a:rPr lang="el-GR" dirty="0"/>
              <a:t>Για μια άλλη ομάδα θεωρητικών η λέξη κλειδί είναι: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η </a:t>
            </a:r>
            <a:r>
              <a:rPr lang="el-GR" sz="4000" b="1" dirty="0"/>
              <a:t>Πολιτική Συμμετοχή</a:t>
            </a:r>
            <a:r>
              <a:rPr lang="el-GR" dirty="0"/>
              <a:t>. </a:t>
            </a:r>
          </a:p>
          <a:p>
            <a:r>
              <a:rPr lang="el-GR" b="1" dirty="0"/>
              <a:t>Πολιτική Συμμετοχή: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όσο το δυνατόν περισσότερων πολιτών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σε όσο το δυνατόν περισσότερα. </a:t>
            </a:r>
          </a:p>
          <a:p>
            <a:r>
              <a:rPr lang="el-GR" dirty="0"/>
              <a:t>με την έννοια: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της </a:t>
            </a:r>
            <a:r>
              <a:rPr lang="el-GR" b="1" dirty="0"/>
              <a:t>συμμετοχής</a:t>
            </a:r>
            <a:r>
              <a:rPr lang="el-GR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της </a:t>
            </a:r>
            <a:r>
              <a:rPr lang="el-GR" b="1" dirty="0"/>
              <a:t>αφοσίωσης</a:t>
            </a:r>
            <a:r>
              <a:rPr lang="el-GR" dirty="0"/>
              <a:t> αφενός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της </a:t>
            </a:r>
            <a:r>
              <a:rPr lang="el-GR" b="1" dirty="0"/>
              <a:t>εσωτερικής συμμετοχής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στα </a:t>
            </a:r>
            <a:r>
              <a:rPr lang="el-GR" b="1" dirty="0"/>
              <a:t>δρώμενα</a:t>
            </a:r>
            <a:r>
              <a:rPr lang="el-GR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στην </a:t>
            </a:r>
            <a:r>
              <a:rPr lang="el-GR" b="1" dirty="0"/>
              <a:t>τύχη της κοινότητας αφετέρου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40DB1-3C5D-514D-A869-9B0C94A06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56" y="1263721"/>
            <a:ext cx="4304871" cy="43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29A3-C037-A848-9C64-C8C535BF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Κάθε </a:t>
            </a:r>
            <a:r>
              <a:rPr lang="el-GR" b="1" dirty="0"/>
              <a:t>θεωρητική προσέγγιση</a:t>
            </a:r>
            <a:r>
              <a:rPr lang="el-GR" dirty="0"/>
              <a:t> περιγράφει όλα τα παραπάνω με το δικό της τρόπο: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F4D6F3-FD2D-764C-87DF-D3BA4F9E0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7063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81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C25CA-0811-144B-B86C-6B3CFA8A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9387"/>
            <a:ext cx="10515600" cy="5737576"/>
          </a:xfrm>
        </p:spPr>
        <p:txBody>
          <a:bodyPr/>
          <a:lstStyle/>
          <a:p>
            <a:r>
              <a:rPr lang="el-GR" dirty="0"/>
              <a:t>Αυτή η οικογένεια θεωριών της δημοκρατίας εγκωμιάζει την ιδιαίτερη σημασία της πολιτικής συμμετοχής, επαινεί τις παιδευτικές λειτουργίες της δημοκρατίας, καθώς και τη διαμόρφωση της κοινής γνώμης και ταυτόχρονα την ανάδειξη ενεργών πολιτών.</a:t>
            </a:r>
          </a:p>
          <a:p>
            <a:r>
              <a:rPr lang="el-GR" dirty="0"/>
              <a:t>Στόχος τους είναι ο </a:t>
            </a:r>
            <a:r>
              <a:rPr lang="el-GR" b="1" dirty="0"/>
              <a:t>εκδημοκρατισμός</a:t>
            </a:r>
            <a:r>
              <a:rPr lang="el-GR" dirty="0"/>
              <a:t> εκείνων των </a:t>
            </a:r>
            <a:r>
              <a:rPr lang="el-GR" b="1" dirty="0"/>
              <a:t>οικονομικών</a:t>
            </a:r>
            <a:r>
              <a:rPr lang="el-GR" dirty="0"/>
              <a:t> και </a:t>
            </a:r>
            <a:r>
              <a:rPr lang="el-GR" b="1" dirty="0"/>
              <a:t>κοινωνικών σφαιρών </a:t>
            </a:r>
            <a:r>
              <a:rPr lang="el-GR" dirty="0"/>
              <a:t>που ακόμη δεν είναι επαρκώς </a:t>
            </a:r>
            <a:r>
              <a:rPr lang="el-GR" b="1" dirty="0"/>
              <a:t>οργανωμένες δημοκρατικά</a:t>
            </a:r>
            <a:r>
              <a:rPr lang="el-GR" dirty="0"/>
              <a:t>, όπως εκτεταμένοι τομείς της εργασίας, του εκπαιδευτικού τομέα και της ιδιωτικής ζωής. Το τελευταίο επιδιώκεται με τη νεότερη «</a:t>
            </a:r>
            <a:r>
              <a:rPr lang="el-GR" b="1" dirty="0"/>
              <a:t>φεμινιστική θεωρία της δημοκρατίας</a:t>
            </a:r>
            <a:r>
              <a:rPr lang="el-GR" dirty="0"/>
              <a:t>».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l-GR" dirty="0"/>
              <a:t>Οι θεωρητικοί της </a:t>
            </a:r>
            <a:r>
              <a:rPr lang="el-GR" b="1" dirty="0"/>
              <a:t>συμμετοχικής δημοκρατίας </a:t>
            </a:r>
            <a:r>
              <a:rPr lang="el-GR" dirty="0"/>
              <a:t>προτάσσουν τη θέση ότι «</a:t>
            </a:r>
            <a:r>
              <a:rPr lang="el-GR" sz="3600" b="1" u="sng" dirty="0"/>
              <a:t>αν η δημοκρατία είναι κάτι καλό, περισσότερη δημοκρατία είναι κάτι καλύτερο</a:t>
            </a:r>
            <a:r>
              <a:rPr lang="el-GR" dirty="0"/>
              <a:t>»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94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E6E0-9BA9-994F-BE70-A215235B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7854"/>
          </a:xfrm>
        </p:spPr>
        <p:txBody>
          <a:bodyPr>
            <a:noAutofit/>
          </a:bodyPr>
          <a:lstStyle/>
          <a:p>
            <a:br>
              <a:rPr lang="el-GR" sz="2400" dirty="0"/>
            </a:br>
            <a:br>
              <a:rPr lang="el-GR" sz="2400" dirty="0"/>
            </a:br>
            <a:r>
              <a:rPr lang="el-GR" sz="2400" dirty="0"/>
              <a:t>Προτάσσουν τη δημοκρατία </a:t>
            </a:r>
            <a:r>
              <a:rPr lang="el-GR" sz="2400" b="1" dirty="0"/>
              <a:t>όχι ως καθεστώς ή αγορά</a:t>
            </a:r>
            <a:r>
              <a:rPr lang="el-GR" sz="2400" dirty="0"/>
              <a:t>, αλλά ως «</a:t>
            </a:r>
            <a:r>
              <a:rPr lang="el-GR" sz="2400" b="1" dirty="0"/>
              <a:t>τρόπο ζωής</a:t>
            </a:r>
            <a:r>
              <a:rPr lang="el-GR" sz="2400" dirty="0"/>
              <a:t>» ή «</a:t>
            </a:r>
            <a:r>
              <a:rPr lang="el-GR" sz="2400" b="1" dirty="0"/>
              <a:t>τρόπο ύπαρξης</a:t>
            </a:r>
            <a:r>
              <a:rPr lang="el-GR" sz="2400" dirty="0"/>
              <a:t>», και μάλιστα ως ένα τρόπο ζωής που μπορεί να επεκταθεί σε όλα τα επίπεδα. Η </a:t>
            </a:r>
            <a:r>
              <a:rPr lang="el-GR" sz="2400" b="1" u="sng" dirty="0"/>
              <a:t>συμμετοχική δημοκρατία</a:t>
            </a:r>
            <a:r>
              <a:rPr lang="el-GR" sz="2400" dirty="0"/>
              <a:t> δίνει έμφαση: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EB15-E688-C741-83EB-8C60D0FD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290"/>
            <a:ext cx="10515600" cy="4358672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3300" dirty="0"/>
              <a:t>Στην </a:t>
            </a:r>
            <a:r>
              <a:rPr lang="el-GR" sz="3300" b="1" dirty="0"/>
              <a:t>ενεργό συμμετοχή </a:t>
            </a:r>
            <a:r>
              <a:rPr lang="el-GR" sz="3300" dirty="0"/>
              <a:t>των πολιτών </a:t>
            </a:r>
          </a:p>
          <a:p>
            <a:pPr lvl="0">
              <a:buFont typeface="Wingdings" pitchFamily="2" charset="2"/>
              <a:buChar char="Ø"/>
            </a:pPr>
            <a:r>
              <a:rPr lang="el-GR" sz="3300" dirty="0"/>
              <a:t>Στη </a:t>
            </a:r>
            <a:r>
              <a:rPr lang="el-GR" sz="3300" b="1" dirty="0"/>
              <a:t>διευθέτηση συγκρούσεων μέσω διαλόγου </a:t>
            </a:r>
            <a:r>
              <a:rPr lang="el-GR" sz="3300" dirty="0"/>
              <a:t>και στη </a:t>
            </a:r>
            <a:r>
              <a:rPr lang="el-GR" sz="3300" b="1" dirty="0"/>
              <a:t>συζήτηση.</a:t>
            </a:r>
          </a:p>
          <a:p>
            <a:pPr lvl="0">
              <a:buFont typeface="Wingdings" pitchFamily="2" charset="2"/>
              <a:buChar char="Ø"/>
            </a:pPr>
            <a:r>
              <a:rPr lang="el-GR" sz="3300" dirty="0"/>
              <a:t>Επιδιώκει το σχηματισμό Κυβέρνησης μέσω σύμπραξης και διαλόγου</a:t>
            </a:r>
          </a:p>
          <a:p>
            <a:pPr lvl="0">
              <a:buFont typeface="Wingdings" pitchFamily="2" charset="2"/>
              <a:buChar char="Ø"/>
            </a:pPr>
            <a:r>
              <a:rPr lang="el-GR" sz="3300" dirty="0"/>
              <a:t>Θεωρεί ότι οι συγκρούσεις είναι αναγκαίο να επιλύονται με βάση το συμμετοχικό διάλογο και όχι:</a:t>
            </a:r>
            <a:endParaRPr lang="en-US" sz="3300" dirty="0"/>
          </a:p>
          <a:p>
            <a:pPr lvl="0">
              <a:buFont typeface="Wingdings" pitchFamily="2" charset="2"/>
              <a:buChar char="Ø"/>
            </a:pPr>
            <a:r>
              <a:rPr lang="el-GR" sz="3300" dirty="0"/>
              <a:t>Μέσω προσταγών, αγώνων και νομιμοποιημένης ισχύος, όπως στη θεωρία του </a:t>
            </a:r>
            <a:r>
              <a:rPr lang="en-US" sz="3300" b="1" dirty="0"/>
              <a:t>Max Weber</a:t>
            </a:r>
            <a:endParaRPr lang="el-GR" sz="3300" b="1" dirty="0"/>
          </a:p>
          <a:p>
            <a:pPr lvl="0">
              <a:buFont typeface="Wingdings" pitchFamily="2" charset="2"/>
              <a:buChar char="Ø"/>
            </a:pPr>
            <a:r>
              <a:rPr lang="el-GR" sz="3300" dirty="0"/>
              <a:t>Μέσω αγοράς και πλειοψηφίας, όπως στην </a:t>
            </a:r>
            <a:r>
              <a:rPr lang="el-GR" sz="3300" b="1" dirty="0"/>
              <a:t>Οικονομική θεωρία της Δημοκρατίας</a:t>
            </a:r>
          </a:p>
          <a:p>
            <a:pPr lvl="0">
              <a:buFont typeface="Wingdings" pitchFamily="2" charset="2"/>
              <a:buChar char="Ø"/>
            </a:pPr>
            <a:r>
              <a:rPr lang="el-GR" sz="3300" dirty="0"/>
              <a:t>Μέσω διαπραγματεύσεων, όπως στις μορφές </a:t>
            </a:r>
            <a:r>
              <a:rPr lang="el-GR" sz="3300" b="1" dirty="0"/>
              <a:t>Διαπραγματευτικής Δημοκρατίας</a:t>
            </a:r>
            <a:r>
              <a:rPr lang="el-GR" sz="3300" dirty="0"/>
              <a:t>.  </a:t>
            </a:r>
            <a:endParaRPr lang="en-US" sz="3300" dirty="0"/>
          </a:p>
          <a:p>
            <a:pPr marL="0" indent="0">
              <a:buNone/>
            </a:pPr>
            <a:r>
              <a:rPr lang="el-GR" b="1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7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1808-3873-254B-BCBB-08EDADAF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</p:spPr>
        <p:txBody>
          <a:bodyPr>
            <a:normAutofit/>
          </a:bodyPr>
          <a:lstStyle/>
          <a:p>
            <a:r>
              <a:rPr lang="el-GR" sz="2800" b="1" dirty="0"/>
              <a:t>Στη θεωρία της </a:t>
            </a:r>
            <a:r>
              <a:rPr lang="el-GR" sz="2800" b="1" u="sng" dirty="0"/>
              <a:t>συμμετοχικής δημοκρατίας </a:t>
            </a:r>
            <a:r>
              <a:rPr lang="el-GR" sz="2800" b="1" dirty="0"/>
              <a:t>εντάσσονται πολλές σχολές και ιδεολογικά ρεύματα</a:t>
            </a:r>
            <a:r>
              <a:rPr lang="en-US" sz="28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8DA1-B100-E745-8A17-6D5F8039D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5324"/>
            <a:ext cx="5181600" cy="4831639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συγκαταλέγονται </a:t>
            </a:r>
            <a:r>
              <a:rPr lang="el-GR" b="1" dirty="0"/>
              <a:t>εργαλειακές θεωρίες</a:t>
            </a:r>
            <a:r>
              <a:rPr lang="el-GR" dirty="0"/>
              <a:t>, καθώς και </a:t>
            </a:r>
          </a:p>
          <a:p>
            <a:r>
              <a:rPr lang="el-GR" dirty="0"/>
              <a:t>θεωρίες που επιδιώκουν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 </a:t>
            </a:r>
            <a:r>
              <a:rPr lang="el-GR" b="1" dirty="0"/>
              <a:t>συνεννόηση</a:t>
            </a:r>
            <a:r>
              <a:rPr lang="el-GR" dirty="0"/>
              <a:t> και είναι προσανατολισμένες στην </a:t>
            </a:r>
            <a:r>
              <a:rPr lang="el-GR" b="1" u="sng" dirty="0"/>
              <a:t>επικοινωνία και το συμβιβασμό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όπως η θεωρία της </a:t>
            </a:r>
            <a:r>
              <a:rPr lang="el-GR" b="1" i="1" dirty="0"/>
              <a:t>Επικοινωνιακής Δράσης</a:t>
            </a:r>
            <a:r>
              <a:rPr lang="el-GR" dirty="0"/>
              <a:t> του </a:t>
            </a:r>
            <a:r>
              <a:rPr lang="en-US" b="1" dirty="0"/>
              <a:t>Jurgen Habermas</a:t>
            </a:r>
            <a:r>
              <a:rPr lang="el-GR" dirty="0"/>
              <a:t> (1981)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της </a:t>
            </a:r>
            <a:r>
              <a:rPr lang="el-GR" b="1" i="1" dirty="0"/>
              <a:t>Διασκεπτικής Πολιτικής</a:t>
            </a:r>
            <a:r>
              <a:rPr lang="el-GR" dirty="0"/>
              <a:t> (1992) του ιδίου. 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687513-124A-6D49-B2F6-98F50D8BE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0938"/>
            <a:ext cx="5181600" cy="3932435"/>
          </a:xfrm>
        </p:spPr>
      </p:pic>
    </p:spTree>
    <p:extLst>
      <p:ext uri="{BB962C8B-B14F-4D97-AF65-F5344CB8AC3E}">
        <p14:creationId xmlns:p14="http://schemas.microsoft.com/office/powerpoint/2010/main" val="401226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5AA6-FD2A-D047-AD00-23DA787F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sz="4000" b="1" dirty="0"/>
              <a:t>Η εικόνα του Πολίτη στην Συμμετοχική Δημοκρατία</a:t>
            </a:r>
            <a:r>
              <a:rPr lang="el-GR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2FAA9-F541-1848-AC16-8E6D0921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24"/>
            <a:ext cx="10515600" cy="4831639"/>
          </a:xfrm>
        </p:spPr>
        <p:txBody>
          <a:bodyPr/>
          <a:lstStyle/>
          <a:p>
            <a:r>
              <a:rPr lang="el-GR" dirty="0"/>
              <a:t>Στο πλαίσιο της συμμετοχικής δημοκρατίας οι απεικονίσεις της έννοιας του Πολίτη προσλαμβάνουν και διαφορετικά χαρακτηριστικά.</a:t>
            </a:r>
            <a:endParaRPr lang="en-US" dirty="0"/>
          </a:p>
          <a:p>
            <a:r>
              <a:rPr lang="el-GR" dirty="0"/>
              <a:t>Για τον </a:t>
            </a:r>
            <a:r>
              <a:rPr lang="en-US" b="1" dirty="0"/>
              <a:t>Warren</a:t>
            </a:r>
            <a:r>
              <a:rPr lang="el-GR" dirty="0"/>
              <a:t> (1992) η </a:t>
            </a:r>
            <a:r>
              <a:rPr lang="el-GR" b="1" dirty="0"/>
              <a:t>δημοκρατία</a:t>
            </a:r>
            <a:r>
              <a:rPr lang="el-GR" dirty="0"/>
              <a:t> είναι κατά κύριο λόγο ένας </a:t>
            </a:r>
            <a:r>
              <a:rPr lang="el-GR" b="1" dirty="0"/>
              <a:t>μηχανισμός</a:t>
            </a:r>
            <a:r>
              <a:rPr lang="el-GR" dirty="0"/>
              <a:t> που </a:t>
            </a:r>
            <a:r>
              <a:rPr lang="el-GR" b="1" dirty="0"/>
              <a:t>ενώνει τα πολιτικά συμφέροντα </a:t>
            </a:r>
            <a:r>
              <a:rPr lang="el-GR" dirty="0"/>
              <a:t>και </a:t>
            </a:r>
            <a:r>
              <a:rPr lang="el-GR" b="1" dirty="0"/>
              <a:t>τα μετατρέπει σε εναλλακτικές πολιτικές λύσεις.</a:t>
            </a:r>
            <a:r>
              <a:rPr lang="el-GR" dirty="0"/>
              <a:t> </a:t>
            </a:r>
          </a:p>
          <a:p>
            <a:r>
              <a:rPr lang="el-GR" dirty="0"/>
              <a:t>Στη </a:t>
            </a:r>
            <a:r>
              <a:rPr lang="el-GR" b="1" dirty="0"/>
              <a:t>συμμετοχική δημοκρατία</a:t>
            </a:r>
            <a:r>
              <a:rPr lang="el-GR" dirty="0"/>
              <a:t> ο </a:t>
            </a:r>
            <a:r>
              <a:rPr lang="el-GR" b="1" dirty="0"/>
              <a:t>πολίτης</a:t>
            </a:r>
            <a:r>
              <a:rPr lang="el-GR" dirty="0"/>
              <a:t> μπορεί να </a:t>
            </a:r>
            <a:r>
              <a:rPr lang="el-GR" b="1" dirty="0"/>
              <a:t>συμμετάσχει</a:t>
            </a:r>
            <a:r>
              <a:rPr lang="el-GR" dirty="0"/>
              <a:t> περισσότερο και καλύτερα ή θα </a:t>
            </a:r>
            <a:r>
              <a:rPr lang="el-GR" b="1" dirty="0"/>
              <a:t>μπορούσε να αποκτήσει αυτή την ικανότητα μέσω ενός μηχανισμού διαμόρφωσης πολιτικής βούλησης</a:t>
            </a:r>
            <a:r>
              <a:rPr lang="en-US" dirty="0"/>
              <a:t> </a:t>
            </a:r>
            <a:endParaRPr lang="el-GR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8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2515</Words>
  <Application>Microsoft Macintosh PowerPoint</Application>
  <PresentationFormat>Widescreen</PresentationFormat>
  <Paragraphs>236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 Θεωρία της Συμμετοχικής Δημοκρατίας.  </vt:lpstr>
      <vt:lpstr>PowerPoint Presentation</vt:lpstr>
      <vt:lpstr> Κάθε θεωρητική προσέγγιση περιγράφει όλα τα παραπάνω με το δικό της τρόπο: </vt:lpstr>
      <vt:lpstr>PowerPoint Presentation</vt:lpstr>
      <vt:lpstr>  Προτάσσουν τη δημοκρατία όχι ως καθεστώς ή αγορά, αλλά ως «τρόπο ζωής» ή «τρόπο ύπαρξης», και μάλιστα ως ένα τρόπο ζωής που μπορεί να επεκταθεί σε όλα τα επίπεδα. Η συμμετοχική δημοκρατία δίνει έμφαση:  </vt:lpstr>
      <vt:lpstr>Στη θεωρία της συμμετοχικής δημοκρατίας εντάσσονται πολλές σχολές και ιδεολογικά ρεύματα </vt:lpstr>
      <vt:lpstr> Η εικόνα του Πολίτη στην Συμμετοχική Δημοκρατία. </vt:lpstr>
      <vt:lpstr>PowerPoint Presentation</vt:lpstr>
      <vt:lpstr>PowerPoint Presentation</vt:lpstr>
      <vt:lpstr> Οι λειτουργικές προϋποθέσεις της συμμετοχικής δημοκρατίας. </vt:lpstr>
      <vt:lpstr> Η προσέγγιση του Jurgen Habermas (1992a, 1992b,1992c) με τη θεωρία της Διασκεπτικής Δημοκρατίας, έρχεται να συμπληρώσει το κενό, αφού για τον ίδιο η διασκεπτική πολιτική είναι: </vt:lpstr>
      <vt:lpstr>PowerPoint Presentation</vt:lpstr>
      <vt:lpstr> Τα σημαντικότερα χαρακτηριστικά της διαδικαστικής δημοκρατίας και επικοινωνίας περιλαμβάνουν: </vt:lpstr>
      <vt:lpstr>PowerPoint Presentation</vt:lpstr>
      <vt:lpstr>PowerPoint Presentation</vt:lpstr>
      <vt:lpstr> Επομένως για τον Habermas η βασική προϋπόθεση λειτουργίας της δημοκρατίας είναι στη σύμπραξη δύο σφαιρών:  </vt:lpstr>
      <vt:lpstr>PowerPoint Presentation</vt:lpstr>
      <vt:lpstr>PowerPoint Presentation</vt:lpstr>
      <vt:lpstr>PowerPoint Presentation</vt:lpstr>
      <vt:lpstr> Για να ισχύσει αυτό όμως απαραίτητη προϋπόθεση είναι: </vt:lpstr>
      <vt:lpstr>Πολιτικά και Κοινωνικά Δικαιώματα-Δείκτες Δημοκρατίας</vt:lpstr>
      <vt:lpstr>PowerPoint Presentation</vt:lpstr>
      <vt:lpstr>PowerPoint Presentation</vt:lpstr>
      <vt:lpstr> Για το Freedom House Δημοκρατία με μία μινιμαλιστική και συνοπτική προσέγγιση του όρου σημαίνει: </vt:lpstr>
      <vt:lpstr> Από το 1999 και μετά το ερωτηματολόγιο του FH για τα πολιτικά δικαιώματα κωδικοποιείται στα ακόλουθα ερωτήματα:  </vt:lpstr>
      <vt:lpstr>PowerPoint Presentation</vt:lpstr>
      <vt:lpstr>PowerPoint Presentation</vt:lpstr>
      <vt:lpstr>PowerPoint Presentation</vt:lpstr>
      <vt:lpstr> Ενδιαφέρον παρουσιάζει και το ερωτηματολόγιο που καταρτίστηκε το 1995-1996 και σχετίζεται με τα  ανθρώπινα δικαιώματα και με θέματα προσωπικής αυτονομίας και οικονομικά θέματα: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ΑΝΑΣΤΑΣΙΟΣ ΣΤΑΥΡΟΠΟΥΛΟΣ</dc:creator>
  <cp:lastModifiedBy>Microsoft Office User</cp:lastModifiedBy>
  <cp:revision>324</cp:revision>
  <dcterms:created xsi:type="dcterms:W3CDTF">2022-10-31T13:17:16Z</dcterms:created>
  <dcterms:modified xsi:type="dcterms:W3CDTF">2023-12-16T11:08:23Z</dcterms:modified>
</cp:coreProperties>
</file>