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73" r:id="rId4"/>
    <p:sldId id="274"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9" r:id="rId18"/>
    <p:sldId id="291" r:id="rId19"/>
    <p:sldId id="290" r:id="rId20"/>
    <p:sldId id="292" r:id="rId21"/>
    <p:sldId id="293" r:id="rId22"/>
    <p:sldId id="294" r:id="rId23"/>
    <p:sldId id="295" r:id="rId24"/>
    <p:sldId id="296" r:id="rId25"/>
    <p:sldId id="297" r:id="rId26"/>
    <p:sldId id="298" r:id="rId27"/>
    <p:sldId id="299" r:id="rId28"/>
    <p:sldId id="300" r:id="rId29"/>
    <p:sldId id="301" r:id="rId30"/>
    <p:sldId id="302" r:id="rId3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6"/>
    <p:restoredTop sz="94674"/>
  </p:normalViewPr>
  <p:slideViewPr>
    <p:cSldViewPr snapToGrid="0">
      <p:cViewPr varScale="1">
        <p:scale>
          <a:sx n="124" d="100"/>
          <a:sy n="124" d="100"/>
        </p:scale>
        <p:origin x="3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86F09-D384-584B-8A83-76192BD45BF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7B52CED-E544-5A49-BE99-1E95D801555B}">
      <dgm:prSet custT="1"/>
      <dgm:spPr/>
      <dgm:t>
        <a:bodyPr/>
        <a:lstStyle/>
        <a:p>
          <a:r>
            <a:rPr lang="el-GR" sz="4000" b="1" dirty="0"/>
            <a:t>Κράτος </a:t>
          </a:r>
          <a:endParaRPr lang="en-US" sz="4000" dirty="0"/>
        </a:p>
      </dgm:t>
    </dgm:pt>
    <dgm:pt modelId="{45671334-C98F-5D40-AEDF-46F8A62CE814}" type="parTrans" cxnId="{BFD6B9BB-59EF-B947-AD70-CE13A4204C06}">
      <dgm:prSet/>
      <dgm:spPr/>
      <dgm:t>
        <a:bodyPr/>
        <a:lstStyle/>
        <a:p>
          <a:endParaRPr lang="en-US"/>
        </a:p>
      </dgm:t>
    </dgm:pt>
    <dgm:pt modelId="{8C575720-7EDF-6649-8814-87872C31DD43}" type="sibTrans" cxnId="{BFD6B9BB-59EF-B947-AD70-CE13A4204C06}">
      <dgm:prSet/>
      <dgm:spPr/>
      <dgm:t>
        <a:bodyPr/>
        <a:lstStyle/>
        <a:p>
          <a:endParaRPr lang="en-US"/>
        </a:p>
      </dgm:t>
    </dgm:pt>
    <dgm:pt modelId="{12013ADD-E0E2-DB44-AC0B-0B51842433BF}">
      <dgm:prSet/>
      <dgm:spPr>
        <a:solidFill>
          <a:srgbClr val="7030A0">
            <a:alpha val="50000"/>
          </a:srgbClr>
        </a:solidFill>
      </dgm:spPr>
      <dgm:t>
        <a:bodyPr/>
        <a:lstStyle/>
        <a:p>
          <a:r>
            <a:rPr lang="el-GR" b="1" dirty="0"/>
            <a:t>Κοινωνία</a:t>
          </a:r>
          <a:endParaRPr lang="en-US" dirty="0"/>
        </a:p>
      </dgm:t>
    </dgm:pt>
    <dgm:pt modelId="{3745A660-6A25-5B4E-A3B0-631036EC7219}" type="parTrans" cxnId="{EF5AB7BD-0D8A-5A4A-85B4-5C85341B67FE}">
      <dgm:prSet/>
      <dgm:spPr/>
      <dgm:t>
        <a:bodyPr/>
        <a:lstStyle/>
        <a:p>
          <a:endParaRPr lang="en-US"/>
        </a:p>
      </dgm:t>
    </dgm:pt>
    <dgm:pt modelId="{5FA60F73-53E7-1243-A3C5-D51BCED7A320}" type="sibTrans" cxnId="{EF5AB7BD-0D8A-5A4A-85B4-5C85341B67FE}">
      <dgm:prSet/>
      <dgm:spPr/>
      <dgm:t>
        <a:bodyPr/>
        <a:lstStyle/>
        <a:p>
          <a:endParaRPr lang="en-US"/>
        </a:p>
      </dgm:t>
    </dgm:pt>
    <dgm:pt modelId="{308E7B7B-412F-F44A-B652-D3CA8C20C4FC}">
      <dgm:prSet custT="1"/>
      <dgm:spPr>
        <a:solidFill>
          <a:schemeClr val="accent2">
            <a:lumMod val="75000"/>
            <a:alpha val="50000"/>
          </a:schemeClr>
        </a:solidFill>
      </dgm:spPr>
      <dgm:t>
        <a:bodyPr/>
        <a:lstStyle/>
        <a:p>
          <a:r>
            <a:rPr lang="el-GR" sz="3200" b="1" dirty="0"/>
            <a:t>Οικονομία</a:t>
          </a:r>
          <a:endParaRPr lang="en-US" sz="3200" dirty="0"/>
        </a:p>
      </dgm:t>
    </dgm:pt>
    <dgm:pt modelId="{3E31B9BD-4CE3-384B-B968-784EFDF5C587}" type="parTrans" cxnId="{B510A6FF-0FEB-504A-9E8D-3D5B501BA013}">
      <dgm:prSet/>
      <dgm:spPr/>
      <dgm:t>
        <a:bodyPr/>
        <a:lstStyle/>
        <a:p>
          <a:endParaRPr lang="en-US"/>
        </a:p>
      </dgm:t>
    </dgm:pt>
    <dgm:pt modelId="{8D7FD600-126A-8940-A34F-1751716006C3}" type="sibTrans" cxnId="{B510A6FF-0FEB-504A-9E8D-3D5B501BA013}">
      <dgm:prSet/>
      <dgm:spPr/>
      <dgm:t>
        <a:bodyPr/>
        <a:lstStyle/>
        <a:p>
          <a:endParaRPr lang="en-US"/>
        </a:p>
      </dgm:t>
    </dgm:pt>
    <dgm:pt modelId="{AA87E7F3-DE05-CA4E-AC1D-C17178070565}" type="pres">
      <dgm:prSet presAssocID="{03286F09-D384-584B-8A83-76192BD45BFD}" presName="compositeShape" presStyleCnt="0">
        <dgm:presLayoutVars>
          <dgm:chMax val="7"/>
          <dgm:dir/>
          <dgm:resizeHandles val="exact"/>
        </dgm:presLayoutVars>
      </dgm:prSet>
      <dgm:spPr/>
    </dgm:pt>
    <dgm:pt modelId="{5A909ACF-D164-FC4E-83C1-5F316D64E278}" type="pres">
      <dgm:prSet presAssocID="{F7B52CED-E544-5A49-BE99-1E95D801555B}" presName="circ1" presStyleLbl="vennNode1" presStyleIdx="0" presStyleCnt="3"/>
      <dgm:spPr/>
    </dgm:pt>
    <dgm:pt modelId="{4B49664E-1E8E-C64D-8987-AF5D90F21374}" type="pres">
      <dgm:prSet presAssocID="{F7B52CED-E544-5A49-BE99-1E95D801555B}" presName="circ1Tx" presStyleLbl="revTx" presStyleIdx="0" presStyleCnt="0">
        <dgm:presLayoutVars>
          <dgm:chMax val="0"/>
          <dgm:chPref val="0"/>
          <dgm:bulletEnabled val="1"/>
        </dgm:presLayoutVars>
      </dgm:prSet>
      <dgm:spPr/>
    </dgm:pt>
    <dgm:pt modelId="{852DB883-F94C-AD42-A100-529BE24785DE}" type="pres">
      <dgm:prSet presAssocID="{12013ADD-E0E2-DB44-AC0B-0B51842433BF}" presName="circ2" presStyleLbl="vennNode1" presStyleIdx="1" presStyleCnt="3"/>
      <dgm:spPr/>
    </dgm:pt>
    <dgm:pt modelId="{94E91660-2DB3-7441-9ECE-CA947CC1D936}" type="pres">
      <dgm:prSet presAssocID="{12013ADD-E0E2-DB44-AC0B-0B51842433BF}" presName="circ2Tx" presStyleLbl="revTx" presStyleIdx="0" presStyleCnt="0">
        <dgm:presLayoutVars>
          <dgm:chMax val="0"/>
          <dgm:chPref val="0"/>
          <dgm:bulletEnabled val="1"/>
        </dgm:presLayoutVars>
      </dgm:prSet>
      <dgm:spPr/>
    </dgm:pt>
    <dgm:pt modelId="{1FB8319D-4C49-5049-B928-4BA07E31645B}" type="pres">
      <dgm:prSet presAssocID="{308E7B7B-412F-F44A-B652-D3CA8C20C4FC}" presName="circ3" presStyleLbl="vennNode1" presStyleIdx="2" presStyleCnt="3"/>
      <dgm:spPr/>
    </dgm:pt>
    <dgm:pt modelId="{525F8549-A4A5-174A-B70A-03DD4DB766C1}" type="pres">
      <dgm:prSet presAssocID="{308E7B7B-412F-F44A-B652-D3CA8C20C4FC}" presName="circ3Tx" presStyleLbl="revTx" presStyleIdx="0" presStyleCnt="0">
        <dgm:presLayoutVars>
          <dgm:chMax val="0"/>
          <dgm:chPref val="0"/>
          <dgm:bulletEnabled val="1"/>
        </dgm:presLayoutVars>
      </dgm:prSet>
      <dgm:spPr/>
    </dgm:pt>
  </dgm:ptLst>
  <dgm:cxnLst>
    <dgm:cxn modelId="{0712F300-6B82-B441-8E81-D0D47391BB63}" type="presOf" srcId="{F7B52CED-E544-5A49-BE99-1E95D801555B}" destId="{4B49664E-1E8E-C64D-8987-AF5D90F21374}" srcOrd="1" destOrd="0" presId="urn:microsoft.com/office/officeart/2005/8/layout/venn1"/>
    <dgm:cxn modelId="{F286813A-FA4E-2E44-B7A6-9CAB026AD14D}" type="presOf" srcId="{308E7B7B-412F-F44A-B652-D3CA8C20C4FC}" destId="{1FB8319D-4C49-5049-B928-4BA07E31645B}" srcOrd="0" destOrd="0" presId="urn:microsoft.com/office/officeart/2005/8/layout/venn1"/>
    <dgm:cxn modelId="{A4A0AC61-CBF0-784F-9B00-1B3BBEE90E5C}" type="presOf" srcId="{12013ADD-E0E2-DB44-AC0B-0B51842433BF}" destId="{852DB883-F94C-AD42-A100-529BE24785DE}" srcOrd="0" destOrd="0" presId="urn:microsoft.com/office/officeart/2005/8/layout/venn1"/>
    <dgm:cxn modelId="{59093F8F-E6C0-9A4C-B560-D9549099786C}" type="presOf" srcId="{12013ADD-E0E2-DB44-AC0B-0B51842433BF}" destId="{94E91660-2DB3-7441-9ECE-CA947CC1D936}" srcOrd="1" destOrd="0" presId="urn:microsoft.com/office/officeart/2005/8/layout/venn1"/>
    <dgm:cxn modelId="{52232B97-CFA7-504C-A07A-9BF20AA681D6}" type="presOf" srcId="{308E7B7B-412F-F44A-B652-D3CA8C20C4FC}" destId="{525F8549-A4A5-174A-B70A-03DD4DB766C1}" srcOrd="1" destOrd="0" presId="urn:microsoft.com/office/officeart/2005/8/layout/venn1"/>
    <dgm:cxn modelId="{EC211499-43DC-4944-B387-B33772D48370}" type="presOf" srcId="{03286F09-D384-584B-8A83-76192BD45BFD}" destId="{AA87E7F3-DE05-CA4E-AC1D-C17178070565}" srcOrd="0" destOrd="0" presId="urn:microsoft.com/office/officeart/2005/8/layout/venn1"/>
    <dgm:cxn modelId="{BFD6B9BB-59EF-B947-AD70-CE13A4204C06}" srcId="{03286F09-D384-584B-8A83-76192BD45BFD}" destId="{F7B52CED-E544-5A49-BE99-1E95D801555B}" srcOrd="0" destOrd="0" parTransId="{45671334-C98F-5D40-AEDF-46F8A62CE814}" sibTransId="{8C575720-7EDF-6649-8814-87872C31DD43}"/>
    <dgm:cxn modelId="{EF5AB7BD-0D8A-5A4A-85B4-5C85341B67FE}" srcId="{03286F09-D384-584B-8A83-76192BD45BFD}" destId="{12013ADD-E0E2-DB44-AC0B-0B51842433BF}" srcOrd="1" destOrd="0" parTransId="{3745A660-6A25-5B4E-A3B0-631036EC7219}" sibTransId="{5FA60F73-53E7-1243-A3C5-D51BCED7A320}"/>
    <dgm:cxn modelId="{385D1CFB-9468-B34B-B5F6-CAFA816E8E19}" type="presOf" srcId="{F7B52CED-E544-5A49-BE99-1E95D801555B}" destId="{5A909ACF-D164-FC4E-83C1-5F316D64E278}" srcOrd="0" destOrd="0" presId="urn:microsoft.com/office/officeart/2005/8/layout/venn1"/>
    <dgm:cxn modelId="{B510A6FF-0FEB-504A-9E8D-3D5B501BA013}" srcId="{03286F09-D384-584B-8A83-76192BD45BFD}" destId="{308E7B7B-412F-F44A-B652-D3CA8C20C4FC}" srcOrd="2" destOrd="0" parTransId="{3E31B9BD-4CE3-384B-B968-784EFDF5C587}" sibTransId="{8D7FD600-126A-8940-A34F-1751716006C3}"/>
    <dgm:cxn modelId="{30EAB151-CB67-D04D-8FEA-04FB1E121D8A}" type="presParOf" srcId="{AA87E7F3-DE05-CA4E-AC1D-C17178070565}" destId="{5A909ACF-D164-FC4E-83C1-5F316D64E278}" srcOrd="0" destOrd="0" presId="urn:microsoft.com/office/officeart/2005/8/layout/venn1"/>
    <dgm:cxn modelId="{ADCA74A7-1C36-C641-B121-7719FA3C3464}" type="presParOf" srcId="{AA87E7F3-DE05-CA4E-AC1D-C17178070565}" destId="{4B49664E-1E8E-C64D-8987-AF5D90F21374}" srcOrd="1" destOrd="0" presId="urn:microsoft.com/office/officeart/2005/8/layout/venn1"/>
    <dgm:cxn modelId="{449CB6A5-08FB-1E48-A5D0-4175EF5DD7A3}" type="presParOf" srcId="{AA87E7F3-DE05-CA4E-AC1D-C17178070565}" destId="{852DB883-F94C-AD42-A100-529BE24785DE}" srcOrd="2" destOrd="0" presId="urn:microsoft.com/office/officeart/2005/8/layout/venn1"/>
    <dgm:cxn modelId="{0BE1386D-B59E-5049-AF18-A1145839CFF5}" type="presParOf" srcId="{AA87E7F3-DE05-CA4E-AC1D-C17178070565}" destId="{94E91660-2DB3-7441-9ECE-CA947CC1D936}" srcOrd="3" destOrd="0" presId="urn:microsoft.com/office/officeart/2005/8/layout/venn1"/>
    <dgm:cxn modelId="{E15FDEAD-4D2B-F647-90FE-FF58ED1E4B6B}" type="presParOf" srcId="{AA87E7F3-DE05-CA4E-AC1D-C17178070565}" destId="{1FB8319D-4C49-5049-B928-4BA07E31645B}" srcOrd="4" destOrd="0" presId="urn:microsoft.com/office/officeart/2005/8/layout/venn1"/>
    <dgm:cxn modelId="{BE103AE9-FF34-7A48-B02A-7F6678B68CEA}" type="presParOf" srcId="{AA87E7F3-DE05-CA4E-AC1D-C17178070565}" destId="{525F8549-A4A5-174A-B70A-03DD4DB766C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0FC66C-0C8D-FF4F-A1B0-F798985375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3F0A0F6-D4AE-BD43-BB10-21AF304AF19D}">
      <dgm:prSet/>
      <dgm:spPr/>
      <dgm:t>
        <a:bodyPr/>
        <a:lstStyle/>
        <a:p>
          <a:r>
            <a:rPr lang="el-GR" dirty="0"/>
            <a:t>Αναφορικά με τα </a:t>
          </a:r>
          <a:r>
            <a:rPr lang="el-GR" b="1" u="sng" dirty="0"/>
            <a:t>είδη-οικογένειες</a:t>
          </a:r>
          <a:r>
            <a:rPr lang="el-GR" dirty="0"/>
            <a:t> των θεωριών της κοινωνικής δημοκρατίας, αυτές κατηγοριοποιούνται σε δύο μεγάλες γενικές κατηγορίες:</a:t>
          </a:r>
          <a:endParaRPr lang="en-US" dirty="0"/>
        </a:p>
      </dgm:t>
    </dgm:pt>
    <dgm:pt modelId="{CAFFA460-E3EB-D64C-8845-9403C46FFE6D}" type="parTrans" cxnId="{BD6AA175-B089-7A47-9DF6-7395E0143E68}">
      <dgm:prSet/>
      <dgm:spPr/>
      <dgm:t>
        <a:bodyPr/>
        <a:lstStyle/>
        <a:p>
          <a:endParaRPr lang="en-US"/>
        </a:p>
      </dgm:t>
    </dgm:pt>
    <dgm:pt modelId="{C74AB870-E4CB-F341-9F7A-C29B41F7335F}" type="sibTrans" cxnId="{BD6AA175-B089-7A47-9DF6-7395E0143E68}">
      <dgm:prSet/>
      <dgm:spPr/>
      <dgm:t>
        <a:bodyPr/>
        <a:lstStyle/>
        <a:p>
          <a:endParaRPr lang="en-US"/>
        </a:p>
      </dgm:t>
    </dgm:pt>
    <dgm:pt modelId="{94118777-B2DF-B14B-A043-174211A7C8EA}">
      <dgm:prSet custT="1"/>
      <dgm:spPr/>
      <dgm:t>
        <a:bodyPr/>
        <a:lstStyle/>
        <a:p>
          <a:r>
            <a:rPr lang="el-GR" sz="3200" dirty="0"/>
            <a:t>Στις </a:t>
          </a:r>
          <a:r>
            <a:rPr lang="el-GR" sz="3200" b="1" u="sng" dirty="0"/>
            <a:t>ριζοσπαστικές</a:t>
          </a:r>
          <a:r>
            <a:rPr lang="el-GR" sz="3200" b="1" dirty="0"/>
            <a:t> </a:t>
          </a:r>
          <a:r>
            <a:rPr lang="el-GR" sz="3200" dirty="0"/>
            <a:t>και στις</a:t>
          </a:r>
          <a:endParaRPr lang="en-US" sz="3200" dirty="0"/>
        </a:p>
      </dgm:t>
    </dgm:pt>
    <dgm:pt modelId="{00D273D6-1394-3841-9856-3A741241BE77}" type="parTrans" cxnId="{0437FBB1-968F-BD49-AE4F-9FB80A6FDB6B}">
      <dgm:prSet/>
      <dgm:spPr/>
      <dgm:t>
        <a:bodyPr/>
        <a:lstStyle/>
        <a:p>
          <a:endParaRPr lang="en-US"/>
        </a:p>
      </dgm:t>
    </dgm:pt>
    <dgm:pt modelId="{B7BF8954-CED4-F94E-B887-7A1F522BD62C}" type="sibTrans" cxnId="{0437FBB1-968F-BD49-AE4F-9FB80A6FDB6B}">
      <dgm:prSet/>
      <dgm:spPr/>
      <dgm:t>
        <a:bodyPr/>
        <a:lstStyle/>
        <a:p>
          <a:endParaRPr lang="en-US"/>
        </a:p>
      </dgm:t>
    </dgm:pt>
    <dgm:pt modelId="{5916630F-020F-4749-B8D2-B82FD09A23EE}">
      <dgm:prSet custT="1"/>
      <dgm:spPr/>
      <dgm:t>
        <a:bodyPr/>
        <a:lstStyle/>
        <a:p>
          <a:pPr algn="ctr"/>
          <a:r>
            <a:rPr lang="el-GR" sz="3200" b="1" u="sng" dirty="0"/>
            <a:t>Μετριοπαθείς- μεταρρυθμιστικές</a:t>
          </a:r>
          <a:r>
            <a:rPr lang="el-GR" sz="3200" dirty="0"/>
            <a:t>.</a:t>
          </a:r>
          <a:endParaRPr lang="en-US" sz="3200" dirty="0"/>
        </a:p>
      </dgm:t>
    </dgm:pt>
    <dgm:pt modelId="{A47D8D5A-D063-1E48-BAA2-735C7A71933C}" type="parTrans" cxnId="{318E0702-3583-8041-93D4-F7B188C627BA}">
      <dgm:prSet/>
      <dgm:spPr/>
      <dgm:t>
        <a:bodyPr/>
        <a:lstStyle/>
        <a:p>
          <a:endParaRPr lang="en-US"/>
        </a:p>
      </dgm:t>
    </dgm:pt>
    <dgm:pt modelId="{12501449-EA25-564C-B740-297FC4C8EA2C}" type="sibTrans" cxnId="{318E0702-3583-8041-93D4-F7B188C627BA}">
      <dgm:prSet/>
      <dgm:spPr/>
      <dgm:t>
        <a:bodyPr/>
        <a:lstStyle/>
        <a:p>
          <a:endParaRPr lang="en-US"/>
        </a:p>
      </dgm:t>
    </dgm:pt>
    <dgm:pt modelId="{AC00943F-2383-7548-A141-B92B4D192859}" type="pres">
      <dgm:prSet presAssocID="{100FC66C-0C8D-FF4F-A1B0-F7989853751C}" presName="linear" presStyleCnt="0">
        <dgm:presLayoutVars>
          <dgm:animLvl val="lvl"/>
          <dgm:resizeHandles val="exact"/>
        </dgm:presLayoutVars>
      </dgm:prSet>
      <dgm:spPr/>
    </dgm:pt>
    <dgm:pt modelId="{AB51F649-ECE8-D34E-A362-DE9C9F6A5D4C}" type="pres">
      <dgm:prSet presAssocID="{E3F0A0F6-D4AE-BD43-BB10-21AF304AF19D}" presName="parentText" presStyleLbl="node1" presStyleIdx="0" presStyleCnt="3">
        <dgm:presLayoutVars>
          <dgm:chMax val="0"/>
          <dgm:bulletEnabled val="1"/>
        </dgm:presLayoutVars>
      </dgm:prSet>
      <dgm:spPr/>
    </dgm:pt>
    <dgm:pt modelId="{31321B32-4DEF-964C-9E52-0A9A586E6BED}" type="pres">
      <dgm:prSet presAssocID="{C74AB870-E4CB-F341-9F7A-C29B41F7335F}" presName="spacer" presStyleCnt="0"/>
      <dgm:spPr/>
    </dgm:pt>
    <dgm:pt modelId="{69EB2937-D691-B744-8D56-F888C8406E1E}" type="pres">
      <dgm:prSet presAssocID="{94118777-B2DF-B14B-A043-174211A7C8EA}" presName="parentText" presStyleLbl="node1" presStyleIdx="1" presStyleCnt="3">
        <dgm:presLayoutVars>
          <dgm:chMax val="0"/>
          <dgm:bulletEnabled val="1"/>
        </dgm:presLayoutVars>
      </dgm:prSet>
      <dgm:spPr/>
    </dgm:pt>
    <dgm:pt modelId="{A3C25DC8-9C21-CD4D-96C1-16F42C2BBEEB}" type="pres">
      <dgm:prSet presAssocID="{B7BF8954-CED4-F94E-B887-7A1F522BD62C}" presName="spacer" presStyleCnt="0"/>
      <dgm:spPr/>
    </dgm:pt>
    <dgm:pt modelId="{1BCED208-3F3B-C241-8F70-6695A1DFDC84}" type="pres">
      <dgm:prSet presAssocID="{5916630F-020F-4749-B8D2-B82FD09A23EE}" presName="parentText" presStyleLbl="node1" presStyleIdx="2" presStyleCnt="3">
        <dgm:presLayoutVars>
          <dgm:chMax val="0"/>
          <dgm:bulletEnabled val="1"/>
        </dgm:presLayoutVars>
      </dgm:prSet>
      <dgm:spPr/>
    </dgm:pt>
  </dgm:ptLst>
  <dgm:cxnLst>
    <dgm:cxn modelId="{318E0702-3583-8041-93D4-F7B188C627BA}" srcId="{100FC66C-0C8D-FF4F-A1B0-F7989853751C}" destId="{5916630F-020F-4749-B8D2-B82FD09A23EE}" srcOrd="2" destOrd="0" parTransId="{A47D8D5A-D063-1E48-BAA2-735C7A71933C}" sibTransId="{12501449-EA25-564C-B740-297FC4C8EA2C}"/>
    <dgm:cxn modelId="{DDFDC42C-C1C3-DA41-BEB9-5E4862016C7B}" type="presOf" srcId="{94118777-B2DF-B14B-A043-174211A7C8EA}" destId="{69EB2937-D691-B744-8D56-F888C8406E1E}" srcOrd="0" destOrd="0" presId="urn:microsoft.com/office/officeart/2005/8/layout/vList2"/>
    <dgm:cxn modelId="{BB544143-940A-384E-BD15-0F0DF2E6981F}" type="presOf" srcId="{E3F0A0F6-D4AE-BD43-BB10-21AF304AF19D}" destId="{AB51F649-ECE8-D34E-A362-DE9C9F6A5D4C}" srcOrd="0" destOrd="0" presId="urn:microsoft.com/office/officeart/2005/8/layout/vList2"/>
    <dgm:cxn modelId="{BD6AA175-B089-7A47-9DF6-7395E0143E68}" srcId="{100FC66C-0C8D-FF4F-A1B0-F7989853751C}" destId="{E3F0A0F6-D4AE-BD43-BB10-21AF304AF19D}" srcOrd="0" destOrd="0" parTransId="{CAFFA460-E3EB-D64C-8845-9403C46FFE6D}" sibTransId="{C74AB870-E4CB-F341-9F7A-C29B41F7335F}"/>
    <dgm:cxn modelId="{A3E82B92-194F-4241-B85C-3CC614E0489A}" type="presOf" srcId="{5916630F-020F-4749-B8D2-B82FD09A23EE}" destId="{1BCED208-3F3B-C241-8F70-6695A1DFDC84}" srcOrd="0" destOrd="0" presId="urn:microsoft.com/office/officeart/2005/8/layout/vList2"/>
    <dgm:cxn modelId="{0437FBB1-968F-BD49-AE4F-9FB80A6FDB6B}" srcId="{100FC66C-0C8D-FF4F-A1B0-F7989853751C}" destId="{94118777-B2DF-B14B-A043-174211A7C8EA}" srcOrd="1" destOrd="0" parTransId="{00D273D6-1394-3841-9856-3A741241BE77}" sibTransId="{B7BF8954-CED4-F94E-B887-7A1F522BD62C}"/>
    <dgm:cxn modelId="{072570C1-493D-574A-9AE8-27E7242A6D8F}" type="presOf" srcId="{100FC66C-0C8D-FF4F-A1B0-F7989853751C}" destId="{AC00943F-2383-7548-A141-B92B4D192859}" srcOrd="0" destOrd="0" presId="urn:microsoft.com/office/officeart/2005/8/layout/vList2"/>
    <dgm:cxn modelId="{23507340-E812-BA42-94FD-37B69F5F26E1}" type="presParOf" srcId="{AC00943F-2383-7548-A141-B92B4D192859}" destId="{AB51F649-ECE8-D34E-A362-DE9C9F6A5D4C}" srcOrd="0" destOrd="0" presId="urn:microsoft.com/office/officeart/2005/8/layout/vList2"/>
    <dgm:cxn modelId="{9E9737C8-84AE-0E4C-B901-050DD19BF527}" type="presParOf" srcId="{AC00943F-2383-7548-A141-B92B4D192859}" destId="{31321B32-4DEF-964C-9E52-0A9A586E6BED}" srcOrd="1" destOrd="0" presId="urn:microsoft.com/office/officeart/2005/8/layout/vList2"/>
    <dgm:cxn modelId="{D1E46626-F02D-1946-ACBA-19812C7647CF}" type="presParOf" srcId="{AC00943F-2383-7548-A141-B92B4D192859}" destId="{69EB2937-D691-B744-8D56-F888C8406E1E}" srcOrd="2" destOrd="0" presId="urn:microsoft.com/office/officeart/2005/8/layout/vList2"/>
    <dgm:cxn modelId="{D02C6D01-C5D5-614E-847D-6924128376BF}" type="presParOf" srcId="{AC00943F-2383-7548-A141-B92B4D192859}" destId="{A3C25DC8-9C21-CD4D-96C1-16F42C2BBEEB}" srcOrd="3" destOrd="0" presId="urn:microsoft.com/office/officeart/2005/8/layout/vList2"/>
    <dgm:cxn modelId="{C3B655D0-334A-EA42-ABE9-6BC9FF61BECC}" type="presParOf" srcId="{AC00943F-2383-7548-A141-B92B4D192859}" destId="{1BCED208-3F3B-C241-8F70-6695A1DFDC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523CE3-1C95-E647-AFA1-96F4EC6B907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79BF4C4-8E5F-F74D-9884-376A1071CA8F}">
      <dgm:prSet custT="1"/>
      <dgm:spPr/>
      <dgm:t>
        <a:bodyPr/>
        <a:lstStyle/>
        <a:p>
          <a:r>
            <a:rPr lang="el-GR" sz="2400" b="1" dirty="0"/>
            <a:t>στη μεταρρυθμιστική θεωρία της κοινωνικής δημοκρατίας, ανήκουν πρωτίστως τα προγράμματα και η πρακτική: των σοσιαλδημοκρατικών κομμάτων της Δυτικής Ευρώπης (</a:t>
          </a:r>
          <a:r>
            <a:rPr lang="en-US" sz="2400" b="1" dirty="0"/>
            <a:t>Castles</a:t>
          </a:r>
          <a:r>
            <a:rPr lang="el-GR" sz="2400" b="1" dirty="0"/>
            <a:t>,1992)</a:t>
          </a:r>
          <a:endParaRPr lang="en-US" sz="2400" b="1" dirty="0"/>
        </a:p>
      </dgm:t>
    </dgm:pt>
    <dgm:pt modelId="{298E3405-7D21-FD4C-AF17-F7EE795C209F}" type="parTrans" cxnId="{0F78E1FB-C5CE-BD42-AD3F-03E55B2523A0}">
      <dgm:prSet/>
      <dgm:spPr/>
      <dgm:t>
        <a:bodyPr/>
        <a:lstStyle/>
        <a:p>
          <a:endParaRPr lang="en-US"/>
        </a:p>
      </dgm:t>
    </dgm:pt>
    <dgm:pt modelId="{88A28E22-DB23-4E4D-81E0-C2B4B711CA0A}" type="sibTrans" cxnId="{0F78E1FB-C5CE-BD42-AD3F-03E55B2523A0}">
      <dgm:prSet/>
      <dgm:spPr/>
      <dgm:t>
        <a:bodyPr/>
        <a:lstStyle/>
        <a:p>
          <a:endParaRPr lang="en-US"/>
        </a:p>
      </dgm:t>
    </dgm:pt>
    <dgm:pt modelId="{7515928F-F4C4-3F4A-B923-22DBA58EBAC1}">
      <dgm:prSet custT="1"/>
      <dgm:spPr/>
      <dgm:t>
        <a:bodyPr/>
        <a:lstStyle/>
        <a:p>
          <a:r>
            <a:rPr lang="el-GR" sz="3200" b="1" dirty="0"/>
            <a:t>η θεωρία του </a:t>
          </a:r>
          <a:r>
            <a:rPr lang="el-GR" sz="4000" b="1" dirty="0"/>
            <a:t>κοινωνικού κράτους, </a:t>
          </a:r>
          <a:endParaRPr lang="en-US" sz="4000" b="1" dirty="0"/>
        </a:p>
      </dgm:t>
    </dgm:pt>
    <dgm:pt modelId="{C77B6A20-44A4-4A4F-A432-1354C3B41D60}" type="parTrans" cxnId="{29690E4E-1D4C-9643-A236-BB4B9F246B46}">
      <dgm:prSet/>
      <dgm:spPr/>
      <dgm:t>
        <a:bodyPr/>
        <a:lstStyle/>
        <a:p>
          <a:endParaRPr lang="en-US"/>
        </a:p>
      </dgm:t>
    </dgm:pt>
    <dgm:pt modelId="{BB38240A-5EDF-2B4B-9E81-21A0AF392579}" type="sibTrans" cxnId="{29690E4E-1D4C-9643-A236-BB4B9F246B46}">
      <dgm:prSet/>
      <dgm:spPr/>
      <dgm:t>
        <a:bodyPr/>
        <a:lstStyle/>
        <a:p>
          <a:endParaRPr lang="en-US"/>
        </a:p>
      </dgm:t>
    </dgm:pt>
    <dgm:pt modelId="{3DBBFDD6-9A26-2E42-8F26-D33FBB7C46F1}">
      <dgm:prSet custT="1"/>
      <dgm:spPr/>
      <dgm:t>
        <a:bodyPr/>
        <a:lstStyle/>
        <a:p>
          <a:r>
            <a:rPr lang="el-GR" sz="3200" b="1" dirty="0"/>
            <a:t>του </a:t>
          </a:r>
          <a:r>
            <a:rPr lang="el-GR" sz="4000" b="1" dirty="0"/>
            <a:t>καθολικού εργατικού κινήματος</a:t>
          </a:r>
          <a:r>
            <a:rPr lang="el-GR" sz="4000" dirty="0"/>
            <a:t> </a:t>
          </a:r>
          <a:r>
            <a:rPr lang="el-GR" sz="1900" dirty="0"/>
            <a:t>και </a:t>
          </a:r>
          <a:endParaRPr lang="en-US" sz="1900" dirty="0"/>
        </a:p>
      </dgm:t>
    </dgm:pt>
    <dgm:pt modelId="{A568F765-FABE-324F-86FF-94E6EAFBC913}" type="parTrans" cxnId="{EC891B6D-5D18-2F43-9380-1172A2021CC5}">
      <dgm:prSet/>
      <dgm:spPr/>
      <dgm:t>
        <a:bodyPr/>
        <a:lstStyle/>
        <a:p>
          <a:endParaRPr lang="en-US"/>
        </a:p>
      </dgm:t>
    </dgm:pt>
    <dgm:pt modelId="{01066DCB-0958-DF4D-A1A8-A84B80E2784D}" type="sibTrans" cxnId="{EC891B6D-5D18-2F43-9380-1172A2021CC5}">
      <dgm:prSet/>
      <dgm:spPr/>
      <dgm:t>
        <a:bodyPr/>
        <a:lstStyle/>
        <a:p>
          <a:endParaRPr lang="en-US"/>
        </a:p>
      </dgm:t>
    </dgm:pt>
    <dgm:pt modelId="{BF0FFDA9-225C-1E4D-B448-CAF88BC3E827}">
      <dgm:prSet custT="1"/>
      <dgm:spPr/>
      <dgm:t>
        <a:bodyPr/>
        <a:lstStyle/>
        <a:p>
          <a:r>
            <a:rPr lang="el-GR" sz="3200" b="1" dirty="0"/>
            <a:t>των </a:t>
          </a:r>
          <a:r>
            <a:rPr lang="el-GR" sz="3600" b="1" dirty="0"/>
            <a:t>χριστιανοδημοκρατικών κομμάτων στην Ευρώπη</a:t>
          </a:r>
          <a:r>
            <a:rPr lang="el-GR" sz="3600" dirty="0"/>
            <a:t>. </a:t>
          </a:r>
          <a:endParaRPr lang="en-US" sz="3600" dirty="0"/>
        </a:p>
      </dgm:t>
    </dgm:pt>
    <dgm:pt modelId="{29FFDB30-9BB5-6C43-98B9-A7B74FEC83F5}" type="parTrans" cxnId="{F93EE96B-0318-E44D-9A0A-2E9621FDD48C}">
      <dgm:prSet/>
      <dgm:spPr/>
      <dgm:t>
        <a:bodyPr/>
        <a:lstStyle/>
        <a:p>
          <a:endParaRPr lang="en-US"/>
        </a:p>
      </dgm:t>
    </dgm:pt>
    <dgm:pt modelId="{E058AD05-C9EE-9544-8487-17B21D86CDAB}" type="sibTrans" cxnId="{F93EE96B-0318-E44D-9A0A-2E9621FDD48C}">
      <dgm:prSet/>
      <dgm:spPr/>
      <dgm:t>
        <a:bodyPr/>
        <a:lstStyle/>
        <a:p>
          <a:endParaRPr lang="en-US"/>
        </a:p>
      </dgm:t>
    </dgm:pt>
    <dgm:pt modelId="{62E9F29C-D4F4-9C4E-BAB3-E6DCEC5D04F0}" type="pres">
      <dgm:prSet presAssocID="{D3523CE3-1C95-E647-AFA1-96F4EC6B9073}" presName="Name0" presStyleCnt="0">
        <dgm:presLayoutVars>
          <dgm:chPref val="3"/>
          <dgm:dir/>
          <dgm:animLvl val="lvl"/>
          <dgm:resizeHandles/>
        </dgm:presLayoutVars>
      </dgm:prSet>
      <dgm:spPr/>
    </dgm:pt>
    <dgm:pt modelId="{DA1CC964-24EF-2546-85ED-08E51378E457}" type="pres">
      <dgm:prSet presAssocID="{A79BF4C4-8E5F-F74D-9884-376A1071CA8F}" presName="horFlow" presStyleCnt="0"/>
      <dgm:spPr/>
    </dgm:pt>
    <dgm:pt modelId="{CAD6AE97-7D2D-EF4B-B90F-B506714A97AB}" type="pres">
      <dgm:prSet presAssocID="{A79BF4C4-8E5F-F74D-9884-376A1071CA8F}" presName="bigChev" presStyleLbl="node1" presStyleIdx="0" presStyleCnt="4" custScaleX="260069"/>
      <dgm:spPr/>
    </dgm:pt>
    <dgm:pt modelId="{10E1B835-4364-6E46-9D3C-ADA73E2B9786}" type="pres">
      <dgm:prSet presAssocID="{A79BF4C4-8E5F-F74D-9884-376A1071CA8F}" presName="vSp" presStyleCnt="0"/>
      <dgm:spPr/>
    </dgm:pt>
    <dgm:pt modelId="{CC305D80-C901-164F-9995-98A2700F9FB6}" type="pres">
      <dgm:prSet presAssocID="{7515928F-F4C4-3F4A-B923-22DBA58EBAC1}" presName="horFlow" presStyleCnt="0"/>
      <dgm:spPr/>
    </dgm:pt>
    <dgm:pt modelId="{BA552EB7-5E2B-6841-8E95-2F0F27FCC4A3}" type="pres">
      <dgm:prSet presAssocID="{7515928F-F4C4-3F4A-B923-22DBA58EBAC1}" presName="bigChev" presStyleLbl="node1" presStyleIdx="1" presStyleCnt="4" custScaleX="279691"/>
      <dgm:spPr/>
    </dgm:pt>
    <dgm:pt modelId="{8F1E6A64-07FE-8246-8715-69151B6E3254}" type="pres">
      <dgm:prSet presAssocID="{7515928F-F4C4-3F4A-B923-22DBA58EBAC1}" presName="vSp" presStyleCnt="0"/>
      <dgm:spPr/>
    </dgm:pt>
    <dgm:pt modelId="{9F9CF867-BF27-7548-BD68-B81F4A0B1537}" type="pres">
      <dgm:prSet presAssocID="{3DBBFDD6-9A26-2E42-8F26-D33FBB7C46F1}" presName="horFlow" presStyleCnt="0"/>
      <dgm:spPr/>
    </dgm:pt>
    <dgm:pt modelId="{9DC6C015-C8DE-A947-BCA5-A4FF96B30672}" type="pres">
      <dgm:prSet presAssocID="{3DBBFDD6-9A26-2E42-8F26-D33FBB7C46F1}" presName="bigChev" presStyleLbl="node1" presStyleIdx="2" presStyleCnt="4" custScaleX="326275"/>
      <dgm:spPr/>
    </dgm:pt>
    <dgm:pt modelId="{EF67F34F-42A4-3B4E-9AE4-BC7E8588177F}" type="pres">
      <dgm:prSet presAssocID="{3DBBFDD6-9A26-2E42-8F26-D33FBB7C46F1}" presName="vSp" presStyleCnt="0"/>
      <dgm:spPr/>
    </dgm:pt>
    <dgm:pt modelId="{5F75AC1B-609D-2144-8C54-708037E9F93D}" type="pres">
      <dgm:prSet presAssocID="{BF0FFDA9-225C-1E4D-B448-CAF88BC3E827}" presName="horFlow" presStyleCnt="0"/>
      <dgm:spPr/>
    </dgm:pt>
    <dgm:pt modelId="{AB88C6E7-0574-6A42-A287-E044C75A9ECC}" type="pres">
      <dgm:prSet presAssocID="{BF0FFDA9-225C-1E4D-B448-CAF88BC3E827}" presName="bigChev" presStyleLbl="node1" presStyleIdx="3" presStyleCnt="4" custScaleX="328205" custLinFactNeighborX="643" custLinFactNeighborY="1608"/>
      <dgm:spPr/>
    </dgm:pt>
  </dgm:ptLst>
  <dgm:cxnLst>
    <dgm:cxn modelId="{5635F102-792E-5945-8AB9-639E67CA37D6}" type="presOf" srcId="{7515928F-F4C4-3F4A-B923-22DBA58EBAC1}" destId="{BA552EB7-5E2B-6841-8E95-2F0F27FCC4A3}" srcOrd="0" destOrd="0" presId="urn:microsoft.com/office/officeart/2005/8/layout/lProcess3"/>
    <dgm:cxn modelId="{3BD72604-EB32-D04C-8443-D42B0ED72541}" type="presOf" srcId="{D3523CE3-1C95-E647-AFA1-96F4EC6B9073}" destId="{62E9F29C-D4F4-9C4E-BAB3-E6DCEC5D04F0}" srcOrd="0" destOrd="0" presId="urn:microsoft.com/office/officeart/2005/8/layout/lProcess3"/>
    <dgm:cxn modelId="{045F6D4A-C9DE-9945-81D1-3C1774C44400}" type="presOf" srcId="{BF0FFDA9-225C-1E4D-B448-CAF88BC3E827}" destId="{AB88C6E7-0574-6A42-A287-E044C75A9ECC}" srcOrd="0" destOrd="0" presId="urn:microsoft.com/office/officeart/2005/8/layout/lProcess3"/>
    <dgm:cxn modelId="{29690E4E-1D4C-9643-A236-BB4B9F246B46}" srcId="{D3523CE3-1C95-E647-AFA1-96F4EC6B9073}" destId="{7515928F-F4C4-3F4A-B923-22DBA58EBAC1}" srcOrd="1" destOrd="0" parTransId="{C77B6A20-44A4-4A4F-A432-1354C3B41D60}" sibTransId="{BB38240A-5EDF-2B4B-9E81-21A0AF392579}"/>
    <dgm:cxn modelId="{F93EE96B-0318-E44D-9A0A-2E9621FDD48C}" srcId="{D3523CE3-1C95-E647-AFA1-96F4EC6B9073}" destId="{BF0FFDA9-225C-1E4D-B448-CAF88BC3E827}" srcOrd="3" destOrd="0" parTransId="{29FFDB30-9BB5-6C43-98B9-A7B74FEC83F5}" sibTransId="{E058AD05-C9EE-9544-8487-17B21D86CDAB}"/>
    <dgm:cxn modelId="{EC891B6D-5D18-2F43-9380-1172A2021CC5}" srcId="{D3523CE3-1C95-E647-AFA1-96F4EC6B9073}" destId="{3DBBFDD6-9A26-2E42-8F26-D33FBB7C46F1}" srcOrd="2" destOrd="0" parTransId="{A568F765-FABE-324F-86FF-94E6EAFBC913}" sibTransId="{01066DCB-0958-DF4D-A1A8-A84B80E2784D}"/>
    <dgm:cxn modelId="{40A0EFC0-24EE-0C4A-8531-2C7045767FDA}" type="presOf" srcId="{3DBBFDD6-9A26-2E42-8F26-D33FBB7C46F1}" destId="{9DC6C015-C8DE-A947-BCA5-A4FF96B30672}" srcOrd="0" destOrd="0" presId="urn:microsoft.com/office/officeart/2005/8/layout/lProcess3"/>
    <dgm:cxn modelId="{65C15FE2-9552-8841-BEBA-7FD4860D03E7}" type="presOf" srcId="{A79BF4C4-8E5F-F74D-9884-376A1071CA8F}" destId="{CAD6AE97-7D2D-EF4B-B90F-B506714A97AB}" srcOrd="0" destOrd="0" presId="urn:microsoft.com/office/officeart/2005/8/layout/lProcess3"/>
    <dgm:cxn modelId="{0F78E1FB-C5CE-BD42-AD3F-03E55B2523A0}" srcId="{D3523CE3-1C95-E647-AFA1-96F4EC6B9073}" destId="{A79BF4C4-8E5F-F74D-9884-376A1071CA8F}" srcOrd="0" destOrd="0" parTransId="{298E3405-7D21-FD4C-AF17-F7EE795C209F}" sibTransId="{88A28E22-DB23-4E4D-81E0-C2B4B711CA0A}"/>
    <dgm:cxn modelId="{9AFF1DC7-FE54-DB43-9854-572555C387AA}" type="presParOf" srcId="{62E9F29C-D4F4-9C4E-BAB3-E6DCEC5D04F0}" destId="{DA1CC964-24EF-2546-85ED-08E51378E457}" srcOrd="0" destOrd="0" presId="urn:microsoft.com/office/officeart/2005/8/layout/lProcess3"/>
    <dgm:cxn modelId="{E46EBFD4-2E10-3F49-8732-6BCCD1DAD648}" type="presParOf" srcId="{DA1CC964-24EF-2546-85ED-08E51378E457}" destId="{CAD6AE97-7D2D-EF4B-B90F-B506714A97AB}" srcOrd="0" destOrd="0" presId="urn:microsoft.com/office/officeart/2005/8/layout/lProcess3"/>
    <dgm:cxn modelId="{2D4ABF6B-F66D-F640-9527-3993DB470CC0}" type="presParOf" srcId="{62E9F29C-D4F4-9C4E-BAB3-E6DCEC5D04F0}" destId="{10E1B835-4364-6E46-9D3C-ADA73E2B9786}" srcOrd="1" destOrd="0" presId="urn:microsoft.com/office/officeart/2005/8/layout/lProcess3"/>
    <dgm:cxn modelId="{BBF98A30-4B4C-EB4C-B04D-43196A486F37}" type="presParOf" srcId="{62E9F29C-D4F4-9C4E-BAB3-E6DCEC5D04F0}" destId="{CC305D80-C901-164F-9995-98A2700F9FB6}" srcOrd="2" destOrd="0" presId="urn:microsoft.com/office/officeart/2005/8/layout/lProcess3"/>
    <dgm:cxn modelId="{CEF0D7AC-7F88-EB46-8767-ECF6E549FE66}" type="presParOf" srcId="{CC305D80-C901-164F-9995-98A2700F9FB6}" destId="{BA552EB7-5E2B-6841-8E95-2F0F27FCC4A3}" srcOrd="0" destOrd="0" presId="urn:microsoft.com/office/officeart/2005/8/layout/lProcess3"/>
    <dgm:cxn modelId="{9F17463B-A3E9-AB45-BD07-56B4842E30EC}" type="presParOf" srcId="{62E9F29C-D4F4-9C4E-BAB3-E6DCEC5D04F0}" destId="{8F1E6A64-07FE-8246-8715-69151B6E3254}" srcOrd="3" destOrd="0" presId="urn:microsoft.com/office/officeart/2005/8/layout/lProcess3"/>
    <dgm:cxn modelId="{554343E5-D36F-D44F-8056-8C5A78C47760}" type="presParOf" srcId="{62E9F29C-D4F4-9C4E-BAB3-E6DCEC5D04F0}" destId="{9F9CF867-BF27-7548-BD68-B81F4A0B1537}" srcOrd="4" destOrd="0" presId="urn:microsoft.com/office/officeart/2005/8/layout/lProcess3"/>
    <dgm:cxn modelId="{84735A32-EFA4-3145-9CF3-AC1319C74CC3}" type="presParOf" srcId="{9F9CF867-BF27-7548-BD68-B81F4A0B1537}" destId="{9DC6C015-C8DE-A947-BCA5-A4FF96B30672}" srcOrd="0" destOrd="0" presId="urn:microsoft.com/office/officeart/2005/8/layout/lProcess3"/>
    <dgm:cxn modelId="{50C593C1-98CC-A549-B2E8-99628A3AA48D}" type="presParOf" srcId="{62E9F29C-D4F4-9C4E-BAB3-E6DCEC5D04F0}" destId="{EF67F34F-42A4-3B4E-9AE4-BC7E8588177F}" srcOrd="5" destOrd="0" presId="urn:microsoft.com/office/officeart/2005/8/layout/lProcess3"/>
    <dgm:cxn modelId="{4026BB91-0390-5044-ACC3-38AF47569F13}" type="presParOf" srcId="{62E9F29C-D4F4-9C4E-BAB3-E6DCEC5D04F0}" destId="{5F75AC1B-609D-2144-8C54-708037E9F93D}" srcOrd="6" destOrd="0" presId="urn:microsoft.com/office/officeart/2005/8/layout/lProcess3"/>
    <dgm:cxn modelId="{DA912C42-7237-844C-96D2-FA1D72726A9B}" type="presParOf" srcId="{5F75AC1B-609D-2144-8C54-708037E9F93D}" destId="{AB88C6E7-0574-6A42-A287-E044C75A9EC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BA8131A-2235-CE45-85B6-5F2ACF93596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F073C35-3F76-474A-88E1-3D2E5A1C369E}">
      <dgm:prSet/>
      <dgm:spPr/>
      <dgm:t>
        <a:bodyPr/>
        <a:lstStyle/>
        <a:p>
          <a:r>
            <a:rPr lang="el-GR" dirty="0"/>
            <a:t>Ως</a:t>
          </a:r>
          <a:r>
            <a:rPr lang="el-GR" b="1" dirty="0"/>
            <a:t> «</a:t>
          </a:r>
          <a:r>
            <a:rPr lang="el-GR" b="1" u="sng" dirty="0"/>
            <a:t>φιλελεύθερο κράτος δικαίου</a:t>
          </a:r>
          <a:r>
            <a:rPr lang="el-GR" dirty="0"/>
            <a:t>» περιγράφεται ένας τύπος κράτους, του οποίου η </a:t>
          </a:r>
          <a:r>
            <a:rPr lang="el-GR" b="1" u="sng" dirty="0"/>
            <a:t>πολιτική</a:t>
          </a:r>
          <a:r>
            <a:rPr lang="el-GR" dirty="0"/>
            <a:t>, το </a:t>
          </a:r>
          <a:r>
            <a:rPr lang="el-GR" b="1" u="sng" dirty="0"/>
            <a:t>δίκαιο</a:t>
          </a:r>
          <a:r>
            <a:rPr lang="el-GR" dirty="0"/>
            <a:t> και η </a:t>
          </a:r>
          <a:r>
            <a:rPr lang="el-GR" b="1" u="sng" dirty="0"/>
            <a:t>διοίκηση</a:t>
          </a:r>
          <a:r>
            <a:rPr lang="el-GR" dirty="0"/>
            <a:t> περιορίζονται στο εσωτερικό σε λειτουργίες τάξης και στα της </a:t>
          </a:r>
          <a:r>
            <a:rPr lang="el-GR" b="1" u="sng" dirty="0"/>
            <a:t>άμυνας στα εξωτερικά ζητήματα</a:t>
          </a:r>
          <a:r>
            <a:rPr lang="el-GR" dirty="0"/>
            <a:t>.</a:t>
          </a:r>
          <a:endParaRPr lang="en-US" dirty="0"/>
        </a:p>
      </dgm:t>
    </dgm:pt>
    <dgm:pt modelId="{621B0306-09B9-2946-AD8A-A740FED14B53}" type="parTrans" cxnId="{A1FD1535-4462-754F-9694-0457D480DD34}">
      <dgm:prSet/>
      <dgm:spPr/>
      <dgm:t>
        <a:bodyPr/>
        <a:lstStyle/>
        <a:p>
          <a:endParaRPr lang="en-US"/>
        </a:p>
      </dgm:t>
    </dgm:pt>
    <dgm:pt modelId="{6C788DB3-5E1A-8748-8D77-6E3AF2BEB1BD}" type="sibTrans" cxnId="{A1FD1535-4462-754F-9694-0457D480DD34}">
      <dgm:prSet/>
      <dgm:spPr/>
      <dgm:t>
        <a:bodyPr/>
        <a:lstStyle/>
        <a:p>
          <a:endParaRPr lang="en-US"/>
        </a:p>
      </dgm:t>
    </dgm:pt>
    <dgm:pt modelId="{888A75CA-65FD-AD46-95D7-F502ED3BF8B7}">
      <dgm:prSet/>
      <dgm:spPr/>
      <dgm:t>
        <a:bodyPr/>
        <a:lstStyle/>
        <a:p>
          <a:r>
            <a:rPr lang="el-GR" dirty="0"/>
            <a:t>Ως «</a:t>
          </a:r>
          <a:r>
            <a:rPr lang="el-GR" b="1" dirty="0"/>
            <a:t>κοινωνικό κράτος δικαίου</a:t>
          </a:r>
          <a:r>
            <a:rPr lang="el-GR" dirty="0"/>
            <a:t>» ορίζεται ο τύπος του κράτους που διαμορφώνεται με βάση συγκεκριμένους στόχους (ιδιαίτερα αυτόν της κοινωνικής ισότητας) με </a:t>
          </a:r>
          <a:r>
            <a:rPr lang="el-GR" b="1" u="sng" dirty="0"/>
            <a:t>μέσα κρατικού παρεμβατισμού</a:t>
          </a:r>
          <a:r>
            <a:rPr lang="el-GR" dirty="0"/>
            <a:t>, στο πλαίσιο ενός συνταγματικού κράτους δικαίου.</a:t>
          </a:r>
          <a:endParaRPr lang="en-US" dirty="0"/>
        </a:p>
      </dgm:t>
    </dgm:pt>
    <dgm:pt modelId="{8B1DA5C1-547F-B74D-BE13-2DD79DC835B8}" type="parTrans" cxnId="{158B1ECB-29DB-F849-99AC-DE9B90067BEF}">
      <dgm:prSet/>
      <dgm:spPr/>
      <dgm:t>
        <a:bodyPr/>
        <a:lstStyle/>
        <a:p>
          <a:endParaRPr lang="en-US"/>
        </a:p>
      </dgm:t>
    </dgm:pt>
    <dgm:pt modelId="{22DDFD51-3FE5-0648-BF7C-99C75E6AFB5E}" type="sibTrans" cxnId="{158B1ECB-29DB-F849-99AC-DE9B90067BEF}">
      <dgm:prSet/>
      <dgm:spPr/>
      <dgm:t>
        <a:bodyPr/>
        <a:lstStyle/>
        <a:p>
          <a:endParaRPr lang="en-US"/>
        </a:p>
      </dgm:t>
    </dgm:pt>
    <dgm:pt modelId="{70EFB74D-68DA-DA40-8A3F-3A0525673416}" type="pres">
      <dgm:prSet presAssocID="{5BA8131A-2235-CE45-85B6-5F2ACF93596E}" presName="linear" presStyleCnt="0">
        <dgm:presLayoutVars>
          <dgm:animLvl val="lvl"/>
          <dgm:resizeHandles val="exact"/>
        </dgm:presLayoutVars>
      </dgm:prSet>
      <dgm:spPr/>
    </dgm:pt>
    <dgm:pt modelId="{5E1F07E3-648A-E74A-BDDF-4E4C8714E2B0}" type="pres">
      <dgm:prSet presAssocID="{BF073C35-3F76-474A-88E1-3D2E5A1C369E}" presName="parentText" presStyleLbl="node1" presStyleIdx="0" presStyleCnt="2">
        <dgm:presLayoutVars>
          <dgm:chMax val="0"/>
          <dgm:bulletEnabled val="1"/>
        </dgm:presLayoutVars>
      </dgm:prSet>
      <dgm:spPr/>
    </dgm:pt>
    <dgm:pt modelId="{C0A15F37-9C7D-8143-98F3-94A7BC951144}" type="pres">
      <dgm:prSet presAssocID="{6C788DB3-5E1A-8748-8D77-6E3AF2BEB1BD}" presName="spacer" presStyleCnt="0"/>
      <dgm:spPr/>
    </dgm:pt>
    <dgm:pt modelId="{45EBBE84-C647-1A4A-995C-6FAC7435461F}" type="pres">
      <dgm:prSet presAssocID="{888A75CA-65FD-AD46-95D7-F502ED3BF8B7}" presName="parentText" presStyleLbl="node1" presStyleIdx="1" presStyleCnt="2">
        <dgm:presLayoutVars>
          <dgm:chMax val="0"/>
          <dgm:bulletEnabled val="1"/>
        </dgm:presLayoutVars>
      </dgm:prSet>
      <dgm:spPr/>
    </dgm:pt>
  </dgm:ptLst>
  <dgm:cxnLst>
    <dgm:cxn modelId="{523EAC1C-2A13-F740-8BE4-2F13952E22E3}" type="presOf" srcId="{BF073C35-3F76-474A-88E1-3D2E5A1C369E}" destId="{5E1F07E3-648A-E74A-BDDF-4E4C8714E2B0}" srcOrd="0" destOrd="0" presId="urn:microsoft.com/office/officeart/2005/8/layout/vList2"/>
    <dgm:cxn modelId="{4D820228-E7B4-BA46-972F-F5B97C7DA358}" type="presOf" srcId="{5BA8131A-2235-CE45-85B6-5F2ACF93596E}" destId="{70EFB74D-68DA-DA40-8A3F-3A0525673416}" srcOrd="0" destOrd="0" presId="urn:microsoft.com/office/officeart/2005/8/layout/vList2"/>
    <dgm:cxn modelId="{A1FD1535-4462-754F-9694-0457D480DD34}" srcId="{5BA8131A-2235-CE45-85B6-5F2ACF93596E}" destId="{BF073C35-3F76-474A-88E1-3D2E5A1C369E}" srcOrd="0" destOrd="0" parTransId="{621B0306-09B9-2946-AD8A-A740FED14B53}" sibTransId="{6C788DB3-5E1A-8748-8D77-6E3AF2BEB1BD}"/>
    <dgm:cxn modelId="{67FF6C88-864B-0643-B687-111FA950708C}" type="presOf" srcId="{888A75CA-65FD-AD46-95D7-F502ED3BF8B7}" destId="{45EBBE84-C647-1A4A-995C-6FAC7435461F}" srcOrd="0" destOrd="0" presId="urn:microsoft.com/office/officeart/2005/8/layout/vList2"/>
    <dgm:cxn modelId="{158B1ECB-29DB-F849-99AC-DE9B90067BEF}" srcId="{5BA8131A-2235-CE45-85B6-5F2ACF93596E}" destId="{888A75CA-65FD-AD46-95D7-F502ED3BF8B7}" srcOrd="1" destOrd="0" parTransId="{8B1DA5C1-547F-B74D-BE13-2DD79DC835B8}" sibTransId="{22DDFD51-3FE5-0648-BF7C-99C75E6AFB5E}"/>
    <dgm:cxn modelId="{4E1826DC-B604-D04C-B6FB-187A2F11F6FD}" type="presParOf" srcId="{70EFB74D-68DA-DA40-8A3F-3A0525673416}" destId="{5E1F07E3-648A-E74A-BDDF-4E4C8714E2B0}" srcOrd="0" destOrd="0" presId="urn:microsoft.com/office/officeart/2005/8/layout/vList2"/>
    <dgm:cxn modelId="{3E9EC34A-FBF2-CA4A-A71F-32549F75BB02}" type="presParOf" srcId="{70EFB74D-68DA-DA40-8A3F-3A0525673416}" destId="{C0A15F37-9C7D-8143-98F3-94A7BC951144}" srcOrd="1" destOrd="0" presId="urn:microsoft.com/office/officeart/2005/8/layout/vList2"/>
    <dgm:cxn modelId="{35E498FD-7BF1-4644-A29F-003D61F92027}" type="presParOf" srcId="{70EFB74D-68DA-DA40-8A3F-3A0525673416}" destId="{45EBBE84-C647-1A4A-995C-6FAC7435461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8C678-50C7-264C-9FD2-B5E50CCE342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8C1B9D4-A873-4A43-BA50-9B177CFF37E0}">
      <dgm:prSet/>
      <dgm:spPr/>
      <dgm:t>
        <a:bodyPr/>
        <a:lstStyle/>
        <a:p>
          <a:r>
            <a:rPr lang="el-GR" dirty="0"/>
            <a:t>Καταλύει τον </a:t>
          </a:r>
          <a:r>
            <a:rPr lang="el-GR" b="1" dirty="0"/>
            <a:t>πυρήνα της κρατικής μορφής</a:t>
          </a:r>
          <a:endParaRPr lang="en-US" b="1" dirty="0"/>
        </a:p>
      </dgm:t>
    </dgm:pt>
    <dgm:pt modelId="{F9DD05C7-840A-1E47-9188-C50CECF5DBB7}" type="parTrans" cxnId="{41699537-F582-B745-BEAA-AE439BDE8539}">
      <dgm:prSet/>
      <dgm:spPr/>
      <dgm:t>
        <a:bodyPr/>
        <a:lstStyle/>
        <a:p>
          <a:endParaRPr lang="en-US"/>
        </a:p>
      </dgm:t>
    </dgm:pt>
    <dgm:pt modelId="{FBAACB9D-A460-B34D-9BCB-965B629176E4}" type="sibTrans" cxnId="{41699537-F582-B745-BEAA-AE439BDE8539}">
      <dgm:prSet/>
      <dgm:spPr/>
      <dgm:t>
        <a:bodyPr/>
        <a:lstStyle/>
        <a:p>
          <a:endParaRPr lang="en-US"/>
        </a:p>
      </dgm:t>
    </dgm:pt>
    <dgm:pt modelId="{F680633F-1972-244D-B406-14B3A39878ED}">
      <dgm:prSet custT="1"/>
      <dgm:spPr/>
      <dgm:t>
        <a:bodyPr/>
        <a:lstStyle/>
        <a:p>
          <a:r>
            <a:rPr lang="el-GR" sz="3600" b="1" dirty="0"/>
            <a:t>Είναι αμφιλεγόμενη</a:t>
          </a:r>
          <a:endParaRPr lang="en-US" sz="3600" b="1" dirty="0"/>
        </a:p>
      </dgm:t>
    </dgm:pt>
    <dgm:pt modelId="{A463B86A-12E0-C64A-80A7-6B31FDFFBDAD}" type="parTrans" cxnId="{B189077F-3A35-5E48-9C36-4825CEDBF55E}">
      <dgm:prSet/>
      <dgm:spPr/>
      <dgm:t>
        <a:bodyPr/>
        <a:lstStyle/>
        <a:p>
          <a:endParaRPr lang="en-US"/>
        </a:p>
      </dgm:t>
    </dgm:pt>
    <dgm:pt modelId="{51C28BEC-072B-1547-A1BE-9B59903382D9}" type="sibTrans" cxnId="{B189077F-3A35-5E48-9C36-4825CEDBF55E}">
      <dgm:prSet/>
      <dgm:spPr/>
      <dgm:t>
        <a:bodyPr/>
        <a:lstStyle/>
        <a:p>
          <a:endParaRPr lang="en-US"/>
        </a:p>
      </dgm:t>
    </dgm:pt>
    <dgm:pt modelId="{CC9B3F43-5549-8B4A-A2BB-FB8B1609FDD2}">
      <dgm:prSet custT="1"/>
      <dgm:spPr/>
      <dgm:t>
        <a:bodyPr/>
        <a:lstStyle/>
        <a:p>
          <a:r>
            <a:rPr lang="el-GR" sz="3600" b="1" dirty="0"/>
            <a:t>Οδηγεί σε λανθάνοντα σοσιαλισμό</a:t>
          </a:r>
          <a:endParaRPr lang="en-US" sz="3600" b="1" dirty="0"/>
        </a:p>
      </dgm:t>
    </dgm:pt>
    <dgm:pt modelId="{5B214003-7303-6640-B90F-4678AB1A4D23}" type="parTrans" cxnId="{53CD6567-AE74-284B-84E7-8CB057240EE2}">
      <dgm:prSet/>
      <dgm:spPr/>
      <dgm:t>
        <a:bodyPr/>
        <a:lstStyle/>
        <a:p>
          <a:endParaRPr lang="en-US"/>
        </a:p>
      </dgm:t>
    </dgm:pt>
    <dgm:pt modelId="{14A041A9-62E6-1E45-BFE2-379A19EC3E8E}" type="sibTrans" cxnId="{53CD6567-AE74-284B-84E7-8CB057240EE2}">
      <dgm:prSet/>
      <dgm:spPr/>
      <dgm:t>
        <a:bodyPr/>
        <a:lstStyle/>
        <a:p>
          <a:endParaRPr lang="en-US"/>
        </a:p>
      </dgm:t>
    </dgm:pt>
    <dgm:pt modelId="{D29D2240-6522-344B-8FB6-7190A2C81145}">
      <dgm:prSet/>
      <dgm:spPr/>
      <dgm:t>
        <a:bodyPr/>
        <a:lstStyle/>
        <a:p>
          <a:r>
            <a:rPr lang="el-GR" b="1" dirty="0"/>
            <a:t>Σε πολιτική και κοινωνική στασιμότητα </a:t>
          </a:r>
          <a:endParaRPr lang="en-US" b="1" dirty="0"/>
        </a:p>
      </dgm:t>
    </dgm:pt>
    <dgm:pt modelId="{13E89427-0096-3F44-8AC2-D2741E7B092F}" type="parTrans" cxnId="{0175AD23-6A64-6949-8808-24A8D29C91BB}">
      <dgm:prSet/>
      <dgm:spPr/>
      <dgm:t>
        <a:bodyPr/>
        <a:lstStyle/>
        <a:p>
          <a:endParaRPr lang="en-US"/>
        </a:p>
      </dgm:t>
    </dgm:pt>
    <dgm:pt modelId="{1A10A0A6-C724-E941-9322-57A38081E2E8}" type="sibTrans" cxnId="{0175AD23-6A64-6949-8808-24A8D29C91BB}">
      <dgm:prSet/>
      <dgm:spPr/>
      <dgm:t>
        <a:bodyPr/>
        <a:lstStyle/>
        <a:p>
          <a:endParaRPr lang="en-US"/>
        </a:p>
      </dgm:t>
    </dgm:pt>
    <dgm:pt modelId="{3134DB95-8CD7-C449-82CE-9F85E4AA67D5}">
      <dgm:prSet/>
      <dgm:spPr/>
      <dgm:t>
        <a:bodyPr/>
        <a:lstStyle/>
        <a:p>
          <a:r>
            <a:rPr lang="el-GR" b="1" dirty="0"/>
            <a:t>Συγκαλύπτει συγκρούσεις δομικής φύσης.</a:t>
          </a:r>
          <a:endParaRPr lang="en-US" b="1" dirty="0"/>
        </a:p>
      </dgm:t>
    </dgm:pt>
    <dgm:pt modelId="{BC36B2B1-49BB-C240-BC3F-B3A7A52A6E13}" type="parTrans" cxnId="{2EE99980-3668-724C-97CE-957E8928C65D}">
      <dgm:prSet/>
      <dgm:spPr/>
      <dgm:t>
        <a:bodyPr/>
        <a:lstStyle/>
        <a:p>
          <a:endParaRPr lang="en-US"/>
        </a:p>
      </dgm:t>
    </dgm:pt>
    <dgm:pt modelId="{60E0E111-D45D-CF4C-9955-C799B01E487C}" type="sibTrans" cxnId="{2EE99980-3668-724C-97CE-957E8928C65D}">
      <dgm:prSet/>
      <dgm:spPr/>
      <dgm:t>
        <a:bodyPr/>
        <a:lstStyle/>
        <a:p>
          <a:endParaRPr lang="en-US"/>
        </a:p>
      </dgm:t>
    </dgm:pt>
    <dgm:pt modelId="{39621E3D-4D77-D946-981C-1F0536C94EBF}" type="pres">
      <dgm:prSet presAssocID="{54F8C678-50C7-264C-9FD2-B5E50CCE342D}" presName="diagram" presStyleCnt="0">
        <dgm:presLayoutVars>
          <dgm:dir/>
          <dgm:resizeHandles val="exact"/>
        </dgm:presLayoutVars>
      </dgm:prSet>
      <dgm:spPr/>
    </dgm:pt>
    <dgm:pt modelId="{55915824-B385-0641-9381-30B315EEB868}" type="pres">
      <dgm:prSet presAssocID="{B8C1B9D4-A873-4A43-BA50-9B177CFF37E0}" presName="node" presStyleLbl="node1" presStyleIdx="0" presStyleCnt="5">
        <dgm:presLayoutVars>
          <dgm:bulletEnabled val="1"/>
        </dgm:presLayoutVars>
      </dgm:prSet>
      <dgm:spPr/>
    </dgm:pt>
    <dgm:pt modelId="{4F6734DC-93AD-C94F-B836-A546927618C0}" type="pres">
      <dgm:prSet presAssocID="{FBAACB9D-A460-B34D-9BCB-965B629176E4}" presName="sibTrans" presStyleCnt="0"/>
      <dgm:spPr/>
    </dgm:pt>
    <dgm:pt modelId="{DDF6CB57-F85D-B240-92C8-2213BCA901D6}" type="pres">
      <dgm:prSet presAssocID="{F680633F-1972-244D-B406-14B3A39878ED}" presName="node" presStyleLbl="node1" presStyleIdx="1" presStyleCnt="5">
        <dgm:presLayoutVars>
          <dgm:bulletEnabled val="1"/>
        </dgm:presLayoutVars>
      </dgm:prSet>
      <dgm:spPr/>
    </dgm:pt>
    <dgm:pt modelId="{6A29A307-6D0B-474D-81F9-F72F3586C3C9}" type="pres">
      <dgm:prSet presAssocID="{51C28BEC-072B-1547-A1BE-9B59903382D9}" presName="sibTrans" presStyleCnt="0"/>
      <dgm:spPr/>
    </dgm:pt>
    <dgm:pt modelId="{5B59416F-B8AA-4540-A447-CDCFC9D7C587}" type="pres">
      <dgm:prSet presAssocID="{CC9B3F43-5549-8B4A-A2BB-FB8B1609FDD2}" presName="node" presStyleLbl="node1" presStyleIdx="2" presStyleCnt="5">
        <dgm:presLayoutVars>
          <dgm:bulletEnabled val="1"/>
        </dgm:presLayoutVars>
      </dgm:prSet>
      <dgm:spPr/>
    </dgm:pt>
    <dgm:pt modelId="{2629B9C2-1631-0343-960C-78C7D125272B}" type="pres">
      <dgm:prSet presAssocID="{14A041A9-62E6-1E45-BFE2-379A19EC3E8E}" presName="sibTrans" presStyleCnt="0"/>
      <dgm:spPr/>
    </dgm:pt>
    <dgm:pt modelId="{D496D296-5F5D-4E40-A786-A6F5E6AFD2B6}" type="pres">
      <dgm:prSet presAssocID="{D29D2240-6522-344B-8FB6-7190A2C81145}" presName="node" presStyleLbl="node1" presStyleIdx="3" presStyleCnt="5">
        <dgm:presLayoutVars>
          <dgm:bulletEnabled val="1"/>
        </dgm:presLayoutVars>
      </dgm:prSet>
      <dgm:spPr/>
    </dgm:pt>
    <dgm:pt modelId="{2AC059E7-013D-694F-A025-5FF33A0B7653}" type="pres">
      <dgm:prSet presAssocID="{1A10A0A6-C724-E941-9322-57A38081E2E8}" presName="sibTrans" presStyleCnt="0"/>
      <dgm:spPr/>
    </dgm:pt>
    <dgm:pt modelId="{43D12B59-1D23-2440-94FC-520ACB134925}" type="pres">
      <dgm:prSet presAssocID="{3134DB95-8CD7-C449-82CE-9F85E4AA67D5}" presName="node" presStyleLbl="node1" presStyleIdx="4" presStyleCnt="5">
        <dgm:presLayoutVars>
          <dgm:bulletEnabled val="1"/>
        </dgm:presLayoutVars>
      </dgm:prSet>
      <dgm:spPr/>
    </dgm:pt>
  </dgm:ptLst>
  <dgm:cxnLst>
    <dgm:cxn modelId="{B600C907-4704-2C47-89C7-E145DFA55399}" type="presOf" srcId="{3134DB95-8CD7-C449-82CE-9F85E4AA67D5}" destId="{43D12B59-1D23-2440-94FC-520ACB134925}" srcOrd="0" destOrd="0" presId="urn:microsoft.com/office/officeart/2005/8/layout/default"/>
    <dgm:cxn modelId="{4947E70C-B6F0-EC47-A49E-CA2F92CF9EE4}" type="presOf" srcId="{54F8C678-50C7-264C-9FD2-B5E50CCE342D}" destId="{39621E3D-4D77-D946-981C-1F0536C94EBF}" srcOrd="0" destOrd="0" presId="urn:microsoft.com/office/officeart/2005/8/layout/default"/>
    <dgm:cxn modelId="{0175AD23-6A64-6949-8808-24A8D29C91BB}" srcId="{54F8C678-50C7-264C-9FD2-B5E50CCE342D}" destId="{D29D2240-6522-344B-8FB6-7190A2C81145}" srcOrd="3" destOrd="0" parTransId="{13E89427-0096-3F44-8AC2-D2741E7B092F}" sibTransId="{1A10A0A6-C724-E941-9322-57A38081E2E8}"/>
    <dgm:cxn modelId="{41699537-F582-B745-BEAA-AE439BDE8539}" srcId="{54F8C678-50C7-264C-9FD2-B5E50CCE342D}" destId="{B8C1B9D4-A873-4A43-BA50-9B177CFF37E0}" srcOrd="0" destOrd="0" parTransId="{F9DD05C7-840A-1E47-9188-C50CECF5DBB7}" sibTransId="{FBAACB9D-A460-B34D-9BCB-965B629176E4}"/>
    <dgm:cxn modelId="{84EFD33C-E981-9A4C-B18D-DFAA28A46FEF}" type="presOf" srcId="{B8C1B9D4-A873-4A43-BA50-9B177CFF37E0}" destId="{55915824-B385-0641-9381-30B315EEB868}" srcOrd="0" destOrd="0" presId="urn:microsoft.com/office/officeart/2005/8/layout/default"/>
    <dgm:cxn modelId="{D0DE475F-BF35-FC4E-9F61-9CF88A14A464}" type="presOf" srcId="{D29D2240-6522-344B-8FB6-7190A2C81145}" destId="{D496D296-5F5D-4E40-A786-A6F5E6AFD2B6}" srcOrd="0" destOrd="0" presId="urn:microsoft.com/office/officeart/2005/8/layout/default"/>
    <dgm:cxn modelId="{53CD6567-AE74-284B-84E7-8CB057240EE2}" srcId="{54F8C678-50C7-264C-9FD2-B5E50CCE342D}" destId="{CC9B3F43-5549-8B4A-A2BB-FB8B1609FDD2}" srcOrd="2" destOrd="0" parTransId="{5B214003-7303-6640-B90F-4678AB1A4D23}" sibTransId="{14A041A9-62E6-1E45-BFE2-379A19EC3E8E}"/>
    <dgm:cxn modelId="{07D1DB69-7BF9-594D-BBAB-9F553E2FEE92}" type="presOf" srcId="{CC9B3F43-5549-8B4A-A2BB-FB8B1609FDD2}" destId="{5B59416F-B8AA-4540-A447-CDCFC9D7C587}" srcOrd="0" destOrd="0" presId="urn:microsoft.com/office/officeart/2005/8/layout/default"/>
    <dgm:cxn modelId="{B189077F-3A35-5E48-9C36-4825CEDBF55E}" srcId="{54F8C678-50C7-264C-9FD2-B5E50CCE342D}" destId="{F680633F-1972-244D-B406-14B3A39878ED}" srcOrd="1" destOrd="0" parTransId="{A463B86A-12E0-C64A-80A7-6B31FDFFBDAD}" sibTransId="{51C28BEC-072B-1547-A1BE-9B59903382D9}"/>
    <dgm:cxn modelId="{2EE99980-3668-724C-97CE-957E8928C65D}" srcId="{54F8C678-50C7-264C-9FD2-B5E50CCE342D}" destId="{3134DB95-8CD7-C449-82CE-9F85E4AA67D5}" srcOrd="4" destOrd="0" parTransId="{BC36B2B1-49BB-C240-BC3F-B3A7A52A6E13}" sibTransId="{60E0E111-D45D-CF4C-9955-C799B01E487C}"/>
    <dgm:cxn modelId="{D47090BC-A4F5-F746-A2BA-A43FE97EE179}" type="presOf" srcId="{F680633F-1972-244D-B406-14B3A39878ED}" destId="{DDF6CB57-F85D-B240-92C8-2213BCA901D6}" srcOrd="0" destOrd="0" presId="urn:microsoft.com/office/officeart/2005/8/layout/default"/>
    <dgm:cxn modelId="{1C139630-4D69-1047-8169-FAC3F7330D54}" type="presParOf" srcId="{39621E3D-4D77-D946-981C-1F0536C94EBF}" destId="{55915824-B385-0641-9381-30B315EEB868}" srcOrd="0" destOrd="0" presId="urn:microsoft.com/office/officeart/2005/8/layout/default"/>
    <dgm:cxn modelId="{F15B190C-4519-1D47-9282-4D5290EBB176}" type="presParOf" srcId="{39621E3D-4D77-D946-981C-1F0536C94EBF}" destId="{4F6734DC-93AD-C94F-B836-A546927618C0}" srcOrd="1" destOrd="0" presId="urn:microsoft.com/office/officeart/2005/8/layout/default"/>
    <dgm:cxn modelId="{D28A078B-0878-1F4C-9746-528C24291430}" type="presParOf" srcId="{39621E3D-4D77-D946-981C-1F0536C94EBF}" destId="{DDF6CB57-F85D-B240-92C8-2213BCA901D6}" srcOrd="2" destOrd="0" presId="urn:microsoft.com/office/officeart/2005/8/layout/default"/>
    <dgm:cxn modelId="{FDCFD966-577E-5844-954C-869DC322AACF}" type="presParOf" srcId="{39621E3D-4D77-D946-981C-1F0536C94EBF}" destId="{6A29A307-6D0B-474D-81F9-F72F3586C3C9}" srcOrd="3" destOrd="0" presId="urn:microsoft.com/office/officeart/2005/8/layout/default"/>
    <dgm:cxn modelId="{2F191C8D-0851-F345-A159-449B83B654E2}" type="presParOf" srcId="{39621E3D-4D77-D946-981C-1F0536C94EBF}" destId="{5B59416F-B8AA-4540-A447-CDCFC9D7C587}" srcOrd="4" destOrd="0" presId="urn:microsoft.com/office/officeart/2005/8/layout/default"/>
    <dgm:cxn modelId="{0FAA14AD-C65D-F14F-B608-879343DB238A}" type="presParOf" srcId="{39621E3D-4D77-D946-981C-1F0536C94EBF}" destId="{2629B9C2-1631-0343-960C-78C7D125272B}" srcOrd="5" destOrd="0" presId="urn:microsoft.com/office/officeart/2005/8/layout/default"/>
    <dgm:cxn modelId="{62FFB368-304D-064D-A86E-5056BA2D39B8}" type="presParOf" srcId="{39621E3D-4D77-D946-981C-1F0536C94EBF}" destId="{D496D296-5F5D-4E40-A786-A6F5E6AFD2B6}" srcOrd="6" destOrd="0" presId="urn:microsoft.com/office/officeart/2005/8/layout/default"/>
    <dgm:cxn modelId="{302CAAEF-4D33-834B-AE8A-4BE47EC8D445}" type="presParOf" srcId="{39621E3D-4D77-D946-981C-1F0536C94EBF}" destId="{2AC059E7-013D-694F-A025-5FF33A0B7653}" srcOrd="7" destOrd="0" presId="urn:microsoft.com/office/officeart/2005/8/layout/default"/>
    <dgm:cxn modelId="{853F30B2-4808-A24E-9085-253BBBCE9038}" type="presParOf" srcId="{39621E3D-4D77-D946-981C-1F0536C94EBF}" destId="{43D12B59-1D23-2440-94FC-520ACB13492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65DA4-65DA-AE42-AC49-107F8C8F42CF}" type="doc">
      <dgm:prSet loTypeId="urn:microsoft.com/office/officeart/2009/3/layout/HorizontalOrganizationChart" loCatId="" qsTypeId="urn:microsoft.com/office/officeart/2005/8/quickstyle/simple1" qsCatId="simple" csTypeId="urn:microsoft.com/office/officeart/2005/8/colors/accent1_2" csCatId="accent1" phldr="1"/>
      <dgm:spPr/>
      <dgm:t>
        <a:bodyPr/>
        <a:lstStyle/>
        <a:p>
          <a:endParaRPr lang="en-US"/>
        </a:p>
      </dgm:t>
    </dgm:pt>
    <dgm:pt modelId="{B6B8FEDD-941F-DC47-B5AD-406DA76A00EC}">
      <dgm:prSet phldrT="[Text]"/>
      <dgm:spPr/>
      <dgm:t>
        <a:bodyPr/>
        <a:lstStyle/>
        <a:p>
          <a:r>
            <a:rPr lang="el-GR" b="1"/>
            <a:t>Πλουραλισμός</a:t>
          </a:r>
          <a:endParaRPr lang="en-US" b="1"/>
        </a:p>
      </dgm:t>
    </dgm:pt>
    <dgm:pt modelId="{ECCD1482-C473-6243-BB8A-A025363D2FBC}" type="parTrans" cxnId="{47592750-DEB1-7E4B-84D9-2CCE4FCCC7D0}">
      <dgm:prSet/>
      <dgm:spPr/>
      <dgm:t>
        <a:bodyPr/>
        <a:lstStyle/>
        <a:p>
          <a:endParaRPr lang="en-US"/>
        </a:p>
      </dgm:t>
    </dgm:pt>
    <dgm:pt modelId="{0CEC3939-8CDD-7948-890E-796DE9A73A9C}" type="sibTrans" cxnId="{47592750-DEB1-7E4B-84D9-2CCE4FCCC7D0}">
      <dgm:prSet/>
      <dgm:spPr/>
      <dgm:t>
        <a:bodyPr/>
        <a:lstStyle/>
        <a:p>
          <a:endParaRPr lang="en-US"/>
        </a:p>
      </dgm:t>
    </dgm:pt>
    <dgm:pt modelId="{A5465095-08B3-624D-81CB-CAFA62C16453}" type="asst">
      <dgm:prSet phldrT="[Text]"/>
      <dgm:spPr>
        <a:solidFill>
          <a:srgbClr val="FF0000"/>
        </a:solidFill>
      </dgm:spPr>
      <dgm:t>
        <a:bodyPr/>
        <a:lstStyle/>
        <a:p>
          <a:r>
            <a:rPr lang="el-GR" b="1"/>
            <a:t>Επιμερισμός Εξουσίας σε</a:t>
          </a:r>
          <a:r>
            <a:rPr lang="el-GR"/>
            <a:t>: </a:t>
          </a:r>
          <a:endParaRPr lang="en-US"/>
        </a:p>
      </dgm:t>
    </dgm:pt>
    <dgm:pt modelId="{E1F25603-F839-7C47-9E6A-557F673F25C1}" type="parTrans" cxnId="{FD5C747A-B0DC-D44F-92CC-1EB2E32BA701}">
      <dgm:prSet/>
      <dgm:spPr/>
      <dgm:t>
        <a:bodyPr/>
        <a:lstStyle/>
        <a:p>
          <a:endParaRPr lang="en-US"/>
        </a:p>
      </dgm:t>
    </dgm:pt>
    <dgm:pt modelId="{C90A02ED-916A-E34E-863D-C28FD82E7848}" type="sibTrans" cxnId="{FD5C747A-B0DC-D44F-92CC-1EB2E32BA701}">
      <dgm:prSet/>
      <dgm:spPr/>
      <dgm:t>
        <a:bodyPr/>
        <a:lstStyle/>
        <a:p>
          <a:endParaRPr lang="en-US"/>
        </a:p>
      </dgm:t>
    </dgm:pt>
    <dgm:pt modelId="{F253E234-4EE0-7F43-8E71-C233BC54AB57}">
      <dgm:prSet phldrT="[Text]"/>
      <dgm:spPr>
        <a:solidFill>
          <a:srgbClr val="00B0F0"/>
        </a:solidFill>
      </dgm:spPr>
      <dgm:t>
        <a:bodyPr/>
        <a:lstStyle/>
        <a:p>
          <a:r>
            <a:rPr lang="el-GR" b="1" dirty="0"/>
            <a:t>Κράτος</a:t>
          </a:r>
          <a:endParaRPr lang="en-US" b="1" dirty="0"/>
        </a:p>
      </dgm:t>
    </dgm:pt>
    <dgm:pt modelId="{6329603E-9029-C74E-A21F-1A9B8B0A5C66}" type="parTrans" cxnId="{87C05204-BA4D-424D-A8DF-6E9C966D8562}">
      <dgm:prSet/>
      <dgm:spPr/>
      <dgm:t>
        <a:bodyPr/>
        <a:lstStyle/>
        <a:p>
          <a:endParaRPr lang="en-US"/>
        </a:p>
      </dgm:t>
    </dgm:pt>
    <dgm:pt modelId="{11A6605C-6624-4641-944F-E3B02B8D5F12}" type="sibTrans" cxnId="{87C05204-BA4D-424D-A8DF-6E9C966D8562}">
      <dgm:prSet/>
      <dgm:spPr/>
      <dgm:t>
        <a:bodyPr/>
        <a:lstStyle/>
        <a:p>
          <a:endParaRPr lang="en-US"/>
        </a:p>
      </dgm:t>
    </dgm:pt>
    <dgm:pt modelId="{B3C405E3-DE90-C94D-8F4A-C3739F96C9C1}">
      <dgm:prSet phldrT="[Text]"/>
      <dgm:spPr>
        <a:solidFill>
          <a:schemeClr val="accent6">
            <a:lumMod val="50000"/>
          </a:schemeClr>
        </a:solidFill>
      </dgm:spPr>
      <dgm:t>
        <a:bodyPr/>
        <a:lstStyle/>
        <a:p>
          <a:r>
            <a:rPr lang="el-GR" b="1" dirty="0"/>
            <a:t>Κοινωνία</a:t>
          </a:r>
          <a:endParaRPr lang="en-US" b="1" dirty="0"/>
        </a:p>
      </dgm:t>
    </dgm:pt>
    <dgm:pt modelId="{2052480F-E8DB-1542-881C-86DAB70822E7}" type="parTrans" cxnId="{08F98A11-898A-1E49-B7AA-AED07973400E}">
      <dgm:prSet/>
      <dgm:spPr/>
      <dgm:t>
        <a:bodyPr/>
        <a:lstStyle/>
        <a:p>
          <a:endParaRPr lang="en-US"/>
        </a:p>
      </dgm:t>
    </dgm:pt>
    <dgm:pt modelId="{57F4EC4E-2A31-6A4E-81AE-1F235CCAB02F}" type="sibTrans" cxnId="{08F98A11-898A-1E49-B7AA-AED07973400E}">
      <dgm:prSet/>
      <dgm:spPr/>
      <dgm:t>
        <a:bodyPr/>
        <a:lstStyle/>
        <a:p>
          <a:endParaRPr lang="en-US"/>
        </a:p>
      </dgm:t>
    </dgm:pt>
    <dgm:pt modelId="{C65053E6-8CBA-B043-BED4-11576FBD40B2}">
      <dgm:prSet phldrT="[Text]"/>
      <dgm:spPr>
        <a:solidFill>
          <a:schemeClr val="accent2"/>
        </a:solidFill>
      </dgm:spPr>
      <dgm:t>
        <a:bodyPr/>
        <a:lstStyle/>
        <a:p>
          <a:r>
            <a:rPr lang="el-GR" b="1" dirty="0"/>
            <a:t>Οικονομία</a:t>
          </a:r>
          <a:endParaRPr lang="en-US" b="1" dirty="0"/>
        </a:p>
      </dgm:t>
    </dgm:pt>
    <dgm:pt modelId="{FF2A67E9-29D9-984F-BBA7-EE9831B4AD18}" type="parTrans" cxnId="{584B9A28-B89B-2545-A4C7-9500F0655FF4}">
      <dgm:prSet/>
      <dgm:spPr/>
      <dgm:t>
        <a:bodyPr/>
        <a:lstStyle/>
        <a:p>
          <a:endParaRPr lang="en-US"/>
        </a:p>
      </dgm:t>
    </dgm:pt>
    <dgm:pt modelId="{0D89978B-58D5-2148-A8E0-69E9B0E20CF5}" type="sibTrans" cxnId="{584B9A28-B89B-2545-A4C7-9500F0655FF4}">
      <dgm:prSet/>
      <dgm:spPr/>
      <dgm:t>
        <a:bodyPr/>
        <a:lstStyle/>
        <a:p>
          <a:endParaRPr lang="en-US"/>
        </a:p>
      </dgm:t>
    </dgm:pt>
    <dgm:pt modelId="{397E494A-8474-2646-8074-45D19C152F2F}" type="pres">
      <dgm:prSet presAssocID="{16E65DA4-65DA-AE42-AC49-107F8C8F42CF}" presName="hierChild1" presStyleCnt="0">
        <dgm:presLayoutVars>
          <dgm:orgChart val="1"/>
          <dgm:chPref val="1"/>
          <dgm:dir/>
          <dgm:animOne val="branch"/>
          <dgm:animLvl val="lvl"/>
          <dgm:resizeHandles/>
        </dgm:presLayoutVars>
      </dgm:prSet>
      <dgm:spPr/>
    </dgm:pt>
    <dgm:pt modelId="{EF79A5DB-F06A-C04F-8B8C-98D59A1802A0}" type="pres">
      <dgm:prSet presAssocID="{B6B8FEDD-941F-DC47-B5AD-406DA76A00EC}" presName="hierRoot1" presStyleCnt="0">
        <dgm:presLayoutVars>
          <dgm:hierBranch val="init"/>
        </dgm:presLayoutVars>
      </dgm:prSet>
      <dgm:spPr/>
    </dgm:pt>
    <dgm:pt modelId="{9B5B5152-E4CA-814E-B50A-53BE74B25652}" type="pres">
      <dgm:prSet presAssocID="{B6B8FEDD-941F-DC47-B5AD-406DA76A00EC}" presName="rootComposite1" presStyleCnt="0"/>
      <dgm:spPr/>
    </dgm:pt>
    <dgm:pt modelId="{967AEE27-7828-3E48-869D-B4674F5231A9}" type="pres">
      <dgm:prSet presAssocID="{B6B8FEDD-941F-DC47-B5AD-406DA76A00EC}" presName="rootText1" presStyleLbl="node0" presStyleIdx="0" presStyleCnt="1" custScaleY="179566">
        <dgm:presLayoutVars>
          <dgm:chPref val="3"/>
        </dgm:presLayoutVars>
      </dgm:prSet>
      <dgm:spPr/>
    </dgm:pt>
    <dgm:pt modelId="{BF9DDAA3-BDBC-B14B-9244-D0B1F58779F6}" type="pres">
      <dgm:prSet presAssocID="{B6B8FEDD-941F-DC47-B5AD-406DA76A00EC}" presName="rootConnector1" presStyleLbl="node1" presStyleIdx="0" presStyleCnt="0"/>
      <dgm:spPr/>
    </dgm:pt>
    <dgm:pt modelId="{9555B791-0E65-D64C-A55F-BB732CCFC812}" type="pres">
      <dgm:prSet presAssocID="{B6B8FEDD-941F-DC47-B5AD-406DA76A00EC}" presName="hierChild2" presStyleCnt="0"/>
      <dgm:spPr/>
    </dgm:pt>
    <dgm:pt modelId="{DB002CA5-08B3-764E-AF95-4D0ADE6B1CF4}" type="pres">
      <dgm:prSet presAssocID="{6329603E-9029-C74E-A21F-1A9B8B0A5C66}" presName="Name64" presStyleLbl="parChTrans1D2" presStyleIdx="0" presStyleCnt="4"/>
      <dgm:spPr/>
    </dgm:pt>
    <dgm:pt modelId="{6E58F75A-90BF-D448-BC47-8A574579A580}" type="pres">
      <dgm:prSet presAssocID="{F253E234-4EE0-7F43-8E71-C233BC54AB57}" presName="hierRoot2" presStyleCnt="0">
        <dgm:presLayoutVars>
          <dgm:hierBranch val="init"/>
        </dgm:presLayoutVars>
      </dgm:prSet>
      <dgm:spPr/>
    </dgm:pt>
    <dgm:pt modelId="{FB22257B-A86C-C64D-9591-9C7BDBDD48B0}" type="pres">
      <dgm:prSet presAssocID="{F253E234-4EE0-7F43-8E71-C233BC54AB57}" presName="rootComposite" presStyleCnt="0"/>
      <dgm:spPr/>
    </dgm:pt>
    <dgm:pt modelId="{224B045E-F2BA-634E-87AE-5A5DA18047E4}" type="pres">
      <dgm:prSet presAssocID="{F253E234-4EE0-7F43-8E71-C233BC54AB57}" presName="rootText" presStyleLbl="node2" presStyleIdx="0" presStyleCnt="3" custScaleY="157069">
        <dgm:presLayoutVars>
          <dgm:chPref val="3"/>
        </dgm:presLayoutVars>
      </dgm:prSet>
      <dgm:spPr/>
    </dgm:pt>
    <dgm:pt modelId="{75A46E95-5BAC-AD4F-A1DA-8FBB3846281E}" type="pres">
      <dgm:prSet presAssocID="{F253E234-4EE0-7F43-8E71-C233BC54AB57}" presName="rootConnector" presStyleLbl="node2" presStyleIdx="0" presStyleCnt="3"/>
      <dgm:spPr/>
    </dgm:pt>
    <dgm:pt modelId="{7360A902-4962-CC40-88DB-0B5F8CF71358}" type="pres">
      <dgm:prSet presAssocID="{F253E234-4EE0-7F43-8E71-C233BC54AB57}" presName="hierChild4" presStyleCnt="0"/>
      <dgm:spPr/>
    </dgm:pt>
    <dgm:pt modelId="{374F3904-988C-9C46-AE30-6D701A16493A}" type="pres">
      <dgm:prSet presAssocID="{F253E234-4EE0-7F43-8E71-C233BC54AB57}" presName="hierChild5" presStyleCnt="0"/>
      <dgm:spPr/>
    </dgm:pt>
    <dgm:pt modelId="{DA637271-DBFB-3A4E-B624-8AEAB64EE22A}" type="pres">
      <dgm:prSet presAssocID="{2052480F-E8DB-1542-881C-86DAB70822E7}" presName="Name64" presStyleLbl="parChTrans1D2" presStyleIdx="1" presStyleCnt="4"/>
      <dgm:spPr/>
    </dgm:pt>
    <dgm:pt modelId="{C661D6F5-C62B-754A-B92D-6534ABBE5219}" type="pres">
      <dgm:prSet presAssocID="{B3C405E3-DE90-C94D-8F4A-C3739F96C9C1}" presName="hierRoot2" presStyleCnt="0">
        <dgm:presLayoutVars>
          <dgm:hierBranch val="init"/>
        </dgm:presLayoutVars>
      </dgm:prSet>
      <dgm:spPr/>
    </dgm:pt>
    <dgm:pt modelId="{602ED40E-0356-934C-92F8-231872EF1D67}" type="pres">
      <dgm:prSet presAssocID="{B3C405E3-DE90-C94D-8F4A-C3739F96C9C1}" presName="rootComposite" presStyleCnt="0"/>
      <dgm:spPr/>
    </dgm:pt>
    <dgm:pt modelId="{507E50E4-DEDA-2B4E-B24E-96CA9D753031}" type="pres">
      <dgm:prSet presAssocID="{B3C405E3-DE90-C94D-8F4A-C3739F96C9C1}" presName="rootText" presStyleLbl="node2" presStyleIdx="1" presStyleCnt="3" custScaleY="154369">
        <dgm:presLayoutVars>
          <dgm:chPref val="3"/>
        </dgm:presLayoutVars>
      </dgm:prSet>
      <dgm:spPr/>
    </dgm:pt>
    <dgm:pt modelId="{3B831F52-E90D-3A4D-AE37-DE52981D4869}" type="pres">
      <dgm:prSet presAssocID="{B3C405E3-DE90-C94D-8F4A-C3739F96C9C1}" presName="rootConnector" presStyleLbl="node2" presStyleIdx="1" presStyleCnt="3"/>
      <dgm:spPr/>
    </dgm:pt>
    <dgm:pt modelId="{457F26C0-2ADE-3243-AF20-F80F35F69E79}" type="pres">
      <dgm:prSet presAssocID="{B3C405E3-DE90-C94D-8F4A-C3739F96C9C1}" presName="hierChild4" presStyleCnt="0"/>
      <dgm:spPr/>
    </dgm:pt>
    <dgm:pt modelId="{2ABFE29B-6159-134F-998D-74A319324536}" type="pres">
      <dgm:prSet presAssocID="{B3C405E3-DE90-C94D-8F4A-C3739F96C9C1}" presName="hierChild5" presStyleCnt="0"/>
      <dgm:spPr/>
    </dgm:pt>
    <dgm:pt modelId="{B6F769B2-D511-CF43-8276-81CC2004C2CA}" type="pres">
      <dgm:prSet presAssocID="{FF2A67E9-29D9-984F-BBA7-EE9831B4AD18}" presName="Name64" presStyleLbl="parChTrans1D2" presStyleIdx="2" presStyleCnt="4"/>
      <dgm:spPr/>
    </dgm:pt>
    <dgm:pt modelId="{2A75C9B5-A500-E440-A0CC-C43A72321B16}" type="pres">
      <dgm:prSet presAssocID="{C65053E6-8CBA-B043-BED4-11576FBD40B2}" presName="hierRoot2" presStyleCnt="0">
        <dgm:presLayoutVars>
          <dgm:hierBranch val="init"/>
        </dgm:presLayoutVars>
      </dgm:prSet>
      <dgm:spPr/>
    </dgm:pt>
    <dgm:pt modelId="{2CF22E60-9EB7-A845-834D-EE4CCA4842C3}" type="pres">
      <dgm:prSet presAssocID="{C65053E6-8CBA-B043-BED4-11576FBD40B2}" presName="rootComposite" presStyleCnt="0"/>
      <dgm:spPr/>
    </dgm:pt>
    <dgm:pt modelId="{4EA19879-5B68-E04E-A00B-8A7C12237E40}" type="pres">
      <dgm:prSet presAssocID="{C65053E6-8CBA-B043-BED4-11576FBD40B2}" presName="rootText" presStyleLbl="node2" presStyleIdx="2" presStyleCnt="3" custScaleY="143139">
        <dgm:presLayoutVars>
          <dgm:chPref val="3"/>
        </dgm:presLayoutVars>
      </dgm:prSet>
      <dgm:spPr/>
    </dgm:pt>
    <dgm:pt modelId="{7D65B734-D872-5142-88F6-7B117B013DDE}" type="pres">
      <dgm:prSet presAssocID="{C65053E6-8CBA-B043-BED4-11576FBD40B2}" presName="rootConnector" presStyleLbl="node2" presStyleIdx="2" presStyleCnt="3"/>
      <dgm:spPr/>
    </dgm:pt>
    <dgm:pt modelId="{8AAE8DE9-5F99-C04C-B3F4-EAD6FEDD59BC}" type="pres">
      <dgm:prSet presAssocID="{C65053E6-8CBA-B043-BED4-11576FBD40B2}" presName="hierChild4" presStyleCnt="0"/>
      <dgm:spPr/>
    </dgm:pt>
    <dgm:pt modelId="{19368D14-8F9F-4C40-B47D-1DF2D4F78910}" type="pres">
      <dgm:prSet presAssocID="{C65053E6-8CBA-B043-BED4-11576FBD40B2}" presName="hierChild5" presStyleCnt="0"/>
      <dgm:spPr/>
    </dgm:pt>
    <dgm:pt modelId="{6DBDCCB1-EE7B-D442-8814-5DA8068DE4D9}" type="pres">
      <dgm:prSet presAssocID="{B6B8FEDD-941F-DC47-B5AD-406DA76A00EC}" presName="hierChild3" presStyleCnt="0"/>
      <dgm:spPr/>
    </dgm:pt>
    <dgm:pt modelId="{4C74E803-C615-C745-9DCC-EB7E2C7CEED0}" type="pres">
      <dgm:prSet presAssocID="{E1F25603-F839-7C47-9E6A-557F673F25C1}" presName="Name115" presStyleLbl="parChTrans1D2" presStyleIdx="3" presStyleCnt="4"/>
      <dgm:spPr/>
    </dgm:pt>
    <dgm:pt modelId="{7938DED5-77F9-0C40-BF84-C4FA186736A0}" type="pres">
      <dgm:prSet presAssocID="{A5465095-08B3-624D-81CB-CAFA62C16453}" presName="hierRoot3" presStyleCnt="0">
        <dgm:presLayoutVars>
          <dgm:hierBranch val="init"/>
        </dgm:presLayoutVars>
      </dgm:prSet>
      <dgm:spPr/>
    </dgm:pt>
    <dgm:pt modelId="{30E74C1F-4984-B044-839A-E56D4FEEABF7}" type="pres">
      <dgm:prSet presAssocID="{A5465095-08B3-624D-81CB-CAFA62C16453}" presName="rootComposite3" presStyleCnt="0"/>
      <dgm:spPr/>
    </dgm:pt>
    <dgm:pt modelId="{83A661A0-9F2F-C747-B990-EE3792D4DD7A}" type="pres">
      <dgm:prSet presAssocID="{A5465095-08B3-624D-81CB-CAFA62C16453}" presName="rootText3" presStyleLbl="asst1" presStyleIdx="0" presStyleCnt="1" custScaleY="174321" custLinFactNeighborX="603">
        <dgm:presLayoutVars>
          <dgm:chPref val="3"/>
        </dgm:presLayoutVars>
      </dgm:prSet>
      <dgm:spPr/>
    </dgm:pt>
    <dgm:pt modelId="{5C98B5AD-B3B0-DA44-A4DF-916183AB8F61}" type="pres">
      <dgm:prSet presAssocID="{A5465095-08B3-624D-81CB-CAFA62C16453}" presName="rootConnector3" presStyleLbl="asst1" presStyleIdx="0" presStyleCnt="1"/>
      <dgm:spPr/>
    </dgm:pt>
    <dgm:pt modelId="{42CCD5F8-B00A-3645-95E5-22391D506797}" type="pres">
      <dgm:prSet presAssocID="{A5465095-08B3-624D-81CB-CAFA62C16453}" presName="hierChild6" presStyleCnt="0"/>
      <dgm:spPr/>
    </dgm:pt>
    <dgm:pt modelId="{D117D580-1F38-7A4D-8974-47D26F84B00D}" type="pres">
      <dgm:prSet presAssocID="{A5465095-08B3-624D-81CB-CAFA62C16453}" presName="hierChild7" presStyleCnt="0"/>
      <dgm:spPr/>
    </dgm:pt>
  </dgm:ptLst>
  <dgm:cxnLst>
    <dgm:cxn modelId="{87C05204-BA4D-424D-A8DF-6E9C966D8562}" srcId="{B6B8FEDD-941F-DC47-B5AD-406DA76A00EC}" destId="{F253E234-4EE0-7F43-8E71-C233BC54AB57}" srcOrd="1" destOrd="0" parTransId="{6329603E-9029-C74E-A21F-1A9B8B0A5C66}" sibTransId="{11A6605C-6624-4641-944F-E3B02B8D5F12}"/>
    <dgm:cxn modelId="{391EA30F-1800-F642-97C9-77C9C21D2848}" type="presOf" srcId="{B6B8FEDD-941F-DC47-B5AD-406DA76A00EC}" destId="{967AEE27-7828-3E48-869D-B4674F5231A9}" srcOrd="0" destOrd="0" presId="urn:microsoft.com/office/officeart/2009/3/layout/HorizontalOrganizationChart"/>
    <dgm:cxn modelId="{08F98A11-898A-1E49-B7AA-AED07973400E}" srcId="{B6B8FEDD-941F-DC47-B5AD-406DA76A00EC}" destId="{B3C405E3-DE90-C94D-8F4A-C3739F96C9C1}" srcOrd="2" destOrd="0" parTransId="{2052480F-E8DB-1542-881C-86DAB70822E7}" sibTransId="{57F4EC4E-2A31-6A4E-81AE-1F235CCAB02F}"/>
    <dgm:cxn modelId="{49791521-763C-E840-BB04-A3283415D329}" type="presOf" srcId="{B6B8FEDD-941F-DC47-B5AD-406DA76A00EC}" destId="{BF9DDAA3-BDBC-B14B-9244-D0B1F58779F6}" srcOrd="1" destOrd="0" presId="urn:microsoft.com/office/officeart/2009/3/layout/HorizontalOrganizationChart"/>
    <dgm:cxn modelId="{584B9A28-B89B-2545-A4C7-9500F0655FF4}" srcId="{B6B8FEDD-941F-DC47-B5AD-406DA76A00EC}" destId="{C65053E6-8CBA-B043-BED4-11576FBD40B2}" srcOrd="3" destOrd="0" parTransId="{FF2A67E9-29D9-984F-BBA7-EE9831B4AD18}" sibTransId="{0D89978B-58D5-2148-A8E0-69E9B0E20CF5}"/>
    <dgm:cxn modelId="{E82D8131-0FE4-CF47-875F-A697DF21D0D7}" type="presOf" srcId="{B3C405E3-DE90-C94D-8F4A-C3739F96C9C1}" destId="{3B831F52-E90D-3A4D-AE37-DE52981D4869}" srcOrd="1" destOrd="0" presId="urn:microsoft.com/office/officeart/2009/3/layout/HorizontalOrganizationChart"/>
    <dgm:cxn modelId="{5CCB5634-0700-A84F-9BBC-3E10986DE78E}" type="presOf" srcId="{FF2A67E9-29D9-984F-BBA7-EE9831B4AD18}" destId="{B6F769B2-D511-CF43-8276-81CC2004C2CA}" srcOrd="0" destOrd="0" presId="urn:microsoft.com/office/officeart/2009/3/layout/HorizontalOrganizationChart"/>
    <dgm:cxn modelId="{EAA32645-0080-DF43-8F30-8271A4E55C2B}" type="presOf" srcId="{16E65DA4-65DA-AE42-AC49-107F8C8F42CF}" destId="{397E494A-8474-2646-8074-45D19C152F2F}" srcOrd="0" destOrd="0" presId="urn:microsoft.com/office/officeart/2009/3/layout/HorizontalOrganizationChart"/>
    <dgm:cxn modelId="{47592750-DEB1-7E4B-84D9-2CCE4FCCC7D0}" srcId="{16E65DA4-65DA-AE42-AC49-107F8C8F42CF}" destId="{B6B8FEDD-941F-DC47-B5AD-406DA76A00EC}" srcOrd="0" destOrd="0" parTransId="{ECCD1482-C473-6243-BB8A-A025363D2FBC}" sibTransId="{0CEC3939-8CDD-7948-890E-796DE9A73A9C}"/>
    <dgm:cxn modelId="{7748156B-49A6-724C-A0DE-CE525DA89071}" type="presOf" srcId="{F253E234-4EE0-7F43-8E71-C233BC54AB57}" destId="{75A46E95-5BAC-AD4F-A1DA-8FBB3846281E}" srcOrd="1" destOrd="0" presId="urn:microsoft.com/office/officeart/2009/3/layout/HorizontalOrganizationChart"/>
    <dgm:cxn modelId="{D973936D-0B36-7349-8EC2-F812A8920A06}" type="presOf" srcId="{6329603E-9029-C74E-A21F-1A9B8B0A5C66}" destId="{DB002CA5-08B3-764E-AF95-4D0ADE6B1CF4}" srcOrd="0" destOrd="0" presId="urn:microsoft.com/office/officeart/2009/3/layout/HorizontalOrganizationChart"/>
    <dgm:cxn modelId="{FD5C747A-B0DC-D44F-92CC-1EB2E32BA701}" srcId="{B6B8FEDD-941F-DC47-B5AD-406DA76A00EC}" destId="{A5465095-08B3-624D-81CB-CAFA62C16453}" srcOrd="0" destOrd="0" parTransId="{E1F25603-F839-7C47-9E6A-557F673F25C1}" sibTransId="{C90A02ED-916A-E34E-863D-C28FD82E7848}"/>
    <dgm:cxn modelId="{49EE9E7C-DD73-624A-8734-5F0CE81844A3}" type="presOf" srcId="{C65053E6-8CBA-B043-BED4-11576FBD40B2}" destId="{7D65B734-D872-5142-88F6-7B117B013DDE}" srcOrd="1" destOrd="0" presId="urn:microsoft.com/office/officeart/2009/3/layout/HorizontalOrganizationChart"/>
    <dgm:cxn modelId="{D2F7D47E-1998-484E-8E2A-8AF27EFC9131}" type="presOf" srcId="{F253E234-4EE0-7F43-8E71-C233BC54AB57}" destId="{224B045E-F2BA-634E-87AE-5A5DA18047E4}" srcOrd="0" destOrd="0" presId="urn:microsoft.com/office/officeart/2009/3/layout/HorizontalOrganizationChart"/>
    <dgm:cxn modelId="{E2A29888-68B4-BE41-AB99-0B78E4AC2863}" type="presOf" srcId="{C65053E6-8CBA-B043-BED4-11576FBD40B2}" destId="{4EA19879-5B68-E04E-A00B-8A7C12237E40}" srcOrd="0" destOrd="0" presId="urn:microsoft.com/office/officeart/2009/3/layout/HorizontalOrganizationChart"/>
    <dgm:cxn modelId="{636CD18A-D8FE-7D43-87B0-F9B8B0889B44}" type="presOf" srcId="{A5465095-08B3-624D-81CB-CAFA62C16453}" destId="{5C98B5AD-B3B0-DA44-A4DF-916183AB8F61}" srcOrd="1" destOrd="0" presId="urn:microsoft.com/office/officeart/2009/3/layout/HorizontalOrganizationChart"/>
    <dgm:cxn modelId="{4285B698-586A-BD4D-96EF-47FC5EF19A34}" type="presOf" srcId="{A5465095-08B3-624D-81CB-CAFA62C16453}" destId="{83A661A0-9F2F-C747-B990-EE3792D4DD7A}" srcOrd="0" destOrd="0" presId="urn:microsoft.com/office/officeart/2009/3/layout/HorizontalOrganizationChart"/>
    <dgm:cxn modelId="{90169AE4-E76E-6641-B5EA-7B08CA8F8B16}" type="presOf" srcId="{2052480F-E8DB-1542-881C-86DAB70822E7}" destId="{DA637271-DBFB-3A4E-B624-8AEAB64EE22A}" srcOrd="0" destOrd="0" presId="urn:microsoft.com/office/officeart/2009/3/layout/HorizontalOrganizationChart"/>
    <dgm:cxn modelId="{E8CF44F6-8577-D44E-B6F9-5EA98821E21A}" type="presOf" srcId="{B3C405E3-DE90-C94D-8F4A-C3739F96C9C1}" destId="{507E50E4-DEDA-2B4E-B24E-96CA9D753031}" srcOrd="0" destOrd="0" presId="urn:microsoft.com/office/officeart/2009/3/layout/HorizontalOrganizationChart"/>
    <dgm:cxn modelId="{857C3EFD-DBDE-A841-BB87-030D04CE3A82}" type="presOf" srcId="{E1F25603-F839-7C47-9E6A-557F673F25C1}" destId="{4C74E803-C615-C745-9DCC-EB7E2C7CEED0}" srcOrd="0" destOrd="0" presId="urn:microsoft.com/office/officeart/2009/3/layout/HorizontalOrganizationChart"/>
    <dgm:cxn modelId="{6895C19E-CB10-864B-86AB-C4B844C3828D}" type="presParOf" srcId="{397E494A-8474-2646-8074-45D19C152F2F}" destId="{EF79A5DB-F06A-C04F-8B8C-98D59A1802A0}" srcOrd="0" destOrd="0" presId="urn:microsoft.com/office/officeart/2009/3/layout/HorizontalOrganizationChart"/>
    <dgm:cxn modelId="{0F96BA0A-DFE8-7F4D-A1F9-780B0DCD4B41}" type="presParOf" srcId="{EF79A5DB-F06A-C04F-8B8C-98D59A1802A0}" destId="{9B5B5152-E4CA-814E-B50A-53BE74B25652}" srcOrd="0" destOrd="0" presId="urn:microsoft.com/office/officeart/2009/3/layout/HorizontalOrganizationChart"/>
    <dgm:cxn modelId="{4B718080-742F-E342-B4F4-62483F8B8386}" type="presParOf" srcId="{9B5B5152-E4CA-814E-B50A-53BE74B25652}" destId="{967AEE27-7828-3E48-869D-B4674F5231A9}" srcOrd="0" destOrd="0" presId="urn:microsoft.com/office/officeart/2009/3/layout/HorizontalOrganizationChart"/>
    <dgm:cxn modelId="{88883EB9-41E1-0D4A-AE91-448E64847945}" type="presParOf" srcId="{9B5B5152-E4CA-814E-B50A-53BE74B25652}" destId="{BF9DDAA3-BDBC-B14B-9244-D0B1F58779F6}" srcOrd="1" destOrd="0" presId="urn:microsoft.com/office/officeart/2009/3/layout/HorizontalOrganizationChart"/>
    <dgm:cxn modelId="{3C411A37-D02E-394F-B193-D11786A964E5}" type="presParOf" srcId="{EF79A5DB-F06A-C04F-8B8C-98D59A1802A0}" destId="{9555B791-0E65-D64C-A55F-BB732CCFC812}" srcOrd="1" destOrd="0" presId="urn:microsoft.com/office/officeart/2009/3/layout/HorizontalOrganizationChart"/>
    <dgm:cxn modelId="{928509B9-66EA-3B40-A248-A2BE65041690}" type="presParOf" srcId="{9555B791-0E65-D64C-A55F-BB732CCFC812}" destId="{DB002CA5-08B3-764E-AF95-4D0ADE6B1CF4}" srcOrd="0" destOrd="0" presId="urn:microsoft.com/office/officeart/2009/3/layout/HorizontalOrganizationChart"/>
    <dgm:cxn modelId="{0690E151-5798-9A47-B7B8-6B8D8F6F1DC6}" type="presParOf" srcId="{9555B791-0E65-D64C-A55F-BB732CCFC812}" destId="{6E58F75A-90BF-D448-BC47-8A574579A580}" srcOrd="1" destOrd="0" presId="urn:microsoft.com/office/officeart/2009/3/layout/HorizontalOrganizationChart"/>
    <dgm:cxn modelId="{4F67598D-7B92-CF46-8B8A-6A46130D132F}" type="presParOf" srcId="{6E58F75A-90BF-D448-BC47-8A574579A580}" destId="{FB22257B-A86C-C64D-9591-9C7BDBDD48B0}" srcOrd="0" destOrd="0" presId="urn:microsoft.com/office/officeart/2009/3/layout/HorizontalOrganizationChart"/>
    <dgm:cxn modelId="{9F72900A-6B45-A94E-B4D5-79DA38F38862}" type="presParOf" srcId="{FB22257B-A86C-C64D-9591-9C7BDBDD48B0}" destId="{224B045E-F2BA-634E-87AE-5A5DA18047E4}" srcOrd="0" destOrd="0" presId="urn:microsoft.com/office/officeart/2009/3/layout/HorizontalOrganizationChart"/>
    <dgm:cxn modelId="{DD1C6AFB-1C07-6D4F-B798-F0A6DBE09E80}" type="presParOf" srcId="{FB22257B-A86C-C64D-9591-9C7BDBDD48B0}" destId="{75A46E95-5BAC-AD4F-A1DA-8FBB3846281E}" srcOrd="1" destOrd="0" presId="urn:microsoft.com/office/officeart/2009/3/layout/HorizontalOrganizationChart"/>
    <dgm:cxn modelId="{B6127768-E96D-0549-945D-9B707EDFBFED}" type="presParOf" srcId="{6E58F75A-90BF-D448-BC47-8A574579A580}" destId="{7360A902-4962-CC40-88DB-0B5F8CF71358}" srcOrd="1" destOrd="0" presId="urn:microsoft.com/office/officeart/2009/3/layout/HorizontalOrganizationChart"/>
    <dgm:cxn modelId="{B86D6E39-9668-7847-B102-72114747211F}" type="presParOf" srcId="{6E58F75A-90BF-D448-BC47-8A574579A580}" destId="{374F3904-988C-9C46-AE30-6D701A16493A}" srcOrd="2" destOrd="0" presId="urn:microsoft.com/office/officeart/2009/3/layout/HorizontalOrganizationChart"/>
    <dgm:cxn modelId="{DC9546BF-CA56-1145-863E-448204DFA3CB}" type="presParOf" srcId="{9555B791-0E65-D64C-A55F-BB732CCFC812}" destId="{DA637271-DBFB-3A4E-B624-8AEAB64EE22A}" srcOrd="2" destOrd="0" presId="urn:microsoft.com/office/officeart/2009/3/layout/HorizontalOrganizationChart"/>
    <dgm:cxn modelId="{6DEAEDE4-F932-1A47-9BBF-6AF076D14536}" type="presParOf" srcId="{9555B791-0E65-D64C-A55F-BB732CCFC812}" destId="{C661D6F5-C62B-754A-B92D-6534ABBE5219}" srcOrd="3" destOrd="0" presId="urn:microsoft.com/office/officeart/2009/3/layout/HorizontalOrganizationChart"/>
    <dgm:cxn modelId="{D2CA587B-5326-1B40-A1D3-F5134A306FF1}" type="presParOf" srcId="{C661D6F5-C62B-754A-B92D-6534ABBE5219}" destId="{602ED40E-0356-934C-92F8-231872EF1D67}" srcOrd="0" destOrd="0" presId="urn:microsoft.com/office/officeart/2009/3/layout/HorizontalOrganizationChart"/>
    <dgm:cxn modelId="{A68DB0E5-C2E0-1F43-88C2-175BC6A8DB2A}" type="presParOf" srcId="{602ED40E-0356-934C-92F8-231872EF1D67}" destId="{507E50E4-DEDA-2B4E-B24E-96CA9D753031}" srcOrd="0" destOrd="0" presId="urn:microsoft.com/office/officeart/2009/3/layout/HorizontalOrganizationChart"/>
    <dgm:cxn modelId="{9D980135-44A6-854F-8748-755AEF919683}" type="presParOf" srcId="{602ED40E-0356-934C-92F8-231872EF1D67}" destId="{3B831F52-E90D-3A4D-AE37-DE52981D4869}" srcOrd="1" destOrd="0" presId="urn:microsoft.com/office/officeart/2009/3/layout/HorizontalOrganizationChart"/>
    <dgm:cxn modelId="{E0D8C2B3-AD5E-3449-9EF1-B338D7D6A013}" type="presParOf" srcId="{C661D6F5-C62B-754A-B92D-6534ABBE5219}" destId="{457F26C0-2ADE-3243-AF20-F80F35F69E79}" srcOrd="1" destOrd="0" presId="urn:microsoft.com/office/officeart/2009/3/layout/HorizontalOrganizationChart"/>
    <dgm:cxn modelId="{45A39C9C-FBD1-924C-A16A-26B4837A0A3D}" type="presParOf" srcId="{C661D6F5-C62B-754A-B92D-6534ABBE5219}" destId="{2ABFE29B-6159-134F-998D-74A319324536}" srcOrd="2" destOrd="0" presId="urn:microsoft.com/office/officeart/2009/3/layout/HorizontalOrganizationChart"/>
    <dgm:cxn modelId="{5533F81D-253E-D440-AD1D-B7E136FA1A06}" type="presParOf" srcId="{9555B791-0E65-D64C-A55F-BB732CCFC812}" destId="{B6F769B2-D511-CF43-8276-81CC2004C2CA}" srcOrd="4" destOrd="0" presId="urn:microsoft.com/office/officeart/2009/3/layout/HorizontalOrganizationChart"/>
    <dgm:cxn modelId="{E4841DE0-B43F-4D40-ABD2-FD8BAE73234B}" type="presParOf" srcId="{9555B791-0E65-D64C-A55F-BB732CCFC812}" destId="{2A75C9B5-A500-E440-A0CC-C43A72321B16}" srcOrd="5" destOrd="0" presId="urn:microsoft.com/office/officeart/2009/3/layout/HorizontalOrganizationChart"/>
    <dgm:cxn modelId="{BA09B713-398B-824A-9CC8-4D81B1A43CA7}" type="presParOf" srcId="{2A75C9B5-A500-E440-A0CC-C43A72321B16}" destId="{2CF22E60-9EB7-A845-834D-EE4CCA4842C3}" srcOrd="0" destOrd="0" presId="urn:microsoft.com/office/officeart/2009/3/layout/HorizontalOrganizationChart"/>
    <dgm:cxn modelId="{731429E0-B26D-7340-9BB0-F93CE0F1688C}" type="presParOf" srcId="{2CF22E60-9EB7-A845-834D-EE4CCA4842C3}" destId="{4EA19879-5B68-E04E-A00B-8A7C12237E40}" srcOrd="0" destOrd="0" presId="urn:microsoft.com/office/officeart/2009/3/layout/HorizontalOrganizationChart"/>
    <dgm:cxn modelId="{763D3936-2DF8-9444-B41D-A69D70687122}" type="presParOf" srcId="{2CF22E60-9EB7-A845-834D-EE4CCA4842C3}" destId="{7D65B734-D872-5142-88F6-7B117B013DDE}" srcOrd="1" destOrd="0" presId="urn:microsoft.com/office/officeart/2009/3/layout/HorizontalOrganizationChart"/>
    <dgm:cxn modelId="{182786EE-0D55-A44F-B019-08AB38ED3949}" type="presParOf" srcId="{2A75C9B5-A500-E440-A0CC-C43A72321B16}" destId="{8AAE8DE9-5F99-C04C-B3F4-EAD6FEDD59BC}" srcOrd="1" destOrd="0" presId="urn:microsoft.com/office/officeart/2009/3/layout/HorizontalOrganizationChart"/>
    <dgm:cxn modelId="{AB7281D0-E7BD-674B-947F-1E835276938D}" type="presParOf" srcId="{2A75C9B5-A500-E440-A0CC-C43A72321B16}" destId="{19368D14-8F9F-4C40-B47D-1DF2D4F78910}" srcOrd="2" destOrd="0" presId="urn:microsoft.com/office/officeart/2009/3/layout/HorizontalOrganizationChart"/>
    <dgm:cxn modelId="{87090232-71DC-FA4C-81C2-B18A14E2A2A7}" type="presParOf" srcId="{EF79A5DB-F06A-C04F-8B8C-98D59A1802A0}" destId="{6DBDCCB1-EE7B-D442-8814-5DA8068DE4D9}" srcOrd="2" destOrd="0" presId="urn:microsoft.com/office/officeart/2009/3/layout/HorizontalOrganizationChart"/>
    <dgm:cxn modelId="{D122009A-E952-1F46-8615-BA697AA42EFA}" type="presParOf" srcId="{6DBDCCB1-EE7B-D442-8814-5DA8068DE4D9}" destId="{4C74E803-C615-C745-9DCC-EB7E2C7CEED0}" srcOrd="0" destOrd="0" presId="urn:microsoft.com/office/officeart/2009/3/layout/HorizontalOrganizationChart"/>
    <dgm:cxn modelId="{D35F0514-70D6-2F4C-8351-BBC5BB6EB059}" type="presParOf" srcId="{6DBDCCB1-EE7B-D442-8814-5DA8068DE4D9}" destId="{7938DED5-77F9-0C40-BF84-C4FA186736A0}" srcOrd="1" destOrd="0" presId="urn:microsoft.com/office/officeart/2009/3/layout/HorizontalOrganizationChart"/>
    <dgm:cxn modelId="{7997B088-070C-5A48-84D4-64D4EF7948C1}" type="presParOf" srcId="{7938DED5-77F9-0C40-BF84-C4FA186736A0}" destId="{30E74C1F-4984-B044-839A-E56D4FEEABF7}" srcOrd="0" destOrd="0" presId="urn:microsoft.com/office/officeart/2009/3/layout/HorizontalOrganizationChart"/>
    <dgm:cxn modelId="{24D0E674-CFE5-BC42-9D2F-47ACA524D379}" type="presParOf" srcId="{30E74C1F-4984-B044-839A-E56D4FEEABF7}" destId="{83A661A0-9F2F-C747-B990-EE3792D4DD7A}" srcOrd="0" destOrd="0" presId="urn:microsoft.com/office/officeart/2009/3/layout/HorizontalOrganizationChart"/>
    <dgm:cxn modelId="{0C8842C2-4554-6A40-A760-260DC5BEC9CA}" type="presParOf" srcId="{30E74C1F-4984-B044-839A-E56D4FEEABF7}" destId="{5C98B5AD-B3B0-DA44-A4DF-916183AB8F61}" srcOrd="1" destOrd="0" presId="urn:microsoft.com/office/officeart/2009/3/layout/HorizontalOrganizationChart"/>
    <dgm:cxn modelId="{1933FF27-76C1-8A47-BABA-C32364E2E469}" type="presParOf" srcId="{7938DED5-77F9-0C40-BF84-C4FA186736A0}" destId="{42CCD5F8-B00A-3645-95E5-22391D506797}" srcOrd="1" destOrd="0" presId="urn:microsoft.com/office/officeart/2009/3/layout/HorizontalOrganizationChart"/>
    <dgm:cxn modelId="{A834EA9E-450B-E349-9AAD-A500EBD9E699}" type="presParOf" srcId="{7938DED5-77F9-0C40-BF84-C4FA186736A0}" destId="{D117D580-1F38-7A4D-8974-47D26F84B00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1FB48-085F-9A4A-9B42-CF4C3A49CEA1}"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4230268A-2A78-B046-9401-D1ADCBC752CD}">
      <dgm:prSet phldrT="[Text]"/>
      <dgm:spPr>
        <a:solidFill>
          <a:schemeClr val="accent1"/>
        </a:solidFill>
      </dgm:spPr>
      <dgm:t>
        <a:bodyPr/>
        <a:lstStyle/>
        <a:p>
          <a:pPr algn="ctr"/>
          <a:r>
            <a:rPr lang="el-GR" b="1"/>
            <a:t>να αποτρέψει την ολοκληρωτική κυριαρχία </a:t>
          </a:r>
          <a:endParaRPr lang="en-US" b="1"/>
        </a:p>
      </dgm:t>
    </dgm:pt>
    <dgm:pt modelId="{A82A4D7C-58E3-3543-B22E-4406188975ED}" type="parTrans" cxnId="{BC7E334D-804D-754B-8C4E-13001F34F381}">
      <dgm:prSet/>
      <dgm:spPr/>
      <dgm:t>
        <a:bodyPr/>
        <a:lstStyle/>
        <a:p>
          <a:pPr algn="ctr"/>
          <a:endParaRPr lang="en-US"/>
        </a:p>
      </dgm:t>
    </dgm:pt>
    <dgm:pt modelId="{0CBE0180-E595-BD4B-AC04-5E1E8BA1386A}" type="sibTrans" cxnId="{BC7E334D-804D-754B-8C4E-13001F34F381}">
      <dgm:prSet/>
      <dgm:spPr/>
      <dgm:t>
        <a:bodyPr/>
        <a:lstStyle/>
        <a:p>
          <a:pPr algn="ctr"/>
          <a:endParaRPr lang="en-US"/>
        </a:p>
      </dgm:t>
    </dgm:pt>
    <dgm:pt modelId="{9BE16A98-188B-5340-9EA5-7CDC6FD6E176}">
      <dgm:prSet phldrT="[Text]"/>
      <dgm:spPr>
        <a:solidFill>
          <a:srgbClr val="7030A0"/>
        </a:solidFill>
      </dgm:spPr>
      <dgm:t>
        <a:bodyPr/>
        <a:lstStyle/>
        <a:p>
          <a:pPr algn="ctr"/>
          <a:r>
            <a:rPr lang="el-GR" b="1" dirty="0"/>
            <a:t>να ελέγξει τη δημοκρατικά εκλεγμένη εκτελεστική εξουσία</a:t>
          </a:r>
          <a:endParaRPr lang="en-US" b="1" dirty="0"/>
        </a:p>
      </dgm:t>
    </dgm:pt>
    <dgm:pt modelId="{529E49F6-E9AB-404D-9CE7-E9FB1E89A1DE}" type="parTrans" cxnId="{5A684C01-7B65-8A40-BF79-C52F34353AA4}">
      <dgm:prSet/>
      <dgm:spPr/>
      <dgm:t>
        <a:bodyPr/>
        <a:lstStyle/>
        <a:p>
          <a:pPr algn="ctr"/>
          <a:endParaRPr lang="en-US"/>
        </a:p>
      </dgm:t>
    </dgm:pt>
    <dgm:pt modelId="{AB52619D-80B2-274A-B029-EC87137BC8E8}" type="sibTrans" cxnId="{5A684C01-7B65-8A40-BF79-C52F34353AA4}">
      <dgm:prSet/>
      <dgm:spPr/>
      <dgm:t>
        <a:bodyPr/>
        <a:lstStyle/>
        <a:p>
          <a:pPr algn="ctr"/>
          <a:endParaRPr lang="en-US"/>
        </a:p>
      </dgm:t>
    </dgm:pt>
    <dgm:pt modelId="{81A970DE-9708-EA49-858F-AB571D8D0289}" type="pres">
      <dgm:prSet presAssocID="{EA11FB48-085F-9A4A-9B42-CF4C3A49CEA1}" presName="linear" presStyleCnt="0">
        <dgm:presLayoutVars>
          <dgm:animLvl val="lvl"/>
          <dgm:resizeHandles val="exact"/>
        </dgm:presLayoutVars>
      </dgm:prSet>
      <dgm:spPr/>
    </dgm:pt>
    <dgm:pt modelId="{9536BDED-3389-954A-AFCC-2EBAF3E74D5C}" type="pres">
      <dgm:prSet presAssocID="{4230268A-2A78-B046-9401-D1ADCBC752CD}" presName="parentText" presStyleLbl="node1" presStyleIdx="0" presStyleCnt="2">
        <dgm:presLayoutVars>
          <dgm:chMax val="0"/>
          <dgm:bulletEnabled val="1"/>
        </dgm:presLayoutVars>
      </dgm:prSet>
      <dgm:spPr/>
    </dgm:pt>
    <dgm:pt modelId="{75F4C180-7FFF-D646-B08F-6A3584A92DD6}" type="pres">
      <dgm:prSet presAssocID="{0CBE0180-E595-BD4B-AC04-5E1E8BA1386A}" presName="spacer" presStyleCnt="0"/>
      <dgm:spPr/>
    </dgm:pt>
    <dgm:pt modelId="{57DFD306-85F9-B24F-A5D1-CA6D6D299D4E}" type="pres">
      <dgm:prSet presAssocID="{9BE16A98-188B-5340-9EA5-7CDC6FD6E176}" presName="parentText" presStyleLbl="node1" presStyleIdx="1" presStyleCnt="2">
        <dgm:presLayoutVars>
          <dgm:chMax val="0"/>
          <dgm:bulletEnabled val="1"/>
        </dgm:presLayoutVars>
      </dgm:prSet>
      <dgm:spPr/>
    </dgm:pt>
  </dgm:ptLst>
  <dgm:cxnLst>
    <dgm:cxn modelId="{5A684C01-7B65-8A40-BF79-C52F34353AA4}" srcId="{EA11FB48-085F-9A4A-9B42-CF4C3A49CEA1}" destId="{9BE16A98-188B-5340-9EA5-7CDC6FD6E176}" srcOrd="1" destOrd="0" parTransId="{529E49F6-E9AB-404D-9CE7-E9FB1E89A1DE}" sibTransId="{AB52619D-80B2-274A-B029-EC87137BC8E8}"/>
    <dgm:cxn modelId="{0F09451C-7988-9D4B-AA85-11898BF950A7}" type="presOf" srcId="{4230268A-2A78-B046-9401-D1ADCBC752CD}" destId="{9536BDED-3389-954A-AFCC-2EBAF3E74D5C}" srcOrd="0" destOrd="0" presId="urn:microsoft.com/office/officeart/2005/8/layout/vList2"/>
    <dgm:cxn modelId="{DC727036-2CDF-504A-92A9-4D5E1BF36D7D}" type="presOf" srcId="{9BE16A98-188B-5340-9EA5-7CDC6FD6E176}" destId="{57DFD306-85F9-B24F-A5D1-CA6D6D299D4E}" srcOrd="0" destOrd="0" presId="urn:microsoft.com/office/officeart/2005/8/layout/vList2"/>
    <dgm:cxn modelId="{BC7E334D-804D-754B-8C4E-13001F34F381}" srcId="{EA11FB48-085F-9A4A-9B42-CF4C3A49CEA1}" destId="{4230268A-2A78-B046-9401-D1ADCBC752CD}" srcOrd="0" destOrd="0" parTransId="{A82A4D7C-58E3-3543-B22E-4406188975ED}" sibTransId="{0CBE0180-E595-BD4B-AC04-5E1E8BA1386A}"/>
    <dgm:cxn modelId="{6995247C-FBDD-8949-A347-7E30FDEF472C}" type="presOf" srcId="{EA11FB48-085F-9A4A-9B42-CF4C3A49CEA1}" destId="{81A970DE-9708-EA49-858F-AB571D8D0289}" srcOrd="0" destOrd="0" presId="urn:microsoft.com/office/officeart/2005/8/layout/vList2"/>
    <dgm:cxn modelId="{2DA17436-C3AE-844B-8F06-838D2068584A}" type="presParOf" srcId="{81A970DE-9708-EA49-858F-AB571D8D0289}" destId="{9536BDED-3389-954A-AFCC-2EBAF3E74D5C}" srcOrd="0" destOrd="0" presId="urn:microsoft.com/office/officeart/2005/8/layout/vList2"/>
    <dgm:cxn modelId="{C3ACAE74-7E24-284B-8DC0-73F7E6FE48D8}" type="presParOf" srcId="{81A970DE-9708-EA49-858F-AB571D8D0289}" destId="{75F4C180-7FFF-D646-B08F-6A3584A92DD6}" srcOrd="1" destOrd="0" presId="urn:microsoft.com/office/officeart/2005/8/layout/vList2"/>
    <dgm:cxn modelId="{B4A48DE7-4386-4347-A81C-628B86C46E23}" type="presParOf" srcId="{81A970DE-9708-EA49-858F-AB571D8D0289}" destId="{57DFD306-85F9-B24F-A5D1-CA6D6D299D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D0C54A-4A53-BA47-B260-5897734E9BB0}" type="doc">
      <dgm:prSet loTypeId="urn:microsoft.com/office/officeart/2005/8/layout/default" loCatId="relationship" qsTypeId="urn:microsoft.com/office/officeart/2005/8/quickstyle/simple1" qsCatId="simple" csTypeId="urn:microsoft.com/office/officeart/2005/8/colors/accent1_2" csCatId="accent1" phldr="1"/>
      <dgm:spPr/>
      <dgm:t>
        <a:bodyPr/>
        <a:lstStyle/>
        <a:p>
          <a:endParaRPr lang="en-US"/>
        </a:p>
      </dgm:t>
    </dgm:pt>
    <dgm:pt modelId="{434B5F0E-E592-644E-AC3D-F1D23E356047}">
      <dgm:prSet custT="1"/>
      <dgm:spPr/>
      <dgm:t>
        <a:bodyPr/>
        <a:lstStyle/>
        <a:p>
          <a:r>
            <a:rPr lang="el-GR" sz="2800" b="1" dirty="0"/>
            <a:t>Υποστηρίζουν το Αντιπροσωπευτικό Σύνταγμα </a:t>
          </a:r>
          <a:endParaRPr lang="en-US" sz="2800" b="1" dirty="0"/>
        </a:p>
      </dgm:t>
    </dgm:pt>
    <dgm:pt modelId="{0B9C9744-585A-1E4F-989A-7117351A9025}" type="parTrans" cxnId="{025B19C1-5B29-A648-ABC2-AAD2DC50B1FA}">
      <dgm:prSet/>
      <dgm:spPr/>
      <dgm:t>
        <a:bodyPr/>
        <a:lstStyle/>
        <a:p>
          <a:endParaRPr lang="en-US"/>
        </a:p>
      </dgm:t>
    </dgm:pt>
    <dgm:pt modelId="{B5AE18D1-8A81-7643-B79B-FAD4A626B653}" type="sibTrans" cxnId="{025B19C1-5B29-A648-ABC2-AAD2DC50B1FA}">
      <dgm:prSet/>
      <dgm:spPr/>
      <dgm:t>
        <a:bodyPr/>
        <a:lstStyle/>
        <a:p>
          <a:endParaRPr lang="en-US"/>
        </a:p>
      </dgm:t>
    </dgm:pt>
    <dgm:pt modelId="{6DFB0F07-1458-B740-99C2-31377AC6CD87}">
      <dgm:prSet custT="1"/>
      <dgm:spPr/>
      <dgm:t>
        <a:bodyPr/>
        <a:lstStyle/>
        <a:p>
          <a:r>
            <a:rPr lang="el-GR" sz="2400" b="1" dirty="0"/>
            <a:t>Στρέφονται εναντίον της ταύτισης της δημοκρατίας με την εξουσία της λαϊκής συνέλευσης καθώς και </a:t>
          </a:r>
          <a:endParaRPr lang="en-US" sz="2400" b="1" dirty="0"/>
        </a:p>
      </dgm:t>
    </dgm:pt>
    <dgm:pt modelId="{995A1F69-D8D3-274F-B29F-F4BF99C7B3DE}" type="parTrans" cxnId="{1AD82522-379E-2640-9BC0-B7BC6C4C19E5}">
      <dgm:prSet/>
      <dgm:spPr/>
      <dgm:t>
        <a:bodyPr/>
        <a:lstStyle/>
        <a:p>
          <a:endParaRPr lang="en-US"/>
        </a:p>
      </dgm:t>
    </dgm:pt>
    <dgm:pt modelId="{4A4D6A63-E19C-F44D-8838-8B89DF9B2F45}" type="sibTrans" cxnId="{1AD82522-379E-2640-9BC0-B7BC6C4C19E5}">
      <dgm:prSet/>
      <dgm:spPr/>
      <dgm:t>
        <a:bodyPr/>
        <a:lstStyle/>
        <a:p>
          <a:endParaRPr lang="en-US"/>
        </a:p>
      </dgm:t>
    </dgm:pt>
    <dgm:pt modelId="{079D982A-09A7-4D4B-9E96-F51DF8A166C0}">
      <dgm:prSet custT="1"/>
      <dgm:spPr/>
      <dgm:t>
        <a:bodyPr/>
        <a:lstStyle/>
        <a:p>
          <a:r>
            <a:rPr lang="el-GR" sz="2400" b="1" dirty="0"/>
            <a:t>Εναντίον της πλειοψηφικής λαϊκιστικής δημοκρατίας</a:t>
          </a:r>
          <a:r>
            <a:rPr lang="el-GR" sz="2400" b="0" dirty="0"/>
            <a:t>. </a:t>
          </a:r>
          <a:endParaRPr lang="en-US" sz="2400" b="0" dirty="0"/>
        </a:p>
      </dgm:t>
    </dgm:pt>
    <dgm:pt modelId="{6E58F98E-9D80-A641-9CE5-CE0DC115F7F1}" type="parTrans" cxnId="{3A710C66-7B9B-B844-8F12-9D1287333EB4}">
      <dgm:prSet/>
      <dgm:spPr/>
      <dgm:t>
        <a:bodyPr/>
        <a:lstStyle/>
        <a:p>
          <a:endParaRPr lang="en-US"/>
        </a:p>
      </dgm:t>
    </dgm:pt>
    <dgm:pt modelId="{FBF9C372-30C1-8A43-8A8E-429F6B84016D}" type="sibTrans" cxnId="{3A710C66-7B9B-B844-8F12-9D1287333EB4}">
      <dgm:prSet/>
      <dgm:spPr/>
      <dgm:t>
        <a:bodyPr/>
        <a:lstStyle/>
        <a:p>
          <a:endParaRPr lang="en-US"/>
        </a:p>
      </dgm:t>
    </dgm:pt>
    <dgm:pt modelId="{CA342368-2075-8047-989A-4D54F4708B74}">
      <dgm:prSet custT="1"/>
      <dgm:spPr/>
      <dgm:t>
        <a:bodyPr/>
        <a:lstStyle/>
        <a:p>
          <a:r>
            <a:rPr lang="el-GR" sz="2000" b="1" dirty="0"/>
            <a:t>Είναι υπέρ «της αντιπροσώπευσης των ψηφοφόρων μέσω υπεύθυνων εκπροσώπων» και </a:t>
          </a:r>
          <a:endParaRPr lang="en-US" sz="2000" b="1" dirty="0"/>
        </a:p>
      </dgm:t>
    </dgm:pt>
    <dgm:pt modelId="{7459919F-58A7-3541-81FC-7523209EBFE5}" type="parTrans" cxnId="{2BD8E8FE-A7AB-4547-864F-2EB78D6AFB1F}">
      <dgm:prSet/>
      <dgm:spPr/>
      <dgm:t>
        <a:bodyPr/>
        <a:lstStyle/>
        <a:p>
          <a:endParaRPr lang="en-US"/>
        </a:p>
      </dgm:t>
    </dgm:pt>
    <dgm:pt modelId="{F0DF47F5-266D-A24B-8AF0-DBED8D3E5B71}" type="sibTrans" cxnId="{2BD8E8FE-A7AB-4547-864F-2EB78D6AFB1F}">
      <dgm:prSet/>
      <dgm:spPr/>
      <dgm:t>
        <a:bodyPr/>
        <a:lstStyle/>
        <a:p>
          <a:endParaRPr lang="en-US"/>
        </a:p>
      </dgm:t>
    </dgm:pt>
    <dgm:pt modelId="{CDD686C0-D597-B14D-8B0F-BBD409B7B32B}">
      <dgm:prSet custT="1"/>
      <dgm:spPr/>
      <dgm:t>
        <a:bodyPr/>
        <a:lstStyle/>
        <a:p>
          <a:r>
            <a:rPr lang="el-GR" sz="2000" b="1" dirty="0"/>
            <a:t>Δεν ενδιαφέρονται για την ταυτότητα των εξουσιαστών και εξουσιαζόμενων.</a:t>
          </a:r>
          <a:endParaRPr lang="en-US" sz="2000" b="1" dirty="0"/>
        </a:p>
      </dgm:t>
    </dgm:pt>
    <dgm:pt modelId="{45B101FB-CD8F-E04C-A4FD-49E806B8F49D}" type="parTrans" cxnId="{65EF1AEC-0639-3545-8E9C-C558E5A9AB98}">
      <dgm:prSet/>
      <dgm:spPr/>
      <dgm:t>
        <a:bodyPr/>
        <a:lstStyle/>
        <a:p>
          <a:endParaRPr lang="en-US"/>
        </a:p>
      </dgm:t>
    </dgm:pt>
    <dgm:pt modelId="{25DF3FEF-B078-2640-AF68-4BF323F569DD}" type="sibTrans" cxnId="{65EF1AEC-0639-3545-8E9C-C558E5A9AB98}">
      <dgm:prSet/>
      <dgm:spPr/>
      <dgm:t>
        <a:bodyPr/>
        <a:lstStyle/>
        <a:p>
          <a:endParaRPr lang="en-US"/>
        </a:p>
      </dgm:t>
    </dgm:pt>
    <dgm:pt modelId="{A8CBDA82-BED2-2746-A58F-4C058D53DE55}">
      <dgm:prSet custT="1"/>
      <dgm:spPr/>
      <dgm:t>
        <a:bodyPr/>
        <a:lstStyle/>
        <a:p>
          <a:r>
            <a:rPr lang="el-GR" sz="1800" b="1" dirty="0"/>
            <a:t>Η δημοκρατία γι’ αυτούς, όπως σημειώνει ο </a:t>
          </a:r>
          <a:r>
            <a:rPr lang="en-US" sz="1800" b="1" dirty="0"/>
            <a:t>Neumann</a:t>
          </a:r>
          <a:r>
            <a:rPr lang="el-GR" sz="1800" b="1" dirty="0"/>
            <a:t>, είναι «όχι άμεση λαϊκή κυριαρχία, αλλά υπεύθυνη κοινοβουλευτική και κυβερνητική κυριαρχία».</a:t>
          </a:r>
          <a:endParaRPr lang="en-US" sz="1800" b="1" dirty="0"/>
        </a:p>
      </dgm:t>
    </dgm:pt>
    <dgm:pt modelId="{8C9E6E54-864B-2A4B-86FB-8215EB4607F3}" type="parTrans" cxnId="{8D9EA684-BF60-5C42-B420-0E1BCB66E73A}">
      <dgm:prSet/>
      <dgm:spPr/>
      <dgm:t>
        <a:bodyPr/>
        <a:lstStyle/>
        <a:p>
          <a:endParaRPr lang="en-US"/>
        </a:p>
      </dgm:t>
    </dgm:pt>
    <dgm:pt modelId="{A5BFBB82-E4B6-5B42-A2AB-CC2B48EC2256}" type="sibTrans" cxnId="{8D9EA684-BF60-5C42-B420-0E1BCB66E73A}">
      <dgm:prSet/>
      <dgm:spPr/>
      <dgm:t>
        <a:bodyPr/>
        <a:lstStyle/>
        <a:p>
          <a:endParaRPr lang="en-US"/>
        </a:p>
      </dgm:t>
    </dgm:pt>
    <dgm:pt modelId="{83EBB84E-1FEF-6042-95D5-CCEFA5837853}">
      <dgm:prSet custT="1"/>
      <dgm:spPr/>
      <dgm:t>
        <a:bodyPr/>
        <a:lstStyle/>
        <a:p>
          <a:r>
            <a:rPr lang="el-GR" sz="2000" b="1" dirty="0"/>
            <a:t>Βρίσκεται σε αντίθεση με την πρακτική της «ανευθυνότητας μιας πολιτικής δύναμης, η οποία στηρίζεται στην αρχή του ηγέτη».( </a:t>
          </a:r>
          <a:r>
            <a:rPr lang="en-US" sz="2000" b="1" dirty="0"/>
            <a:t>Neumann</a:t>
          </a:r>
          <a:r>
            <a:rPr lang="el-GR" sz="2000" b="1" dirty="0"/>
            <a:t>, 1986</a:t>
          </a:r>
          <a:r>
            <a:rPr lang="en-US" sz="2000" b="1" dirty="0"/>
            <a:t>b</a:t>
          </a:r>
          <a:r>
            <a:rPr lang="el-GR" sz="2000" b="1" dirty="0"/>
            <a:t>:100-141</a:t>
          </a:r>
          <a:r>
            <a:rPr lang="el-GR" sz="2000" dirty="0"/>
            <a:t>.</a:t>
          </a:r>
          <a:endParaRPr lang="en-US" sz="2000" dirty="0"/>
        </a:p>
      </dgm:t>
    </dgm:pt>
    <dgm:pt modelId="{64BBC225-2FFC-254E-9065-2C5583EDA055}" type="parTrans" cxnId="{F7DF4821-F9A5-F349-A3D6-04B31563C212}">
      <dgm:prSet/>
      <dgm:spPr/>
      <dgm:t>
        <a:bodyPr/>
        <a:lstStyle/>
        <a:p>
          <a:endParaRPr lang="en-US"/>
        </a:p>
      </dgm:t>
    </dgm:pt>
    <dgm:pt modelId="{2E766BA3-79E2-3D48-95DF-69D733F0C499}" type="sibTrans" cxnId="{F7DF4821-F9A5-F349-A3D6-04B31563C212}">
      <dgm:prSet/>
      <dgm:spPr/>
      <dgm:t>
        <a:bodyPr/>
        <a:lstStyle/>
        <a:p>
          <a:endParaRPr lang="en-US"/>
        </a:p>
      </dgm:t>
    </dgm:pt>
    <dgm:pt modelId="{64BBC35A-7A3E-124B-935E-D293B4A5CFC2}" type="pres">
      <dgm:prSet presAssocID="{CFD0C54A-4A53-BA47-B260-5897734E9BB0}" presName="diagram" presStyleCnt="0">
        <dgm:presLayoutVars>
          <dgm:dir/>
          <dgm:resizeHandles val="exact"/>
        </dgm:presLayoutVars>
      </dgm:prSet>
      <dgm:spPr/>
    </dgm:pt>
    <dgm:pt modelId="{E01FD94A-D136-A74A-A87A-26B467FD97E0}" type="pres">
      <dgm:prSet presAssocID="{434B5F0E-E592-644E-AC3D-F1D23E356047}" presName="node" presStyleLbl="node1" presStyleIdx="0" presStyleCnt="7" custScaleX="142687">
        <dgm:presLayoutVars>
          <dgm:bulletEnabled val="1"/>
        </dgm:presLayoutVars>
      </dgm:prSet>
      <dgm:spPr/>
    </dgm:pt>
    <dgm:pt modelId="{C9E215D8-6064-794B-883D-E47F29E0DE8A}" type="pres">
      <dgm:prSet presAssocID="{B5AE18D1-8A81-7643-B79B-FAD4A626B653}" presName="sibTrans" presStyleCnt="0"/>
      <dgm:spPr/>
    </dgm:pt>
    <dgm:pt modelId="{3834DACF-FD44-7B4C-ABFE-25DF73EFF2CE}" type="pres">
      <dgm:prSet presAssocID="{6DFB0F07-1458-B740-99C2-31377AC6CD87}" presName="node" presStyleLbl="node1" presStyleIdx="1" presStyleCnt="7" custScaleX="133811" custScaleY="121432">
        <dgm:presLayoutVars>
          <dgm:bulletEnabled val="1"/>
        </dgm:presLayoutVars>
      </dgm:prSet>
      <dgm:spPr/>
    </dgm:pt>
    <dgm:pt modelId="{60ADC65B-6E8A-BA4A-ACB5-599C9405465F}" type="pres">
      <dgm:prSet presAssocID="{4A4D6A63-E19C-F44D-8838-8B89DF9B2F45}" presName="sibTrans" presStyleCnt="0"/>
      <dgm:spPr/>
    </dgm:pt>
    <dgm:pt modelId="{6AF072D0-DE3A-364D-A418-BBF0EFF1D27A}" type="pres">
      <dgm:prSet presAssocID="{079D982A-09A7-4D4B-9E96-F51DF8A166C0}" presName="node" presStyleLbl="node1" presStyleIdx="2" presStyleCnt="7" custScaleX="138776">
        <dgm:presLayoutVars>
          <dgm:bulletEnabled val="1"/>
        </dgm:presLayoutVars>
      </dgm:prSet>
      <dgm:spPr/>
    </dgm:pt>
    <dgm:pt modelId="{7B12EDDA-7AA3-B343-9D54-9CB5A9D97F32}" type="pres">
      <dgm:prSet presAssocID="{FBF9C372-30C1-8A43-8A8E-429F6B84016D}" presName="sibTrans" presStyleCnt="0"/>
      <dgm:spPr/>
    </dgm:pt>
    <dgm:pt modelId="{D1749232-8B0A-4E46-81B2-7D8A7DB016AD}" type="pres">
      <dgm:prSet presAssocID="{CA342368-2075-8047-989A-4D54F4708B74}" presName="node" presStyleLbl="node1" presStyleIdx="3" presStyleCnt="7" custScaleX="137940">
        <dgm:presLayoutVars>
          <dgm:bulletEnabled val="1"/>
        </dgm:presLayoutVars>
      </dgm:prSet>
      <dgm:spPr/>
    </dgm:pt>
    <dgm:pt modelId="{31540F8B-86DA-7D4D-9C8D-A8618291031A}" type="pres">
      <dgm:prSet presAssocID="{F0DF47F5-266D-A24B-8AF0-DBED8D3E5B71}" presName="sibTrans" presStyleCnt="0"/>
      <dgm:spPr/>
    </dgm:pt>
    <dgm:pt modelId="{02D9FA35-8055-C94F-A136-662005F02BC0}" type="pres">
      <dgm:prSet presAssocID="{CDD686C0-D597-B14D-8B0F-BBD409B7B32B}" presName="node" presStyleLbl="node1" presStyleIdx="4" presStyleCnt="7" custScaleX="138762">
        <dgm:presLayoutVars>
          <dgm:bulletEnabled val="1"/>
        </dgm:presLayoutVars>
      </dgm:prSet>
      <dgm:spPr/>
    </dgm:pt>
    <dgm:pt modelId="{6DAB7C2B-3891-194F-88FD-C602B1D9FB01}" type="pres">
      <dgm:prSet presAssocID="{25DF3FEF-B078-2640-AF68-4BF323F569DD}" presName="sibTrans" presStyleCnt="0"/>
      <dgm:spPr/>
    </dgm:pt>
    <dgm:pt modelId="{89A8FA84-4733-7D45-8152-2B3A8252A604}" type="pres">
      <dgm:prSet presAssocID="{A8CBDA82-BED2-2746-A58F-4C058D53DE55}" presName="node" presStyleLbl="node1" presStyleIdx="5" presStyleCnt="7" custScaleX="130404">
        <dgm:presLayoutVars>
          <dgm:bulletEnabled val="1"/>
        </dgm:presLayoutVars>
      </dgm:prSet>
      <dgm:spPr/>
    </dgm:pt>
    <dgm:pt modelId="{CAFCFC88-9E36-B843-9CC2-832425B01B6E}" type="pres">
      <dgm:prSet presAssocID="{A5BFBB82-E4B6-5B42-A2AB-CC2B48EC2256}" presName="sibTrans" presStyleCnt="0"/>
      <dgm:spPr/>
    </dgm:pt>
    <dgm:pt modelId="{7EBDE769-58B6-BC42-A4BD-5EBF92E8F1DF}" type="pres">
      <dgm:prSet presAssocID="{83EBB84E-1FEF-6042-95D5-CCEFA5837853}" presName="node" presStyleLbl="node1" presStyleIdx="6" presStyleCnt="7" custScaleX="194214">
        <dgm:presLayoutVars>
          <dgm:bulletEnabled val="1"/>
        </dgm:presLayoutVars>
      </dgm:prSet>
      <dgm:spPr/>
    </dgm:pt>
  </dgm:ptLst>
  <dgm:cxnLst>
    <dgm:cxn modelId="{BD61811E-931D-9443-BFDE-6F3DEEAD446D}" type="presOf" srcId="{A8CBDA82-BED2-2746-A58F-4C058D53DE55}" destId="{89A8FA84-4733-7D45-8152-2B3A8252A604}" srcOrd="0" destOrd="0" presId="urn:microsoft.com/office/officeart/2005/8/layout/default"/>
    <dgm:cxn modelId="{F7DF4821-F9A5-F349-A3D6-04B31563C212}" srcId="{CFD0C54A-4A53-BA47-B260-5897734E9BB0}" destId="{83EBB84E-1FEF-6042-95D5-CCEFA5837853}" srcOrd="6" destOrd="0" parTransId="{64BBC225-2FFC-254E-9065-2C5583EDA055}" sibTransId="{2E766BA3-79E2-3D48-95DF-69D733F0C499}"/>
    <dgm:cxn modelId="{1AD82522-379E-2640-9BC0-B7BC6C4C19E5}" srcId="{CFD0C54A-4A53-BA47-B260-5897734E9BB0}" destId="{6DFB0F07-1458-B740-99C2-31377AC6CD87}" srcOrd="1" destOrd="0" parTransId="{995A1F69-D8D3-274F-B29F-F4BF99C7B3DE}" sibTransId="{4A4D6A63-E19C-F44D-8838-8B89DF9B2F45}"/>
    <dgm:cxn modelId="{2B719F3F-37D9-6A46-904B-ACEB07F3F51F}" type="presOf" srcId="{CDD686C0-D597-B14D-8B0F-BBD409B7B32B}" destId="{02D9FA35-8055-C94F-A136-662005F02BC0}" srcOrd="0" destOrd="0" presId="urn:microsoft.com/office/officeart/2005/8/layout/default"/>
    <dgm:cxn modelId="{3A710C66-7B9B-B844-8F12-9D1287333EB4}" srcId="{CFD0C54A-4A53-BA47-B260-5897734E9BB0}" destId="{079D982A-09A7-4D4B-9E96-F51DF8A166C0}" srcOrd="2" destOrd="0" parTransId="{6E58F98E-9D80-A641-9CE5-CE0DC115F7F1}" sibTransId="{FBF9C372-30C1-8A43-8A8E-429F6B84016D}"/>
    <dgm:cxn modelId="{8D9EA684-BF60-5C42-B420-0E1BCB66E73A}" srcId="{CFD0C54A-4A53-BA47-B260-5897734E9BB0}" destId="{A8CBDA82-BED2-2746-A58F-4C058D53DE55}" srcOrd="5" destOrd="0" parTransId="{8C9E6E54-864B-2A4B-86FB-8215EB4607F3}" sibTransId="{A5BFBB82-E4B6-5B42-A2AB-CC2B48EC2256}"/>
    <dgm:cxn modelId="{159B4F9E-4B04-954F-BBBF-F1075FB99D8B}" type="presOf" srcId="{CFD0C54A-4A53-BA47-B260-5897734E9BB0}" destId="{64BBC35A-7A3E-124B-935E-D293B4A5CFC2}" srcOrd="0" destOrd="0" presId="urn:microsoft.com/office/officeart/2005/8/layout/default"/>
    <dgm:cxn modelId="{38B6EEA4-B190-BB40-A1AC-6D8F5F3A6355}" type="presOf" srcId="{6DFB0F07-1458-B740-99C2-31377AC6CD87}" destId="{3834DACF-FD44-7B4C-ABFE-25DF73EFF2CE}" srcOrd="0" destOrd="0" presId="urn:microsoft.com/office/officeart/2005/8/layout/default"/>
    <dgm:cxn modelId="{BF060DAB-600B-964B-A48C-D323FB0FB40C}" type="presOf" srcId="{079D982A-09A7-4D4B-9E96-F51DF8A166C0}" destId="{6AF072D0-DE3A-364D-A418-BBF0EFF1D27A}" srcOrd="0" destOrd="0" presId="urn:microsoft.com/office/officeart/2005/8/layout/default"/>
    <dgm:cxn modelId="{CE9825C0-0F17-1F47-B493-DDDE8ABE65EB}" type="presOf" srcId="{CA342368-2075-8047-989A-4D54F4708B74}" destId="{D1749232-8B0A-4E46-81B2-7D8A7DB016AD}" srcOrd="0" destOrd="0" presId="urn:microsoft.com/office/officeart/2005/8/layout/default"/>
    <dgm:cxn modelId="{025B19C1-5B29-A648-ABC2-AAD2DC50B1FA}" srcId="{CFD0C54A-4A53-BA47-B260-5897734E9BB0}" destId="{434B5F0E-E592-644E-AC3D-F1D23E356047}" srcOrd="0" destOrd="0" parTransId="{0B9C9744-585A-1E4F-989A-7117351A9025}" sibTransId="{B5AE18D1-8A81-7643-B79B-FAD4A626B653}"/>
    <dgm:cxn modelId="{D0F6CBC9-1C0C-0945-BCD1-258853DF97AF}" type="presOf" srcId="{83EBB84E-1FEF-6042-95D5-CCEFA5837853}" destId="{7EBDE769-58B6-BC42-A4BD-5EBF92E8F1DF}" srcOrd="0" destOrd="0" presId="urn:microsoft.com/office/officeart/2005/8/layout/default"/>
    <dgm:cxn modelId="{65EF1AEC-0639-3545-8E9C-C558E5A9AB98}" srcId="{CFD0C54A-4A53-BA47-B260-5897734E9BB0}" destId="{CDD686C0-D597-B14D-8B0F-BBD409B7B32B}" srcOrd="4" destOrd="0" parTransId="{45B101FB-CD8F-E04C-A4FD-49E806B8F49D}" sibTransId="{25DF3FEF-B078-2640-AF68-4BF323F569DD}"/>
    <dgm:cxn modelId="{06275DFD-6601-4A48-8562-D3F7022B8586}" type="presOf" srcId="{434B5F0E-E592-644E-AC3D-F1D23E356047}" destId="{E01FD94A-D136-A74A-A87A-26B467FD97E0}" srcOrd="0" destOrd="0" presId="urn:microsoft.com/office/officeart/2005/8/layout/default"/>
    <dgm:cxn modelId="{2BD8E8FE-A7AB-4547-864F-2EB78D6AFB1F}" srcId="{CFD0C54A-4A53-BA47-B260-5897734E9BB0}" destId="{CA342368-2075-8047-989A-4D54F4708B74}" srcOrd="3" destOrd="0" parTransId="{7459919F-58A7-3541-81FC-7523209EBFE5}" sibTransId="{F0DF47F5-266D-A24B-8AF0-DBED8D3E5B71}"/>
    <dgm:cxn modelId="{6EF40B18-1C95-4245-A719-01901AE67E0C}" type="presParOf" srcId="{64BBC35A-7A3E-124B-935E-D293B4A5CFC2}" destId="{E01FD94A-D136-A74A-A87A-26B467FD97E0}" srcOrd="0" destOrd="0" presId="urn:microsoft.com/office/officeart/2005/8/layout/default"/>
    <dgm:cxn modelId="{81AD6CA6-8D2D-5549-BE00-A08A079D009E}" type="presParOf" srcId="{64BBC35A-7A3E-124B-935E-D293B4A5CFC2}" destId="{C9E215D8-6064-794B-883D-E47F29E0DE8A}" srcOrd="1" destOrd="0" presId="urn:microsoft.com/office/officeart/2005/8/layout/default"/>
    <dgm:cxn modelId="{1B0AA676-BDE1-5B40-812C-72DF90536179}" type="presParOf" srcId="{64BBC35A-7A3E-124B-935E-D293B4A5CFC2}" destId="{3834DACF-FD44-7B4C-ABFE-25DF73EFF2CE}" srcOrd="2" destOrd="0" presId="urn:microsoft.com/office/officeart/2005/8/layout/default"/>
    <dgm:cxn modelId="{F880A2FA-AE59-694A-BFE1-ACEE3DE4FDEA}" type="presParOf" srcId="{64BBC35A-7A3E-124B-935E-D293B4A5CFC2}" destId="{60ADC65B-6E8A-BA4A-ACB5-599C9405465F}" srcOrd="3" destOrd="0" presId="urn:microsoft.com/office/officeart/2005/8/layout/default"/>
    <dgm:cxn modelId="{AF8BEF64-68DC-654D-B883-31E453B700CE}" type="presParOf" srcId="{64BBC35A-7A3E-124B-935E-D293B4A5CFC2}" destId="{6AF072D0-DE3A-364D-A418-BBF0EFF1D27A}" srcOrd="4" destOrd="0" presId="urn:microsoft.com/office/officeart/2005/8/layout/default"/>
    <dgm:cxn modelId="{466FE851-FA0B-BD4A-B983-494BBEFBEB1A}" type="presParOf" srcId="{64BBC35A-7A3E-124B-935E-D293B4A5CFC2}" destId="{7B12EDDA-7AA3-B343-9D54-9CB5A9D97F32}" srcOrd="5" destOrd="0" presId="urn:microsoft.com/office/officeart/2005/8/layout/default"/>
    <dgm:cxn modelId="{D80F65A1-268D-B44F-8FCF-53D0A248F4CA}" type="presParOf" srcId="{64BBC35A-7A3E-124B-935E-D293B4A5CFC2}" destId="{D1749232-8B0A-4E46-81B2-7D8A7DB016AD}" srcOrd="6" destOrd="0" presId="urn:microsoft.com/office/officeart/2005/8/layout/default"/>
    <dgm:cxn modelId="{601F30FD-B0DC-DD4C-A9F8-9655A0C2999A}" type="presParOf" srcId="{64BBC35A-7A3E-124B-935E-D293B4A5CFC2}" destId="{31540F8B-86DA-7D4D-9C8D-A8618291031A}" srcOrd="7" destOrd="0" presId="urn:microsoft.com/office/officeart/2005/8/layout/default"/>
    <dgm:cxn modelId="{9F40AD7B-9C8A-6D4E-B4AE-916AE582899C}" type="presParOf" srcId="{64BBC35A-7A3E-124B-935E-D293B4A5CFC2}" destId="{02D9FA35-8055-C94F-A136-662005F02BC0}" srcOrd="8" destOrd="0" presId="urn:microsoft.com/office/officeart/2005/8/layout/default"/>
    <dgm:cxn modelId="{CDE78F07-6A2E-5D4D-B48A-391F6C8B78B6}" type="presParOf" srcId="{64BBC35A-7A3E-124B-935E-D293B4A5CFC2}" destId="{6DAB7C2B-3891-194F-88FD-C602B1D9FB01}" srcOrd="9" destOrd="0" presId="urn:microsoft.com/office/officeart/2005/8/layout/default"/>
    <dgm:cxn modelId="{C06C9B90-A30D-9243-9C86-D1A1D5186F40}" type="presParOf" srcId="{64BBC35A-7A3E-124B-935E-D293B4A5CFC2}" destId="{89A8FA84-4733-7D45-8152-2B3A8252A604}" srcOrd="10" destOrd="0" presId="urn:microsoft.com/office/officeart/2005/8/layout/default"/>
    <dgm:cxn modelId="{B8DBC937-9ED6-C648-A21E-92616841E334}" type="presParOf" srcId="{64BBC35A-7A3E-124B-935E-D293B4A5CFC2}" destId="{CAFCFC88-9E36-B843-9CC2-832425B01B6E}" srcOrd="11" destOrd="0" presId="urn:microsoft.com/office/officeart/2005/8/layout/default"/>
    <dgm:cxn modelId="{2C86C7EB-95EB-C040-ACC6-6F43A6A4F499}" type="presParOf" srcId="{64BBC35A-7A3E-124B-935E-D293B4A5CFC2}" destId="{7EBDE769-58B6-BC42-A4BD-5EBF92E8F1D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85E593-EC7A-BD4B-AABE-A67478868A4D}" type="doc">
      <dgm:prSet loTypeId="urn:microsoft.com/office/officeart/2005/8/layout/vProcess5" loCatId="relationship" qsTypeId="urn:microsoft.com/office/officeart/2005/8/quickstyle/simple1" qsCatId="simple" csTypeId="urn:microsoft.com/office/officeart/2005/8/colors/accent1_2" csCatId="accent1" phldr="1"/>
      <dgm:spPr/>
      <dgm:t>
        <a:bodyPr/>
        <a:lstStyle/>
        <a:p>
          <a:endParaRPr lang="en-US"/>
        </a:p>
      </dgm:t>
    </dgm:pt>
    <dgm:pt modelId="{F5F081B5-8993-5F45-9BAB-6DAA924433C1}">
      <dgm:prSet custT="1"/>
      <dgm:spPr/>
      <dgm:t>
        <a:bodyPr/>
        <a:lstStyle/>
        <a:p>
          <a:r>
            <a:rPr lang="el-GR" sz="3200" b="1" dirty="0"/>
            <a:t>Η πλουραλιστική διάρθρωση της κοινωνικής δομής μιας χώρας</a:t>
          </a:r>
          <a:endParaRPr lang="en-US" sz="3200" dirty="0"/>
        </a:p>
      </dgm:t>
    </dgm:pt>
    <dgm:pt modelId="{9153D1B2-03D5-1E40-990C-BB79CC4AEFF9}" type="parTrans" cxnId="{27327D92-872D-DB42-916F-7847C194E8E2}">
      <dgm:prSet/>
      <dgm:spPr/>
      <dgm:t>
        <a:bodyPr/>
        <a:lstStyle/>
        <a:p>
          <a:endParaRPr lang="en-US"/>
        </a:p>
      </dgm:t>
    </dgm:pt>
    <dgm:pt modelId="{A789D0B8-5030-E64C-A6E7-F5EE7B7166B9}" type="sibTrans" cxnId="{27327D92-872D-DB42-916F-7847C194E8E2}">
      <dgm:prSet/>
      <dgm:spPr/>
      <dgm:t>
        <a:bodyPr/>
        <a:lstStyle/>
        <a:p>
          <a:endParaRPr lang="en-US"/>
        </a:p>
      </dgm:t>
    </dgm:pt>
    <dgm:pt modelId="{6FCAD83C-1163-1343-A542-C9137C19EF1B}">
      <dgm:prSet custT="1"/>
      <dgm:spPr>
        <a:solidFill>
          <a:srgbClr val="7030A0"/>
        </a:solidFill>
      </dgm:spPr>
      <dgm:t>
        <a:bodyPr/>
        <a:lstStyle/>
        <a:p>
          <a:r>
            <a:rPr lang="el-GR" sz="3200" b="1" dirty="0"/>
            <a:t>η πλουραλιστική διάρθρωση της Πολιτικής δομής</a:t>
          </a:r>
          <a:r>
            <a:rPr lang="el-GR" sz="3200" dirty="0"/>
            <a:t> μιας χώρας, καθώς  και </a:t>
          </a:r>
          <a:endParaRPr lang="en-US" sz="3200" dirty="0"/>
        </a:p>
      </dgm:t>
    </dgm:pt>
    <dgm:pt modelId="{73C20D7C-A9F9-524F-87D0-F6C6A0EF8833}" type="parTrans" cxnId="{8CC2A2C4-35B7-EF40-9F5B-293075702475}">
      <dgm:prSet/>
      <dgm:spPr/>
      <dgm:t>
        <a:bodyPr/>
        <a:lstStyle/>
        <a:p>
          <a:endParaRPr lang="en-US"/>
        </a:p>
      </dgm:t>
    </dgm:pt>
    <dgm:pt modelId="{25E7ED65-CA34-F846-A6CC-52156033B217}" type="sibTrans" cxnId="{8CC2A2C4-35B7-EF40-9F5B-293075702475}">
      <dgm:prSet/>
      <dgm:spPr/>
      <dgm:t>
        <a:bodyPr/>
        <a:lstStyle/>
        <a:p>
          <a:endParaRPr lang="en-US"/>
        </a:p>
      </dgm:t>
    </dgm:pt>
    <dgm:pt modelId="{F9E25B12-6586-AC49-A7A7-24C9D69FB343}">
      <dgm:prSet custT="1"/>
      <dgm:spPr>
        <a:solidFill>
          <a:schemeClr val="accent4">
            <a:lumMod val="50000"/>
          </a:schemeClr>
        </a:solidFill>
      </dgm:spPr>
      <dgm:t>
        <a:bodyPr/>
        <a:lstStyle/>
        <a:p>
          <a:r>
            <a:rPr lang="el-GR" sz="2600" b="1" dirty="0"/>
            <a:t>ο φιλελεύθερος και ανταγωνιστικός χαρακτήρας της διαμόρφωσης πολιτικής βούλησης και της λήψης αποφάσεων</a:t>
          </a:r>
          <a:r>
            <a:rPr lang="el-GR" sz="2600" dirty="0"/>
            <a:t>. (</a:t>
          </a:r>
          <a:r>
            <a:rPr lang="en-US" sz="2600" b="1" dirty="0"/>
            <a:t>Dahl,</a:t>
          </a:r>
          <a:r>
            <a:rPr lang="el-GR" sz="2600" b="1" dirty="0"/>
            <a:t> </a:t>
          </a:r>
          <a:r>
            <a:rPr lang="en-US" sz="2600" b="1" dirty="0"/>
            <a:t>1997b</a:t>
          </a:r>
          <a:r>
            <a:rPr lang="el-GR" sz="2600" b="1" dirty="0"/>
            <a:t>:</a:t>
          </a:r>
          <a:r>
            <a:rPr lang="en-US" sz="2600" b="1" dirty="0"/>
            <a:t>3-15</a:t>
          </a:r>
          <a:r>
            <a:rPr lang="el-GR" sz="2600" dirty="0"/>
            <a:t>)</a:t>
          </a:r>
          <a:r>
            <a:rPr lang="en-US" sz="2600" dirty="0"/>
            <a:t>.</a:t>
          </a:r>
        </a:p>
      </dgm:t>
    </dgm:pt>
    <dgm:pt modelId="{F1B8A417-9D03-B34C-8F79-DA4B7B376E92}" type="parTrans" cxnId="{AC79651F-09C2-6E46-B3B4-DE9F4B332112}">
      <dgm:prSet/>
      <dgm:spPr/>
      <dgm:t>
        <a:bodyPr/>
        <a:lstStyle/>
        <a:p>
          <a:endParaRPr lang="en-US"/>
        </a:p>
      </dgm:t>
    </dgm:pt>
    <dgm:pt modelId="{E8F4BF0C-6487-2840-9E87-413032E2080A}" type="sibTrans" cxnId="{AC79651F-09C2-6E46-B3B4-DE9F4B332112}">
      <dgm:prSet/>
      <dgm:spPr/>
      <dgm:t>
        <a:bodyPr/>
        <a:lstStyle/>
        <a:p>
          <a:endParaRPr lang="en-US"/>
        </a:p>
      </dgm:t>
    </dgm:pt>
    <dgm:pt modelId="{6799C2D6-29CC-5D49-859A-AC1FC678876C}" type="pres">
      <dgm:prSet presAssocID="{1C85E593-EC7A-BD4B-AABE-A67478868A4D}" presName="outerComposite" presStyleCnt="0">
        <dgm:presLayoutVars>
          <dgm:chMax val="5"/>
          <dgm:dir/>
          <dgm:resizeHandles val="exact"/>
        </dgm:presLayoutVars>
      </dgm:prSet>
      <dgm:spPr/>
    </dgm:pt>
    <dgm:pt modelId="{B584D7E7-49D2-D74B-BDAA-CE25992036C6}" type="pres">
      <dgm:prSet presAssocID="{1C85E593-EC7A-BD4B-AABE-A67478868A4D}" presName="dummyMaxCanvas" presStyleCnt="0">
        <dgm:presLayoutVars/>
      </dgm:prSet>
      <dgm:spPr/>
    </dgm:pt>
    <dgm:pt modelId="{1E6AC49B-52DE-2C4E-B8E1-25C9599AA777}" type="pres">
      <dgm:prSet presAssocID="{1C85E593-EC7A-BD4B-AABE-A67478868A4D}" presName="ThreeNodes_1" presStyleLbl="node1" presStyleIdx="0" presStyleCnt="3">
        <dgm:presLayoutVars>
          <dgm:bulletEnabled val="1"/>
        </dgm:presLayoutVars>
      </dgm:prSet>
      <dgm:spPr/>
    </dgm:pt>
    <dgm:pt modelId="{F1331CB8-930F-5444-8C73-AE104BB5DE78}" type="pres">
      <dgm:prSet presAssocID="{1C85E593-EC7A-BD4B-AABE-A67478868A4D}" presName="ThreeNodes_2" presStyleLbl="node1" presStyleIdx="1" presStyleCnt="3">
        <dgm:presLayoutVars>
          <dgm:bulletEnabled val="1"/>
        </dgm:presLayoutVars>
      </dgm:prSet>
      <dgm:spPr/>
    </dgm:pt>
    <dgm:pt modelId="{A35C1E5A-44F8-E249-8ACD-62B7FCDDAA41}" type="pres">
      <dgm:prSet presAssocID="{1C85E593-EC7A-BD4B-AABE-A67478868A4D}" presName="ThreeNodes_3" presStyleLbl="node1" presStyleIdx="2" presStyleCnt="3">
        <dgm:presLayoutVars>
          <dgm:bulletEnabled val="1"/>
        </dgm:presLayoutVars>
      </dgm:prSet>
      <dgm:spPr/>
    </dgm:pt>
    <dgm:pt modelId="{B69C0197-8A3A-2348-9147-365758E28951}" type="pres">
      <dgm:prSet presAssocID="{1C85E593-EC7A-BD4B-AABE-A67478868A4D}" presName="ThreeConn_1-2" presStyleLbl="fgAccFollowNode1" presStyleIdx="0" presStyleCnt="2">
        <dgm:presLayoutVars>
          <dgm:bulletEnabled val="1"/>
        </dgm:presLayoutVars>
      </dgm:prSet>
      <dgm:spPr/>
    </dgm:pt>
    <dgm:pt modelId="{A9257C15-FDEF-D04C-BEF5-61137D4FA2C6}" type="pres">
      <dgm:prSet presAssocID="{1C85E593-EC7A-BD4B-AABE-A67478868A4D}" presName="ThreeConn_2-3" presStyleLbl="fgAccFollowNode1" presStyleIdx="1" presStyleCnt="2">
        <dgm:presLayoutVars>
          <dgm:bulletEnabled val="1"/>
        </dgm:presLayoutVars>
      </dgm:prSet>
      <dgm:spPr/>
    </dgm:pt>
    <dgm:pt modelId="{E09D7034-12C8-1448-8A7D-CDD05A2C20B8}" type="pres">
      <dgm:prSet presAssocID="{1C85E593-EC7A-BD4B-AABE-A67478868A4D}" presName="ThreeNodes_1_text" presStyleLbl="node1" presStyleIdx="2" presStyleCnt="3">
        <dgm:presLayoutVars>
          <dgm:bulletEnabled val="1"/>
        </dgm:presLayoutVars>
      </dgm:prSet>
      <dgm:spPr/>
    </dgm:pt>
    <dgm:pt modelId="{52E4C4F2-0BD3-0A45-91A2-EE0259BB8C87}" type="pres">
      <dgm:prSet presAssocID="{1C85E593-EC7A-BD4B-AABE-A67478868A4D}" presName="ThreeNodes_2_text" presStyleLbl="node1" presStyleIdx="2" presStyleCnt="3">
        <dgm:presLayoutVars>
          <dgm:bulletEnabled val="1"/>
        </dgm:presLayoutVars>
      </dgm:prSet>
      <dgm:spPr/>
    </dgm:pt>
    <dgm:pt modelId="{494C0A4E-A960-0443-88C4-79DBBB7A7642}" type="pres">
      <dgm:prSet presAssocID="{1C85E593-EC7A-BD4B-AABE-A67478868A4D}" presName="ThreeNodes_3_text" presStyleLbl="node1" presStyleIdx="2" presStyleCnt="3">
        <dgm:presLayoutVars>
          <dgm:bulletEnabled val="1"/>
        </dgm:presLayoutVars>
      </dgm:prSet>
      <dgm:spPr/>
    </dgm:pt>
  </dgm:ptLst>
  <dgm:cxnLst>
    <dgm:cxn modelId="{AC79651F-09C2-6E46-B3B4-DE9F4B332112}" srcId="{1C85E593-EC7A-BD4B-AABE-A67478868A4D}" destId="{F9E25B12-6586-AC49-A7A7-24C9D69FB343}" srcOrd="2" destOrd="0" parTransId="{F1B8A417-9D03-B34C-8F79-DA4B7B376E92}" sibTransId="{E8F4BF0C-6487-2840-9E87-413032E2080A}"/>
    <dgm:cxn modelId="{59A5402A-EE1E-0E4E-BA1C-584CAEAE8143}" type="presOf" srcId="{6FCAD83C-1163-1343-A542-C9137C19EF1B}" destId="{F1331CB8-930F-5444-8C73-AE104BB5DE78}" srcOrd="0" destOrd="0" presId="urn:microsoft.com/office/officeart/2005/8/layout/vProcess5"/>
    <dgm:cxn modelId="{094CDA4E-AE58-ED4A-AA0B-08DA4F4B6473}" type="presOf" srcId="{6FCAD83C-1163-1343-A542-C9137C19EF1B}" destId="{52E4C4F2-0BD3-0A45-91A2-EE0259BB8C87}" srcOrd="1" destOrd="0" presId="urn:microsoft.com/office/officeart/2005/8/layout/vProcess5"/>
    <dgm:cxn modelId="{9438845E-7263-E541-BEE3-AAF1A9907D12}" type="presOf" srcId="{F5F081B5-8993-5F45-9BAB-6DAA924433C1}" destId="{1E6AC49B-52DE-2C4E-B8E1-25C9599AA777}" srcOrd="0" destOrd="0" presId="urn:microsoft.com/office/officeart/2005/8/layout/vProcess5"/>
    <dgm:cxn modelId="{98878370-FE16-4F49-A79E-350CC52248BC}" type="presOf" srcId="{1C85E593-EC7A-BD4B-AABE-A67478868A4D}" destId="{6799C2D6-29CC-5D49-859A-AC1FC678876C}" srcOrd="0" destOrd="0" presId="urn:microsoft.com/office/officeart/2005/8/layout/vProcess5"/>
    <dgm:cxn modelId="{9A7FC07B-83CB-1343-B513-DDBB69F0810C}" type="presOf" srcId="{A789D0B8-5030-E64C-A6E7-F5EE7B7166B9}" destId="{B69C0197-8A3A-2348-9147-365758E28951}" srcOrd="0" destOrd="0" presId="urn:microsoft.com/office/officeart/2005/8/layout/vProcess5"/>
    <dgm:cxn modelId="{88EA558F-55DA-2A41-B905-358FB6F47299}" type="presOf" srcId="{F5F081B5-8993-5F45-9BAB-6DAA924433C1}" destId="{E09D7034-12C8-1448-8A7D-CDD05A2C20B8}" srcOrd="1" destOrd="0" presId="urn:microsoft.com/office/officeart/2005/8/layout/vProcess5"/>
    <dgm:cxn modelId="{27327D92-872D-DB42-916F-7847C194E8E2}" srcId="{1C85E593-EC7A-BD4B-AABE-A67478868A4D}" destId="{F5F081B5-8993-5F45-9BAB-6DAA924433C1}" srcOrd="0" destOrd="0" parTransId="{9153D1B2-03D5-1E40-990C-BB79CC4AEFF9}" sibTransId="{A789D0B8-5030-E64C-A6E7-F5EE7B7166B9}"/>
    <dgm:cxn modelId="{316800AE-686C-5D4D-A6CA-0C7511BA3FAF}" type="presOf" srcId="{25E7ED65-CA34-F846-A6CC-52156033B217}" destId="{A9257C15-FDEF-D04C-BEF5-61137D4FA2C6}" srcOrd="0" destOrd="0" presId="urn:microsoft.com/office/officeart/2005/8/layout/vProcess5"/>
    <dgm:cxn modelId="{8CC2A2C4-35B7-EF40-9F5B-293075702475}" srcId="{1C85E593-EC7A-BD4B-AABE-A67478868A4D}" destId="{6FCAD83C-1163-1343-A542-C9137C19EF1B}" srcOrd="1" destOrd="0" parTransId="{73C20D7C-A9F9-524F-87D0-F6C6A0EF8833}" sibTransId="{25E7ED65-CA34-F846-A6CC-52156033B217}"/>
    <dgm:cxn modelId="{1EBE24E7-B55E-D648-8FD0-03410A89971C}" type="presOf" srcId="{F9E25B12-6586-AC49-A7A7-24C9D69FB343}" destId="{494C0A4E-A960-0443-88C4-79DBBB7A7642}" srcOrd="1" destOrd="0" presId="urn:microsoft.com/office/officeart/2005/8/layout/vProcess5"/>
    <dgm:cxn modelId="{02CBBAFD-BB32-0C4B-BF53-C083A3E4D433}" type="presOf" srcId="{F9E25B12-6586-AC49-A7A7-24C9D69FB343}" destId="{A35C1E5A-44F8-E249-8ACD-62B7FCDDAA41}" srcOrd="0" destOrd="0" presId="urn:microsoft.com/office/officeart/2005/8/layout/vProcess5"/>
    <dgm:cxn modelId="{32DBA759-B344-6044-AA21-02DEFF8D2DF9}" type="presParOf" srcId="{6799C2D6-29CC-5D49-859A-AC1FC678876C}" destId="{B584D7E7-49D2-D74B-BDAA-CE25992036C6}" srcOrd="0" destOrd="0" presId="urn:microsoft.com/office/officeart/2005/8/layout/vProcess5"/>
    <dgm:cxn modelId="{CF9FB220-9A61-4644-91AD-17A1412A2BC1}" type="presParOf" srcId="{6799C2D6-29CC-5D49-859A-AC1FC678876C}" destId="{1E6AC49B-52DE-2C4E-B8E1-25C9599AA777}" srcOrd="1" destOrd="0" presId="urn:microsoft.com/office/officeart/2005/8/layout/vProcess5"/>
    <dgm:cxn modelId="{E38782A9-3202-E44A-8B1B-A94B4CD7A1E3}" type="presParOf" srcId="{6799C2D6-29CC-5D49-859A-AC1FC678876C}" destId="{F1331CB8-930F-5444-8C73-AE104BB5DE78}" srcOrd="2" destOrd="0" presId="urn:microsoft.com/office/officeart/2005/8/layout/vProcess5"/>
    <dgm:cxn modelId="{D7D201C5-1BDB-BE4E-9A1F-BF62A79EA2F5}" type="presParOf" srcId="{6799C2D6-29CC-5D49-859A-AC1FC678876C}" destId="{A35C1E5A-44F8-E249-8ACD-62B7FCDDAA41}" srcOrd="3" destOrd="0" presId="urn:microsoft.com/office/officeart/2005/8/layout/vProcess5"/>
    <dgm:cxn modelId="{9A1404E0-FCF3-4640-BB47-B0B6BF89FF13}" type="presParOf" srcId="{6799C2D6-29CC-5D49-859A-AC1FC678876C}" destId="{B69C0197-8A3A-2348-9147-365758E28951}" srcOrd="4" destOrd="0" presId="urn:microsoft.com/office/officeart/2005/8/layout/vProcess5"/>
    <dgm:cxn modelId="{06B1E8E2-1DFF-994A-9C29-62A769DDE283}" type="presParOf" srcId="{6799C2D6-29CC-5D49-859A-AC1FC678876C}" destId="{A9257C15-FDEF-D04C-BEF5-61137D4FA2C6}" srcOrd="5" destOrd="0" presId="urn:microsoft.com/office/officeart/2005/8/layout/vProcess5"/>
    <dgm:cxn modelId="{43B2BDCA-01CD-E646-851C-9185B28FF258}" type="presParOf" srcId="{6799C2D6-29CC-5D49-859A-AC1FC678876C}" destId="{E09D7034-12C8-1448-8A7D-CDD05A2C20B8}" srcOrd="6" destOrd="0" presId="urn:microsoft.com/office/officeart/2005/8/layout/vProcess5"/>
    <dgm:cxn modelId="{DAB44D2B-6972-4549-858C-7CA988E96A55}" type="presParOf" srcId="{6799C2D6-29CC-5D49-859A-AC1FC678876C}" destId="{52E4C4F2-0BD3-0A45-91A2-EE0259BB8C87}" srcOrd="7" destOrd="0" presId="urn:microsoft.com/office/officeart/2005/8/layout/vProcess5"/>
    <dgm:cxn modelId="{460F1DB8-8EFE-0245-9AAF-0853EAD754EB}" type="presParOf" srcId="{6799C2D6-29CC-5D49-859A-AC1FC678876C}" destId="{494C0A4E-A960-0443-88C4-79DBBB7A764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2981F5-F8DA-444E-B2C9-EA9D5407ABA8}"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US"/>
        </a:p>
      </dgm:t>
    </dgm:pt>
    <dgm:pt modelId="{747C8380-636A-5447-8C07-254F0253715E}">
      <dgm:prSet custT="1"/>
      <dgm:spPr/>
      <dgm:t>
        <a:bodyPr/>
        <a:lstStyle/>
        <a:p>
          <a:r>
            <a:rPr lang="el-GR" sz="2800" b="1" dirty="0"/>
            <a:t>την κοινωνική διαστρωμάτωση </a:t>
          </a:r>
          <a:endParaRPr lang="en-US" sz="2800" b="1" dirty="0"/>
        </a:p>
      </dgm:t>
    </dgm:pt>
    <dgm:pt modelId="{C978A0C9-EA00-384B-9E42-B556EB2DA6B2}" type="parTrans" cxnId="{3DCB5E5D-9059-2D44-997B-8AACDF562167}">
      <dgm:prSet/>
      <dgm:spPr/>
      <dgm:t>
        <a:bodyPr/>
        <a:lstStyle/>
        <a:p>
          <a:endParaRPr lang="en-US"/>
        </a:p>
      </dgm:t>
    </dgm:pt>
    <dgm:pt modelId="{C9BC9F55-DC41-BD48-97AA-5B93A3121136}" type="sibTrans" cxnId="{3DCB5E5D-9059-2D44-997B-8AACDF562167}">
      <dgm:prSet/>
      <dgm:spPr/>
      <dgm:t>
        <a:bodyPr/>
        <a:lstStyle/>
        <a:p>
          <a:endParaRPr lang="en-US"/>
        </a:p>
      </dgm:t>
    </dgm:pt>
    <dgm:pt modelId="{83782012-FF28-DA47-82F6-2A62AAEC6764}">
      <dgm:prSet custT="1"/>
      <dgm:spPr/>
      <dgm:t>
        <a:bodyPr/>
        <a:lstStyle/>
        <a:p>
          <a:r>
            <a:rPr lang="el-GR" sz="2400" b="1" dirty="0"/>
            <a:t>το κυβερνητικό σύστημα, καθώς και</a:t>
          </a:r>
          <a:endParaRPr lang="en-US" sz="2400" b="1" dirty="0"/>
        </a:p>
      </dgm:t>
    </dgm:pt>
    <dgm:pt modelId="{25049C45-4C57-7F46-921C-2DD7E77640E4}" type="parTrans" cxnId="{258271A6-4394-5E4F-B2EA-98BB32C358F9}">
      <dgm:prSet/>
      <dgm:spPr/>
      <dgm:t>
        <a:bodyPr/>
        <a:lstStyle/>
        <a:p>
          <a:endParaRPr lang="en-US"/>
        </a:p>
      </dgm:t>
    </dgm:pt>
    <dgm:pt modelId="{F744B1D2-B9BC-CF4A-BB52-9726BF86C4ED}" type="sibTrans" cxnId="{258271A6-4394-5E4F-B2EA-98BB32C358F9}">
      <dgm:prSet/>
      <dgm:spPr/>
      <dgm:t>
        <a:bodyPr/>
        <a:lstStyle/>
        <a:p>
          <a:endParaRPr lang="en-US"/>
        </a:p>
      </dgm:t>
    </dgm:pt>
    <dgm:pt modelId="{72C69D5B-DC9B-CF42-A372-E09F925E405A}">
      <dgm:prSet custT="1"/>
      <dgm:spPr/>
      <dgm:t>
        <a:bodyPr/>
        <a:lstStyle/>
        <a:p>
          <a:r>
            <a:rPr lang="el-GR" sz="2400" b="1" dirty="0"/>
            <a:t>από την πρωτοκαθεδρία του Κράτους Δικαίου</a:t>
          </a:r>
          <a:r>
            <a:rPr lang="el-GR" sz="2300" dirty="0"/>
            <a:t>. </a:t>
          </a:r>
          <a:endParaRPr lang="en-US" sz="2300" dirty="0"/>
        </a:p>
      </dgm:t>
    </dgm:pt>
    <dgm:pt modelId="{38C67531-2DF6-5D4E-9475-C52C53D3E28B}" type="parTrans" cxnId="{996C686C-2991-F746-9DB5-3EB1BBB377A2}">
      <dgm:prSet/>
      <dgm:spPr/>
      <dgm:t>
        <a:bodyPr/>
        <a:lstStyle/>
        <a:p>
          <a:endParaRPr lang="en-US"/>
        </a:p>
      </dgm:t>
    </dgm:pt>
    <dgm:pt modelId="{9F4B066B-2168-C647-8DB5-06B50994619B}" type="sibTrans" cxnId="{996C686C-2991-F746-9DB5-3EB1BBB377A2}">
      <dgm:prSet/>
      <dgm:spPr/>
      <dgm:t>
        <a:bodyPr/>
        <a:lstStyle/>
        <a:p>
          <a:endParaRPr lang="en-US"/>
        </a:p>
      </dgm:t>
    </dgm:pt>
    <dgm:pt modelId="{F7C6D7C9-AC0C-5D41-A9C6-DB0730EF5D52}" type="pres">
      <dgm:prSet presAssocID="{102981F5-F8DA-444E-B2C9-EA9D5407ABA8}" presName="compositeShape" presStyleCnt="0">
        <dgm:presLayoutVars>
          <dgm:dir/>
          <dgm:resizeHandles/>
        </dgm:presLayoutVars>
      </dgm:prSet>
      <dgm:spPr/>
    </dgm:pt>
    <dgm:pt modelId="{5AA8AB91-3F69-C847-AF3A-27B58AFAF062}" type="pres">
      <dgm:prSet presAssocID="{102981F5-F8DA-444E-B2C9-EA9D5407ABA8}" presName="pyramid" presStyleLbl="node1" presStyleIdx="0" presStyleCnt="1"/>
      <dgm:spPr/>
    </dgm:pt>
    <dgm:pt modelId="{4C87B6F0-2EDB-0D46-A3E5-7F0B36720A54}" type="pres">
      <dgm:prSet presAssocID="{102981F5-F8DA-444E-B2C9-EA9D5407ABA8}" presName="theList" presStyleCnt="0"/>
      <dgm:spPr/>
    </dgm:pt>
    <dgm:pt modelId="{0E031B41-5953-5B4F-BD16-DC6A3396DE40}" type="pres">
      <dgm:prSet presAssocID="{747C8380-636A-5447-8C07-254F0253715E}" presName="aNode" presStyleLbl="fgAcc1" presStyleIdx="0" presStyleCnt="3">
        <dgm:presLayoutVars>
          <dgm:bulletEnabled val="1"/>
        </dgm:presLayoutVars>
      </dgm:prSet>
      <dgm:spPr/>
    </dgm:pt>
    <dgm:pt modelId="{69902316-E2FF-4449-9C31-F35AD8D0A7E5}" type="pres">
      <dgm:prSet presAssocID="{747C8380-636A-5447-8C07-254F0253715E}" presName="aSpace" presStyleCnt="0"/>
      <dgm:spPr/>
    </dgm:pt>
    <dgm:pt modelId="{F9DC54B1-1894-3C4D-98C9-B388ACF1E84D}" type="pres">
      <dgm:prSet presAssocID="{83782012-FF28-DA47-82F6-2A62AAEC6764}" presName="aNode" presStyleLbl="fgAcc1" presStyleIdx="1" presStyleCnt="3">
        <dgm:presLayoutVars>
          <dgm:bulletEnabled val="1"/>
        </dgm:presLayoutVars>
      </dgm:prSet>
      <dgm:spPr/>
    </dgm:pt>
    <dgm:pt modelId="{85A8193D-A27D-454A-8BFA-6ED9F54FD98C}" type="pres">
      <dgm:prSet presAssocID="{83782012-FF28-DA47-82F6-2A62AAEC6764}" presName="aSpace" presStyleCnt="0"/>
      <dgm:spPr/>
    </dgm:pt>
    <dgm:pt modelId="{998707E1-2CD2-574E-AC86-1CA9C051570A}" type="pres">
      <dgm:prSet presAssocID="{72C69D5B-DC9B-CF42-A372-E09F925E405A}" presName="aNode" presStyleLbl="fgAcc1" presStyleIdx="2" presStyleCnt="3">
        <dgm:presLayoutVars>
          <dgm:bulletEnabled val="1"/>
        </dgm:presLayoutVars>
      </dgm:prSet>
      <dgm:spPr/>
    </dgm:pt>
    <dgm:pt modelId="{93BBFFF7-0A9A-0840-9961-18ECA3D6EFFD}" type="pres">
      <dgm:prSet presAssocID="{72C69D5B-DC9B-CF42-A372-E09F925E405A}" presName="aSpace" presStyleCnt="0"/>
      <dgm:spPr/>
    </dgm:pt>
  </dgm:ptLst>
  <dgm:cxnLst>
    <dgm:cxn modelId="{59A86558-4B73-BC4F-8536-F64531930B2C}" type="presOf" srcId="{747C8380-636A-5447-8C07-254F0253715E}" destId="{0E031B41-5953-5B4F-BD16-DC6A3396DE40}" srcOrd="0" destOrd="0" presId="urn:microsoft.com/office/officeart/2005/8/layout/pyramid2"/>
    <dgm:cxn modelId="{3DCB5E5D-9059-2D44-997B-8AACDF562167}" srcId="{102981F5-F8DA-444E-B2C9-EA9D5407ABA8}" destId="{747C8380-636A-5447-8C07-254F0253715E}" srcOrd="0" destOrd="0" parTransId="{C978A0C9-EA00-384B-9E42-B556EB2DA6B2}" sibTransId="{C9BC9F55-DC41-BD48-97AA-5B93A3121136}"/>
    <dgm:cxn modelId="{996C686C-2991-F746-9DB5-3EB1BBB377A2}" srcId="{102981F5-F8DA-444E-B2C9-EA9D5407ABA8}" destId="{72C69D5B-DC9B-CF42-A372-E09F925E405A}" srcOrd="2" destOrd="0" parTransId="{38C67531-2DF6-5D4E-9475-C52C53D3E28B}" sibTransId="{9F4B066B-2168-C647-8DB5-06B50994619B}"/>
    <dgm:cxn modelId="{B6DC127D-564F-7F43-960A-993049B9DD89}" type="presOf" srcId="{102981F5-F8DA-444E-B2C9-EA9D5407ABA8}" destId="{F7C6D7C9-AC0C-5D41-A9C6-DB0730EF5D52}" srcOrd="0" destOrd="0" presId="urn:microsoft.com/office/officeart/2005/8/layout/pyramid2"/>
    <dgm:cxn modelId="{258271A6-4394-5E4F-B2EA-98BB32C358F9}" srcId="{102981F5-F8DA-444E-B2C9-EA9D5407ABA8}" destId="{83782012-FF28-DA47-82F6-2A62AAEC6764}" srcOrd="1" destOrd="0" parTransId="{25049C45-4C57-7F46-921C-2DD7E77640E4}" sibTransId="{F744B1D2-B9BC-CF4A-BB52-9726BF86C4ED}"/>
    <dgm:cxn modelId="{EDF05BB6-FED2-5E44-A447-44E3BA565CCA}" type="presOf" srcId="{83782012-FF28-DA47-82F6-2A62AAEC6764}" destId="{F9DC54B1-1894-3C4D-98C9-B388ACF1E84D}" srcOrd="0" destOrd="0" presId="urn:microsoft.com/office/officeart/2005/8/layout/pyramid2"/>
    <dgm:cxn modelId="{1972D3F8-AE21-0141-944C-CCACB8FCAA79}" type="presOf" srcId="{72C69D5B-DC9B-CF42-A372-E09F925E405A}" destId="{998707E1-2CD2-574E-AC86-1CA9C051570A}" srcOrd="0" destOrd="0" presId="urn:microsoft.com/office/officeart/2005/8/layout/pyramid2"/>
    <dgm:cxn modelId="{FDC0843D-6397-964E-8C8E-9B8AE72FCDBA}" type="presParOf" srcId="{F7C6D7C9-AC0C-5D41-A9C6-DB0730EF5D52}" destId="{5AA8AB91-3F69-C847-AF3A-27B58AFAF062}" srcOrd="0" destOrd="0" presId="urn:microsoft.com/office/officeart/2005/8/layout/pyramid2"/>
    <dgm:cxn modelId="{FCA9CC04-890D-D14F-8CB8-D2FBA18E152F}" type="presParOf" srcId="{F7C6D7C9-AC0C-5D41-A9C6-DB0730EF5D52}" destId="{4C87B6F0-2EDB-0D46-A3E5-7F0B36720A54}" srcOrd="1" destOrd="0" presId="urn:microsoft.com/office/officeart/2005/8/layout/pyramid2"/>
    <dgm:cxn modelId="{4C5E427C-5C47-8543-976D-95B22B921982}" type="presParOf" srcId="{4C87B6F0-2EDB-0D46-A3E5-7F0B36720A54}" destId="{0E031B41-5953-5B4F-BD16-DC6A3396DE40}" srcOrd="0" destOrd="0" presId="urn:microsoft.com/office/officeart/2005/8/layout/pyramid2"/>
    <dgm:cxn modelId="{A039FEC6-6648-574A-BF68-7981B5C45A1A}" type="presParOf" srcId="{4C87B6F0-2EDB-0D46-A3E5-7F0B36720A54}" destId="{69902316-E2FF-4449-9C31-F35AD8D0A7E5}" srcOrd="1" destOrd="0" presId="urn:microsoft.com/office/officeart/2005/8/layout/pyramid2"/>
    <dgm:cxn modelId="{BD89DD8C-29D0-CE42-929A-E7FC874240FB}" type="presParOf" srcId="{4C87B6F0-2EDB-0D46-A3E5-7F0B36720A54}" destId="{F9DC54B1-1894-3C4D-98C9-B388ACF1E84D}" srcOrd="2" destOrd="0" presId="urn:microsoft.com/office/officeart/2005/8/layout/pyramid2"/>
    <dgm:cxn modelId="{86832007-5778-F549-AAB2-AF3BF2F30201}" type="presParOf" srcId="{4C87B6F0-2EDB-0D46-A3E5-7F0B36720A54}" destId="{85A8193D-A27D-454A-8BFA-6ED9F54FD98C}" srcOrd="3" destOrd="0" presId="urn:microsoft.com/office/officeart/2005/8/layout/pyramid2"/>
    <dgm:cxn modelId="{0D9DD934-149A-1F48-BE08-CDCD09904E12}" type="presParOf" srcId="{4C87B6F0-2EDB-0D46-A3E5-7F0B36720A54}" destId="{998707E1-2CD2-574E-AC86-1CA9C051570A}" srcOrd="4" destOrd="0" presId="urn:microsoft.com/office/officeart/2005/8/layout/pyramid2"/>
    <dgm:cxn modelId="{C41422E4-3110-3F48-A73C-87BB7DF53552}" type="presParOf" srcId="{4C87B6F0-2EDB-0D46-A3E5-7F0B36720A54}" destId="{93BBFFF7-0A9A-0840-9961-18ECA3D6EFF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B23A3C-EC59-C446-B29D-E7A9C60B0276}" type="doc">
      <dgm:prSet loTypeId="urn:microsoft.com/office/officeart/2005/8/layout/arrow1" loCatId="" qsTypeId="urn:microsoft.com/office/officeart/2005/8/quickstyle/simple1" qsCatId="simple" csTypeId="urn:microsoft.com/office/officeart/2005/8/colors/accent1_2" csCatId="accent1" phldr="1"/>
      <dgm:spPr/>
      <dgm:t>
        <a:bodyPr/>
        <a:lstStyle/>
        <a:p>
          <a:endParaRPr lang="en-US"/>
        </a:p>
      </dgm:t>
    </dgm:pt>
    <dgm:pt modelId="{A9B45DC2-0A0A-7A4F-A735-B07589D3BB8B}">
      <dgm:prSet phldrT="[Text]" custT="1"/>
      <dgm:spPr/>
      <dgm:t>
        <a:bodyPr/>
        <a:lstStyle/>
        <a:p>
          <a:r>
            <a:rPr lang="el-GR" sz="2800" b="1" dirty="0"/>
            <a:t>«αυτόνομα, νομιμοποιημένο, ετερογενώς δομημένο, πλουραλιστικά οργανωμένο κράτος δικαίου» </a:t>
          </a:r>
          <a:endParaRPr lang="en-US" sz="2800" b="1" dirty="0"/>
        </a:p>
      </dgm:t>
    </dgm:pt>
    <dgm:pt modelId="{44927D7D-2A7F-0244-88AB-75494181D9DA}" type="parTrans" cxnId="{8A07916D-83BC-174F-B176-BC28EDA17591}">
      <dgm:prSet/>
      <dgm:spPr/>
      <dgm:t>
        <a:bodyPr/>
        <a:lstStyle/>
        <a:p>
          <a:endParaRPr lang="en-US"/>
        </a:p>
      </dgm:t>
    </dgm:pt>
    <dgm:pt modelId="{2DCD0662-C863-2144-987B-852EA779A0E4}" type="sibTrans" cxnId="{8A07916D-83BC-174F-B176-BC28EDA17591}">
      <dgm:prSet/>
      <dgm:spPr/>
      <dgm:t>
        <a:bodyPr/>
        <a:lstStyle/>
        <a:p>
          <a:endParaRPr lang="en-US"/>
        </a:p>
      </dgm:t>
    </dgm:pt>
    <dgm:pt modelId="{21A5EFF9-1713-AE4E-BD09-851CF6243D6B}">
      <dgm:prSet phldrT="[Text]" custT="1"/>
      <dgm:spPr>
        <a:solidFill>
          <a:schemeClr val="tx1">
            <a:lumMod val="50000"/>
            <a:lumOff val="50000"/>
          </a:schemeClr>
        </a:solidFill>
      </dgm:spPr>
      <dgm:t>
        <a:bodyPr/>
        <a:lstStyle/>
        <a:p>
          <a:r>
            <a:rPr lang="el-GR" sz="4800" b="1" dirty="0"/>
            <a:t>δικτατορία</a:t>
          </a:r>
          <a:endParaRPr lang="en-US" sz="4800" b="1" dirty="0"/>
        </a:p>
      </dgm:t>
    </dgm:pt>
    <dgm:pt modelId="{3B0ED99C-C26D-5746-911F-86B602047125}" type="parTrans" cxnId="{1069F102-964B-754E-B93B-5A8779A1FC45}">
      <dgm:prSet/>
      <dgm:spPr/>
      <dgm:t>
        <a:bodyPr/>
        <a:lstStyle/>
        <a:p>
          <a:endParaRPr lang="en-US"/>
        </a:p>
      </dgm:t>
    </dgm:pt>
    <dgm:pt modelId="{A0A7147C-1F65-0B47-85DD-4FA3184F916D}" type="sibTrans" cxnId="{1069F102-964B-754E-B93B-5A8779A1FC45}">
      <dgm:prSet/>
      <dgm:spPr/>
      <dgm:t>
        <a:bodyPr/>
        <a:lstStyle/>
        <a:p>
          <a:endParaRPr lang="en-US"/>
        </a:p>
      </dgm:t>
    </dgm:pt>
    <dgm:pt modelId="{9EFE5E0D-5F33-3D41-9B4B-A7C8BA12D3A2}" type="pres">
      <dgm:prSet presAssocID="{D3B23A3C-EC59-C446-B29D-E7A9C60B0276}" presName="cycle" presStyleCnt="0">
        <dgm:presLayoutVars>
          <dgm:dir/>
          <dgm:resizeHandles val="exact"/>
        </dgm:presLayoutVars>
      </dgm:prSet>
      <dgm:spPr/>
    </dgm:pt>
    <dgm:pt modelId="{21B34615-64C5-134A-B390-B8744DB160F6}" type="pres">
      <dgm:prSet presAssocID="{A9B45DC2-0A0A-7A4F-A735-B07589D3BB8B}" presName="arrow" presStyleLbl="node1" presStyleIdx="0" presStyleCnt="2" custScaleX="122530">
        <dgm:presLayoutVars>
          <dgm:bulletEnabled val="1"/>
        </dgm:presLayoutVars>
      </dgm:prSet>
      <dgm:spPr/>
    </dgm:pt>
    <dgm:pt modelId="{F17D0A2D-E939-2041-BF69-37E7AA8C2898}" type="pres">
      <dgm:prSet presAssocID="{21A5EFF9-1713-AE4E-BD09-851CF6243D6B}" presName="arrow" presStyleLbl="node1" presStyleIdx="1" presStyleCnt="2" custScaleX="122530">
        <dgm:presLayoutVars>
          <dgm:bulletEnabled val="1"/>
        </dgm:presLayoutVars>
      </dgm:prSet>
      <dgm:spPr/>
    </dgm:pt>
  </dgm:ptLst>
  <dgm:cxnLst>
    <dgm:cxn modelId="{1069F102-964B-754E-B93B-5A8779A1FC45}" srcId="{D3B23A3C-EC59-C446-B29D-E7A9C60B0276}" destId="{21A5EFF9-1713-AE4E-BD09-851CF6243D6B}" srcOrd="1" destOrd="0" parTransId="{3B0ED99C-C26D-5746-911F-86B602047125}" sibTransId="{A0A7147C-1F65-0B47-85DD-4FA3184F916D}"/>
    <dgm:cxn modelId="{F51FD445-5477-684D-A859-796D55EEAD07}" type="presOf" srcId="{21A5EFF9-1713-AE4E-BD09-851CF6243D6B}" destId="{F17D0A2D-E939-2041-BF69-37E7AA8C2898}" srcOrd="0" destOrd="0" presId="urn:microsoft.com/office/officeart/2005/8/layout/arrow1"/>
    <dgm:cxn modelId="{8968625C-6AC7-0748-851F-FB47A301325C}" type="presOf" srcId="{D3B23A3C-EC59-C446-B29D-E7A9C60B0276}" destId="{9EFE5E0D-5F33-3D41-9B4B-A7C8BA12D3A2}" srcOrd="0" destOrd="0" presId="urn:microsoft.com/office/officeart/2005/8/layout/arrow1"/>
    <dgm:cxn modelId="{5633DF66-03CA-D349-B8B3-34DF5A9E4A46}" type="presOf" srcId="{A9B45DC2-0A0A-7A4F-A735-B07589D3BB8B}" destId="{21B34615-64C5-134A-B390-B8744DB160F6}" srcOrd="0" destOrd="0" presId="urn:microsoft.com/office/officeart/2005/8/layout/arrow1"/>
    <dgm:cxn modelId="{8A07916D-83BC-174F-B176-BC28EDA17591}" srcId="{D3B23A3C-EC59-C446-B29D-E7A9C60B0276}" destId="{A9B45DC2-0A0A-7A4F-A735-B07589D3BB8B}" srcOrd="0" destOrd="0" parTransId="{44927D7D-2A7F-0244-88AB-75494181D9DA}" sibTransId="{2DCD0662-C863-2144-987B-852EA779A0E4}"/>
    <dgm:cxn modelId="{39D0D2EE-CC6D-F84B-9BBD-F1C7F371B17D}" type="presParOf" srcId="{9EFE5E0D-5F33-3D41-9B4B-A7C8BA12D3A2}" destId="{21B34615-64C5-134A-B390-B8744DB160F6}" srcOrd="0" destOrd="0" presId="urn:microsoft.com/office/officeart/2005/8/layout/arrow1"/>
    <dgm:cxn modelId="{3AF04800-ACF2-7F42-B715-858DDCE9C67D}" type="presParOf" srcId="{9EFE5E0D-5F33-3D41-9B4B-A7C8BA12D3A2}" destId="{F17D0A2D-E939-2041-BF69-37E7AA8C2898}"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BB1324-34EB-9B4D-9E7F-B7D2A85243D9}" type="doc">
      <dgm:prSet loTypeId="urn:microsoft.com/office/officeart/2005/8/layout/default" loCatId="" qsTypeId="urn:microsoft.com/office/officeart/2005/8/quickstyle/simple1" qsCatId="simple" csTypeId="urn:microsoft.com/office/officeart/2005/8/colors/colorful4" csCatId="colorful" phldr="1"/>
      <dgm:spPr/>
      <dgm:t>
        <a:bodyPr/>
        <a:lstStyle/>
        <a:p>
          <a:endParaRPr lang="en-US"/>
        </a:p>
      </dgm:t>
    </dgm:pt>
    <dgm:pt modelId="{7A6F0EC6-1CA8-0A48-9956-EA19036207E3}">
      <dgm:prSet/>
      <dgm:spPr>
        <a:solidFill>
          <a:schemeClr val="accent1">
            <a:lumMod val="50000"/>
          </a:schemeClr>
        </a:solidFill>
      </dgm:spPr>
      <dgm:t>
        <a:bodyPr/>
        <a:lstStyle/>
        <a:p>
          <a:r>
            <a:rPr lang="el-GR" b="1"/>
            <a:t>συντηρητικό</a:t>
          </a:r>
          <a:endParaRPr lang="en-US" b="1"/>
        </a:p>
      </dgm:t>
    </dgm:pt>
    <dgm:pt modelId="{32E5C750-CFBA-284D-AD48-D380ED927486}" type="parTrans" cxnId="{7E06978A-1F8C-6846-926C-13093DFA6D56}">
      <dgm:prSet/>
      <dgm:spPr/>
      <dgm:t>
        <a:bodyPr/>
        <a:lstStyle/>
        <a:p>
          <a:endParaRPr lang="en-US"/>
        </a:p>
      </dgm:t>
    </dgm:pt>
    <dgm:pt modelId="{8BF3BE08-9A0F-AE45-B3DB-9B4BC9C27F9E}" type="sibTrans" cxnId="{7E06978A-1F8C-6846-926C-13093DFA6D56}">
      <dgm:prSet/>
      <dgm:spPr/>
      <dgm:t>
        <a:bodyPr/>
        <a:lstStyle/>
        <a:p>
          <a:endParaRPr lang="en-US"/>
        </a:p>
      </dgm:t>
    </dgm:pt>
    <dgm:pt modelId="{599ECB12-DE1C-7D47-8E51-1D77CC0E4610}">
      <dgm:prSet/>
      <dgm:spPr>
        <a:solidFill>
          <a:schemeClr val="accent5">
            <a:lumMod val="60000"/>
            <a:lumOff val="40000"/>
          </a:schemeClr>
        </a:solidFill>
      </dgm:spPr>
      <dgm:t>
        <a:bodyPr/>
        <a:lstStyle/>
        <a:p>
          <a:r>
            <a:rPr lang="el-GR" b="1"/>
            <a:t>φιλελεύθερο</a:t>
          </a:r>
          <a:endParaRPr lang="en-US" b="1"/>
        </a:p>
      </dgm:t>
    </dgm:pt>
    <dgm:pt modelId="{25120C91-C8D0-F84A-B3CD-74F75EE9BE37}" type="parTrans" cxnId="{1A929C43-DD75-F045-A769-D6D159CC37D5}">
      <dgm:prSet/>
      <dgm:spPr/>
      <dgm:t>
        <a:bodyPr/>
        <a:lstStyle/>
        <a:p>
          <a:endParaRPr lang="en-US"/>
        </a:p>
      </dgm:t>
    </dgm:pt>
    <dgm:pt modelId="{7ED71DD8-1469-BC4E-9BF7-9455B296F759}" type="sibTrans" cxnId="{1A929C43-DD75-F045-A769-D6D159CC37D5}">
      <dgm:prSet/>
      <dgm:spPr/>
      <dgm:t>
        <a:bodyPr/>
        <a:lstStyle/>
        <a:p>
          <a:endParaRPr lang="en-US"/>
        </a:p>
      </dgm:t>
    </dgm:pt>
    <dgm:pt modelId="{A3DF26AA-1909-1A40-AAEA-09E03D6947B4}">
      <dgm:prSet/>
      <dgm:spPr>
        <a:solidFill>
          <a:schemeClr val="accent3">
            <a:lumMod val="75000"/>
          </a:schemeClr>
        </a:solidFill>
      </dgm:spPr>
      <dgm:t>
        <a:bodyPr/>
        <a:lstStyle/>
        <a:p>
          <a:r>
            <a:rPr lang="el-GR" b="1" dirty="0"/>
            <a:t>φασιστικό</a:t>
          </a:r>
          <a:r>
            <a:rPr lang="el-GR" dirty="0"/>
            <a:t> </a:t>
          </a:r>
          <a:endParaRPr lang="en-US" dirty="0"/>
        </a:p>
      </dgm:t>
    </dgm:pt>
    <dgm:pt modelId="{996E06D5-9807-6A4D-82DB-4EE84AF8ADB6}" type="parTrans" cxnId="{E97F5F96-1A07-934C-9255-400C190E2FEB}">
      <dgm:prSet/>
      <dgm:spPr/>
      <dgm:t>
        <a:bodyPr/>
        <a:lstStyle/>
        <a:p>
          <a:endParaRPr lang="en-US"/>
        </a:p>
      </dgm:t>
    </dgm:pt>
    <dgm:pt modelId="{B4737094-ED77-544A-90F9-5A361CC7704B}" type="sibTrans" cxnId="{E97F5F96-1A07-934C-9255-400C190E2FEB}">
      <dgm:prSet/>
      <dgm:spPr/>
      <dgm:t>
        <a:bodyPr/>
        <a:lstStyle/>
        <a:p>
          <a:endParaRPr lang="en-US"/>
        </a:p>
      </dgm:t>
    </dgm:pt>
    <dgm:pt modelId="{B4E21099-04BD-D049-9610-8DF9ABD4A315}">
      <dgm:prSet/>
      <dgm:spPr>
        <a:solidFill>
          <a:schemeClr val="accent2"/>
        </a:solidFill>
      </dgm:spPr>
      <dgm:t>
        <a:bodyPr/>
        <a:lstStyle/>
        <a:p>
          <a:r>
            <a:rPr lang="el-GR" b="1" dirty="0"/>
            <a:t>πλουραλιστικό δήμο</a:t>
          </a:r>
          <a:endParaRPr lang="en-US" b="1" dirty="0"/>
        </a:p>
      </dgm:t>
    </dgm:pt>
    <dgm:pt modelId="{EF9976B3-2655-C643-A17B-8F8BA433BDA4}" type="parTrans" cxnId="{742C137F-76EA-374F-97BD-715BEA4BA93E}">
      <dgm:prSet/>
      <dgm:spPr/>
      <dgm:t>
        <a:bodyPr/>
        <a:lstStyle/>
        <a:p>
          <a:endParaRPr lang="en-US"/>
        </a:p>
      </dgm:t>
    </dgm:pt>
    <dgm:pt modelId="{7BCC1ADC-50A6-BC4B-8421-4670BB00AA24}" type="sibTrans" cxnId="{742C137F-76EA-374F-97BD-715BEA4BA93E}">
      <dgm:prSet/>
      <dgm:spPr/>
      <dgm:t>
        <a:bodyPr/>
        <a:lstStyle/>
        <a:p>
          <a:endParaRPr lang="en-US"/>
        </a:p>
      </dgm:t>
    </dgm:pt>
    <dgm:pt modelId="{753F9655-6010-0146-A775-DD43E02B6F80}" type="pres">
      <dgm:prSet presAssocID="{72BB1324-34EB-9B4D-9E7F-B7D2A85243D9}" presName="diagram" presStyleCnt="0">
        <dgm:presLayoutVars>
          <dgm:dir/>
          <dgm:resizeHandles val="exact"/>
        </dgm:presLayoutVars>
      </dgm:prSet>
      <dgm:spPr/>
    </dgm:pt>
    <dgm:pt modelId="{7F2928D6-CF73-2348-92BB-61BDD8EEEFFA}" type="pres">
      <dgm:prSet presAssocID="{7A6F0EC6-1CA8-0A48-9956-EA19036207E3}" presName="node" presStyleLbl="node1" presStyleIdx="0" presStyleCnt="4">
        <dgm:presLayoutVars>
          <dgm:bulletEnabled val="1"/>
        </dgm:presLayoutVars>
      </dgm:prSet>
      <dgm:spPr/>
    </dgm:pt>
    <dgm:pt modelId="{481C5380-4AAC-394F-AC4D-D9A11B9086F6}" type="pres">
      <dgm:prSet presAssocID="{8BF3BE08-9A0F-AE45-B3DB-9B4BC9C27F9E}" presName="sibTrans" presStyleCnt="0"/>
      <dgm:spPr/>
    </dgm:pt>
    <dgm:pt modelId="{8B725052-367B-1648-AB86-268DDD1E7B18}" type="pres">
      <dgm:prSet presAssocID="{599ECB12-DE1C-7D47-8E51-1D77CC0E4610}" presName="node" presStyleLbl="node1" presStyleIdx="1" presStyleCnt="4">
        <dgm:presLayoutVars>
          <dgm:bulletEnabled val="1"/>
        </dgm:presLayoutVars>
      </dgm:prSet>
      <dgm:spPr/>
    </dgm:pt>
    <dgm:pt modelId="{F04F6449-568B-0C43-9E21-EE62D58324B9}" type="pres">
      <dgm:prSet presAssocID="{7ED71DD8-1469-BC4E-9BF7-9455B296F759}" presName="sibTrans" presStyleCnt="0"/>
      <dgm:spPr/>
    </dgm:pt>
    <dgm:pt modelId="{FCC46830-CDA9-D444-86DD-1421F45955BB}" type="pres">
      <dgm:prSet presAssocID="{A3DF26AA-1909-1A40-AAEA-09E03D6947B4}" presName="node" presStyleLbl="node1" presStyleIdx="2" presStyleCnt="4">
        <dgm:presLayoutVars>
          <dgm:bulletEnabled val="1"/>
        </dgm:presLayoutVars>
      </dgm:prSet>
      <dgm:spPr/>
    </dgm:pt>
    <dgm:pt modelId="{26A852F3-7074-504F-92A5-979101503D18}" type="pres">
      <dgm:prSet presAssocID="{B4737094-ED77-544A-90F9-5A361CC7704B}" presName="sibTrans" presStyleCnt="0"/>
      <dgm:spPr/>
    </dgm:pt>
    <dgm:pt modelId="{5BFD1DA5-91BA-394B-A30A-37C7109A5F73}" type="pres">
      <dgm:prSet presAssocID="{B4E21099-04BD-D049-9610-8DF9ABD4A315}" presName="node" presStyleLbl="node1" presStyleIdx="3" presStyleCnt="4">
        <dgm:presLayoutVars>
          <dgm:bulletEnabled val="1"/>
        </dgm:presLayoutVars>
      </dgm:prSet>
      <dgm:spPr/>
    </dgm:pt>
  </dgm:ptLst>
  <dgm:cxnLst>
    <dgm:cxn modelId="{1A929C43-DD75-F045-A769-D6D159CC37D5}" srcId="{72BB1324-34EB-9B4D-9E7F-B7D2A85243D9}" destId="{599ECB12-DE1C-7D47-8E51-1D77CC0E4610}" srcOrd="1" destOrd="0" parTransId="{25120C91-C8D0-F84A-B3CD-74F75EE9BE37}" sibTransId="{7ED71DD8-1469-BC4E-9BF7-9455B296F759}"/>
    <dgm:cxn modelId="{2EA67D4B-F2CD-7444-9C69-CC7242C68456}" type="presOf" srcId="{72BB1324-34EB-9B4D-9E7F-B7D2A85243D9}" destId="{753F9655-6010-0146-A775-DD43E02B6F80}" srcOrd="0" destOrd="0" presId="urn:microsoft.com/office/officeart/2005/8/layout/default"/>
    <dgm:cxn modelId="{EEB7F96F-5C1A-F84A-88D5-CB5131B645D9}" type="presOf" srcId="{7A6F0EC6-1CA8-0A48-9956-EA19036207E3}" destId="{7F2928D6-CF73-2348-92BB-61BDD8EEEFFA}" srcOrd="0" destOrd="0" presId="urn:microsoft.com/office/officeart/2005/8/layout/default"/>
    <dgm:cxn modelId="{742C137F-76EA-374F-97BD-715BEA4BA93E}" srcId="{72BB1324-34EB-9B4D-9E7F-B7D2A85243D9}" destId="{B4E21099-04BD-D049-9610-8DF9ABD4A315}" srcOrd="3" destOrd="0" parTransId="{EF9976B3-2655-C643-A17B-8F8BA433BDA4}" sibTransId="{7BCC1ADC-50A6-BC4B-8421-4670BB00AA24}"/>
    <dgm:cxn modelId="{7E06978A-1F8C-6846-926C-13093DFA6D56}" srcId="{72BB1324-34EB-9B4D-9E7F-B7D2A85243D9}" destId="{7A6F0EC6-1CA8-0A48-9956-EA19036207E3}" srcOrd="0" destOrd="0" parTransId="{32E5C750-CFBA-284D-AD48-D380ED927486}" sibTransId="{8BF3BE08-9A0F-AE45-B3DB-9B4BC9C27F9E}"/>
    <dgm:cxn modelId="{E97F5F96-1A07-934C-9255-400C190E2FEB}" srcId="{72BB1324-34EB-9B4D-9E7F-B7D2A85243D9}" destId="{A3DF26AA-1909-1A40-AAEA-09E03D6947B4}" srcOrd="2" destOrd="0" parTransId="{996E06D5-9807-6A4D-82DB-4EE84AF8ADB6}" sibTransId="{B4737094-ED77-544A-90F9-5A361CC7704B}"/>
    <dgm:cxn modelId="{0912C29A-B81A-1046-9099-19BF90658349}" type="presOf" srcId="{599ECB12-DE1C-7D47-8E51-1D77CC0E4610}" destId="{8B725052-367B-1648-AB86-268DDD1E7B18}" srcOrd="0" destOrd="0" presId="urn:microsoft.com/office/officeart/2005/8/layout/default"/>
    <dgm:cxn modelId="{F9144AB2-1B67-4D42-8606-2A74F54DF225}" type="presOf" srcId="{A3DF26AA-1909-1A40-AAEA-09E03D6947B4}" destId="{FCC46830-CDA9-D444-86DD-1421F45955BB}" srcOrd="0" destOrd="0" presId="urn:microsoft.com/office/officeart/2005/8/layout/default"/>
    <dgm:cxn modelId="{B33D78F6-57BC-2548-A0B6-F9916DB6F829}" type="presOf" srcId="{B4E21099-04BD-D049-9610-8DF9ABD4A315}" destId="{5BFD1DA5-91BA-394B-A30A-37C7109A5F73}" srcOrd="0" destOrd="0" presId="urn:microsoft.com/office/officeart/2005/8/layout/default"/>
    <dgm:cxn modelId="{6E9D06AB-55E5-E042-82D8-FE4B8834EE5F}" type="presParOf" srcId="{753F9655-6010-0146-A775-DD43E02B6F80}" destId="{7F2928D6-CF73-2348-92BB-61BDD8EEEFFA}" srcOrd="0" destOrd="0" presId="urn:microsoft.com/office/officeart/2005/8/layout/default"/>
    <dgm:cxn modelId="{13F10A65-6A25-A743-B857-F7655A2F577C}" type="presParOf" srcId="{753F9655-6010-0146-A775-DD43E02B6F80}" destId="{481C5380-4AAC-394F-AC4D-D9A11B9086F6}" srcOrd="1" destOrd="0" presId="urn:microsoft.com/office/officeart/2005/8/layout/default"/>
    <dgm:cxn modelId="{751174A0-CDB1-C347-9C1B-C6DB762CDBB1}" type="presParOf" srcId="{753F9655-6010-0146-A775-DD43E02B6F80}" destId="{8B725052-367B-1648-AB86-268DDD1E7B18}" srcOrd="2" destOrd="0" presId="urn:microsoft.com/office/officeart/2005/8/layout/default"/>
    <dgm:cxn modelId="{D8102992-B7C1-DB44-A3D0-4F93E7EBE2ED}" type="presParOf" srcId="{753F9655-6010-0146-A775-DD43E02B6F80}" destId="{F04F6449-568B-0C43-9E21-EE62D58324B9}" srcOrd="3" destOrd="0" presId="urn:microsoft.com/office/officeart/2005/8/layout/default"/>
    <dgm:cxn modelId="{C04CEBB3-D89E-044E-8ECB-C3693405EF86}" type="presParOf" srcId="{753F9655-6010-0146-A775-DD43E02B6F80}" destId="{FCC46830-CDA9-D444-86DD-1421F45955BB}" srcOrd="4" destOrd="0" presId="urn:microsoft.com/office/officeart/2005/8/layout/default"/>
    <dgm:cxn modelId="{67C25089-ADCD-A742-A61B-327F2C01B248}" type="presParOf" srcId="{753F9655-6010-0146-A775-DD43E02B6F80}" destId="{26A852F3-7074-504F-92A5-979101503D18}" srcOrd="5" destOrd="0" presId="urn:microsoft.com/office/officeart/2005/8/layout/default"/>
    <dgm:cxn modelId="{6FF9F204-5425-7D4C-A7F4-2E224D7391D6}" type="presParOf" srcId="{753F9655-6010-0146-A775-DD43E02B6F80}" destId="{5BFD1DA5-91BA-394B-A30A-37C7109A5F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7CB692-F05B-8146-B721-8B059306E0F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004EEB-95FA-3045-BFA7-01205781D607}">
      <dgm:prSet/>
      <dgm:spPr/>
      <dgm:t>
        <a:bodyPr/>
        <a:lstStyle/>
        <a:p>
          <a:pPr algn="ctr"/>
          <a:r>
            <a:rPr lang="el-GR" b="1" dirty="0"/>
            <a:t>Συναίνεση</a:t>
          </a:r>
          <a:endParaRPr lang="en-US" b="1" dirty="0"/>
        </a:p>
      </dgm:t>
    </dgm:pt>
    <dgm:pt modelId="{8D834232-2E8D-534F-9224-94F00218278E}" type="parTrans" cxnId="{14B4F6CC-A228-FF43-87AC-ABF297179A95}">
      <dgm:prSet/>
      <dgm:spPr/>
      <dgm:t>
        <a:bodyPr/>
        <a:lstStyle/>
        <a:p>
          <a:endParaRPr lang="en-US"/>
        </a:p>
      </dgm:t>
    </dgm:pt>
    <dgm:pt modelId="{1EF530B0-1024-674F-94E5-7DD360E894C5}" type="sibTrans" cxnId="{14B4F6CC-A228-FF43-87AC-ABF297179A95}">
      <dgm:prSet/>
      <dgm:spPr/>
      <dgm:t>
        <a:bodyPr/>
        <a:lstStyle/>
        <a:p>
          <a:endParaRPr lang="en-US"/>
        </a:p>
      </dgm:t>
    </dgm:pt>
    <dgm:pt modelId="{5178D15B-054D-334B-85CE-12862BB0C19F}">
      <dgm:prSet/>
      <dgm:spPr/>
      <dgm:t>
        <a:bodyPr/>
        <a:lstStyle/>
        <a:p>
          <a:pPr algn="ctr"/>
          <a:r>
            <a:rPr lang="el-GR" b="1" dirty="0"/>
            <a:t>Λειτουργία </a:t>
          </a:r>
          <a:endParaRPr lang="en-US" b="1" dirty="0"/>
        </a:p>
      </dgm:t>
    </dgm:pt>
    <dgm:pt modelId="{3FD6CCED-7B2C-9642-96AA-BF32B0DA6BCE}" type="parTrans" cxnId="{2A0E040B-5D9B-B342-85C0-8FFB20BE8CA1}">
      <dgm:prSet/>
      <dgm:spPr/>
      <dgm:t>
        <a:bodyPr/>
        <a:lstStyle/>
        <a:p>
          <a:endParaRPr lang="en-US"/>
        </a:p>
      </dgm:t>
    </dgm:pt>
    <dgm:pt modelId="{327C97A6-E904-7943-A8E8-743A0B2D6BD7}" type="sibTrans" cxnId="{2A0E040B-5D9B-B342-85C0-8FFB20BE8CA1}">
      <dgm:prSet/>
      <dgm:spPr/>
      <dgm:t>
        <a:bodyPr/>
        <a:lstStyle/>
        <a:p>
          <a:endParaRPr lang="en-US"/>
        </a:p>
      </dgm:t>
    </dgm:pt>
    <dgm:pt modelId="{4D3DF02F-1B7B-F141-A6A2-CCC9DA2DC346}">
      <dgm:prSet/>
      <dgm:spPr/>
      <dgm:t>
        <a:bodyPr/>
        <a:lstStyle/>
        <a:p>
          <a:pPr algn="ctr"/>
          <a:r>
            <a:rPr lang="el-GR" b="1" dirty="0"/>
            <a:t>Σταθερότητα Δημοκρατίας</a:t>
          </a:r>
          <a:endParaRPr lang="en-US" b="1" dirty="0"/>
        </a:p>
      </dgm:t>
    </dgm:pt>
    <dgm:pt modelId="{D021B367-2F29-8243-AFB7-B871EECF190F}" type="parTrans" cxnId="{84DBB66E-5721-4944-8B18-1128DBBCD560}">
      <dgm:prSet/>
      <dgm:spPr/>
      <dgm:t>
        <a:bodyPr/>
        <a:lstStyle/>
        <a:p>
          <a:endParaRPr lang="en-US"/>
        </a:p>
      </dgm:t>
    </dgm:pt>
    <dgm:pt modelId="{876C5371-2337-A046-AD22-7B878CA9FE77}" type="sibTrans" cxnId="{84DBB66E-5721-4944-8B18-1128DBBCD560}">
      <dgm:prSet/>
      <dgm:spPr/>
      <dgm:t>
        <a:bodyPr/>
        <a:lstStyle/>
        <a:p>
          <a:endParaRPr lang="en-US"/>
        </a:p>
      </dgm:t>
    </dgm:pt>
    <dgm:pt modelId="{8734E621-E769-BB46-9938-68F7015CCC6E}" type="pres">
      <dgm:prSet presAssocID="{9C7CB692-F05B-8146-B721-8B059306E0F7}" presName="linear" presStyleCnt="0">
        <dgm:presLayoutVars>
          <dgm:animLvl val="lvl"/>
          <dgm:resizeHandles val="exact"/>
        </dgm:presLayoutVars>
      </dgm:prSet>
      <dgm:spPr/>
    </dgm:pt>
    <dgm:pt modelId="{F71112A4-5DDF-6D43-91ED-542333E92C3E}" type="pres">
      <dgm:prSet presAssocID="{DF004EEB-95FA-3045-BFA7-01205781D607}" presName="parentText" presStyleLbl="node1" presStyleIdx="0" presStyleCnt="3">
        <dgm:presLayoutVars>
          <dgm:chMax val="0"/>
          <dgm:bulletEnabled val="1"/>
        </dgm:presLayoutVars>
      </dgm:prSet>
      <dgm:spPr/>
    </dgm:pt>
    <dgm:pt modelId="{E26F193B-C5DE-3C4C-BEBE-7508E37F2907}" type="pres">
      <dgm:prSet presAssocID="{1EF530B0-1024-674F-94E5-7DD360E894C5}" presName="spacer" presStyleCnt="0"/>
      <dgm:spPr/>
    </dgm:pt>
    <dgm:pt modelId="{F4CC8840-97EE-FB4C-A11B-683F5B4CB9B8}" type="pres">
      <dgm:prSet presAssocID="{5178D15B-054D-334B-85CE-12862BB0C19F}" presName="parentText" presStyleLbl="node1" presStyleIdx="1" presStyleCnt="3">
        <dgm:presLayoutVars>
          <dgm:chMax val="0"/>
          <dgm:bulletEnabled val="1"/>
        </dgm:presLayoutVars>
      </dgm:prSet>
      <dgm:spPr/>
    </dgm:pt>
    <dgm:pt modelId="{5F76FA1B-2CCB-D741-8619-68B997D7205B}" type="pres">
      <dgm:prSet presAssocID="{327C97A6-E904-7943-A8E8-743A0B2D6BD7}" presName="spacer" presStyleCnt="0"/>
      <dgm:spPr/>
    </dgm:pt>
    <dgm:pt modelId="{34C56FD7-453E-914B-9BE9-08E0E93A0837}" type="pres">
      <dgm:prSet presAssocID="{4D3DF02F-1B7B-F141-A6A2-CCC9DA2DC346}" presName="parentText" presStyleLbl="node1" presStyleIdx="2" presStyleCnt="3">
        <dgm:presLayoutVars>
          <dgm:chMax val="0"/>
          <dgm:bulletEnabled val="1"/>
        </dgm:presLayoutVars>
      </dgm:prSet>
      <dgm:spPr/>
    </dgm:pt>
  </dgm:ptLst>
  <dgm:cxnLst>
    <dgm:cxn modelId="{2A0E040B-5D9B-B342-85C0-8FFB20BE8CA1}" srcId="{9C7CB692-F05B-8146-B721-8B059306E0F7}" destId="{5178D15B-054D-334B-85CE-12862BB0C19F}" srcOrd="1" destOrd="0" parTransId="{3FD6CCED-7B2C-9642-96AA-BF32B0DA6BCE}" sibTransId="{327C97A6-E904-7943-A8E8-743A0B2D6BD7}"/>
    <dgm:cxn modelId="{9E9A6620-7425-7B4F-B1E2-4CB0BBFCF517}" type="presOf" srcId="{4D3DF02F-1B7B-F141-A6A2-CCC9DA2DC346}" destId="{34C56FD7-453E-914B-9BE9-08E0E93A0837}" srcOrd="0" destOrd="0" presId="urn:microsoft.com/office/officeart/2005/8/layout/vList2"/>
    <dgm:cxn modelId="{67C8F16C-615F-F946-9BEB-4BCFC1202ACF}" type="presOf" srcId="{9C7CB692-F05B-8146-B721-8B059306E0F7}" destId="{8734E621-E769-BB46-9938-68F7015CCC6E}" srcOrd="0" destOrd="0" presId="urn:microsoft.com/office/officeart/2005/8/layout/vList2"/>
    <dgm:cxn modelId="{84DBB66E-5721-4944-8B18-1128DBBCD560}" srcId="{9C7CB692-F05B-8146-B721-8B059306E0F7}" destId="{4D3DF02F-1B7B-F141-A6A2-CCC9DA2DC346}" srcOrd="2" destOrd="0" parTransId="{D021B367-2F29-8243-AFB7-B871EECF190F}" sibTransId="{876C5371-2337-A046-AD22-7B878CA9FE77}"/>
    <dgm:cxn modelId="{86B2C0B6-E6C7-724C-B956-46B3A636FC66}" type="presOf" srcId="{5178D15B-054D-334B-85CE-12862BB0C19F}" destId="{F4CC8840-97EE-FB4C-A11B-683F5B4CB9B8}" srcOrd="0" destOrd="0" presId="urn:microsoft.com/office/officeart/2005/8/layout/vList2"/>
    <dgm:cxn modelId="{9FBF7CC7-C3B3-9649-8EE0-FD2546DEABEC}" type="presOf" srcId="{DF004EEB-95FA-3045-BFA7-01205781D607}" destId="{F71112A4-5DDF-6D43-91ED-542333E92C3E}" srcOrd="0" destOrd="0" presId="urn:microsoft.com/office/officeart/2005/8/layout/vList2"/>
    <dgm:cxn modelId="{14B4F6CC-A228-FF43-87AC-ABF297179A95}" srcId="{9C7CB692-F05B-8146-B721-8B059306E0F7}" destId="{DF004EEB-95FA-3045-BFA7-01205781D607}" srcOrd="0" destOrd="0" parTransId="{8D834232-2E8D-534F-9224-94F00218278E}" sibTransId="{1EF530B0-1024-674F-94E5-7DD360E894C5}"/>
    <dgm:cxn modelId="{3FAB75C1-3794-A34C-8048-B7F0D20AD702}" type="presParOf" srcId="{8734E621-E769-BB46-9938-68F7015CCC6E}" destId="{F71112A4-5DDF-6D43-91ED-542333E92C3E}" srcOrd="0" destOrd="0" presId="urn:microsoft.com/office/officeart/2005/8/layout/vList2"/>
    <dgm:cxn modelId="{7F5027B6-186E-3544-A36F-6838D9F5286F}" type="presParOf" srcId="{8734E621-E769-BB46-9938-68F7015CCC6E}" destId="{E26F193B-C5DE-3C4C-BEBE-7508E37F2907}" srcOrd="1" destOrd="0" presId="urn:microsoft.com/office/officeart/2005/8/layout/vList2"/>
    <dgm:cxn modelId="{2EFD7530-CB41-554E-B437-DD52C8836A72}" type="presParOf" srcId="{8734E621-E769-BB46-9938-68F7015CCC6E}" destId="{F4CC8840-97EE-FB4C-A11B-683F5B4CB9B8}" srcOrd="2" destOrd="0" presId="urn:microsoft.com/office/officeart/2005/8/layout/vList2"/>
    <dgm:cxn modelId="{B8D47E58-6ED7-6A41-85F3-835D3BFD0211}" type="presParOf" srcId="{8734E621-E769-BB46-9938-68F7015CCC6E}" destId="{5F76FA1B-2CCB-D741-8619-68B997D7205B}" srcOrd="3" destOrd="0" presId="urn:microsoft.com/office/officeart/2005/8/layout/vList2"/>
    <dgm:cxn modelId="{8AB1A05F-9D2C-5D42-841A-6CDE49A68C57}" type="presParOf" srcId="{8734E621-E769-BB46-9938-68F7015CCC6E}" destId="{34C56FD7-453E-914B-9BE9-08E0E93A08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09ACF-D164-FC4E-83C1-5F316D64E278}">
      <dsp:nvSpPr>
        <dsp:cNvPr id="0" name=""/>
        <dsp:cNvSpPr/>
      </dsp:nvSpPr>
      <dsp:spPr>
        <a:xfrm>
          <a:off x="1085979" y="314374"/>
          <a:ext cx="3009641" cy="300964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l-GR" sz="4000" b="1" kern="1200" dirty="0"/>
            <a:t>Κράτος </a:t>
          </a:r>
          <a:endParaRPr lang="en-US" sz="4000" kern="1200" dirty="0"/>
        </a:p>
      </dsp:txBody>
      <dsp:txXfrm>
        <a:off x="1487264" y="841061"/>
        <a:ext cx="2207070" cy="1354338"/>
      </dsp:txXfrm>
    </dsp:sp>
    <dsp:sp modelId="{852DB883-F94C-AD42-A100-529BE24785DE}">
      <dsp:nvSpPr>
        <dsp:cNvPr id="0" name=""/>
        <dsp:cNvSpPr/>
      </dsp:nvSpPr>
      <dsp:spPr>
        <a:xfrm>
          <a:off x="2171958" y="2195400"/>
          <a:ext cx="3009641" cy="3009641"/>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l-GR" sz="3600" b="1" kern="1200" dirty="0"/>
            <a:t>Κοινωνία</a:t>
          </a:r>
          <a:endParaRPr lang="en-US" sz="3600" kern="1200" dirty="0"/>
        </a:p>
      </dsp:txBody>
      <dsp:txXfrm>
        <a:off x="3092406" y="2972891"/>
        <a:ext cx="1805785" cy="1655303"/>
      </dsp:txXfrm>
    </dsp:sp>
    <dsp:sp modelId="{1FB8319D-4C49-5049-B928-4BA07E31645B}">
      <dsp:nvSpPr>
        <dsp:cNvPr id="0" name=""/>
        <dsp:cNvSpPr/>
      </dsp:nvSpPr>
      <dsp:spPr>
        <a:xfrm>
          <a:off x="0" y="2195400"/>
          <a:ext cx="3009641" cy="3009641"/>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l-GR" sz="3200" b="1" kern="1200" dirty="0"/>
            <a:t>Οικονομία</a:t>
          </a:r>
          <a:endParaRPr lang="en-US" sz="3200" kern="1200" dirty="0"/>
        </a:p>
      </dsp:txBody>
      <dsp:txXfrm>
        <a:off x="283407" y="2972891"/>
        <a:ext cx="1805785" cy="16553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1F649-ECE8-D34E-A362-DE9C9F6A5D4C}">
      <dsp:nvSpPr>
        <dsp:cNvPr id="0" name=""/>
        <dsp:cNvSpPr/>
      </dsp:nvSpPr>
      <dsp:spPr>
        <a:xfrm>
          <a:off x="0" y="262026"/>
          <a:ext cx="5181600"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Αναφορικά με τα </a:t>
          </a:r>
          <a:r>
            <a:rPr lang="el-GR" sz="2300" b="1" u="sng" kern="1200" dirty="0"/>
            <a:t>είδη-οικογένειες</a:t>
          </a:r>
          <a:r>
            <a:rPr lang="el-GR" sz="2300" kern="1200" dirty="0"/>
            <a:t> των θεωριών της κοινωνικής δημοκρατίας, αυτές κατηγοριοποιούνται σε δύο μεγάλες γενικές κατηγορίες:</a:t>
          </a:r>
          <a:endParaRPr lang="en-US" sz="2300" kern="1200" dirty="0"/>
        </a:p>
      </dsp:txBody>
      <dsp:txXfrm>
        <a:off x="80132" y="342158"/>
        <a:ext cx="5021336" cy="1481245"/>
      </dsp:txXfrm>
    </dsp:sp>
    <dsp:sp modelId="{69EB2937-D691-B744-8D56-F888C8406E1E}">
      <dsp:nvSpPr>
        <dsp:cNvPr id="0" name=""/>
        <dsp:cNvSpPr/>
      </dsp:nvSpPr>
      <dsp:spPr>
        <a:xfrm>
          <a:off x="0" y="1969776"/>
          <a:ext cx="5181600"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kern="1200" dirty="0"/>
            <a:t>Στις </a:t>
          </a:r>
          <a:r>
            <a:rPr lang="el-GR" sz="3200" b="1" u="sng" kern="1200" dirty="0"/>
            <a:t>ριζοσπαστικές</a:t>
          </a:r>
          <a:r>
            <a:rPr lang="el-GR" sz="3200" b="1" kern="1200" dirty="0"/>
            <a:t> </a:t>
          </a:r>
          <a:r>
            <a:rPr lang="el-GR" sz="3200" kern="1200" dirty="0"/>
            <a:t>και στις</a:t>
          </a:r>
          <a:endParaRPr lang="en-US" sz="3200" kern="1200" dirty="0"/>
        </a:p>
      </dsp:txBody>
      <dsp:txXfrm>
        <a:off x="80132" y="2049908"/>
        <a:ext cx="5021336" cy="1481245"/>
      </dsp:txXfrm>
    </dsp:sp>
    <dsp:sp modelId="{1BCED208-3F3B-C241-8F70-6695A1DFDC84}">
      <dsp:nvSpPr>
        <dsp:cNvPr id="0" name=""/>
        <dsp:cNvSpPr/>
      </dsp:nvSpPr>
      <dsp:spPr>
        <a:xfrm>
          <a:off x="0" y="3677526"/>
          <a:ext cx="5181600" cy="16415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l-GR" sz="3200" b="1" u="sng" kern="1200" dirty="0"/>
            <a:t>Μετριοπαθείς- μεταρρυθμιστικές</a:t>
          </a:r>
          <a:r>
            <a:rPr lang="el-GR" sz="3200" kern="1200" dirty="0"/>
            <a:t>.</a:t>
          </a:r>
          <a:endParaRPr lang="en-US" sz="3200" kern="1200" dirty="0"/>
        </a:p>
      </dsp:txBody>
      <dsp:txXfrm>
        <a:off x="80132" y="3757658"/>
        <a:ext cx="5021336" cy="148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6AE97-7D2D-EF4B-B90F-B506714A97AB}">
      <dsp:nvSpPr>
        <dsp:cNvPr id="0" name=""/>
        <dsp:cNvSpPr/>
      </dsp:nvSpPr>
      <dsp:spPr>
        <a:xfrm>
          <a:off x="2" y="2711"/>
          <a:ext cx="8307435"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t>στη μεταρρυθμιστική θεωρία της κοινωνικής δημοκρατίας, ανήκουν πρωτίστως τα προγράμματα και η πρακτική: των σοσιαλδημοκρατικών κομμάτων της Δυτικής Ευρώπης (</a:t>
          </a:r>
          <a:r>
            <a:rPr lang="en-US" sz="2400" b="1" kern="1200" dirty="0"/>
            <a:t>Castles</a:t>
          </a:r>
          <a:r>
            <a:rPr lang="el-GR" sz="2400" b="1" kern="1200" dirty="0"/>
            <a:t>,1992)</a:t>
          </a:r>
          <a:endParaRPr lang="en-US" sz="2400" b="1" kern="1200" dirty="0"/>
        </a:p>
      </dsp:txBody>
      <dsp:txXfrm>
        <a:off x="638866" y="2711"/>
        <a:ext cx="7029708" cy="1277727"/>
      </dsp:txXfrm>
    </dsp:sp>
    <dsp:sp modelId="{BA552EB7-5E2B-6841-8E95-2F0F27FCC4A3}">
      <dsp:nvSpPr>
        <dsp:cNvPr id="0" name=""/>
        <dsp:cNvSpPr/>
      </dsp:nvSpPr>
      <dsp:spPr>
        <a:xfrm>
          <a:off x="2" y="1459321"/>
          <a:ext cx="8934224"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l-GR" sz="3200" b="1" kern="1200" dirty="0"/>
            <a:t>η θεωρία του </a:t>
          </a:r>
          <a:r>
            <a:rPr lang="el-GR" sz="4000" b="1" kern="1200" dirty="0"/>
            <a:t>κοινωνικού κράτους, </a:t>
          </a:r>
          <a:endParaRPr lang="en-US" sz="4000" b="1" kern="1200" dirty="0"/>
        </a:p>
      </dsp:txBody>
      <dsp:txXfrm>
        <a:off x="638866" y="1459321"/>
        <a:ext cx="7656497" cy="1277727"/>
      </dsp:txXfrm>
    </dsp:sp>
    <dsp:sp modelId="{9DC6C015-C8DE-A947-BCA5-A4FF96B30672}">
      <dsp:nvSpPr>
        <dsp:cNvPr id="0" name=""/>
        <dsp:cNvSpPr/>
      </dsp:nvSpPr>
      <dsp:spPr>
        <a:xfrm>
          <a:off x="2" y="2915931"/>
          <a:ext cx="10422266"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l-GR" sz="3200" b="1" kern="1200" dirty="0"/>
            <a:t>του </a:t>
          </a:r>
          <a:r>
            <a:rPr lang="el-GR" sz="4000" b="1" kern="1200" dirty="0"/>
            <a:t>καθολικού εργατικού κινήματος</a:t>
          </a:r>
          <a:r>
            <a:rPr lang="el-GR" sz="4000" kern="1200" dirty="0"/>
            <a:t> </a:t>
          </a:r>
          <a:r>
            <a:rPr lang="el-GR" sz="1900" kern="1200" dirty="0"/>
            <a:t>και </a:t>
          </a:r>
          <a:endParaRPr lang="en-US" sz="1900" kern="1200" dirty="0"/>
        </a:p>
      </dsp:txBody>
      <dsp:txXfrm>
        <a:off x="638866" y="2915931"/>
        <a:ext cx="9144539" cy="1277727"/>
      </dsp:txXfrm>
    </dsp:sp>
    <dsp:sp modelId="{AB88C6E7-0574-6A42-A287-E044C75A9ECC}">
      <dsp:nvSpPr>
        <dsp:cNvPr id="0" name=""/>
        <dsp:cNvSpPr/>
      </dsp:nvSpPr>
      <dsp:spPr>
        <a:xfrm>
          <a:off x="4" y="4375253"/>
          <a:ext cx="10483916" cy="127772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el-GR" sz="3200" b="1" kern="1200" dirty="0"/>
            <a:t>των </a:t>
          </a:r>
          <a:r>
            <a:rPr lang="el-GR" sz="3600" b="1" kern="1200" dirty="0"/>
            <a:t>χριστιανοδημοκρατικών κομμάτων στην Ευρώπη</a:t>
          </a:r>
          <a:r>
            <a:rPr lang="el-GR" sz="3600" kern="1200" dirty="0"/>
            <a:t>. </a:t>
          </a:r>
          <a:endParaRPr lang="en-US" sz="3600" kern="1200" dirty="0"/>
        </a:p>
      </dsp:txBody>
      <dsp:txXfrm>
        <a:off x="638868" y="4375253"/>
        <a:ext cx="9206189" cy="12777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F07E3-648A-E74A-BDDF-4E4C8714E2B0}">
      <dsp:nvSpPr>
        <dsp:cNvPr id="0" name=""/>
        <dsp:cNvSpPr/>
      </dsp:nvSpPr>
      <dsp:spPr>
        <a:xfrm>
          <a:off x="0" y="216704"/>
          <a:ext cx="10699679" cy="2069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Ως</a:t>
          </a:r>
          <a:r>
            <a:rPr lang="el-GR" sz="2900" b="1" kern="1200" dirty="0"/>
            <a:t> «</a:t>
          </a:r>
          <a:r>
            <a:rPr lang="el-GR" sz="2900" b="1" u="sng" kern="1200" dirty="0"/>
            <a:t>φιλελεύθερο κράτος δικαίου</a:t>
          </a:r>
          <a:r>
            <a:rPr lang="el-GR" sz="2900" kern="1200" dirty="0"/>
            <a:t>» περιγράφεται ένας τύπος κράτους, του οποίου η </a:t>
          </a:r>
          <a:r>
            <a:rPr lang="el-GR" sz="2900" b="1" u="sng" kern="1200" dirty="0"/>
            <a:t>πολιτική</a:t>
          </a:r>
          <a:r>
            <a:rPr lang="el-GR" sz="2900" kern="1200" dirty="0"/>
            <a:t>, το </a:t>
          </a:r>
          <a:r>
            <a:rPr lang="el-GR" sz="2900" b="1" u="sng" kern="1200" dirty="0"/>
            <a:t>δίκαιο</a:t>
          </a:r>
          <a:r>
            <a:rPr lang="el-GR" sz="2900" kern="1200" dirty="0"/>
            <a:t> και η </a:t>
          </a:r>
          <a:r>
            <a:rPr lang="el-GR" sz="2900" b="1" u="sng" kern="1200" dirty="0"/>
            <a:t>διοίκηση</a:t>
          </a:r>
          <a:r>
            <a:rPr lang="el-GR" sz="2900" kern="1200" dirty="0"/>
            <a:t> περιορίζονται στο εσωτερικό σε λειτουργίες τάξης και στα της </a:t>
          </a:r>
          <a:r>
            <a:rPr lang="el-GR" sz="2900" b="1" u="sng" kern="1200" dirty="0"/>
            <a:t>άμυνας στα εξωτερικά ζητήματα</a:t>
          </a:r>
          <a:r>
            <a:rPr lang="el-GR" sz="2900" kern="1200" dirty="0"/>
            <a:t>.</a:t>
          </a:r>
          <a:endParaRPr lang="en-US" sz="2900" kern="1200" dirty="0"/>
        </a:p>
      </dsp:txBody>
      <dsp:txXfrm>
        <a:off x="101036" y="317740"/>
        <a:ext cx="10497607" cy="1867658"/>
      </dsp:txXfrm>
    </dsp:sp>
    <dsp:sp modelId="{45EBBE84-C647-1A4A-995C-6FAC7435461F}">
      <dsp:nvSpPr>
        <dsp:cNvPr id="0" name=""/>
        <dsp:cNvSpPr/>
      </dsp:nvSpPr>
      <dsp:spPr>
        <a:xfrm>
          <a:off x="0" y="2369954"/>
          <a:ext cx="10699679" cy="2069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Ως «</a:t>
          </a:r>
          <a:r>
            <a:rPr lang="el-GR" sz="2900" b="1" kern="1200" dirty="0"/>
            <a:t>κοινωνικό κράτος δικαίου</a:t>
          </a:r>
          <a:r>
            <a:rPr lang="el-GR" sz="2900" kern="1200" dirty="0"/>
            <a:t>» ορίζεται ο τύπος του κράτους που διαμορφώνεται με βάση συγκεκριμένους στόχους (ιδιαίτερα αυτόν της κοινωνικής ισότητας) με </a:t>
          </a:r>
          <a:r>
            <a:rPr lang="el-GR" sz="2900" b="1" u="sng" kern="1200" dirty="0"/>
            <a:t>μέσα κρατικού παρεμβατισμού</a:t>
          </a:r>
          <a:r>
            <a:rPr lang="el-GR" sz="2900" kern="1200" dirty="0"/>
            <a:t>, στο πλαίσιο ενός συνταγματικού κράτους δικαίου.</a:t>
          </a:r>
          <a:endParaRPr lang="en-US" sz="2900" kern="1200" dirty="0"/>
        </a:p>
      </dsp:txBody>
      <dsp:txXfrm>
        <a:off x="101036" y="2470990"/>
        <a:ext cx="10497607" cy="18676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15824-B385-0641-9381-30B315EEB868}">
      <dsp:nvSpPr>
        <dsp:cNvPr id="0" name=""/>
        <dsp:cNvSpPr/>
      </dsp:nvSpPr>
      <dsp:spPr>
        <a:xfrm>
          <a:off x="67707" y="2672"/>
          <a:ext cx="3343071" cy="20058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kern="1200" dirty="0"/>
            <a:t>Καταλύει τον </a:t>
          </a:r>
          <a:r>
            <a:rPr lang="el-GR" sz="3300" b="1" kern="1200" dirty="0"/>
            <a:t>πυρήνα της κρατικής μορφής</a:t>
          </a:r>
          <a:endParaRPr lang="en-US" sz="3300" b="1" kern="1200" dirty="0"/>
        </a:p>
      </dsp:txBody>
      <dsp:txXfrm>
        <a:off x="67707" y="2672"/>
        <a:ext cx="3343071" cy="2005842"/>
      </dsp:txXfrm>
    </dsp:sp>
    <dsp:sp modelId="{DDF6CB57-F85D-B240-92C8-2213BCA901D6}">
      <dsp:nvSpPr>
        <dsp:cNvPr id="0" name=""/>
        <dsp:cNvSpPr/>
      </dsp:nvSpPr>
      <dsp:spPr>
        <a:xfrm>
          <a:off x="3745085" y="2672"/>
          <a:ext cx="3343071" cy="20058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b="1" kern="1200" dirty="0"/>
            <a:t>Είναι αμφιλεγόμενη</a:t>
          </a:r>
          <a:endParaRPr lang="en-US" sz="3600" b="1" kern="1200" dirty="0"/>
        </a:p>
      </dsp:txBody>
      <dsp:txXfrm>
        <a:off x="3745085" y="2672"/>
        <a:ext cx="3343071" cy="2005842"/>
      </dsp:txXfrm>
    </dsp:sp>
    <dsp:sp modelId="{5B59416F-B8AA-4540-A447-CDCFC9D7C587}">
      <dsp:nvSpPr>
        <dsp:cNvPr id="0" name=""/>
        <dsp:cNvSpPr/>
      </dsp:nvSpPr>
      <dsp:spPr>
        <a:xfrm>
          <a:off x="7422464" y="2672"/>
          <a:ext cx="3343071" cy="200584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l-GR" sz="3600" b="1" kern="1200" dirty="0"/>
            <a:t>Οδηγεί σε λανθάνοντα σοσιαλισμό</a:t>
          </a:r>
          <a:endParaRPr lang="en-US" sz="3600" b="1" kern="1200" dirty="0"/>
        </a:p>
      </dsp:txBody>
      <dsp:txXfrm>
        <a:off x="7422464" y="2672"/>
        <a:ext cx="3343071" cy="2005842"/>
      </dsp:txXfrm>
    </dsp:sp>
    <dsp:sp modelId="{D496D296-5F5D-4E40-A786-A6F5E6AFD2B6}">
      <dsp:nvSpPr>
        <dsp:cNvPr id="0" name=""/>
        <dsp:cNvSpPr/>
      </dsp:nvSpPr>
      <dsp:spPr>
        <a:xfrm>
          <a:off x="1906396" y="2342822"/>
          <a:ext cx="3343071" cy="20058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1" kern="1200" dirty="0"/>
            <a:t>Σε πολιτική και κοινωνική στασιμότητα </a:t>
          </a:r>
          <a:endParaRPr lang="en-US" sz="3300" b="1" kern="1200" dirty="0"/>
        </a:p>
      </dsp:txBody>
      <dsp:txXfrm>
        <a:off x="1906396" y="2342822"/>
        <a:ext cx="3343071" cy="2005842"/>
      </dsp:txXfrm>
    </dsp:sp>
    <dsp:sp modelId="{43D12B59-1D23-2440-94FC-520ACB134925}">
      <dsp:nvSpPr>
        <dsp:cNvPr id="0" name=""/>
        <dsp:cNvSpPr/>
      </dsp:nvSpPr>
      <dsp:spPr>
        <a:xfrm>
          <a:off x="5583775" y="2342822"/>
          <a:ext cx="3343071" cy="200584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l-GR" sz="3300" b="1" kern="1200" dirty="0"/>
            <a:t>Συγκαλύπτει συγκρούσεις δομικής φύσης.</a:t>
          </a:r>
          <a:endParaRPr lang="en-US" sz="3300" b="1" kern="1200" dirty="0"/>
        </a:p>
      </dsp:txBody>
      <dsp:txXfrm>
        <a:off x="5583775" y="2342822"/>
        <a:ext cx="3343071" cy="2005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4E803-C615-C745-9DCC-EB7E2C7CEED0}">
      <dsp:nvSpPr>
        <dsp:cNvPr id="0" name=""/>
        <dsp:cNvSpPr/>
      </dsp:nvSpPr>
      <dsp:spPr>
        <a:xfrm>
          <a:off x="3339268" y="2206215"/>
          <a:ext cx="2058978" cy="182267"/>
        </a:xfrm>
        <a:custGeom>
          <a:avLst/>
          <a:gdLst/>
          <a:ahLst/>
          <a:cxnLst/>
          <a:rect l="0" t="0" r="0" b="0"/>
          <a:pathLst>
            <a:path>
              <a:moveTo>
                <a:pt x="0" y="182267"/>
              </a:moveTo>
              <a:lnTo>
                <a:pt x="2058978" y="182267"/>
              </a:lnTo>
              <a:lnTo>
                <a:pt x="20589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F769B2-D511-CF43-8276-81CC2004C2CA}">
      <dsp:nvSpPr>
        <dsp:cNvPr id="0" name=""/>
        <dsp:cNvSpPr/>
      </dsp:nvSpPr>
      <dsp:spPr>
        <a:xfrm>
          <a:off x="3339268" y="2388482"/>
          <a:ext cx="4082787" cy="1749599"/>
        </a:xfrm>
        <a:custGeom>
          <a:avLst/>
          <a:gdLst/>
          <a:ahLst/>
          <a:cxnLst/>
          <a:rect l="0" t="0" r="0" b="0"/>
          <a:pathLst>
            <a:path>
              <a:moveTo>
                <a:pt x="0" y="0"/>
              </a:moveTo>
              <a:lnTo>
                <a:pt x="3791159" y="0"/>
              </a:lnTo>
              <a:lnTo>
                <a:pt x="3791159" y="1749599"/>
              </a:lnTo>
              <a:lnTo>
                <a:pt x="4082787" y="1749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37271-DBFB-3A4E-B624-8AEAB64EE22A}">
      <dsp:nvSpPr>
        <dsp:cNvPr id="0" name=""/>
        <dsp:cNvSpPr/>
      </dsp:nvSpPr>
      <dsp:spPr>
        <a:xfrm>
          <a:off x="3339268" y="2342762"/>
          <a:ext cx="4082787" cy="91440"/>
        </a:xfrm>
        <a:custGeom>
          <a:avLst/>
          <a:gdLst/>
          <a:ahLst/>
          <a:cxnLst/>
          <a:rect l="0" t="0" r="0" b="0"/>
          <a:pathLst>
            <a:path>
              <a:moveTo>
                <a:pt x="0" y="45720"/>
              </a:moveTo>
              <a:lnTo>
                <a:pt x="3791159" y="45720"/>
              </a:lnTo>
              <a:lnTo>
                <a:pt x="3791159" y="107671"/>
              </a:lnTo>
              <a:lnTo>
                <a:pt x="4082787" y="1076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02CA5-08B3-764E-AF95-4D0ADE6B1CF4}">
      <dsp:nvSpPr>
        <dsp:cNvPr id="0" name=""/>
        <dsp:cNvSpPr/>
      </dsp:nvSpPr>
      <dsp:spPr>
        <a:xfrm>
          <a:off x="3339268" y="700834"/>
          <a:ext cx="4082787" cy="1687648"/>
        </a:xfrm>
        <a:custGeom>
          <a:avLst/>
          <a:gdLst/>
          <a:ahLst/>
          <a:cxnLst/>
          <a:rect l="0" t="0" r="0" b="0"/>
          <a:pathLst>
            <a:path>
              <a:moveTo>
                <a:pt x="0" y="1687648"/>
              </a:moveTo>
              <a:lnTo>
                <a:pt x="3791159" y="1687648"/>
              </a:lnTo>
              <a:lnTo>
                <a:pt x="3791159" y="0"/>
              </a:lnTo>
              <a:lnTo>
                <a:pt x="408278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AEE27-7828-3E48-869D-B4674F5231A9}">
      <dsp:nvSpPr>
        <dsp:cNvPr id="0" name=""/>
        <dsp:cNvSpPr/>
      </dsp:nvSpPr>
      <dsp:spPr>
        <a:xfrm>
          <a:off x="422991" y="1589894"/>
          <a:ext cx="2916276" cy="1597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a:t>Πλουραλισμός</a:t>
          </a:r>
          <a:endParaRPr lang="en-US" sz="3600" b="1" kern="1200"/>
        </a:p>
      </dsp:txBody>
      <dsp:txXfrm>
        <a:off x="422991" y="1589894"/>
        <a:ext cx="2916276" cy="1597175"/>
      </dsp:txXfrm>
    </dsp:sp>
    <dsp:sp modelId="{224B045E-F2BA-634E-87AE-5A5DA18047E4}">
      <dsp:nvSpPr>
        <dsp:cNvPr id="0" name=""/>
        <dsp:cNvSpPr/>
      </dsp:nvSpPr>
      <dsp:spPr>
        <a:xfrm>
          <a:off x="7422055" y="2297"/>
          <a:ext cx="2916276" cy="1397072"/>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dirty="0"/>
            <a:t>Κράτος</a:t>
          </a:r>
          <a:endParaRPr lang="en-US" sz="3600" b="1" kern="1200" dirty="0"/>
        </a:p>
      </dsp:txBody>
      <dsp:txXfrm>
        <a:off x="7422055" y="2297"/>
        <a:ext cx="2916276" cy="1397072"/>
      </dsp:txXfrm>
    </dsp:sp>
    <dsp:sp modelId="{507E50E4-DEDA-2B4E-B24E-96CA9D753031}">
      <dsp:nvSpPr>
        <dsp:cNvPr id="0" name=""/>
        <dsp:cNvSpPr/>
      </dsp:nvSpPr>
      <dsp:spPr>
        <a:xfrm>
          <a:off x="7422055" y="1763905"/>
          <a:ext cx="2916276" cy="137305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dirty="0"/>
            <a:t>Κοινωνία</a:t>
          </a:r>
          <a:endParaRPr lang="en-US" sz="3600" b="1" kern="1200" dirty="0"/>
        </a:p>
      </dsp:txBody>
      <dsp:txXfrm>
        <a:off x="7422055" y="1763905"/>
        <a:ext cx="2916276" cy="1373057"/>
      </dsp:txXfrm>
    </dsp:sp>
    <dsp:sp modelId="{4EA19879-5B68-E04E-A00B-8A7C12237E40}">
      <dsp:nvSpPr>
        <dsp:cNvPr id="0" name=""/>
        <dsp:cNvSpPr/>
      </dsp:nvSpPr>
      <dsp:spPr>
        <a:xfrm>
          <a:off x="7422055" y="3501496"/>
          <a:ext cx="2916276" cy="127317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dirty="0"/>
            <a:t>Οικονομία</a:t>
          </a:r>
          <a:endParaRPr lang="en-US" sz="3600" b="1" kern="1200" dirty="0"/>
        </a:p>
      </dsp:txBody>
      <dsp:txXfrm>
        <a:off x="7422055" y="3501496"/>
        <a:ext cx="2916276" cy="1273170"/>
      </dsp:txXfrm>
    </dsp:sp>
    <dsp:sp modelId="{83A661A0-9F2F-C747-B990-EE3792D4DD7A}">
      <dsp:nvSpPr>
        <dsp:cNvPr id="0" name=""/>
        <dsp:cNvSpPr/>
      </dsp:nvSpPr>
      <dsp:spPr>
        <a:xfrm>
          <a:off x="3940108" y="655691"/>
          <a:ext cx="2916276" cy="155052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l-GR" sz="3600" b="1" kern="1200"/>
            <a:t>Επιμερισμός Εξουσίας σε</a:t>
          </a:r>
          <a:r>
            <a:rPr lang="el-GR" sz="3600" kern="1200"/>
            <a:t>: </a:t>
          </a:r>
          <a:endParaRPr lang="en-US" sz="3600" kern="1200"/>
        </a:p>
      </dsp:txBody>
      <dsp:txXfrm>
        <a:off x="3940108" y="655691"/>
        <a:ext cx="2916276" cy="15505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6BDED-3389-954A-AFCC-2EBAF3E74D5C}">
      <dsp:nvSpPr>
        <dsp:cNvPr id="0" name=""/>
        <dsp:cNvSpPr/>
      </dsp:nvSpPr>
      <dsp:spPr>
        <a:xfrm>
          <a:off x="0" y="31147"/>
          <a:ext cx="9236468" cy="155142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b="1" kern="1200"/>
            <a:t>να αποτρέψει την ολοκληρωτική κυριαρχία </a:t>
          </a:r>
          <a:endParaRPr lang="en-US" sz="3900" b="1" kern="1200"/>
        </a:p>
      </dsp:txBody>
      <dsp:txXfrm>
        <a:off x="75734" y="106881"/>
        <a:ext cx="9085000" cy="1399952"/>
      </dsp:txXfrm>
    </dsp:sp>
    <dsp:sp modelId="{57DFD306-85F9-B24F-A5D1-CA6D6D299D4E}">
      <dsp:nvSpPr>
        <dsp:cNvPr id="0" name=""/>
        <dsp:cNvSpPr/>
      </dsp:nvSpPr>
      <dsp:spPr>
        <a:xfrm>
          <a:off x="0" y="1694887"/>
          <a:ext cx="9236468" cy="155142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b="1" kern="1200" dirty="0"/>
            <a:t>να ελέγξει τη δημοκρατικά εκλεγμένη εκτελεστική εξουσία</a:t>
          </a:r>
          <a:endParaRPr lang="en-US" sz="3900" b="1" kern="1200" dirty="0"/>
        </a:p>
      </dsp:txBody>
      <dsp:txXfrm>
        <a:off x="75734" y="1770621"/>
        <a:ext cx="9085000" cy="1399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FD94A-D136-A74A-A87A-26B467FD97E0}">
      <dsp:nvSpPr>
        <dsp:cNvPr id="0" name=""/>
        <dsp:cNvSpPr/>
      </dsp:nvSpPr>
      <dsp:spPr>
        <a:xfrm>
          <a:off x="91" y="158958"/>
          <a:ext cx="3447054"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Υποστηρίζουν το Αντιπροσωπευτικό Σύνταγμα </a:t>
          </a:r>
          <a:endParaRPr lang="en-US" sz="2800" b="1" kern="1200" dirty="0"/>
        </a:p>
      </dsp:txBody>
      <dsp:txXfrm>
        <a:off x="91" y="158958"/>
        <a:ext cx="3447054" cy="1449489"/>
      </dsp:txXfrm>
    </dsp:sp>
    <dsp:sp modelId="{3834DACF-FD44-7B4C-ABFE-25DF73EFF2CE}">
      <dsp:nvSpPr>
        <dsp:cNvPr id="0" name=""/>
        <dsp:cNvSpPr/>
      </dsp:nvSpPr>
      <dsp:spPr>
        <a:xfrm>
          <a:off x="3688727" y="3630"/>
          <a:ext cx="3232626" cy="17601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Στρέφονται εναντίον της ταύτισης της δημοκρατίας με την εξουσία της λαϊκής συνέλευσης καθώς και </a:t>
          </a:r>
          <a:endParaRPr lang="en-US" sz="2400" b="1" kern="1200" dirty="0"/>
        </a:p>
      </dsp:txBody>
      <dsp:txXfrm>
        <a:off x="3688727" y="3630"/>
        <a:ext cx="3232626" cy="1760143"/>
      </dsp:txXfrm>
    </dsp:sp>
    <dsp:sp modelId="{6AF072D0-DE3A-364D-A418-BBF0EFF1D27A}">
      <dsp:nvSpPr>
        <dsp:cNvPr id="0" name=""/>
        <dsp:cNvSpPr/>
      </dsp:nvSpPr>
      <dsp:spPr>
        <a:xfrm>
          <a:off x="7162936" y="158958"/>
          <a:ext cx="3352571"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Εναντίον της πλειοψηφικής λαϊκιστικής δημοκρατίας</a:t>
          </a:r>
          <a:r>
            <a:rPr lang="el-GR" sz="2400" b="0" kern="1200" dirty="0"/>
            <a:t>. </a:t>
          </a:r>
          <a:endParaRPr lang="en-US" sz="2400" b="0" kern="1200" dirty="0"/>
        </a:p>
      </dsp:txBody>
      <dsp:txXfrm>
        <a:off x="7162936" y="158958"/>
        <a:ext cx="3352571" cy="1449489"/>
      </dsp:txXfrm>
    </dsp:sp>
    <dsp:sp modelId="{D1749232-8B0A-4E46-81B2-7D8A7DB016AD}">
      <dsp:nvSpPr>
        <dsp:cNvPr id="0" name=""/>
        <dsp:cNvSpPr/>
      </dsp:nvSpPr>
      <dsp:spPr>
        <a:xfrm>
          <a:off x="98753" y="2005356"/>
          <a:ext cx="3332375"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Είναι υπέρ «της αντιπροσώπευσης των ψηφοφόρων μέσω υπεύθυνων εκπροσώπων» και </a:t>
          </a:r>
          <a:endParaRPr lang="en-US" sz="2000" b="1" kern="1200" dirty="0"/>
        </a:p>
      </dsp:txBody>
      <dsp:txXfrm>
        <a:off x="98753" y="2005356"/>
        <a:ext cx="3332375" cy="1449489"/>
      </dsp:txXfrm>
    </dsp:sp>
    <dsp:sp modelId="{02D9FA35-8055-C94F-A136-662005F02BC0}">
      <dsp:nvSpPr>
        <dsp:cNvPr id="0" name=""/>
        <dsp:cNvSpPr/>
      </dsp:nvSpPr>
      <dsp:spPr>
        <a:xfrm>
          <a:off x="3672711" y="2005356"/>
          <a:ext cx="3352233"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Δεν ενδιαφέρονται για την ταυτότητα των εξουσιαστών και εξουσιαζόμενων.</a:t>
          </a:r>
          <a:endParaRPr lang="en-US" sz="2000" b="1" kern="1200" dirty="0"/>
        </a:p>
      </dsp:txBody>
      <dsp:txXfrm>
        <a:off x="3672711" y="2005356"/>
        <a:ext cx="3352233" cy="1449489"/>
      </dsp:txXfrm>
    </dsp:sp>
    <dsp:sp modelId="{89A8FA84-4733-7D45-8152-2B3A8252A604}">
      <dsp:nvSpPr>
        <dsp:cNvPr id="0" name=""/>
        <dsp:cNvSpPr/>
      </dsp:nvSpPr>
      <dsp:spPr>
        <a:xfrm>
          <a:off x="7266526" y="2005356"/>
          <a:ext cx="3150319"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t>Η δημοκρατία γι’ αυτούς, όπως σημειώνει ο </a:t>
          </a:r>
          <a:r>
            <a:rPr lang="en-US" sz="1800" b="1" kern="1200" dirty="0"/>
            <a:t>Neumann</a:t>
          </a:r>
          <a:r>
            <a:rPr lang="el-GR" sz="1800" b="1" kern="1200" dirty="0"/>
            <a:t>, είναι «όχι άμεση λαϊκή κυριαρχία, αλλά υπεύθυνη κοινοβουλευτική και κυβερνητική κυριαρχία».</a:t>
          </a:r>
          <a:endParaRPr lang="en-US" sz="1800" b="1" kern="1200" dirty="0"/>
        </a:p>
      </dsp:txBody>
      <dsp:txXfrm>
        <a:off x="7266526" y="2005356"/>
        <a:ext cx="3150319" cy="1449489"/>
      </dsp:txXfrm>
    </dsp:sp>
    <dsp:sp modelId="{7EBDE769-58B6-BC42-A4BD-5EBF92E8F1DF}">
      <dsp:nvSpPr>
        <dsp:cNvPr id="0" name=""/>
        <dsp:cNvSpPr/>
      </dsp:nvSpPr>
      <dsp:spPr>
        <a:xfrm>
          <a:off x="2911874" y="3696426"/>
          <a:ext cx="4691851" cy="14494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b="1" kern="1200" dirty="0"/>
            <a:t>Βρίσκεται σε αντίθεση με την πρακτική της «ανευθυνότητας μιας πολιτικής δύναμης, η οποία στηρίζεται στην αρχή του ηγέτη».( </a:t>
          </a:r>
          <a:r>
            <a:rPr lang="en-US" sz="2000" b="1" kern="1200" dirty="0"/>
            <a:t>Neumann</a:t>
          </a:r>
          <a:r>
            <a:rPr lang="el-GR" sz="2000" b="1" kern="1200" dirty="0"/>
            <a:t>, 1986</a:t>
          </a:r>
          <a:r>
            <a:rPr lang="en-US" sz="2000" b="1" kern="1200" dirty="0"/>
            <a:t>b</a:t>
          </a:r>
          <a:r>
            <a:rPr lang="el-GR" sz="2000" b="1" kern="1200" dirty="0"/>
            <a:t>:100-141</a:t>
          </a:r>
          <a:r>
            <a:rPr lang="el-GR" sz="2000" kern="1200" dirty="0"/>
            <a:t>.</a:t>
          </a:r>
          <a:endParaRPr lang="en-US" sz="2000" kern="1200" dirty="0"/>
        </a:p>
      </dsp:txBody>
      <dsp:txXfrm>
        <a:off x="2911874" y="3696426"/>
        <a:ext cx="4691851" cy="14494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AC49B-52DE-2C4E-B8E1-25C9599AA777}">
      <dsp:nvSpPr>
        <dsp:cNvPr id="0" name=""/>
        <dsp:cNvSpPr/>
      </dsp:nvSpPr>
      <dsp:spPr>
        <a:xfrm>
          <a:off x="0" y="0"/>
          <a:ext cx="8142826" cy="13753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1" kern="1200" dirty="0"/>
            <a:t>Η πλουραλιστική διάρθρωση της κοινωνικής δομής μιας χώρας</a:t>
          </a:r>
          <a:endParaRPr lang="en-US" sz="3200" kern="1200" dirty="0"/>
        </a:p>
      </dsp:txBody>
      <dsp:txXfrm>
        <a:off x="40282" y="40282"/>
        <a:ext cx="6658727" cy="1294776"/>
      </dsp:txXfrm>
    </dsp:sp>
    <dsp:sp modelId="{F1331CB8-930F-5444-8C73-AE104BB5DE78}">
      <dsp:nvSpPr>
        <dsp:cNvPr id="0" name=""/>
        <dsp:cNvSpPr/>
      </dsp:nvSpPr>
      <dsp:spPr>
        <a:xfrm>
          <a:off x="718484" y="1604564"/>
          <a:ext cx="8142826" cy="137534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l-GR" sz="3200" b="1" kern="1200" dirty="0"/>
            <a:t>η πλουραλιστική διάρθρωση της Πολιτικής δομής</a:t>
          </a:r>
          <a:r>
            <a:rPr lang="el-GR" sz="3200" kern="1200" dirty="0"/>
            <a:t> μιας χώρας, καθώς  και </a:t>
          </a:r>
          <a:endParaRPr lang="en-US" sz="3200" kern="1200" dirty="0"/>
        </a:p>
      </dsp:txBody>
      <dsp:txXfrm>
        <a:off x="758766" y="1644846"/>
        <a:ext cx="6449806" cy="1294776"/>
      </dsp:txXfrm>
    </dsp:sp>
    <dsp:sp modelId="{A35C1E5A-44F8-E249-8ACD-62B7FCDDAA41}">
      <dsp:nvSpPr>
        <dsp:cNvPr id="0" name=""/>
        <dsp:cNvSpPr/>
      </dsp:nvSpPr>
      <dsp:spPr>
        <a:xfrm>
          <a:off x="1436969" y="3209128"/>
          <a:ext cx="8142826" cy="1375340"/>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b="1" kern="1200" dirty="0"/>
            <a:t>ο φιλελεύθερος και ανταγωνιστικός χαρακτήρας της διαμόρφωσης πολιτικής βούλησης και της λήψης αποφάσεων</a:t>
          </a:r>
          <a:r>
            <a:rPr lang="el-GR" sz="2600" kern="1200" dirty="0"/>
            <a:t>. (</a:t>
          </a:r>
          <a:r>
            <a:rPr lang="en-US" sz="2600" b="1" kern="1200" dirty="0"/>
            <a:t>Dahl,</a:t>
          </a:r>
          <a:r>
            <a:rPr lang="el-GR" sz="2600" b="1" kern="1200" dirty="0"/>
            <a:t> </a:t>
          </a:r>
          <a:r>
            <a:rPr lang="en-US" sz="2600" b="1" kern="1200" dirty="0"/>
            <a:t>1997b</a:t>
          </a:r>
          <a:r>
            <a:rPr lang="el-GR" sz="2600" b="1" kern="1200" dirty="0"/>
            <a:t>:</a:t>
          </a:r>
          <a:r>
            <a:rPr lang="en-US" sz="2600" b="1" kern="1200" dirty="0"/>
            <a:t>3-15</a:t>
          </a:r>
          <a:r>
            <a:rPr lang="el-GR" sz="2600" kern="1200" dirty="0"/>
            <a:t>)</a:t>
          </a:r>
          <a:r>
            <a:rPr lang="en-US" sz="2600" kern="1200" dirty="0"/>
            <a:t>.</a:t>
          </a:r>
        </a:p>
      </dsp:txBody>
      <dsp:txXfrm>
        <a:off x="1477251" y="3249410"/>
        <a:ext cx="6449806" cy="1294776"/>
      </dsp:txXfrm>
    </dsp:sp>
    <dsp:sp modelId="{B69C0197-8A3A-2348-9147-365758E28951}">
      <dsp:nvSpPr>
        <dsp:cNvPr id="0" name=""/>
        <dsp:cNvSpPr/>
      </dsp:nvSpPr>
      <dsp:spPr>
        <a:xfrm>
          <a:off x="7248855" y="1042966"/>
          <a:ext cx="893971" cy="8939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49998" y="1042966"/>
        <a:ext cx="491685" cy="672713"/>
      </dsp:txXfrm>
    </dsp:sp>
    <dsp:sp modelId="{A9257C15-FDEF-D04C-BEF5-61137D4FA2C6}">
      <dsp:nvSpPr>
        <dsp:cNvPr id="0" name=""/>
        <dsp:cNvSpPr/>
      </dsp:nvSpPr>
      <dsp:spPr>
        <a:xfrm>
          <a:off x="7967339" y="2638361"/>
          <a:ext cx="893971" cy="8939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168482" y="2638361"/>
        <a:ext cx="491685" cy="6727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8AB91-3F69-C847-AF3A-27B58AFAF062}">
      <dsp:nvSpPr>
        <dsp:cNvPr id="0" name=""/>
        <dsp:cNvSpPr/>
      </dsp:nvSpPr>
      <dsp:spPr>
        <a:xfrm>
          <a:off x="0" y="0"/>
          <a:ext cx="4505739" cy="536530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31B41-5953-5B4F-BD16-DC6A3396DE40}">
      <dsp:nvSpPr>
        <dsp:cNvPr id="0" name=""/>
        <dsp:cNvSpPr/>
      </dsp:nvSpPr>
      <dsp:spPr>
        <a:xfrm>
          <a:off x="2252869" y="539412"/>
          <a:ext cx="2928730" cy="12700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την κοινωνική διαστρωμάτωση </a:t>
          </a:r>
          <a:endParaRPr lang="en-US" sz="2800" b="1" kern="1200" dirty="0"/>
        </a:p>
      </dsp:txBody>
      <dsp:txXfrm>
        <a:off x="2314869" y="601412"/>
        <a:ext cx="2804730" cy="1146068"/>
      </dsp:txXfrm>
    </dsp:sp>
    <dsp:sp modelId="{F9DC54B1-1894-3C4D-98C9-B388ACF1E84D}">
      <dsp:nvSpPr>
        <dsp:cNvPr id="0" name=""/>
        <dsp:cNvSpPr/>
      </dsp:nvSpPr>
      <dsp:spPr>
        <a:xfrm>
          <a:off x="2252869" y="1968239"/>
          <a:ext cx="2928730" cy="12700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το κυβερνητικό σύστημα, καθώς και</a:t>
          </a:r>
          <a:endParaRPr lang="en-US" sz="2400" b="1" kern="1200" dirty="0"/>
        </a:p>
      </dsp:txBody>
      <dsp:txXfrm>
        <a:off x="2314869" y="2030239"/>
        <a:ext cx="2804730" cy="1146068"/>
      </dsp:txXfrm>
    </dsp:sp>
    <dsp:sp modelId="{998707E1-2CD2-574E-AC86-1CA9C051570A}">
      <dsp:nvSpPr>
        <dsp:cNvPr id="0" name=""/>
        <dsp:cNvSpPr/>
      </dsp:nvSpPr>
      <dsp:spPr>
        <a:xfrm>
          <a:off x="2252869" y="3397065"/>
          <a:ext cx="2928730" cy="12700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1" kern="1200" dirty="0"/>
            <a:t>από την πρωτοκαθεδρία του Κράτους Δικαίου</a:t>
          </a:r>
          <a:r>
            <a:rPr lang="el-GR" sz="2300" kern="1200" dirty="0"/>
            <a:t>. </a:t>
          </a:r>
          <a:endParaRPr lang="en-US" sz="2300" kern="1200" dirty="0"/>
        </a:p>
      </dsp:txBody>
      <dsp:txXfrm>
        <a:off x="2314869" y="3459065"/>
        <a:ext cx="2804730" cy="1146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34615-64C5-134A-B390-B8744DB160F6}">
      <dsp:nvSpPr>
        <dsp:cNvPr id="0" name=""/>
        <dsp:cNvSpPr/>
      </dsp:nvSpPr>
      <dsp:spPr>
        <a:xfrm rot="16200000">
          <a:off x="-488453" y="1066"/>
          <a:ext cx="5329080" cy="4349204"/>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«αυτόνομα, νομιμοποιημένο, ετερογενώς δομημένο, πλουραλιστικά οργανωμένο κράτος δικαίου» </a:t>
          </a:r>
          <a:endParaRPr lang="en-US" sz="2800" b="1" kern="1200" dirty="0"/>
        </a:p>
      </dsp:txBody>
      <dsp:txXfrm rot="5400000">
        <a:off x="762597" y="843397"/>
        <a:ext cx="3588093" cy="2664540"/>
      </dsp:txXfrm>
    </dsp:sp>
    <dsp:sp modelId="{F17D0A2D-E939-2041-BF69-37E7AA8C2898}">
      <dsp:nvSpPr>
        <dsp:cNvPr id="0" name=""/>
        <dsp:cNvSpPr/>
      </dsp:nvSpPr>
      <dsp:spPr>
        <a:xfrm rot="5400000">
          <a:off x="5468598" y="1066"/>
          <a:ext cx="5329080" cy="4349204"/>
        </a:xfrm>
        <a:prstGeom prst="upArrow">
          <a:avLst>
            <a:gd name="adj1" fmla="val 50000"/>
            <a:gd name="adj2" fmla="val 35000"/>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l-GR" sz="4800" b="1" kern="1200" dirty="0"/>
            <a:t>δικτατορία</a:t>
          </a:r>
          <a:endParaRPr lang="en-US" sz="4800" b="1" kern="1200" dirty="0"/>
        </a:p>
      </dsp:txBody>
      <dsp:txXfrm rot="-5400000">
        <a:off x="5958537" y="843398"/>
        <a:ext cx="3588093" cy="2664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928D6-CF73-2348-92BB-61BDD8EEEFFA}">
      <dsp:nvSpPr>
        <dsp:cNvPr id="0" name=""/>
        <dsp:cNvSpPr/>
      </dsp:nvSpPr>
      <dsp:spPr>
        <a:xfrm>
          <a:off x="1308170" y="2462"/>
          <a:ext cx="3609605" cy="216576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a:t>συντηρητικό</a:t>
          </a:r>
          <a:endParaRPr lang="en-US" sz="4100" b="1" kern="1200"/>
        </a:p>
      </dsp:txBody>
      <dsp:txXfrm>
        <a:off x="1308170" y="2462"/>
        <a:ext cx="3609605" cy="2165763"/>
      </dsp:txXfrm>
    </dsp:sp>
    <dsp:sp modelId="{8B725052-367B-1648-AB86-268DDD1E7B18}">
      <dsp:nvSpPr>
        <dsp:cNvPr id="0" name=""/>
        <dsp:cNvSpPr/>
      </dsp:nvSpPr>
      <dsp:spPr>
        <a:xfrm>
          <a:off x="5278736" y="2462"/>
          <a:ext cx="3609605" cy="2165763"/>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a:t>φιλελεύθερο</a:t>
          </a:r>
          <a:endParaRPr lang="en-US" sz="4100" b="1" kern="1200"/>
        </a:p>
      </dsp:txBody>
      <dsp:txXfrm>
        <a:off x="5278736" y="2462"/>
        <a:ext cx="3609605" cy="2165763"/>
      </dsp:txXfrm>
    </dsp:sp>
    <dsp:sp modelId="{FCC46830-CDA9-D444-86DD-1421F45955BB}">
      <dsp:nvSpPr>
        <dsp:cNvPr id="0" name=""/>
        <dsp:cNvSpPr/>
      </dsp:nvSpPr>
      <dsp:spPr>
        <a:xfrm>
          <a:off x="1308170" y="2529186"/>
          <a:ext cx="3609605" cy="2165763"/>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dirty="0"/>
            <a:t>φασιστικό</a:t>
          </a:r>
          <a:r>
            <a:rPr lang="el-GR" sz="4100" kern="1200" dirty="0"/>
            <a:t> </a:t>
          </a:r>
          <a:endParaRPr lang="en-US" sz="4100" kern="1200" dirty="0"/>
        </a:p>
      </dsp:txBody>
      <dsp:txXfrm>
        <a:off x="1308170" y="2529186"/>
        <a:ext cx="3609605" cy="2165763"/>
      </dsp:txXfrm>
    </dsp:sp>
    <dsp:sp modelId="{5BFD1DA5-91BA-394B-A30A-37C7109A5F73}">
      <dsp:nvSpPr>
        <dsp:cNvPr id="0" name=""/>
        <dsp:cNvSpPr/>
      </dsp:nvSpPr>
      <dsp:spPr>
        <a:xfrm>
          <a:off x="5278736" y="2529186"/>
          <a:ext cx="3609605" cy="216576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l-GR" sz="4100" b="1" kern="1200" dirty="0"/>
            <a:t>πλουραλιστικό δήμο</a:t>
          </a:r>
          <a:endParaRPr lang="en-US" sz="4100" b="1" kern="1200" dirty="0"/>
        </a:p>
      </dsp:txBody>
      <dsp:txXfrm>
        <a:off x="5278736" y="2529186"/>
        <a:ext cx="3609605" cy="21657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112A4-5DDF-6D43-91ED-542333E92C3E}">
      <dsp:nvSpPr>
        <dsp:cNvPr id="0" name=""/>
        <dsp:cNvSpPr/>
      </dsp:nvSpPr>
      <dsp:spPr>
        <a:xfrm>
          <a:off x="0" y="42773"/>
          <a:ext cx="5181600" cy="1708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b="1" kern="1200" dirty="0"/>
            <a:t>Συναίνεση</a:t>
          </a:r>
          <a:endParaRPr lang="en-US" sz="4300" b="1" kern="1200" dirty="0"/>
        </a:p>
      </dsp:txBody>
      <dsp:txXfrm>
        <a:off x="83387" y="126160"/>
        <a:ext cx="5014826" cy="1541407"/>
      </dsp:txXfrm>
    </dsp:sp>
    <dsp:sp modelId="{F4CC8840-97EE-FB4C-A11B-683F5B4CB9B8}">
      <dsp:nvSpPr>
        <dsp:cNvPr id="0" name=""/>
        <dsp:cNvSpPr/>
      </dsp:nvSpPr>
      <dsp:spPr>
        <a:xfrm>
          <a:off x="0" y="1874795"/>
          <a:ext cx="5181600" cy="1708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b="1" kern="1200" dirty="0"/>
            <a:t>Λειτουργία </a:t>
          </a:r>
          <a:endParaRPr lang="en-US" sz="4300" b="1" kern="1200" dirty="0"/>
        </a:p>
      </dsp:txBody>
      <dsp:txXfrm>
        <a:off x="83387" y="1958182"/>
        <a:ext cx="5014826" cy="1541407"/>
      </dsp:txXfrm>
    </dsp:sp>
    <dsp:sp modelId="{34C56FD7-453E-914B-9BE9-08E0E93A0837}">
      <dsp:nvSpPr>
        <dsp:cNvPr id="0" name=""/>
        <dsp:cNvSpPr/>
      </dsp:nvSpPr>
      <dsp:spPr>
        <a:xfrm>
          <a:off x="0" y="3706816"/>
          <a:ext cx="5181600" cy="1708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l-GR" sz="4300" b="1" kern="1200" dirty="0"/>
            <a:t>Σταθερότητα Δημοκρατίας</a:t>
          </a:r>
          <a:endParaRPr lang="en-US" sz="4300" b="1" kern="1200" dirty="0"/>
        </a:p>
      </dsp:txBody>
      <dsp:txXfrm>
        <a:off x="83387" y="3790203"/>
        <a:ext cx="5014826" cy="154140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7362E1-8671-0C4D-B372-823E07F8D222}"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09836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C87362E1-8671-0C4D-B372-823E07F8D222}"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390750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C87362E1-8671-0C4D-B372-823E07F8D222}"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93868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idx="1"/>
          </p:nvPr>
        </p:nvSpPr>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Date Placeholder 3"/>
          <p:cNvSpPr>
            <a:spLocks noGrp="1"/>
          </p:cNvSpPr>
          <p:nvPr>
            <p:ph type="dt" sz="half" idx="10"/>
          </p:nvPr>
        </p:nvSpPr>
        <p:spPr/>
        <p:txBody>
          <a:bodyPr/>
          <a:lstStyle/>
          <a:p>
            <a:fld id="{C87362E1-8671-0C4D-B372-823E07F8D222}"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33103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Click to edit Master text styles</a:t>
            </a:r>
          </a:p>
        </p:txBody>
      </p:sp>
      <p:sp>
        <p:nvSpPr>
          <p:cNvPr id="4" name="Date Placeholder 3"/>
          <p:cNvSpPr>
            <a:spLocks noGrp="1"/>
          </p:cNvSpPr>
          <p:nvPr>
            <p:ph type="dt" sz="half" idx="10"/>
          </p:nvPr>
        </p:nvSpPr>
        <p:spPr/>
        <p:txBody>
          <a:bodyPr/>
          <a:lstStyle/>
          <a:p>
            <a:fld id="{C87362E1-8671-0C4D-B372-823E07F8D222}" type="datetimeFigureOut">
              <a:rPr lang="en-US" smtClean="0"/>
              <a:t>10/21/23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51343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Date Placeholder 4"/>
          <p:cNvSpPr>
            <a:spLocks noGrp="1"/>
          </p:cNvSpPr>
          <p:nvPr>
            <p:ph type="dt" sz="half" idx="10"/>
          </p:nvPr>
        </p:nvSpPr>
        <p:spPr/>
        <p:txBody>
          <a:bodyPr/>
          <a:lstStyle/>
          <a:p>
            <a:fld id="{C87362E1-8671-0C4D-B372-823E07F8D222}" type="datetimeFigureOut">
              <a:rPr lang="en-US" smtClean="0"/>
              <a:t>10/21/23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102535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7" name="Date Placeholder 6"/>
          <p:cNvSpPr>
            <a:spLocks noGrp="1"/>
          </p:cNvSpPr>
          <p:nvPr>
            <p:ph type="dt" sz="half" idx="10"/>
          </p:nvPr>
        </p:nvSpPr>
        <p:spPr/>
        <p:txBody>
          <a:bodyPr/>
          <a:lstStyle/>
          <a:p>
            <a:fld id="{C87362E1-8671-0C4D-B372-823E07F8D222}" type="datetimeFigureOut">
              <a:rPr lang="en-US" smtClean="0"/>
              <a:t>10/21/23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190111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Click to edit Master title style</a:t>
            </a:r>
            <a:endParaRPr lang="en-US"/>
          </a:p>
        </p:txBody>
      </p:sp>
      <p:sp>
        <p:nvSpPr>
          <p:cNvPr id="3" name="Date Placeholder 2"/>
          <p:cNvSpPr>
            <a:spLocks noGrp="1"/>
          </p:cNvSpPr>
          <p:nvPr>
            <p:ph type="dt" sz="half" idx="10"/>
          </p:nvPr>
        </p:nvSpPr>
        <p:spPr/>
        <p:txBody>
          <a:bodyPr/>
          <a:lstStyle/>
          <a:p>
            <a:fld id="{C87362E1-8671-0C4D-B372-823E07F8D222}" type="datetimeFigureOut">
              <a:rPr lang="en-US" smtClean="0"/>
              <a:t>10/21/23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51992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362E1-8671-0C4D-B372-823E07F8D222}" type="datetimeFigureOut">
              <a:rPr lang="en-US" smtClean="0"/>
              <a:t>10/21/23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02142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Click to edit Master text styles</a:t>
            </a:r>
          </a:p>
        </p:txBody>
      </p:sp>
      <p:sp>
        <p:nvSpPr>
          <p:cNvPr id="5" name="Date Placeholder 4"/>
          <p:cNvSpPr>
            <a:spLocks noGrp="1"/>
          </p:cNvSpPr>
          <p:nvPr>
            <p:ph type="dt" sz="half" idx="10"/>
          </p:nvPr>
        </p:nvSpPr>
        <p:spPr/>
        <p:txBody>
          <a:bodyPr/>
          <a:lstStyle/>
          <a:p>
            <a:fld id="{C87362E1-8671-0C4D-B372-823E07F8D222}" type="datetimeFigureOut">
              <a:rPr lang="en-US" smtClean="0"/>
              <a:t>10/21/23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76152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Click to edit Master text styles</a:t>
            </a:r>
          </a:p>
        </p:txBody>
      </p:sp>
      <p:sp>
        <p:nvSpPr>
          <p:cNvPr id="5" name="Date Placeholder 4"/>
          <p:cNvSpPr>
            <a:spLocks noGrp="1"/>
          </p:cNvSpPr>
          <p:nvPr>
            <p:ph type="dt" sz="half" idx="10"/>
          </p:nvPr>
        </p:nvSpPr>
        <p:spPr/>
        <p:txBody>
          <a:bodyPr/>
          <a:lstStyle/>
          <a:p>
            <a:fld id="{C87362E1-8671-0C4D-B372-823E07F8D222}" type="datetimeFigureOut">
              <a:rPr lang="en-US" smtClean="0"/>
              <a:t>10/21/23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417D9-B5A6-584E-8F2A-2C65015AB476}" type="slidenum">
              <a:rPr lang="en-US" smtClean="0"/>
              <a:t>‹#›</a:t>
            </a:fld>
            <a:endParaRPr lang="en-US"/>
          </a:p>
        </p:txBody>
      </p:sp>
    </p:spTree>
    <p:extLst>
      <p:ext uri="{BB962C8B-B14F-4D97-AF65-F5344CB8AC3E}">
        <p14:creationId xmlns:p14="http://schemas.microsoft.com/office/powerpoint/2010/main" val="278329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62E1-8671-0C4D-B372-823E07F8D222}" type="datetimeFigureOut">
              <a:rPr lang="en-US" smtClean="0"/>
              <a:t>10/21/23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417D9-B5A6-584E-8F2A-2C65015AB476}" type="slidenum">
              <a:rPr lang="en-US" smtClean="0"/>
              <a:t>‹#›</a:t>
            </a:fld>
            <a:endParaRPr lang="en-US"/>
          </a:p>
        </p:txBody>
      </p:sp>
    </p:spTree>
    <p:extLst>
      <p:ext uri="{BB962C8B-B14F-4D97-AF65-F5344CB8AC3E}">
        <p14:creationId xmlns:p14="http://schemas.microsoft.com/office/powerpoint/2010/main" val="2902956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hyperlink" Target="http://www.mixanitouxronou.gr/ta-mora-tou-verolinou-gnorizoun-tous-pappoudes-tous-apo-tin-alli-plevra-tis-polis-i-istoria-piso-apo-ti-fotografia-me-tous-nearous-gonis-pou-sikonoun-ta-pedia-pano-apo-to-tichos-vinteo/"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anastasios.stavropoulos.35" TargetMode="External"/><Relationship Id="rId2" Type="http://schemas.openxmlformats.org/officeDocument/2006/relationships/hyperlink" Target="mailto:anastavropoulos@gmail.com"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220.academia.edu/AnastasiosStavropoulo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574" y="1342103"/>
            <a:ext cx="9314426" cy="3991897"/>
          </a:xfrm>
          <a:prstGeom prst="rect">
            <a:avLst/>
          </a:prstGeom>
        </p:spPr>
      </p:pic>
    </p:spTree>
    <p:extLst>
      <p:ext uri="{BB962C8B-B14F-4D97-AF65-F5344CB8AC3E}">
        <p14:creationId xmlns:p14="http://schemas.microsoft.com/office/powerpoint/2010/main" val="1761994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76C38-746B-6E40-B6A3-F878FB3FA3EA}"/>
              </a:ext>
            </a:extLst>
          </p:cNvPr>
          <p:cNvSpPr>
            <a:spLocks noGrp="1"/>
          </p:cNvSpPr>
          <p:nvPr>
            <p:ph type="title"/>
          </p:nvPr>
        </p:nvSpPr>
        <p:spPr>
          <a:xfrm>
            <a:off x="838200" y="365125"/>
            <a:ext cx="10515600" cy="1052709"/>
          </a:xfrm>
        </p:spPr>
        <p:txBody>
          <a:bodyPr>
            <a:normAutofit fontScale="90000"/>
          </a:bodyPr>
          <a:lstStyle/>
          <a:p>
            <a:br>
              <a:rPr lang="el-GR" sz="2800" b="1" dirty="0"/>
            </a:br>
            <a:r>
              <a:rPr lang="el-GR" sz="2800" b="1" dirty="0"/>
              <a:t>Είναι εμφανής η αιχμηρά διαφοροποιημένη κριτική του στη θεωρία περί «Ηγέτη» του </a:t>
            </a:r>
            <a:r>
              <a:rPr lang="en-US" sz="2800" b="1" dirty="0"/>
              <a:t>Max Weber</a:t>
            </a:r>
            <a:r>
              <a:rPr lang="el-GR" sz="2800" b="1" dirty="0"/>
              <a:t>. </a:t>
            </a:r>
            <a:r>
              <a:rPr lang="el-GR" sz="2700" b="1" dirty="0"/>
              <a:t>Για τους πλουραλιστές δεν έχει η τάξη που ενδεχομένως κυβερνά, αλλά: </a:t>
            </a:r>
            <a:br>
              <a:rPr lang="en-US" sz="2800" b="1" dirty="0"/>
            </a:br>
            <a:endParaRPr lang="en-US" sz="2800" b="1" dirty="0"/>
          </a:p>
        </p:txBody>
      </p:sp>
      <p:graphicFrame>
        <p:nvGraphicFramePr>
          <p:cNvPr id="5" name="Content Placeholder 4">
            <a:extLst>
              <a:ext uri="{FF2B5EF4-FFF2-40B4-BE49-F238E27FC236}">
                <a16:creationId xmlns:a16="http://schemas.microsoft.com/office/drawing/2014/main" id="{0AB014C1-5CB3-1C4C-8627-56EF2DDBEA41}"/>
              </a:ext>
            </a:extLst>
          </p:cNvPr>
          <p:cNvGraphicFramePr>
            <a:graphicFrameLocks noGrp="1"/>
          </p:cNvGraphicFramePr>
          <p:nvPr>
            <p:ph sz="half" idx="1"/>
            <p:extLst>
              <p:ext uri="{D42A27DB-BD31-4B8C-83A1-F6EECF244321}">
                <p14:modId xmlns:p14="http://schemas.microsoft.com/office/powerpoint/2010/main" val="3847134801"/>
              </p:ext>
            </p:extLst>
          </p:nvPr>
        </p:nvGraphicFramePr>
        <p:xfrm>
          <a:off x="838200" y="1592494"/>
          <a:ext cx="9579796" cy="4584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8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EFD3F-2EC1-2749-8086-105F76D3B784}"/>
              </a:ext>
            </a:extLst>
          </p:cNvPr>
          <p:cNvSpPr>
            <a:spLocks noGrp="1"/>
          </p:cNvSpPr>
          <p:nvPr>
            <p:ph sz="half" idx="1"/>
          </p:nvPr>
        </p:nvSpPr>
        <p:spPr>
          <a:xfrm>
            <a:off x="838200" y="729465"/>
            <a:ext cx="5181600" cy="5447498"/>
          </a:xfrm>
        </p:spPr>
        <p:txBody>
          <a:bodyPr/>
          <a:lstStyle/>
          <a:p>
            <a:r>
              <a:rPr lang="el-GR" dirty="0"/>
              <a:t>Με άλλα λόγια οι πλουραλιστές</a:t>
            </a:r>
          </a:p>
          <a:p>
            <a:r>
              <a:rPr lang="el-GR" b="1" dirty="0"/>
              <a:t>ασκούν κριτική</a:t>
            </a:r>
            <a:r>
              <a:rPr lang="el-GR" dirty="0"/>
              <a:t> </a:t>
            </a:r>
          </a:p>
          <a:p>
            <a:r>
              <a:rPr lang="el-GR" dirty="0"/>
              <a:t>στη θεωρητική προσέγγιση </a:t>
            </a:r>
          </a:p>
          <a:p>
            <a:r>
              <a:rPr lang="el-GR" b="1" dirty="0"/>
              <a:t>ότι μια συγκεκριμένη κοινωνική τάξη, </a:t>
            </a:r>
          </a:p>
          <a:p>
            <a:pPr>
              <a:buFont typeface="Wingdings" pitchFamily="2" charset="2"/>
              <a:buChar char="Ø"/>
            </a:pPr>
            <a:r>
              <a:rPr lang="el-GR" sz="3200" b="1" dirty="0"/>
              <a:t>όπως η αστική ή </a:t>
            </a:r>
          </a:p>
          <a:p>
            <a:pPr>
              <a:buFont typeface="Wingdings" pitchFamily="2" charset="2"/>
              <a:buChar char="Ø"/>
            </a:pPr>
            <a:r>
              <a:rPr lang="el-GR" sz="3200" b="1" dirty="0"/>
              <a:t>η εργατική </a:t>
            </a:r>
          </a:p>
          <a:p>
            <a:pPr marL="0" indent="0">
              <a:buNone/>
            </a:pPr>
            <a:r>
              <a:rPr lang="el-GR" sz="3200" b="1" dirty="0"/>
              <a:t>θα αποτελούν </a:t>
            </a:r>
          </a:p>
          <a:p>
            <a:pPr>
              <a:buFont typeface="Wingdings" pitchFamily="2" charset="2"/>
              <a:buChar char="Ø"/>
            </a:pPr>
            <a:r>
              <a:rPr lang="el-GR" sz="3200" b="1" dirty="0"/>
              <a:t>την ουσιαστική εγγύηση της δημοκρατίας.</a:t>
            </a:r>
            <a:r>
              <a:rPr lang="en-US" sz="3200" dirty="0"/>
              <a:t> </a:t>
            </a:r>
            <a:endParaRPr lang="el-GR" sz="3200" dirty="0"/>
          </a:p>
          <a:p>
            <a:endParaRPr lang="en-US" dirty="0"/>
          </a:p>
        </p:txBody>
      </p:sp>
      <p:pic>
        <p:nvPicPr>
          <p:cNvPr id="6" name="Content Placeholder 5">
            <a:extLst>
              <a:ext uri="{FF2B5EF4-FFF2-40B4-BE49-F238E27FC236}">
                <a16:creationId xmlns:a16="http://schemas.microsoft.com/office/drawing/2014/main" id="{4434D908-BBC1-EA44-AE34-0140A522CA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315092"/>
            <a:ext cx="5181600" cy="4171308"/>
          </a:xfrm>
        </p:spPr>
      </p:pic>
    </p:spTree>
    <p:extLst>
      <p:ext uri="{BB962C8B-B14F-4D97-AF65-F5344CB8AC3E}">
        <p14:creationId xmlns:p14="http://schemas.microsoft.com/office/powerpoint/2010/main" val="152491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092727-B34B-954F-AFE2-28366704796B}"/>
              </a:ext>
            </a:extLst>
          </p:cNvPr>
          <p:cNvSpPr>
            <a:spLocks noGrp="1"/>
          </p:cNvSpPr>
          <p:nvPr>
            <p:ph sz="half" idx="1"/>
          </p:nvPr>
        </p:nvSpPr>
        <p:spPr>
          <a:xfrm>
            <a:off x="838200" y="811658"/>
            <a:ext cx="5181600" cy="5365305"/>
          </a:xfrm>
        </p:spPr>
        <p:txBody>
          <a:bodyPr/>
          <a:lstStyle/>
          <a:p>
            <a:pPr marL="0" indent="0">
              <a:buNone/>
            </a:pPr>
            <a:r>
              <a:rPr lang="el-GR" dirty="0"/>
              <a:t>Σημαντική είναι η προσέγγιση της πλουραλιστικής θεωρίας από τον </a:t>
            </a:r>
            <a:r>
              <a:rPr lang="en-US" b="1" dirty="0"/>
              <a:t>Ernst Fraenkel</a:t>
            </a:r>
            <a:r>
              <a:rPr lang="en-US" dirty="0"/>
              <a:t> </a:t>
            </a:r>
            <a:r>
              <a:rPr lang="el-GR" dirty="0"/>
              <a:t>(</a:t>
            </a:r>
            <a:r>
              <a:rPr lang="el-GR" b="1" dirty="0"/>
              <a:t>1991</a:t>
            </a:r>
            <a:r>
              <a:rPr lang="en-US" b="1" dirty="0"/>
              <a:t>d</a:t>
            </a:r>
            <a:r>
              <a:rPr lang="el-GR" b="1" dirty="0"/>
              <a:t>:</a:t>
            </a:r>
            <a:r>
              <a:rPr lang="en-US" b="1" dirty="0"/>
              <a:t>326-259</a:t>
            </a:r>
            <a:r>
              <a:rPr lang="el-GR" dirty="0"/>
              <a:t>):</a:t>
            </a:r>
            <a:r>
              <a:rPr lang="en-US" dirty="0"/>
              <a:t> </a:t>
            </a:r>
            <a:endParaRPr lang="el-GR" dirty="0"/>
          </a:p>
          <a:p>
            <a:pPr>
              <a:buFont typeface="Wingdings" pitchFamily="2" charset="2"/>
              <a:buChar char="Ø"/>
            </a:pPr>
            <a:r>
              <a:rPr lang="el-GR" dirty="0"/>
              <a:t>Δ</a:t>
            </a:r>
            <a:r>
              <a:rPr lang="en-US" dirty="0" err="1"/>
              <a:t>ί</a:t>
            </a:r>
            <a:r>
              <a:rPr lang="el-GR" dirty="0"/>
              <a:t>νει  </a:t>
            </a:r>
            <a:r>
              <a:rPr lang="el-GR" b="1" dirty="0"/>
              <a:t>κρατικό</a:t>
            </a:r>
            <a:r>
              <a:rPr lang="el-GR" dirty="0"/>
              <a:t> </a:t>
            </a:r>
            <a:r>
              <a:rPr lang="el-GR" b="1" dirty="0"/>
              <a:t>κοινωνικό </a:t>
            </a:r>
            <a:r>
              <a:rPr lang="el-GR" dirty="0"/>
              <a:t>προσανατολισμό σχέση με την αγγλοσαξονική θεώρηση.</a:t>
            </a:r>
          </a:p>
          <a:p>
            <a:pPr>
              <a:buFont typeface="Wingdings" pitchFamily="2" charset="2"/>
              <a:buChar char="Ø"/>
            </a:pPr>
            <a:r>
              <a:rPr lang="el-GR" dirty="0"/>
              <a:t>Ο </a:t>
            </a:r>
            <a:r>
              <a:rPr lang="en-US" dirty="0"/>
              <a:t>Fraenkel</a:t>
            </a:r>
            <a:r>
              <a:rPr lang="el-GR" dirty="0"/>
              <a:t> (όπ.πρ.) θεωρεί τη δημοκρατία ως «</a:t>
            </a:r>
            <a:r>
              <a:rPr lang="el-GR" b="1" dirty="0"/>
              <a:t>κρατικό σχήμα</a:t>
            </a:r>
            <a:r>
              <a:rPr lang="el-GR" dirty="0"/>
              <a:t>», που διαφοροποιείται από άλλες κρατικές μορφές λόγω της νομιμοποιητικής του βάσης, η οποία συγκροτείται από:</a:t>
            </a:r>
            <a:endParaRPr lang="en-US" dirty="0"/>
          </a:p>
          <a:p>
            <a:pPr>
              <a:buFont typeface="Wingdings" pitchFamily="2" charset="2"/>
              <a:buChar char="Ø"/>
            </a:pPr>
            <a:endParaRPr lang="en-US" dirty="0"/>
          </a:p>
        </p:txBody>
      </p:sp>
      <p:graphicFrame>
        <p:nvGraphicFramePr>
          <p:cNvPr id="6" name="Content Placeholder 5">
            <a:extLst>
              <a:ext uri="{FF2B5EF4-FFF2-40B4-BE49-F238E27FC236}">
                <a16:creationId xmlns:a16="http://schemas.microsoft.com/office/drawing/2014/main" id="{0A178903-E893-D04F-BBD0-CC0A2E1F5D3A}"/>
              </a:ext>
            </a:extLst>
          </p:cNvPr>
          <p:cNvGraphicFramePr>
            <a:graphicFrameLocks noGrp="1"/>
          </p:cNvGraphicFramePr>
          <p:nvPr>
            <p:ph sz="half" idx="2"/>
            <p:extLst>
              <p:ext uri="{D42A27DB-BD31-4B8C-83A1-F6EECF244321}">
                <p14:modId xmlns:p14="http://schemas.microsoft.com/office/powerpoint/2010/main" val="2326724153"/>
              </p:ext>
            </p:extLst>
          </p:nvPr>
        </p:nvGraphicFramePr>
        <p:xfrm>
          <a:off x="6172200" y="811658"/>
          <a:ext cx="5181600" cy="5365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56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943E-BA4E-5240-B410-5E1DC8541E31}"/>
              </a:ext>
            </a:extLst>
          </p:cNvPr>
          <p:cNvSpPr>
            <a:spLocks noGrp="1"/>
          </p:cNvSpPr>
          <p:nvPr>
            <p:ph type="title"/>
          </p:nvPr>
        </p:nvSpPr>
        <p:spPr/>
        <p:txBody>
          <a:bodyPr>
            <a:normAutofit fontScale="90000"/>
          </a:bodyPr>
          <a:lstStyle/>
          <a:p>
            <a:pPr algn="ctr"/>
            <a:br>
              <a:rPr lang="el-GR" dirty="0"/>
            </a:br>
            <a:r>
              <a:rPr lang="el-GR" b="1" dirty="0"/>
              <a:t>Ο </a:t>
            </a:r>
            <a:r>
              <a:rPr lang="en-US" b="1" dirty="0"/>
              <a:t>Ernst Fraenkel </a:t>
            </a:r>
            <a:r>
              <a:rPr lang="el-GR" b="1" dirty="0"/>
              <a:t>εστιάζει στον ακόλουθο ιδεότυπο:</a:t>
            </a:r>
            <a:br>
              <a:rPr lang="en-US" b="1" dirty="0"/>
            </a:br>
            <a:endParaRPr lang="en-US" b="1" dirty="0"/>
          </a:p>
        </p:txBody>
      </p:sp>
      <p:graphicFrame>
        <p:nvGraphicFramePr>
          <p:cNvPr id="5" name="Content Placeholder 4">
            <a:extLst>
              <a:ext uri="{FF2B5EF4-FFF2-40B4-BE49-F238E27FC236}">
                <a16:creationId xmlns:a16="http://schemas.microsoft.com/office/drawing/2014/main" id="{A64C9E43-23AC-D640-98B1-2247320C837B}"/>
              </a:ext>
            </a:extLst>
          </p:cNvPr>
          <p:cNvGraphicFramePr>
            <a:graphicFrameLocks noGrp="1"/>
          </p:cNvGraphicFramePr>
          <p:nvPr>
            <p:ph sz="half" idx="1"/>
            <p:extLst>
              <p:ext uri="{D42A27DB-BD31-4B8C-83A1-F6EECF244321}">
                <p14:modId xmlns:p14="http://schemas.microsoft.com/office/powerpoint/2010/main" val="185063028"/>
              </p:ext>
            </p:extLst>
          </p:nvPr>
        </p:nvGraphicFramePr>
        <p:xfrm>
          <a:off x="838200" y="1825625"/>
          <a:ext cx="103092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350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DB68B8-82BD-A54F-B9D7-FBC1718F693A}"/>
              </a:ext>
            </a:extLst>
          </p:cNvPr>
          <p:cNvSpPr>
            <a:spLocks noGrp="1"/>
          </p:cNvSpPr>
          <p:nvPr>
            <p:ph sz="half" idx="1"/>
          </p:nvPr>
        </p:nvSpPr>
        <p:spPr>
          <a:xfrm>
            <a:off x="838200" y="801384"/>
            <a:ext cx="5181600" cy="5375579"/>
          </a:xfrm>
        </p:spPr>
        <p:txBody>
          <a:bodyPr>
            <a:normAutofit fontScale="92500"/>
          </a:bodyPr>
          <a:lstStyle/>
          <a:p>
            <a:r>
              <a:rPr lang="en-US" sz="4000" dirty="0"/>
              <a:t>O </a:t>
            </a:r>
            <a:r>
              <a:rPr lang="en-US" sz="4000" b="1" dirty="0"/>
              <a:t>Ernst Fraenkel </a:t>
            </a:r>
            <a:r>
              <a:rPr lang="el-GR" sz="4000" dirty="0"/>
              <a:t>μάλιστα συγκεκριμενοποιεί </a:t>
            </a:r>
          </a:p>
          <a:p>
            <a:r>
              <a:rPr lang="el-GR" sz="4000" dirty="0"/>
              <a:t>τον παραπάνω ιδεότυπο </a:t>
            </a:r>
          </a:p>
          <a:p>
            <a:r>
              <a:rPr lang="el-GR" sz="4000" dirty="0"/>
              <a:t>με το παράδειγμα </a:t>
            </a:r>
          </a:p>
          <a:p>
            <a:r>
              <a:rPr lang="el-GR" sz="4000" dirty="0"/>
              <a:t>της </a:t>
            </a:r>
            <a:r>
              <a:rPr lang="el-GR" sz="4000" b="1" dirty="0"/>
              <a:t>πρώην Ανατολικής </a:t>
            </a:r>
          </a:p>
          <a:p>
            <a:r>
              <a:rPr lang="el-GR" sz="4000" b="1" dirty="0"/>
              <a:t>και Δυτικής Γερμανίας</a:t>
            </a:r>
            <a:r>
              <a:rPr lang="el-GR" sz="4000" dirty="0"/>
              <a:t>.</a:t>
            </a:r>
            <a:endParaRPr lang="en-US" sz="4000" dirty="0"/>
          </a:p>
          <a:p>
            <a:pPr marL="0" indent="0">
              <a:buNone/>
            </a:pPr>
            <a:endParaRPr lang="en-US" dirty="0"/>
          </a:p>
        </p:txBody>
      </p:sp>
      <p:pic>
        <p:nvPicPr>
          <p:cNvPr id="6" name="Content Placeholder 5">
            <a:extLst>
              <a:ext uri="{FF2B5EF4-FFF2-40B4-BE49-F238E27FC236}">
                <a16:creationId xmlns:a16="http://schemas.microsoft.com/office/drawing/2014/main" id="{72D63B2B-E275-E64B-BFA9-E5CB70D3D0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976045"/>
            <a:ext cx="5181600" cy="4243227"/>
          </a:xfrm>
        </p:spPr>
      </p:pic>
      <p:sp>
        <p:nvSpPr>
          <p:cNvPr id="7" name="TextBox 6">
            <a:extLst>
              <a:ext uri="{FF2B5EF4-FFF2-40B4-BE49-F238E27FC236}">
                <a16:creationId xmlns:a16="http://schemas.microsoft.com/office/drawing/2014/main" id="{3B4159D5-9865-8E44-972C-5468C1D8F59F}"/>
              </a:ext>
            </a:extLst>
          </p:cNvPr>
          <p:cNvSpPr txBox="1"/>
          <p:nvPr/>
        </p:nvSpPr>
        <p:spPr>
          <a:xfrm>
            <a:off x="6172200" y="5715298"/>
            <a:ext cx="5338169" cy="738664"/>
          </a:xfrm>
          <a:prstGeom prst="rect">
            <a:avLst/>
          </a:prstGeom>
          <a:noFill/>
        </p:spPr>
        <p:txBody>
          <a:bodyPr wrap="square" rtlCol="0">
            <a:spAutoFit/>
          </a:bodyPr>
          <a:lstStyle/>
          <a:p>
            <a:pPr algn="ctr"/>
            <a:r>
              <a:rPr lang="el-GR" sz="1400" b="1" dirty="0"/>
              <a:t>Τα μωρά του Βερολίνου γνωρίζουν τους παππούδες τους από την άλλη πλευρά της πόλης....</a:t>
            </a:r>
            <a:br>
              <a:rPr lang="el-GR" sz="1400" b="1" dirty="0"/>
            </a:br>
            <a:r>
              <a:rPr lang="el-GR" sz="1400" dirty="0"/>
              <a:t>Πηγή:</a:t>
            </a:r>
            <a:r>
              <a:rPr lang="en-US" sz="1400" dirty="0">
                <a:hlinkClick r:id="rId3"/>
              </a:rPr>
              <a:t>mixanitouxronou.gr</a:t>
            </a:r>
            <a:endParaRPr lang="en-US" sz="1400" dirty="0"/>
          </a:p>
        </p:txBody>
      </p:sp>
    </p:spTree>
    <p:extLst>
      <p:ext uri="{BB962C8B-B14F-4D97-AF65-F5344CB8AC3E}">
        <p14:creationId xmlns:p14="http://schemas.microsoft.com/office/powerpoint/2010/main" val="387079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386F-72C4-F54D-94B3-3D7737E0B481}"/>
              </a:ext>
            </a:extLst>
          </p:cNvPr>
          <p:cNvSpPr>
            <a:spLocks noGrp="1"/>
          </p:cNvSpPr>
          <p:nvPr>
            <p:ph type="title"/>
          </p:nvPr>
        </p:nvSpPr>
        <p:spPr/>
        <p:txBody>
          <a:bodyPr>
            <a:noAutofit/>
          </a:bodyPr>
          <a:lstStyle/>
          <a:p>
            <a:r>
              <a:rPr lang="el-GR" sz="2400" dirty="0"/>
              <a:t>Για τους </a:t>
            </a:r>
            <a:r>
              <a:rPr lang="el-GR" sz="2400" b="1" dirty="0"/>
              <a:t>πλουραλιστές</a:t>
            </a:r>
            <a:r>
              <a:rPr lang="el-GR" sz="2400" dirty="0"/>
              <a:t> ο όρος </a:t>
            </a:r>
            <a:r>
              <a:rPr lang="el-GR" sz="2400" b="1" i="1" dirty="0"/>
              <a:t>δήμος, </a:t>
            </a:r>
            <a:r>
              <a:rPr lang="el-GR" sz="2400" dirty="0"/>
              <a:t>δηλαδή </a:t>
            </a:r>
            <a:r>
              <a:rPr lang="el-GR" sz="2400" b="1" dirty="0"/>
              <a:t>οι πολίτες με πλήρη δικαιώματα συμμετοχής στην οργάνωση της κυριαρχίας</a:t>
            </a:r>
            <a:r>
              <a:rPr lang="el-GR" sz="2400" dirty="0"/>
              <a:t>, έχει διάφορες σημασίες. Ο </a:t>
            </a:r>
            <a:r>
              <a:rPr lang="en-US" sz="2400" dirty="0"/>
              <a:t>Fraenkel</a:t>
            </a:r>
            <a:r>
              <a:rPr lang="el-GR" sz="2400" dirty="0"/>
              <a:t>, ξεχωρίζει τέσσερις διαφορετικές σημασίες του όρου:</a:t>
            </a:r>
            <a:br>
              <a:rPr lang="en-US" sz="2400" dirty="0"/>
            </a:br>
            <a:endParaRPr lang="en-US" sz="2400" dirty="0"/>
          </a:p>
        </p:txBody>
      </p:sp>
      <p:graphicFrame>
        <p:nvGraphicFramePr>
          <p:cNvPr id="5" name="Content Placeholder 4">
            <a:extLst>
              <a:ext uri="{FF2B5EF4-FFF2-40B4-BE49-F238E27FC236}">
                <a16:creationId xmlns:a16="http://schemas.microsoft.com/office/drawing/2014/main" id="{C533431B-DCB5-4444-82C4-A4CA0BD1A5A5}"/>
              </a:ext>
            </a:extLst>
          </p:cNvPr>
          <p:cNvGraphicFramePr>
            <a:graphicFrameLocks noGrp="1"/>
          </p:cNvGraphicFramePr>
          <p:nvPr>
            <p:ph sz="half" idx="1"/>
            <p:extLst>
              <p:ext uri="{D42A27DB-BD31-4B8C-83A1-F6EECF244321}">
                <p14:modId xmlns:p14="http://schemas.microsoft.com/office/powerpoint/2010/main" val="2361882139"/>
              </p:ext>
            </p:extLst>
          </p:nvPr>
        </p:nvGraphicFramePr>
        <p:xfrm>
          <a:off x="838200" y="1479550"/>
          <a:ext cx="10196513" cy="4697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290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4395A-492B-D54E-AAE0-A13DEF4974C0}"/>
              </a:ext>
            </a:extLst>
          </p:cNvPr>
          <p:cNvSpPr>
            <a:spLocks noGrp="1"/>
          </p:cNvSpPr>
          <p:nvPr>
            <p:ph sz="half" idx="1"/>
          </p:nvPr>
        </p:nvSpPr>
        <p:spPr>
          <a:xfrm>
            <a:off x="838200" y="791110"/>
            <a:ext cx="4863957" cy="5385853"/>
          </a:xfrm>
        </p:spPr>
        <p:txBody>
          <a:bodyPr>
            <a:normAutofit/>
          </a:bodyPr>
          <a:lstStyle/>
          <a:p>
            <a:pPr lvl="0"/>
            <a:r>
              <a:rPr lang="el-GR" dirty="0"/>
              <a:t>Ο </a:t>
            </a:r>
            <a:r>
              <a:rPr lang="el-GR" b="1" dirty="0"/>
              <a:t>συντηρητισμός </a:t>
            </a:r>
            <a:r>
              <a:rPr lang="el-GR" dirty="0"/>
              <a:t>εκλαμβάνει τον δήμο «ως μια ιστορικά εξελιγμένη ενότητα»</a:t>
            </a:r>
            <a:endParaRPr lang="en-US" dirty="0"/>
          </a:p>
          <a:p>
            <a:r>
              <a:rPr lang="el-GR" dirty="0"/>
              <a:t>Η </a:t>
            </a:r>
            <a:r>
              <a:rPr lang="el-GR" b="1" u="sng" dirty="0"/>
              <a:t>φιλελεύθερη</a:t>
            </a:r>
            <a:r>
              <a:rPr lang="el-GR" b="1" dirty="0"/>
              <a:t> </a:t>
            </a:r>
            <a:r>
              <a:rPr lang="el-GR" dirty="0"/>
              <a:t>προσέγγιση αντιλαμβάνεται το δήμο </a:t>
            </a:r>
          </a:p>
          <a:p>
            <a:r>
              <a:rPr lang="el-GR" dirty="0"/>
              <a:t>ως ένα </a:t>
            </a:r>
            <a:r>
              <a:rPr lang="el-GR" b="1" dirty="0"/>
              <a:t>υποσύνολο πολιτών</a:t>
            </a:r>
            <a:r>
              <a:rPr lang="el-GR" dirty="0"/>
              <a:t> </a:t>
            </a:r>
          </a:p>
          <a:p>
            <a:r>
              <a:rPr lang="el-GR" dirty="0"/>
              <a:t>που </a:t>
            </a:r>
            <a:r>
              <a:rPr lang="el-GR" b="1" dirty="0"/>
              <a:t>αντιπαλεύουν μέσω αδιάκοπων αντιπαραθέσεων </a:t>
            </a:r>
          </a:p>
          <a:p>
            <a:r>
              <a:rPr lang="el-GR" dirty="0"/>
              <a:t>για την επίτευξη </a:t>
            </a:r>
            <a:r>
              <a:rPr lang="el-GR" b="1" dirty="0"/>
              <a:t>ομοφωνίας </a:t>
            </a:r>
          </a:p>
          <a:p>
            <a:r>
              <a:rPr lang="el-GR" b="1" dirty="0"/>
              <a:t>με χρήση ορθολογικών επιχειρημάτων</a:t>
            </a:r>
            <a:r>
              <a:rPr lang="en-US" dirty="0"/>
              <a:t> </a:t>
            </a:r>
            <a:endParaRPr lang="el-GR" dirty="0"/>
          </a:p>
          <a:p>
            <a:endParaRPr lang="en-US" dirty="0"/>
          </a:p>
        </p:txBody>
      </p:sp>
      <p:pic>
        <p:nvPicPr>
          <p:cNvPr id="9" name="Picture 8">
            <a:extLst>
              <a:ext uri="{FF2B5EF4-FFF2-40B4-BE49-F238E27FC236}">
                <a16:creationId xmlns:a16="http://schemas.microsoft.com/office/drawing/2014/main" id="{24A73662-39E7-B74D-BC09-A1E9F8B4B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463" y="1006867"/>
            <a:ext cx="5322014" cy="4551451"/>
          </a:xfrm>
          <a:prstGeom prst="rect">
            <a:avLst/>
          </a:prstGeom>
        </p:spPr>
      </p:pic>
    </p:spTree>
    <p:extLst>
      <p:ext uri="{BB962C8B-B14F-4D97-AF65-F5344CB8AC3E}">
        <p14:creationId xmlns:p14="http://schemas.microsoft.com/office/powerpoint/2010/main" val="386957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78EFCB-BE67-AF4A-BF82-D7DBF519CA96}"/>
              </a:ext>
            </a:extLst>
          </p:cNvPr>
          <p:cNvSpPr>
            <a:spLocks noGrp="1"/>
          </p:cNvSpPr>
          <p:nvPr>
            <p:ph sz="half" idx="1"/>
          </p:nvPr>
        </p:nvSpPr>
        <p:spPr>
          <a:xfrm>
            <a:off x="838200" y="893852"/>
            <a:ext cx="5181600" cy="5283111"/>
          </a:xfrm>
        </p:spPr>
        <p:txBody>
          <a:bodyPr>
            <a:normAutofit/>
          </a:bodyPr>
          <a:lstStyle/>
          <a:p>
            <a:r>
              <a:rPr lang="el-GR" dirty="0"/>
              <a:t>Στο </a:t>
            </a:r>
            <a:r>
              <a:rPr lang="el-GR" b="1" dirty="0"/>
              <a:t>φασιστικό </a:t>
            </a:r>
            <a:r>
              <a:rPr lang="el-GR" dirty="0"/>
              <a:t>καθεστώς </a:t>
            </a:r>
          </a:p>
          <a:p>
            <a:r>
              <a:rPr lang="el-GR" dirty="0"/>
              <a:t>ο ορισμός προσδιορίζεται ως «μια άμορφη μάζα αποτελούμενη </a:t>
            </a:r>
          </a:p>
          <a:p>
            <a:r>
              <a:rPr lang="el-GR" dirty="0"/>
              <a:t>από τα μέλη ενός </a:t>
            </a:r>
            <a:r>
              <a:rPr lang="el-GR" b="1" dirty="0"/>
              <a:t>πολιτικού συνδέσμου</a:t>
            </a:r>
            <a:r>
              <a:rPr lang="el-GR" dirty="0"/>
              <a:t>, στον οποίο μέσω μιας χειραγωγικής, </a:t>
            </a:r>
          </a:p>
          <a:p>
            <a:r>
              <a:rPr lang="el-GR" b="1" dirty="0"/>
              <a:t>μαζικής επιρροής</a:t>
            </a:r>
            <a:r>
              <a:rPr lang="el-GR" dirty="0"/>
              <a:t>, που χρησιμοποιεί τη </a:t>
            </a:r>
            <a:r>
              <a:rPr lang="el-GR" b="1" dirty="0"/>
              <a:t>μοντέρνα διαφημιστική τεχνική</a:t>
            </a:r>
            <a:r>
              <a:rPr lang="el-GR" dirty="0"/>
              <a:t>, επιτυγχάνεται ένα </a:t>
            </a:r>
            <a:r>
              <a:rPr lang="en-US" b="1" dirty="0"/>
              <a:t>consensus omnium </a:t>
            </a:r>
            <a:r>
              <a:rPr lang="el-GR" dirty="0"/>
              <a:t>(συναίνεση όλων)</a:t>
            </a:r>
            <a:endParaRPr lang="en-US" dirty="0"/>
          </a:p>
          <a:p>
            <a:endParaRPr lang="en-US" dirty="0"/>
          </a:p>
        </p:txBody>
      </p:sp>
      <p:pic>
        <p:nvPicPr>
          <p:cNvPr id="6" name="Content Placeholder 5">
            <a:extLst>
              <a:ext uri="{FF2B5EF4-FFF2-40B4-BE49-F238E27FC236}">
                <a16:creationId xmlns:a16="http://schemas.microsoft.com/office/drawing/2014/main" id="{48386991-530F-D848-9182-CCF3DC45D3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94545"/>
            <a:ext cx="5181600" cy="4284322"/>
          </a:xfrm>
        </p:spPr>
      </p:pic>
    </p:spTree>
    <p:extLst>
      <p:ext uri="{BB962C8B-B14F-4D97-AF65-F5344CB8AC3E}">
        <p14:creationId xmlns:p14="http://schemas.microsoft.com/office/powerpoint/2010/main" val="199179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5A859-518D-F846-80D2-CBCCDC6B6657}"/>
              </a:ext>
            </a:extLst>
          </p:cNvPr>
          <p:cNvSpPr>
            <a:spLocks noGrp="1"/>
          </p:cNvSpPr>
          <p:nvPr>
            <p:ph sz="half" idx="1"/>
          </p:nvPr>
        </p:nvSpPr>
        <p:spPr>
          <a:xfrm>
            <a:off x="838200" y="1109608"/>
            <a:ext cx="5181600" cy="5167901"/>
          </a:xfrm>
        </p:spPr>
        <p:txBody>
          <a:bodyPr/>
          <a:lstStyle/>
          <a:p>
            <a:r>
              <a:rPr lang="el-GR" b="1" dirty="0"/>
              <a:t>χαρακτηριζόμενο </a:t>
            </a:r>
          </a:p>
          <a:p>
            <a:r>
              <a:rPr lang="el-GR" b="1" dirty="0"/>
              <a:t>από συγκαταβατικό </a:t>
            </a:r>
          </a:p>
          <a:p>
            <a:r>
              <a:rPr lang="el-GR" b="1" dirty="0"/>
              <a:t>τρόπο ζωής </a:t>
            </a:r>
          </a:p>
          <a:p>
            <a:r>
              <a:rPr lang="el-GR" b="1" dirty="0"/>
              <a:t>και σκέψης, </a:t>
            </a:r>
          </a:p>
          <a:p>
            <a:r>
              <a:rPr lang="el-GR" b="1" dirty="0"/>
              <a:t>του οποίου χαρακτηριστική πολιτική έκφραση είναι </a:t>
            </a:r>
          </a:p>
          <a:p>
            <a:r>
              <a:rPr lang="el-GR" b="1" dirty="0"/>
              <a:t>οι επευφημίες </a:t>
            </a:r>
          </a:p>
          <a:p>
            <a:r>
              <a:rPr lang="el-GR" b="1" dirty="0"/>
              <a:t>και οι ζητωκραυγές». (όπ.πρ.: 344 κ. εξ.)</a:t>
            </a:r>
            <a:endParaRPr lang="en-US" b="1" dirty="0"/>
          </a:p>
        </p:txBody>
      </p:sp>
      <p:pic>
        <p:nvPicPr>
          <p:cNvPr id="6" name="Content Placeholder 5">
            <a:extLst>
              <a:ext uri="{FF2B5EF4-FFF2-40B4-BE49-F238E27FC236}">
                <a16:creationId xmlns:a16="http://schemas.microsoft.com/office/drawing/2014/main" id="{2E0832DC-3ABE-CE46-B983-0EA96057C1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3945" y="1335640"/>
            <a:ext cx="5167901" cy="3904180"/>
          </a:xfrm>
        </p:spPr>
      </p:pic>
    </p:spTree>
    <p:extLst>
      <p:ext uri="{BB962C8B-B14F-4D97-AF65-F5344CB8AC3E}">
        <p14:creationId xmlns:p14="http://schemas.microsoft.com/office/powerpoint/2010/main" val="139178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7FC92-757E-1246-A4A8-8A787598A082}"/>
              </a:ext>
            </a:extLst>
          </p:cNvPr>
          <p:cNvSpPr>
            <a:spLocks noGrp="1"/>
          </p:cNvSpPr>
          <p:nvPr>
            <p:ph sz="half" idx="1"/>
          </p:nvPr>
        </p:nvSpPr>
        <p:spPr>
          <a:xfrm>
            <a:off x="838200" y="893852"/>
            <a:ext cx="5181600" cy="5283111"/>
          </a:xfrm>
        </p:spPr>
        <p:txBody>
          <a:bodyPr>
            <a:normAutofit/>
          </a:bodyPr>
          <a:lstStyle/>
          <a:p>
            <a:r>
              <a:rPr lang="el-GR" dirty="0"/>
              <a:t>Στον αντίποδα </a:t>
            </a:r>
          </a:p>
          <a:p>
            <a:r>
              <a:rPr lang="el-GR" b="1" dirty="0"/>
              <a:t>ο πλουραλισμός</a:t>
            </a:r>
            <a:r>
              <a:rPr lang="el-GR" dirty="0"/>
              <a:t> προσεγγίζει τον όρο </a:t>
            </a:r>
            <a:r>
              <a:rPr lang="el-GR" b="1" dirty="0"/>
              <a:t>δήμος</a:t>
            </a:r>
            <a:r>
              <a:rPr lang="el-GR" dirty="0"/>
              <a:t> </a:t>
            </a:r>
          </a:p>
          <a:p>
            <a:r>
              <a:rPr lang="el-GR" dirty="0"/>
              <a:t>ως «</a:t>
            </a:r>
            <a:r>
              <a:rPr lang="el-GR" b="1" dirty="0"/>
              <a:t>τα μέλη </a:t>
            </a:r>
          </a:p>
          <a:p>
            <a:r>
              <a:rPr lang="el-GR" b="1" dirty="0"/>
              <a:t>μιας διαφοροποιημένης κοινωνίας, </a:t>
            </a:r>
          </a:p>
          <a:p>
            <a:r>
              <a:rPr lang="el-GR" b="1" dirty="0"/>
              <a:t>τα οποία είναι οργανωμένα </a:t>
            </a:r>
          </a:p>
          <a:p>
            <a:r>
              <a:rPr lang="el-GR" b="1" dirty="0"/>
              <a:t>σε διάφορα σωματεία, κόμματα, </a:t>
            </a:r>
          </a:p>
          <a:p>
            <a:r>
              <a:rPr lang="el-GR" b="1" dirty="0"/>
              <a:t>ομάδες, οργανισμούς, </a:t>
            </a:r>
          </a:p>
          <a:p>
            <a:r>
              <a:rPr lang="el-GR" b="1" dirty="0"/>
              <a:t>και συνδέσμους, </a:t>
            </a:r>
            <a:endParaRPr lang="en-US" dirty="0"/>
          </a:p>
        </p:txBody>
      </p:sp>
      <p:pic>
        <p:nvPicPr>
          <p:cNvPr id="6" name="Content Placeholder 5">
            <a:extLst>
              <a:ext uri="{FF2B5EF4-FFF2-40B4-BE49-F238E27FC236}">
                <a16:creationId xmlns:a16="http://schemas.microsoft.com/office/drawing/2014/main" id="{4694A9C2-40CE-BA49-983D-B7C4B2A6899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253447"/>
            <a:ext cx="5181600" cy="4397340"/>
          </a:xfrm>
        </p:spPr>
      </p:pic>
    </p:spTree>
    <p:extLst>
      <p:ext uri="{BB962C8B-B14F-4D97-AF65-F5344CB8AC3E}">
        <p14:creationId xmlns:p14="http://schemas.microsoft.com/office/powerpoint/2010/main" val="64988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3380965"/>
          </a:xfrm>
        </p:spPr>
        <p:txBody>
          <a:bodyPr/>
          <a:lstStyle/>
          <a:p>
            <a:endParaRPr lang="en-US"/>
          </a:p>
        </p:txBody>
      </p:sp>
      <p:sp>
        <p:nvSpPr>
          <p:cNvPr id="3" name="Content Placeholder 2"/>
          <p:cNvSpPr>
            <a:spLocks noGrp="1"/>
          </p:cNvSpPr>
          <p:nvPr>
            <p:ph idx="1"/>
          </p:nvPr>
        </p:nvSpPr>
        <p:spPr>
          <a:xfrm>
            <a:off x="838200" y="3996813"/>
            <a:ext cx="10515600" cy="2180150"/>
          </a:xfrm>
        </p:spPr>
        <p:txBody>
          <a:bodyPr>
            <a:normAutofit fontScale="92500" lnSpcReduction="20000"/>
          </a:bodyPr>
          <a:lstStyle/>
          <a:p>
            <a:pPr marL="0" indent="0" algn="ctr">
              <a:buNone/>
            </a:pPr>
            <a:r>
              <a:rPr lang="el-GR" b="1" dirty="0"/>
              <a:t>Δρ.</a:t>
            </a:r>
            <a:r>
              <a:rPr lang="el-GR" dirty="0"/>
              <a:t> </a:t>
            </a:r>
            <a:r>
              <a:rPr lang="el-GR" b="1" i="1" dirty="0"/>
              <a:t>Αναστάσιος Αθ. Σταυρόπουλος</a:t>
            </a:r>
          </a:p>
          <a:p>
            <a:pPr marL="0" indent="0" algn="ctr">
              <a:buNone/>
            </a:pPr>
            <a:r>
              <a:rPr lang="en-US" dirty="0">
                <a:hlinkClick r:id="rId2"/>
              </a:rPr>
              <a:t>anastavropoulos@gmail.com</a:t>
            </a:r>
            <a:r>
              <a:rPr lang="en-US" dirty="0"/>
              <a:t> </a:t>
            </a:r>
          </a:p>
          <a:p>
            <a:pPr marL="0" indent="0" algn="ctr">
              <a:buNone/>
            </a:pPr>
            <a:r>
              <a:rPr lang="en-US" b="1" dirty="0"/>
              <a:t>(+30) 6944 425 800</a:t>
            </a:r>
          </a:p>
          <a:p>
            <a:pPr marL="0" indent="0" algn="ctr">
              <a:buNone/>
            </a:pPr>
            <a:r>
              <a:rPr lang="en-US" b="1" dirty="0"/>
              <a:t>Facebook</a:t>
            </a:r>
            <a:r>
              <a:rPr lang="en-US" dirty="0"/>
              <a:t>: </a:t>
            </a:r>
            <a:r>
              <a:rPr lang="en-US" dirty="0">
                <a:hlinkClick r:id="rId3"/>
              </a:rPr>
              <a:t>https://www.facebook.com/anastasios.stavropoulos.35</a:t>
            </a:r>
            <a:r>
              <a:rPr lang="en-US" dirty="0"/>
              <a:t> </a:t>
            </a:r>
          </a:p>
          <a:p>
            <a:pPr marL="0" indent="0" algn="ctr">
              <a:buNone/>
            </a:pPr>
            <a:r>
              <a:rPr lang="en-US" b="1" dirty="0"/>
              <a:t>Academia</a:t>
            </a:r>
            <a:r>
              <a:rPr lang="en-US" dirty="0"/>
              <a:t>: </a:t>
            </a:r>
            <a:r>
              <a:rPr lang="en-US" dirty="0">
                <a:hlinkClick r:id="rId4"/>
              </a:rPr>
              <a:t>https://220.academia.edu/AnastasiosStavropoulos</a:t>
            </a:r>
            <a:r>
              <a:rPr lang="en-US" dirty="0"/>
              <a:t> </a:t>
            </a:r>
          </a:p>
          <a:p>
            <a:pPr marL="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65124"/>
            <a:ext cx="10515600" cy="3380965"/>
          </a:xfrm>
          <a:prstGeom prst="rect">
            <a:avLst/>
          </a:prstGeom>
        </p:spPr>
      </p:pic>
    </p:spTree>
    <p:extLst>
      <p:ext uri="{BB962C8B-B14F-4D97-AF65-F5344CB8AC3E}">
        <p14:creationId xmlns:p14="http://schemas.microsoft.com/office/powerpoint/2010/main" val="81001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4C2D3F-782C-5A4B-969E-9740F470F1CD}"/>
              </a:ext>
            </a:extLst>
          </p:cNvPr>
          <p:cNvSpPr>
            <a:spLocks noGrp="1"/>
          </p:cNvSpPr>
          <p:nvPr>
            <p:ph sz="half" idx="1"/>
          </p:nvPr>
        </p:nvSpPr>
        <p:spPr>
          <a:xfrm>
            <a:off x="838200" y="873303"/>
            <a:ext cx="5181600" cy="5303660"/>
          </a:xfrm>
        </p:spPr>
        <p:txBody>
          <a:bodyPr/>
          <a:lstStyle/>
          <a:p>
            <a:r>
              <a:rPr lang="el-GR" b="1" dirty="0"/>
              <a:t>και από τα οποία αναμένεται κάθε φορά </a:t>
            </a:r>
          </a:p>
          <a:p>
            <a:r>
              <a:rPr lang="el-GR" b="1" dirty="0"/>
              <a:t>η επιτυχής προσπάθεια επίτευξης, </a:t>
            </a:r>
          </a:p>
          <a:p>
            <a:r>
              <a:rPr lang="el-GR" b="1" dirty="0"/>
              <a:t>σε συλλογικό επίπεδο, </a:t>
            </a:r>
          </a:p>
          <a:p>
            <a:r>
              <a:rPr lang="el-GR" b="1" dirty="0"/>
              <a:t>είτε σιωπηρών συμβιβασμών είτε </a:t>
            </a:r>
          </a:p>
          <a:p>
            <a:r>
              <a:rPr lang="el-GR" b="1" dirty="0"/>
              <a:t>ρητών  συμφωνιών, </a:t>
            </a:r>
          </a:p>
          <a:p>
            <a:r>
              <a:rPr lang="el-GR" b="1" dirty="0"/>
              <a:t>πράγμα το οποίο ωστόσο σημαίνει κυβέρνηση </a:t>
            </a:r>
          </a:p>
          <a:p>
            <a:r>
              <a:rPr lang="el-GR" b="1" dirty="0"/>
              <a:t>μέσω συμβιβασμών</a:t>
            </a:r>
            <a:r>
              <a:rPr lang="el-GR" dirty="0"/>
              <a:t>»</a:t>
            </a:r>
            <a:endParaRPr lang="en-US" dirty="0"/>
          </a:p>
        </p:txBody>
      </p:sp>
      <p:pic>
        <p:nvPicPr>
          <p:cNvPr id="6" name="Content Placeholder 5">
            <a:extLst>
              <a:ext uri="{FF2B5EF4-FFF2-40B4-BE49-F238E27FC236}">
                <a16:creationId xmlns:a16="http://schemas.microsoft.com/office/drawing/2014/main" id="{AB7511D7-4C0E-D141-8ABE-6592FA40F0E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335640"/>
            <a:ext cx="5181600" cy="4140486"/>
          </a:xfrm>
        </p:spPr>
      </p:pic>
    </p:spTree>
    <p:extLst>
      <p:ext uri="{BB962C8B-B14F-4D97-AF65-F5344CB8AC3E}">
        <p14:creationId xmlns:p14="http://schemas.microsoft.com/office/powerpoint/2010/main" val="293992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564AA-F8AD-F542-8717-82875B2DA9E5}"/>
              </a:ext>
            </a:extLst>
          </p:cNvPr>
          <p:cNvSpPr>
            <a:spLocks noGrp="1"/>
          </p:cNvSpPr>
          <p:nvPr>
            <p:ph sz="half" idx="1"/>
          </p:nvPr>
        </p:nvSpPr>
        <p:spPr>
          <a:xfrm>
            <a:off x="838200" y="544530"/>
            <a:ext cx="5181600" cy="5632433"/>
          </a:xfrm>
        </p:spPr>
        <p:txBody>
          <a:bodyPr>
            <a:normAutofit lnSpcReduction="10000"/>
          </a:bodyPr>
          <a:lstStyle/>
          <a:p>
            <a:r>
              <a:rPr lang="el-GR" dirty="0"/>
              <a:t>Σημαντική είναι η συνεισφορά του </a:t>
            </a:r>
            <a:r>
              <a:rPr lang="en-US" b="1" dirty="0"/>
              <a:t>Fraenkel</a:t>
            </a:r>
            <a:r>
              <a:rPr lang="en-US" dirty="0"/>
              <a:t> </a:t>
            </a:r>
            <a:r>
              <a:rPr lang="el-GR" dirty="0"/>
              <a:t>στην πλουραλιστική προσέγγιση της δημοκρατίας αφού αναλύει </a:t>
            </a:r>
          </a:p>
          <a:p>
            <a:r>
              <a:rPr lang="el-GR" dirty="0"/>
              <a:t>την μαζική δημοκρατία </a:t>
            </a:r>
            <a:r>
              <a:rPr lang="el-GR" b="1" dirty="0"/>
              <a:t>στα μεγάλα σε έκταση κράτη </a:t>
            </a:r>
            <a:endParaRPr lang="el-GR" dirty="0"/>
          </a:p>
          <a:p>
            <a:r>
              <a:rPr lang="el-GR" dirty="0"/>
              <a:t>αλλά και τον </a:t>
            </a:r>
            <a:r>
              <a:rPr lang="el-GR" b="1" dirty="0"/>
              <a:t>εκλογικό ανταγωνισμό </a:t>
            </a:r>
            <a:r>
              <a:rPr lang="el-GR" dirty="0"/>
              <a:t>των κομμάτων,</a:t>
            </a:r>
          </a:p>
          <a:p>
            <a:r>
              <a:rPr lang="el-GR" dirty="0"/>
              <a:t> καθώς και τον σημαντικό </a:t>
            </a:r>
            <a:r>
              <a:rPr lang="el-GR" b="1" dirty="0"/>
              <a:t>ρόλο των ενώσεων συμφερόντων σε αυτόν τον ανταγωνισμό</a:t>
            </a:r>
            <a:r>
              <a:rPr lang="el-GR" dirty="0"/>
              <a:t>. </a:t>
            </a:r>
          </a:p>
          <a:p>
            <a:r>
              <a:rPr lang="el-GR" dirty="0"/>
              <a:t>Για τον </a:t>
            </a:r>
            <a:r>
              <a:rPr lang="en-US" b="1" dirty="0"/>
              <a:t>Fraenkel</a:t>
            </a:r>
            <a:r>
              <a:rPr lang="en-US" dirty="0"/>
              <a:t> </a:t>
            </a:r>
            <a:r>
              <a:rPr lang="el-GR" dirty="0"/>
              <a:t>σημαντικός επίσης είναι ο </a:t>
            </a:r>
            <a:r>
              <a:rPr lang="el-GR" b="1" dirty="0"/>
              <a:t>ρόλος της κουλτούρας</a:t>
            </a:r>
            <a:r>
              <a:rPr lang="el-GR" dirty="0"/>
              <a:t>.</a:t>
            </a:r>
            <a:endParaRPr lang="en-US" dirty="0"/>
          </a:p>
          <a:p>
            <a:endParaRPr lang="en-US" dirty="0"/>
          </a:p>
        </p:txBody>
      </p:sp>
      <p:pic>
        <p:nvPicPr>
          <p:cNvPr id="6" name="Content Placeholder 5">
            <a:extLst>
              <a:ext uri="{FF2B5EF4-FFF2-40B4-BE49-F238E27FC236}">
                <a16:creationId xmlns:a16="http://schemas.microsoft.com/office/drawing/2014/main" id="{09140C95-C0A0-C446-BE5A-CE923A52956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904126"/>
            <a:ext cx="5181600" cy="4602822"/>
          </a:xfrm>
        </p:spPr>
      </p:pic>
    </p:spTree>
    <p:extLst>
      <p:ext uri="{BB962C8B-B14F-4D97-AF65-F5344CB8AC3E}">
        <p14:creationId xmlns:p14="http://schemas.microsoft.com/office/powerpoint/2010/main" val="213539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0309F-804C-3745-94AD-70A35977A322}"/>
              </a:ext>
            </a:extLst>
          </p:cNvPr>
          <p:cNvSpPr>
            <a:spLocks noGrp="1"/>
          </p:cNvSpPr>
          <p:nvPr>
            <p:ph sz="half" idx="1"/>
          </p:nvPr>
        </p:nvSpPr>
        <p:spPr>
          <a:xfrm>
            <a:off x="838200" y="719191"/>
            <a:ext cx="5181600" cy="5457772"/>
          </a:xfrm>
        </p:spPr>
        <p:txBody>
          <a:bodyPr>
            <a:normAutofit fontScale="92500" lnSpcReduction="20000"/>
          </a:bodyPr>
          <a:lstStyle/>
          <a:p>
            <a:r>
              <a:rPr lang="el-GR" sz="3000" dirty="0"/>
              <a:t>Για τον ίδιο η δημοκρατία λειτουργεί σωστά, </a:t>
            </a:r>
          </a:p>
          <a:p>
            <a:r>
              <a:rPr lang="el-GR" sz="3000" dirty="0"/>
              <a:t>μόνον όταν οι </a:t>
            </a:r>
            <a:r>
              <a:rPr lang="el-GR" sz="3000" b="1" dirty="0"/>
              <a:t>πολιτικές ελίτ λειτουργούν ακολουθώντας το «κάλεσμα της αρετής» </a:t>
            </a:r>
          </a:p>
          <a:p>
            <a:r>
              <a:rPr lang="el-GR" sz="3000" dirty="0"/>
              <a:t>και όταν οι </a:t>
            </a:r>
            <a:r>
              <a:rPr lang="el-GR" sz="3000" b="1" dirty="0"/>
              <a:t>πολιτιστικές ομοιότητες είναι αρκετά μεγάλες</a:t>
            </a:r>
            <a:r>
              <a:rPr lang="el-GR" sz="3000" dirty="0"/>
              <a:t>, ώστε να δημιουργηθεί ένας ανθεκτικός </a:t>
            </a:r>
            <a:r>
              <a:rPr lang="el-GR" sz="3000" b="1" dirty="0"/>
              <a:t>«τομέας συναίνεσης»</a:t>
            </a:r>
            <a:r>
              <a:rPr lang="el-GR" sz="3000" dirty="0"/>
              <a:t>.</a:t>
            </a:r>
            <a:endParaRPr lang="en-US" sz="3000" dirty="0"/>
          </a:p>
          <a:p>
            <a:r>
              <a:rPr lang="el-GR" sz="3000" dirty="0"/>
              <a:t>Για τους πλουραλιστές </a:t>
            </a:r>
            <a:r>
              <a:rPr lang="el-GR" sz="3000" b="1" dirty="0"/>
              <a:t>η βάση λειτουργίας της δημοκρατίας είναι η </a:t>
            </a:r>
            <a:r>
              <a:rPr lang="el-GR" sz="3000" b="1" u="sng" dirty="0"/>
              <a:t>συναίνεση</a:t>
            </a:r>
            <a:r>
              <a:rPr lang="el-GR" sz="3000" dirty="0"/>
              <a:t>, </a:t>
            </a:r>
          </a:p>
          <a:p>
            <a:r>
              <a:rPr lang="el-GR" sz="3000" dirty="0"/>
              <a:t>η οποία είναι απαραίτητη για τη </a:t>
            </a:r>
            <a:r>
              <a:rPr lang="el-GR" sz="3000" b="1" dirty="0"/>
              <a:t>λειτουργία και σταθερότητα της δημοκρατίας</a:t>
            </a:r>
            <a:r>
              <a:rPr lang="el-GR" sz="3000" dirty="0"/>
              <a:t>.  </a:t>
            </a:r>
            <a:endParaRPr lang="en-US" sz="3000" dirty="0"/>
          </a:p>
          <a:p>
            <a:endParaRPr lang="en-US" dirty="0"/>
          </a:p>
        </p:txBody>
      </p:sp>
      <p:graphicFrame>
        <p:nvGraphicFramePr>
          <p:cNvPr id="5" name="Content Placeholder 4">
            <a:extLst>
              <a:ext uri="{FF2B5EF4-FFF2-40B4-BE49-F238E27FC236}">
                <a16:creationId xmlns:a16="http://schemas.microsoft.com/office/drawing/2014/main" id="{5B67F7F2-E8A6-024B-946B-53C67FFF979F}"/>
              </a:ext>
            </a:extLst>
          </p:cNvPr>
          <p:cNvGraphicFramePr>
            <a:graphicFrameLocks noGrp="1"/>
          </p:cNvGraphicFramePr>
          <p:nvPr>
            <p:ph sz="half" idx="2"/>
            <p:extLst>
              <p:ext uri="{D42A27DB-BD31-4B8C-83A1-F6EECF244321}">
                <p14:modId xmlns:p14="http://schemas.microsoft.com/office/powerpoint/2010/main" val="488682632"/>
              </p:ext>
            </p:extLst>
          </p:nvPr>
        </p:nvGraphicFramePr>
        <p:xfrm>
          <a:off x="6172200" y="719191"/>
          <a:ext cx="5181600" cy="5457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743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5454-DE42-E54C-90E0-7E38A1F64881}"/>
              </a:ext>
            </a:extLst>
          </p:cNvPr>
          <p:cNvSpPr>
            <a:spLocks noGrp="1"/>
          </p:cNvSpPr>
          <p:nvPr>
            <p:ph type="title"/>
          </p:nvPr>
        </p:nvSpPr>
        <p:spPr/>
        <p:txBody>
          <a:bodyPr/>
          <a:lstStyle/>
          <a:p>
            <a:pPr algn="ctr"/>
            <a:r>
              <a:rPr lang="el-GR" b="1" dirty="0"/>
              <a:t>Η θεωρία της Κοινωνικής Δημοκρατίας</a:t>
            </a:r>
            <a:endParaRPr lang="en-US" dirty="0"/>
          </a:p>
        </p:txBody>
      </p:sp>
      <p:sp>
        <p:nvSpPr>
          <p:cNvPr id="3" name="Content Placeholder 2">
            <a:extLst>
              <a:ext uri="{FF2B5EF4-FFF2-40B4-BE49-F238E27FC236}">
                <a16:creationId xmlns:a16="http://schemas.microsoft.com/office/drawing/2014/main" id="{14D05B0C-6390-2842-B749-9AFFDA393F24}"/>
              </a:ext>
            </a:extLst>
          </p:cNvPr>
          <p:cNvSpPr>
            <a:spLocks noGrp="1"/>
          </p:cNvSpPr>
          <p:nvPr>
            <p:ph sz="half" idx="1"/>
          </p:nvPr>
        </p:nvSpPr>
        <p:spPr/>
        <p:txBody>
          <a:bodyPr>
            <a:noAutofit/>
          </a:bodyPr>
          <a:lstStyle/>
          <a:p>
            <a:r>
              <a:rPr lang="el-GR" sz="2600" dirty="0"/>
              <a:t>Διαφέρει από όλα τα προηγούμενα μοντέλα δημοκρατίας σε δύο βασικά σημεία:</a:t>
            </a:r>
            <a:endParaRPr lang="en-US" sz="2600" dirty="0"/>
          </a:p>
          <a:p>
            <a:pPr>
              <a:buFont typeface="Wingdings" pitchFamily="2" charset="2"/>
              <a:buChar char="Ø"/>
            </a:pPr>
            <a:r>
              <a:rPr lang="el-GR" sz="2600" dirty="0"/>
              <a:t>Καλλιεργεί μια </a:t>
            </a:r>
            <a:r>
              <a:rPr lang="el-GR" sz="2600" b="1" dirty="0"/>
              <a:t>ακτιβιστική, επεκτατική μορφή κατανόησης της δημοκρατίας</a:t>
            </a:r>
            <a:r>
              <a:rPr lang="el-GR" sz="2600" dirty="0"/>
              <a:t>. </a:t>
            </a:r>
          </a:p>
          <a:p>
            <a:r>
              <a:rPr lang="el-GR" sz="2600" dirty="0"/>
              <a:t>Σύμφωνα με αυτή την προσέγγιση η δημοκρατία είναι «</a:t>
            </a:r>
            <a:r>
              <a:rPr lang="el-GR" sz="2600" b="1" dirty="0"/>
              <a:t>η μοναδική πολιτειακή μορφή που εξ’ ορισμού δεν νοείται στατικά, αλλά δυναμικά</a:t>
            </a:r>
            <a:r>
              <a:rPr lang="el-GR" sz="2600" dirty="0"/>
              <a:t>»</a:t>
            </a:r>
            <a:endParaRPr lang="en-US" sz="2600" dirty="0"/>
          </a:p>
        </p:txBody>
      </p:sp>
      <p:sp>
        <p:nvSpPr>
          <p:cNvPr id="4" name="Content Placeholder 3">
            <a:extLst>
              <a:ext uri="{FF2B5EF4-FFF2-40B4-BE49-F238E27FC236}">
                <a16:creationId xmlns:a16="http://schemas.microsoft.com/office/drawing/2014/main" id="{7496417F-4164-EC4B-88E4-522966F35B55}"/>
              </a:ext>
            </a:extLst>
          </p:cNvPr>
          <p:cNvSpPr>
            <a:spLocks noGrp="1"/>
          </p:cNvSpPr>
          <p:nvPr>
            <p:ph sz="half" idx="2"/>
          </p:nvPr>
        </p:nvSpPr>
        <p:spPr/>
        <p:txBody>
          <a:bodyPr>
            <a:normAutofit fontScale="85000" lnSpcReduction="10000"/>
          </a:bodyPr>
          <a:lstStyle/>
          <a:p>
            <a:pPr>
              <a:buFont typeface="Wingdings" pitchFamily="2" charset="2"/>
              <a:buChar char="Ø"/>
            </a:pPr>
            <a:r>
              <a:rPr lang="el-GR" dirty="0"/>
              <a:t>Η Κοινωνική Δημοκρατία τονίζει τις πολιτικές εκροές, </a:t>
            </a:r>
          </a:p>
          <a:p>
            <a:pPr>
              <a:buFont typeface="Wingdings" pitchFamily="2" charset="2"/>
              <a:buChar char="Ø"/>
            </a:pPr>
            <a:r>
              <a:rPr lang="el-GR" dirty="0"/>
              <a:t>δηλαδή το </a:t>
            </a:r>
            <a:r>
              <a:rPr lang="el-GR" b="1" dirty="0"/>
              <a:t>παραγόμενο αποτέλεσμα της πολιτικής διαδικασίας</a:t>
            </a:r>
            <a:r>
              <a:rPr lang="el-GR" dirty="0"/>
              <a:t>. </a:t>
            </a:r>
          </a:p>
          <a:p>
            <a:pPr>
              <a:buFont typeface="Wingdings" pitchFamily="2" charset="2"/>
              <a:buChar char="Ø"/>
            </a:pPr>
            <a:r>
              <a:rPr lang="el-GR" dirty="0"/>
              <a:t>Δεν αξιολογείται η δημοκρατία θεσμικά με βάση τις ευκαιρίες συμμετοχής και τον έλεγχο που ασκούν οι κυβερνώμενοι στους κυβερνώντες, </a:t>
            </a:r>
          </a:p>
          <a:p>
            <a:pPr>
              <a:buFont typeface="Wingdings" pitchFamily="2" charset="2"/>
              <a:buChar char="Ø"/>
            </a:pPr>
            <a:r>
              <a:rPr lang="el-GR" dirty="0"/>
              <a:t>αλλά και </a:t>
            </a:r>
            <a:r>
              <a:rPr lang="el-GR" b="1" dirty="0"/>
              <a:t>με βάση υλικά αποτελέσματα, κυρίως για τα ασθενέστερα μέλη μιας κοινωνίας</a:t>
            </a:r>
            <a:r>
              <a:rPr lang="el-GR" dirty="0"/>
              <a:t>.</a:t>
            </a:r>
            <a:endParaRPr lang="en-US" dirty="0"/>
          </a:p>
          <a:p>
            <a:endParaRPr lang="en-US" dirty="0"/>
          </a:p>
        </p:txBody>
      </p:sp>
    </p:spTree>
    <p:extLst>
      <p:ext uri="{BB962C8B-B14F-4D97-AF65-F5344CB8AC3E}">
        <p14:creationId xmlns:p14="http://schemas.microsoft.com/office/powerpoint/2010/main" val="26275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B8CB-4DD5-BA48-8B7B-F7ED9C2C66E6}"/>
              </a:ext>
            </a:extLst>
          </p:cNvPr>
          <p:cNvSpPr>
            <a:spLocks noGrp="1"/>
          </p:cNvSpPr>
          <p:nvPr>
            <p:ph type="title"/>
          </p:nvPr>
        </p:nvSpPr>
        <p:spPr>
          <a:xfrm>
            <a:off x="838200" y="365126"/>
            <a:ext cx="10515600" cy="878048"/>
          </a:xfrm>
        </p:spPr>
        <p:txBody>
          <a:bodyPr>
            <a:normAutofit fontScale="90000"/>
          </a:bodyPr>
          <a:lstStyle/>
          <a:p>
            <a:br>
              <a:rPr lang="el-GR" sz="3600" dirty="0"/>
            </a:br>
            <a:r>
              <a:rPr lang="el-GR" sz="3600" dirty="0"/>
              <a:t>Σύμφωνα με τη </a:t>
            </a:r>
            <a:r>
              <a:rPr lang="el-GR" sz="3600" b="1" dirty="0"/>
              <a:t>θεωρία της κοινωνικής δημοκρατίας</a:t>
            </a:r>
            <a:r>
              <a:rPr lang="el-GR" sz="3600" dirty="0"/>
              <a:t>, κύρια αποστολή της λαϊκής κυριαρχίας, είναι </a:t>
            </a:r>
            <a:br>
              <a:rPr lang="en-US" dirty="0"/>
            </a:br>
            <a:endParaRPr lang="en-US" dirty="0"/>
          </a:p>
        </p:txBody>
      </p:sp>
      <p:sp>
        <p:nvSpPr>
          <p:cNvPr id="3" name="Content Placeholder 2">
            <a:extLst>
              <a:ext uri="{FF2B5EF4-FFF2-40B4-BE49-F238E27FC236}">
                <a16:creationId xmlns:a16="http://schemas.microsoft.com/office/drawing/2014/main" id="{45B619B3-FCE1-EF46-A1C0-13632AA58DFA}"/>
              </a:ext>
            </a:extLst>
          </p:cNvPr>
          <p:cNvSpPr>
            <a:spLocks noGrp="1"/>
          </p:cNvSpPr>
          <p:nvPr>
            <p:ph sz="half" idx="1"/>
          </p:nvPr>
        </p:nvSpPr>
        <p:spPr>
          <a:xfrm>
            <a:off x="838199" y="1479479"/>
            <a:ext cx="10370907" cy="4697484"/>
          </a:xfrm>
        </p:spPr>
        <p:txBody>
          <a:bodyPr/>
          <a:lstStyle/>
          <a:p>
            <a:pPr lvl="0"/>
            <a:r>
              <a:rPr lang="el-GR" dirty="0"/>
              <a:t>να οδηγήσει το </a:t>
            </a:r>
            <a:r>
              <a:rPr lang="el-GR" b="1" dirty="0"/>
              <a:t>Κράτος</a:t>
            </a:r>
            <a:r>
              <a:rPr lang="el-GR" dirty="0"/>
              <a:t>, την </a:t>
            </a:r>
            <a:r>
              <a:rPr lang="el-GR" b="1" dirty="0"/>
              <a:t>Κοινωνία</a:t>
            </a:r>
            <a:r>
              <a:rPr lang="el-GR" dirty="0"/>
              <a:t> και την </a:t>
            </a:r>
            <a:r>
              <a:rPr lang="el-GR" b="1" dirty="0"/>
              <a:t>Οικονομία</a:t>
            </a:r>
            <a:r>
              <a:rPr lang="el-GR" dirty="0"/>
              <a:t>, προς την κατεύθυνση του </a:t>
            </a:r>
            <a:r>
              <a:rPr lang="el-GR" b="1" dirty="0"/>
              <a:t>Κοινωνικού Κράτους</a:t>
            </a:r>
            <a:r>
              <a:rPr lang="el-GR" dirty="0"/>
              <a:t>.  </a:t>
            </a:r>
            <a:endParaRPr lang="en-US" dirty="0"/>
          </a:p>
          <a:p>
            <a:pPr lvl="0"/>
            <a:r>
              <a:rPr lang="el-GR" dirty="0"/>
              <a:t>Να </a:t>
            </a:r>
            <a:r>
              <a:rPr lang="el-GR" b="1" dirty="0"/>
              <a:t>επεκτείνει την πολιτική δημοκρατία σε κοινωνική</a:t>
            </a:r>
            <a:endParaRPr lang="en-US" b="1" dirty="0"/>
          </a:p>
          <a:p>
            <a:pPr lvl="0"/>
            <a:r>
              <a:rPr lang="el-GR" dirty="0"/>
              <a:t>Και να κατευθύνει τις δομές κατανομής και εξουσίας </a:t>
            </a:r>
            <a:endParaRPr lang="en-US" dirty="0"/>
          </a:p>
          <a:p>
            <a:r>
              <a:rPr lang="el-GR" dirty="0"/>
              <a:t>με στόχο: </a:t>
            </a:r>
            <a:endParaRPr lang="en-US" dirty="0"/>
          </a:p>
          <a:p>
            <a:r>
              <a:rPr lang="el-GR" b="1" u="sng" dirty="0"/>
              <a:t>να μειωθεί η κοινωνική ανισότητα</a:t>
            </a:r>
            <a:r>
              <a:rPr lang="el-GR" b="1" dirty="0"/>
              <a:t>, ή </a:t>
            </a:r>
            <a:r>
              <a:rPr lang="el-GR" b="1" u="sng" dirty="0"/>
              <a:t>τουλάχιστον να απαλυνθούν οι επιπτώσεις της</a:t>
            </a:r>
            <a:r>
              <a:rPr lang="el-GR" b="1" dirty="0"/>
              <a:t> και «</a:t>
            </a:r>
            <a:r>
              <a:rPr lang="el-GR" b="1" u="sng" dirty="0"/>
              <a:t>να αποφευχθεί η τυραννική απειλή κατά του τρόπου ζωής του καθενός, η οποία απορρέει από τη συγκέντρωση της εξουσίας</a:t>
            </a:r>
            <a:r>
              <a:rPr lang="el-GR" b="1" dirty="0"/>
              <a:t>»</a:t>
            </a:r>
            <a:endParaRPr lang="en-US" dirty="0"/>
          </a:p>
        </p:txBody>
      </p:sp>
    </p:spTree>
    <p:extLst>
      <p:ext uri="{BB962C8B-B14F-4D97-AF65-F5344CB8AC3E}">
        <p14:creationId xmlns:p14="http://schemas.microsoft.com/office/powerpoint/2010/main" val="86647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DA4E7-195B-8F47-BEB2-ACC81D9925AF}"/>
              </a:ext>
            </a:extLst>
          </p:cNvPr>
          <p:cNvSpPr>
            <a:spLocks noGrp="1"/>
          </p:cNvSpPr>
          <p:nvPr>
            <p:ph sz="half" idx="1"/>
          </p:nvPr>
        </p:nvSpPr>
        <p:spPr>
          <a:xfrm>
            <a:off x="838200" y="441789"/>
            <a:ext cx="5181600" cy="5735174"/>
          </a:xfrm>
        </p:spPr>
        <p:txBody>
          <a:bodyPr/>
          <a:lstStyle/>
          <a:p>
            <a:r>
              <a:rPr lang="el-GR" dirty="0"/>
              <a:t>Οι εκπρόσωποι της Κοινωνικής Δημοκρατίας:</a:t>
            </a:r>
          </a:p>
          <a:p>
            <a:r>
              <a:rPr lang="el-GR" dirty="0"/>
              <a:t>δεν περιορίζονται ούτε επιθυμούν μόνο δικαιώματα και ελευθερίες στο πλαίσιο της δημοσίων θεσμών, γιατί θεωρούν ότι αυτό σημαίνει «μόνο» πολιτική δημοκρατία.</a:t>
            </a:r>
            <a:endParaRPr lang="en-US" dirty="0"/>
          </a:p>
          <a:p>
            <a:r>
              <a:rPr lang="el-GR" dirty="0"/>
              <a:t>δεν περιορίζονται μόνο στην εφαρμογή πολιτικών δικαιωμάτων του φιλελεύθερου συνταγματικού κράτους δικαίου</a:t>
            </a:r>
            <a:endParaRPr lang="en-US" dirty="0"/>
          </a:p>
        </p:txBody>
      </p:sp>
      <p:sp>
        <p:nvSpPr>
          <p:cNvPr id="4" name="Content Placeholder 3">
            <a:extLst>
              <a:ext uri="{FF2B5EF4-FFF2-40B4-BE49-F238E27FC236}">
                <a16:creationId xmlns:a16="http://schemas.microsoft.com/office/drawing/2014/main" id="{4DE5DEB6-B955-ED47-8865-AF2EFA3D293B}"/>
              </a:ext>
            </a:extLst>
          </p:cNvPr>
          <p:cNvSpPr>
            <a:spLocks noGrp="1"/>
          </p:cNvSpPr>
          <p:nvPr>
            <p:ph sz="half" idx="2"/>
          </p:nvPr>
        </p:nvSpPr>
        <p:spPr>
          <a:xfrm>
            <a:off x="6172200" y="441790"/>
            <a:ext cx="5181600" cy="5735174"/>
          </a:xfrm>
        </p:spPr>
        <p:txBody>
          <a:bodyPr/>
          <a:lstStyle/>
          <a:p>
            <a:r>
              <a:rPr lang="el-GR" dirty="0"/>
              <a:t>Επιθυμούν μια </a:t>
            </a:r>
            <a:r>
              <a:rPr lang="el-GR" b="1" dirty="0"/>
              <a:t>Κοινωνική και Οικονομική Δημοκρατία</a:t>
            </a:r>
            <a:r>
              <a:rPr lang="el-GR" dirty="0"/>
              <a:t>, μέσω της </a:t>
            </a:r>
            <a:r>
              <a:rPr lang="el-GR" b="1" dirty="0"/>
              <a:t>επέκτασης των πολιτικών δικαιωμάτων </a:t>
            </a:r>
            <a:r>
              <a:rPr lang="el-GR" dirty="0"/>
              <a:t>και υποχρεώσεων σε </a:t>
            </a:r>
            <a:r>
              <a:rPr lang="el-GR" b="1" dirty="0"/>
              <a:t>κοινωνικούς και οικονομικούς θεσμούς και διαδικασίες</a:t>
            </a:r>
            <a:r>
              <a:rPr lang="el-GR" dirty="0"/>
              <a:t>. </a:t>
            </a:r>
            <a:endParaRPr lang="en-US" dirty="0"/>
          </a:p>
          <a:p>
            <a:r>
              <a:rPr lang="el-GR" dirty="0"/>
              <a:t>Επιπρόσθετα επιθυμούν μια δημοκρατία κράτους-πρόνοιας μέσω </a:t>
            </a:r>
            <a:r>
              <a:rPr lang="el-GR" b="1" dirty="0"/>
              <a:t>οικοδόμησης και ανάπτυξης έννομων αξιώσεων σε κοινωνικές παροχές, δηλαδή κοινωνικά δικαιώματα</a:t>
            </a:r>
            <a:r>
              <a:rPr lang="el-GR" dirty="0"/>
              <a:t>.</a:t>
            </a:r>
            <a:endParaRPr lang="en-US" dirty="0"/>
          </a:p>
          <a:p>
            <a:endParaRPr lang="en-US" dirty="0"/>
          </a:p>
        </p:txBody>
      </p:sp>
    </p:spTree>
    <p:extLst>
      <p:ext uri="{BB962C8B-B14F-4D97-AF65-F5344CB8AC3E}">
        <p14:creationId xmlns:p14="http://schemas.microsoft.com/office/powerpoint/2010/main" val="208333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F2ADBB5-622F-3145-8C53-838B5A333644}"/>
              </a:ext>
            </a:extLst>
          </p:cNvPr>
          <p:cNvGraphicFramePr>
            <a:graphicFrameLocks noGrp="1"/>
          </p:cNvGraphicFramePr>
          <p:nvPr>
            <p:ph sz="half" idx="1"/>
            <p:extLst>
              <p:ext uri="{D42A27DB-BD31-4B8C-83A1-F6EECF244321}">
                <p14:modId xmlns:p14="http://schemas.microsoft.com/office/powerpoint/2010/main" val="3375438498"/>
              </p:ext>
            </p:extLst>
          </p:nvPr>
        </p:nvGraphicFramePr>
        <p:xfrm>
          <a:off x="838200" y="595901"/>
          <a:ext cx="5181600" cy="5581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91E5D802-9FA5-A440-A116-A30201B15E12}"/>
              </a:ext>
            </a:extLst>
          </p:cNvPr>
          <p:cNvSpPr>
            <a:spLocks noGrp="1"/>
          </p:cNvSpPr>
          <p:nvPr>
            <p:ph sz="half" idx="2"/>
          </p:nvPr>
        </p:nvSpPr>
        <p:spPr>
          <a:xfrm>
            <a:off x="6172200" y="595901"/>
            <a:ext cx="5181600" cy="5581062"/>
          </a:xfrm>
        </p:spPr>
        <p:txBody>
          <a:bodyPr/>
          <a:lstStyle/>
          <a:p>
            <a:r>
              <a:rPr lang="el-GR" dirty="0"/>
              <a:t>Στις </a:t>
            </a:r>
            <a:r>
              <a:rPr lang="el-GR" b="1" dirty="0"/>
              <a:t>ριζοσπαστικές</a:t>
            </a:r>
            <a:r>
              <a:rPr lang="el-GR" dirty="0"/>
              <a:t> περιλαμβάνονται: </a:t>
            </a:r>
          </a:p>
          <a:p>
            <a:pPr>
              <a:buFont typeface="Wingdings" pitchFamily="2" charset="2"/>
              <a:buChar char="Ø"/>
            </a:pPr>
            <a:r>
              <a:rPr lang="el-GR" sz="3200" b="1" dirty="0"/>
              <a:t>οι μαρξιστικές ιδέες περί δημοκρατίας</a:t>
            </a:r>
            <a:r>
              <a:rPr lang="el-GR" sz="3200" dirty="0"/>
              <a:t>, </a:t>
            </a:r>
          </a:p>
          <a:p>
            <a:r>
              <a:rPr lang="el-GR" sz="3200" dirty="0"/>
              <a:t>που αποβλέπουν στην </a:t>
            </a:r>
            <a:r>
              <a:rPr lang="el-GR" sz="3200" b="1" dirty="0"/>
              <a:t>ανατροπή των αστικών δεδομένων</a:t>
            </a:r>
            <a:r>
              <a:rPr lang="el-GR" sz="3200" dirty="0"/>
              <a:t>, όπως </a:t>
            </a:r>
          </a:p>
          <a:p>
            <a:r>
              <a:rPr lang="el-GR" sz="3200" dirty="0"/>
              <a:t>η </a:t>
            </a:r>
            <a:r>
              <a:rPr lang="el-GR" sz="3200" b="1" dirty="0"/>
              <a:t>θεωρία της επαναστατικής άμεσης δημοκρατίας του Μαρξ</a:t>
            </a:r>
            <a:r>
              <a:rPr lang="el-GR" sz="3200" dirty="0"/>
              <a:t>.</a:t>
            </a:r>
            <a:endParaRPr lang="en-US" sz="3200" dirty="0"/>
          </a:p>
          <a:p>
            <a:pPr marL="0" indent="0">
              <a:buNone/>
            </a:pPr>
            <a:endParaRPr lang="en-US" dirty="0"/>
          </a:p>
        </p:txBody>
      </p:sp>
    </p:spTree>
    <p:extLst>
      <p:ext uri="{BB962C8B-B14F-4D97-AF65-F5344CB8AC3E}">
        <p14:creationId xmlns:p14="http://schemas.microsoft.com/office/powerpoint/2010/main" val="366073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579D0DE-53CB-E444-98AB-013FA161E922}"/>
              </a:ext>
            </a:extLst>
          </p:cNvPr>
          <p:cNvGraphicFramePr>
            <a:graphicFrameLocks noGrp="1"/>
          </p:cNvGraphicFramePr>
          <p:nvPr>
            <p:ph sz="half" idx="1"/>
            <p:extLst>
              <p:ext uri="{D42A27DB-BD31-4B8C-83A1-F6EECF244321}">
                <p14:modId xmlns:p14="http://schemas.microsoft.com/office/powerpoint/2010/main" val="1965836943"/>
              </p:ext>
            </p:extLst>
          </p:nvPr>
        </p:nvGraphicFramePr>
        <p:xfrm>
          <a:off x="838199" y="523982"/>
          <a:ext cx="10483921" cy="5652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65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8955-9ED1-6144-BC5C-5A0AD61320D0}"/>
              </a:ext>
            </a:extLst>
          </p:cNvPr>
          <p:cNvSpPr>
            <a:spLocks noGrp="1"/>
          </p:cNvSpPr>
          <p:nvPr>
            <p:ph type="title"/>
          </p:nvPr>
        </p:nvSpPr>
        <p:spPr/>
        <p:txBody>
          <a:bodyPr>
            <a:noAutofit/>
          </a:bodyPr>
          <a:lstStyle/>
          <a:p>
            <a:pPr algn="ctr"/>
            <a:r>
              <a:rPr lang="el-GR" sz="2000" dirty="0"/>
              <a:t>Μια σημαντική παραλλαγή της θεωρίας της κοινωνικής δημοκρατίας, προέκυψε τον 20</a:t>
            </a:r>
            <a:r>
              <a:rPr lang="el-GR" sz="2000" baseline="30000" dirty="0"/>
              <a:t>ο</a:t>
            </a:r>
            <a:r>
              <a:rPr lang="el-GR" sz="2000" dirty="0"/>
              <a:t> αιώνα στη Γερμανία και εστιάζεται στο δημόσιο διάλογο, αναφορικά με το «</a:t>
            </a:r>
            <a:r>
              <a:rPr lang="el-GR" sz="2000" b="1" dirty="0"/>
              <a:t>φιλελεύθερο κράτος δικαίου</a:t>
            </a:r>
            <a:r>
              <a:rPr lang="el-GR" sz="2000" dirty="0"/>
              <a:t>» και το «</a:t>
            </a:r>
            <a:r>
              <a:rPr lang="el-GR" sz="2000" b="1" dirty="0"/>
              <a:t>κοινωνικό κράτος δικαίου</a:t>
            </a:r>
            <a:r>
              <a:rPr lang="el-GR" sz="2000" dirty="0"/>
              <a:t>». Έναν διάλογο που ακόμη και στις μέρες μας εξακολουθεί να έχει επίδραση στις σύγχρονες δημοκρατίες.</a:t>
            </a:r>
            <a:br>
              <a:rPr lang="en-US" sz="2000" dirty="0"/>
            </a:br>
            <a:endParaRPr lang="en-US" sz="2000" dirty="0"/>
          </a:p>
        </p:txBody>
      </p:sp>
      <p:graphicFrame>
        <p:nvGraphicFramePr>
          <p:cNvPr id="5" name="Content Placeholder 4">
            <a:extLst>
              <a:ext uri="{FF2B5EF4-FFF2-40B4-BE49-F238E27FC236}">
                <a16:creationId xmlns:a16="http://schemas.microsoft.com/office/drawing/2014/main" id="{A014DCB8-A528-174D-A7EF-55764D28B566}"/>
              </a:ext>
            </a:extLst>
          </p:cNvPr>
          <p:cNvGraphicFramePr>
            <a:graphicFrameLocks noGrp="1"/>
          </p:cNvGraphicFramePr>
          <p:nvPr>
            <p:ph sz="half" idx="1"/>
            <p:extLst>
              <p:ext uri="{D42A27DB-BD31-4B8C-83A1-F6EECF244321}">
                <p14:modId xmlns:p14="http://schemas.microsoft.com/office/powerpoint/2010/main" val="2248589252"/>
              </p:ext>
            </p:extLst>
          </p:nvPr>
        </p:nvGraphicFramePr>
        <p:xfrm>
          <a:off x="838199" y="1520575"/>
          <a:ext cx="10699679" cy="465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522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5CE25-34D0-9E47-A614-1002B5F9FBF2}"/>
              </a:ext>
            </a:extLst>
          </p:cNvPr>
          <p:cNvSpPr>
            <a:spLocks noGrp="1"/>
          </p:cNvSpPr>
          <p:nvPr>
            <p:ph sz="half" idx="1"/>
          </p:nvPr>
        </p:nvSpPr>
        <p:spPr>
          <a:xfrm>
            <a:off x="838199" y="729465"/>
            <a:ext cx="10740775" cy="5447498"/>
          </a:xfrm>
        </p:spPr>
        <p:txBody>
          <a:bodyPr>
            <a:normAutofit fontScale="92500" lnSpcReduction="20000"/>
          </a:bodyPr>
          <a:lstStyle/>
          <a:p>
            <a:r>
              <a:rPr lang="el-GR" dirty="0"/>
              <a:t>Η θεωρία του </a:t>
            </a:r>
            <a:r>
              <a:rPr lang="el-GR" b="1" dirty="0"/>
              <a:t>κοινωνικού κράτος δικαίου </a:t>
            </a:r>
          </a:p>
          <a:p>
            <a:r>
              <a:rPr lang="el-GR" dirty="0"/>
              <a:t>δέχτηκε κριτική, </a:t>
            </a:r>
          </a:p>
          <a:p>
            <a:r>
              <a:rPr lang="el-GR" dirty="0"/>
              <a:t>τόσο από τους φιλελεύθερους, </a:t>
            </a:r>
          </a:p>
          <a:p>
            <a:r>
              <a:rPr lang="el-GR" dirty="0"/>
              <a:t>όσο και από τους μαρξιστές, </a:t>
            </a:r>
          </a:p>
          <a:p>
            <a:r>
              <a:rPr lang="el-GR" dirty="0"/>
              <a:t>που τονίζουν ότι </a:t>
            </a:r>
            <a:r>
              <a:rPr lang="el-GR" b="1" dirty="0"/>
              <a:t>καλύπτει </a:t>
            </a:r>
          </a:p>
          <a:p>
            <a:r>
              <a:rPr lang="el-GR" b="1" dirty="0"/>
              <a:t>δομικές συγκρούσεις</a:t>
            </a:r>
            <a:r>
              <a:rPr lang="el-GR" dirty="0"/>
              <a:t>, </a:t>
            </a:r>
          </a:p>
          <a:p>
            <a:r>
              <a:rPr lang="el-GR" dirty="0"/>
              <a:t>χρησιμοποιώντας δημοκρατικούς θεσμούς </a:t>
            </a:r>
          </a:p>
          <a:p>
            <a:r>
              <a:rPr lang="el-GR" dirty="0"/>
              <a:t>για να εξομαλύνει τις υπαρκτές αντιθέσεις.</a:t>
            </a:r>
            <a:endParaRPr lang="en-US" dirty="0"/>
          </a:p>
          <a:p>
            <a:r>
              <a:rPr lang="el-GR" dirty="0"/>
              <a:t>Αλλά και οι </a:t>
            </a:r>
            <a:r>
              <a:rPr lang="el-GR" b="1" dirty="0"/>
              <a:t>φιλελεύθεροι</a:t>
            </a:r>
            <a:r>
              <a:rPr lang="el-GR" dirty="0"/>
              <a:t> ασκούν κριτική </a:t>
            </a:r>
          </a:p>
          <a:p>
            <a:r>
              <a:rPr lang="el-GR" dirty="0"/>
              <a:t>ειδικά στο σημείο που σχετίζεται</a:t>
            </a:r>
          </a:p>
          <a:p>
            <a:r>
              <a:rPr lang="el-GR" dirty="0"/>
              <a:t> με τη διαχείριση και παροχή </a:t>
            </a:r>
          </a:p>
          <a:p>
            <a:r>
              <a:rPr lang="el-GR" dirty="0"/>
              <a:t>των δημοσίων πόρων στα διάφορα </a:t>
            </a:r>
          </a:p>
          <a:p>
            <a:r>
              <a:rPr lang="el-GR" dirty="0"/>
              <a:t>κοινωνικά στρώματα και υπηρεσίες.</a:t>
            </a:r>
            <a:endParaRPr lang="en-US" dirty="0"/>
          </a:p>
          <a:p>
            <a:endParaRPr lang="en-US" dirty="0"/>
          </a:p>
        </p:txBody>
      </p:sp>
      <p:pic>
        <p:nvPicPr>
          <p:cNvPr id="6" name="Picture 5">
            <a:extLst>
              <a:ext uri="{FF2B5EF4-FFF2-40B4-BE49-F238E27FC236}">
                <a16:creationId xmlns:a16="http://schemas.microsoft.com/office/drawing/2014/main" id="{7630BE76-C5A5-C84E-A33F-9C377D5EE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894" y="955496"/>
            <a:ext cx="4664468" cy="4921321"/>
          </a:xfrm>
          <a:prstGeom prst="rect">
            <a:avLst/>
          </a:prstGeom>
        </p:spPr>
      </p:pic>
    </p:spTree>
    <p:extLst>
      <p:ext uri="{BB962C8B-B14F-4D97-AF65-F5344CB8AC3E}">
        <p14:creationId xmlns:p14="http://schemas.microsoft.com/office/powerpoint/2010/main" val="381149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C62C1-7C76-434D-AC63-C3EFCB0DD5B2}"/>
              </a:ext>
            </a:extLst>
          </p:cNvPr>
          <p:cNvSpPr>
            <a:spLocks noGrp="1"/>
          </p:cNvSpPr>
          <p:nvPr>
            <p:ph sz="half" idx="1"/>
          </p:nvPr>
        </p:nvSpPr>
        <p:spPr>
          <a:xfrm>
            <a:off x="838200" y="493160"/>
            <a:ext cx="5181600" cy="5683803"/>
          </a:xfrm>
        </p:spPr>
        <p:txBody>
          <a:bodyPr/>
          <a:lstStyle/>
          <a:p>
            <a:r>
              <a:rPr lang="el-GR" dirty="0"/>
              <a:t>Οι </a:t>
            </a:r>
            <a:r>
              <a:rPr lang="el-GR" b="1" dirty="0"/>
              <a:t>θεωρητικοί του Πλουραλισμού </a:t>
            </a:r>
          </a:p>
          <a:p>
            <a:r>
              <a:rPr lang="el-GR" dirty="0"/>
              <a:t>ενισχύουν </a:t>
            </a:r>
          </a:p>
          <a:p>
            <a:r>
              <a:rPr lang="el-GR" dirty="0"/>
              <a:t>και εξαίρουν </a:t>
            </a:r>
          </a:p>
          <a:p>
            <a:r>
              <a:rPr lang="el-GR" dirty="0"/>
              <a:t>την ελευθερία </a:t>
            </a:r>
          </a:p>
          <a:p>
            <a:pPr>
              <a:buFont typeface="Wingdings" pitchFamily="2" charset="2"/>
              <a:buChar char="Ø"/>
            </a:pPr>
            <a:r>
              <a:rPr lang="el-GR" b="1" dirty="0"/>
              <a:t>διαμόρφωσης γνώμης </a:t>
            </a:r>
          </a:p>
          <a:p>
            <a:pPr>
              <a:buFont typeface="Wingdings" pitchFamily="2" charset="2"/>
              <a:buChar char="Ø"/>
            </a:pPr>
            <a:r>
              <a:rPr lang="el-GR" b="1" dirty="0"/>
              <a:t>και έκφρασης βούλησης </a:t>
            </a:r>
          </a:p>
          <a:p>
            <a:pPr>
              <a:buFont typeface="Wingdings" pitchFamily="2" charset="2"/>
              <a:buChar char="Ø"/>
            </a:pPr>
            <a:r>
              <a:rPr lang="el-GR" b="1" dirty="0"/>
              <a:t>και της οργανωτικής συσπείρωσης</a:t>
            </a:r>
            <a:r>
              <a:rPr lang="el-GR" dirty="0"/>
              <a:t> σε </a:t>
            </a:r>
            <a:r>
              <a:rPr lang="el-GR" b="1" dirty="0"/>
              <a:t>ενώσεις αντιπροσώπευσης συμφερόντων</a:t>
            </a:r>
            <a:r>
              <a:rPr lang="en-US" b="1" dirty="0"/>
              <a:t> </a:t>
            </a:r>
          </a:p>
        </p:txBody>
      </p:sp>
      <p:pic>
        <p:nvPicPr>
          <p:cNvPr id="6" name="Content Placeholder 5">
            <a:extLst>
              <a:ext uri="{FF2B5EF4-FFF2-40B4-BE49-F238E27FC236}">
                <a16:creationId xmlns:a16="http://schemas.microsoft.com/office/drawing/2014/main" id="{D77E36E9-CDC1-8247-9B06-79ECC278B7B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5043" y="1089061"/>
            <a:ext cx="5024063" cy="4212404"/>
          </a:xfrm>
        </p:spPr>
      </p:pic>
    </p:spTree>
    <p:extLst>
      <p:ext uri="{BB962C8B-B14F-4D97-AF65-F5344CB8AC3E}">
        <p14:creationId xmlns:p14="http://schemas.microsoft.com/office/powerpoint/2010/main" val="2604304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2455-40EE-254A-A2B7-30D4EB68FA8D}"/>
              </a:ext>
            </a:extLst>
          </p:cNvPr>
          <p:cNvSpPr>
            <a:spLocks noGrp="1"/>
          </p:cNvSpPr>
          <p:nvPr>
            <p:ph type="title"/>
          </p:nvPr>
        </p:nvSpPr>
        <p:spPr/>
        <p:txBody>
          <a:bodyPr>
            <a:normAutofit fontScale="90000"/>
          </a:bodyPr>
          <a:lstStyle/>
          <a:p>
            <a:pPr algn="ctr"/>
            <a:br>
              <a:rPr lang="el-GR" dirty="0"/>
            </a:br>
            <a:r>
              <a:rPr lang="el-GR" sz="3600" b="1" dirty="0"/>
              <a:t>Συνοπτικά η κριτική που ασκείται εστιάζεται στα ακόλουθα σημεία:</a:t>
            </a:r>
            <a:br>
              <a:rPr lang="en-US" sz="3600" b="1" dirty="0"/>
            </a:br>
            <a:endParaRPr lang="en-US" sz="3600" b="1" dirty="0"/>
          </a:p>
        </p:txBody>
      </p:sp>
      <p:graphicFrame>
        <p:nvGraphicFramePr>
          <p:cNvPr id="5" name="Content Placeholder 4">
            <a:extLst>
              <a:ext uri="{FF2B5EF4-FFF2-40B4-BE49-F238E27FC236}">
                <a16:creationId xmlns:a16="http://schemas.microsoft.com/office/drawing/2014/main" id="{46CAF479-7D70-C943-AC0A-1B5F1B8C05A6}"/>
              </a:ext>
            </a:extLst>
          </p:cNvPr>
          <p:cNvGraphicFramePr>
            <a:graphicFrameLocks noGrp="1"/>
          </p:cNvGraphicFramePr>
          <p:nvPr>
            <p:ph sz="half" idx="1"/>
            <p:extLst>
              <p:ext uri="{D42A27DB-BD31-4B8C-83A1-F6EECF244321}">
                <p14:modId xmlns:p14="http://schemas.microsoft.com/office/powerpoint/2010/main" val="773216944"/>
              </p:ext>
            </p:extLst>
          </p:nvPr>
        </p:nvGraphicFramePr>
        <p:xfrm>
          <a:off x="838199" y="1825625"/>
          <a:ext cx="1083324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34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1653F-A781-F54B-8198-4DBC37419817}"/>
              </a:ext>
            </a:extLst>
          </p:cNvPr>
          <p:cNvSpPr>
            <a:spLocks noGrp="1"/>
          </p:cNvSpPr>
          <p:nvPr>
            <p:ph sz="half" idx="1"/>
          </p:nvPr>
        </p:nvSpPr>
        <p:spPr>
          <a:xfrm>
            <a:off x="838200" y="657546"/>
            <a:ext cx="5181600" cy="5519417"/>
          </a:xfrm>
        </p:spPr>
        <p:txBody>
          <a:bodyPr/>
          <a:lstStyle/>
          <a:p>
            <a:r>
              <a:rPr lang="el-GR" dirty="0"/>
              <a:t>Σύμφωνα με τον </a:t>
            </a:r>
            <a:r>
              <a:rPr lang="en-US" b="1" dirty="0"/>
              <a:t>Tatu Vanhanen </a:t>
            </a:r>
            <a:r>
              <a:rPr lang="el-GR" b="1" dirty="0"/>
              <a:t> (1997): </a:t>
            </a:r>
          </a:p>
          <a:p>
            <a:r>
              <a:rPr lang="el-GR" dirty="0"/>
              <a:t>ο </a:t>
            </a:r>
            <a:r>
              <a:rPr lang="el-GR" b="1" dirty="0"/>
              <a:t>ακρογωνιαίος λίθος της πλουραλιστικής θεωρίας της δημοκρατίας</a:t>
            </a:r>
            <a:r>
              <a:rPr lang="el-GR" dirty="0"/>
              <a:t> συνίσταται: </a:t>
            </a:r>
          </a:p>
          <a:p>
            <a:pPr>
              <a:buFont typeface="Wingdings" pitchFamily="2" charset="2"/>
              <a:buChar char="Ø"/>
            </a:pPr>
            <a:r>
              <a:rPr lang="el-GR" dirty="0"/>
              <a:t>στην </a:t>
            </a:r>
            <a:r>
              <a:rPr lang="el-GR" b="1" dirty="0"/>
              <a:t>διασπορά των τομέων της εξουσίας</a:t>
            </a:r>
            <a:r>
              <a:rPr lang="el-GR" dirty="0"/>
              <a:t> σε </a:t>
            </a:r>
          </a:p>
          <a:p>
            <a:pPr>
              <a:buFont typeface="Wingdings" pitchFamily="2" charset="2"/>
              <a:buChar char="Ø"/>
            </a:pPr>
            <a:r>
              <a:rPr lang="el-GR" b="1" dirty="0"/>
              <a:t>Κράτος, </a:t>
            </a:r>
          </a:p>
          <a:p>
            <a:pPr>
              <a:buFont typeface="Wingdings" pitchFamily="2" charset="2"/>
              <a:buChar char="Ø"/>
            </a:pPr>
            <a:r>
              <a:rPr lang="el-GR" b="1" dirty="0"/>
              <a:t>Κοινωνία και </a:t>
            </a:r>
          </a:p>
          <a:p>
            <a:pPr>
              <a:buFont typeface="Wingdings" pitchFamily="2" charset="2"/>
              <a:buChar char="Ø"/>
            </a:pPr>
            <a:r>
              <a:rPr lang="el-GR" b="1" dirty="0"/>
              <a:t>Οικονομία</a:t>
            </a:r>
            <a:r>
              <a:rPr lang="el-GR" dirty="0"/>
              <a:t>, </a:t>
            </a:r>
          </a:p>
          <a:p>
            <a:pPr>
              <a:buFont typeface="Wingdings" pitchFamily="2" charset="2"/>
              <a:buChar char="Ø"/>
            </a:pPr>
            <a:r>
              <a:rPr lang="el-GR" dirty="0"/>
              <a:t>αντί της </a:t>
            </a:r>
            <a:r>
              <a:rPr lang="el-GR" b="1" dirty="0"/>
              <a:t>συγκέντρωσης της εξουσίας </a:t>
            </a:r>
            <a:r>
              <a:rPr lang="el-GR" b="1" u="sng" dirty="0"/>
              <a:t>σε έναν μόνο θεσμό</a:t>
            </a:r>
            <a:r>
              <a:rPr lang="el-GR" u="sng" dirty="0"/>
              <a:t>.</a:t>
            </a:r>
            <a:endParaRPr lang="en-US" u="sng" dirty="0"/>
          </a:p>
          <a:p>
            <a:endParaRPr lang="en-US" b="1" dirty="0"/>
          </a:p>
        </p:txBody>
      </p:sp>
      <p:graphicFrame>
        <p:nvGraphicFramePr>
          <p:cNvPr id="5" name="Content Placeholder 4">
            <a:extLst>
              <a:ext uri="{FF2B5EF4-FFF2-40B4-BE49-F238E27FC236}">
                <a16:creationId xmlns:a16="http://schemas.microsoft.com/office/drawing/2014/main" id="{B2DE377C-8A92-484F-9841-B0B31EB1BD90}"/>
              </a:ext>
            </a:extLst>
          </p:cNvPr>
          <p:cNvGraphicFramePr>
            <a:graphicFrameLocks noGrp="1"/>
          </p:cNvGraphicFramePr>
          <p:nvPr>
            <p:ph sz="half" idx="2"/>
            <p:extLst>
              <p:ext uri="{D42A27DB-BD31-4B8C-83A1-F6EECF244321}">
                <p14:modId xmlns:p14="http://schemas.microsoft.com/office/powerpoint/2010/main" val="1238696083"/>
              </p:ext>
            </p:extLst>
          </p:nvPr>
        </p:nvGraphicFramePr>
        <p:xfrm>
          <a:off x="6172200" y="657546"/>
          <a:ext cx="5181600" cy="551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76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269E-0142-CB45-AB92-95398765AD78}"/>
              </a:ext>
            </a:extLst>
          </p:cNvPr>
          <p:cNvSpPr>
            <a:spLocks noGrp="1"/>
          </p:cNvSpPr>
          <p:nvPr>
            <p:ph type="title"/>
          </p:nvPr>
        </p:nvSpPr>
        <p:spPr>
          <a:xfrm>
            <a:off x="838200" y="365125"/>
            <a:ext cx="10515600" cy="939693"/>
          </a:xfrm>
        </p:spPr>
        <p:txBody>
          <a:bodyPr>
            <a:normAutofit fontScale="90000"/>
          </a:bodyPr>
          <a:lstStyle/>
          <a:p>
            <a:pPr algn="ctr"/>
            <a:br>
              <a:rPr lang="el-GR" sz="2700" dirty="0"/>
            </a:br>
            <a:r>
              <a:rPr lang="el-GR" sz="2700" dirty="0"/>
              <a:t>Με άλλα λόγια οι </a:t>
            </a:r>
            <a:r>
              <a:rPr lang="el-GR" sz="2700" b="1" dirty="0"/>
              <a:t>πλουραλιστές</a:t>
            </a:r>
            <a:r>
              <a:rPr lang="el-GR" sz="2700" dirty="0"/>
              <a:t> είναι </a:t>
            </a:r>
            <a:r>
              <a:rPr lang="el-GR" sz="2700" b="1" dirty="0"/>
              <a:t>υπέρμαχοι των τριών θεσμικών πυλώνων εξουσίας</a:t>
            </a:r>
            <a:r>
              <a:rPr lang="el-GR" sz="2700" dirty="0"/>
              <a:t>, προκειμένου οι </a:t>
            </a:r>
            <a:r>
              <a:rPr lang="el-GR" sz="2700" b="1" dirty="0"/>
              <a:t>Πολίτες να απολαμβάνουν ένα υψηλό βαθμό αυτονομίας και δημοκρατικής έκφρασης</a:t>
            </a:r>
            <a:r>
              <a:rPr lang="el-GR" sz="2700" dirty="0"/>
              <a:t>. </a:t>
            </a:r>
            <a:br>
              <a:rPr lang="en-US" dirty="0"/>
            </a:br>
            <a:endParaRPr lang="en-US" sz="2800" dirty="0"/>
          </a:p>
        </p:txBody>
      </p:sp>
      <p:graphicFrame>
        <p:nvGraphicFramePr>
          <p:cNvPr id="5" name="Content Placeholder 4">
            <a:extLst>
              <a:ext uri="{FF2B5EF4-FFF2-40B4-BE49-F238E27FC236}">
                <a16:creationId xmlns:a16="http://schemas.microsoft.com/office/drawing/2014/main" id="{9C7EC87B-DEAF-6E49-BFF5-00FDEA8DCE01}"/>
              </a:ext>
            </a:extLst>
          </p:cNvPr>
          <p:cNvGraphicFramePr>
            <a:graphicFrameLocks noGrp="1"/>
          </p:cNvGraphicFramePr>
          <p:nvPr>
            <p:ph sz="half" idx="1"/>
            <p:extLst>
              <p:ext uri="{D42A27DB-BD31-4B8C-83A1-F6EECF244321}">
                <p14:modId xmlns:p14="http://schemas.microsoft.com/office/powerpoint/2010/main" val="3928563863"/>
              </p:ext>
            </p:extLst>
          </p:nvPr>
        </p:nvGraphicFramePr>
        <p:xfrm>
          <a:off x="838200" y="1582738"/>
          <a:ext cx="10761324" cy="4776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30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9A7D-8BD5-5246-B198-B887400120C9}"/>
              </a:ext>
            </a:extLst>
          </p:cNvPr>
          <p:cNvSpPr>
            <a:spLocks noGrp="1"/>
          </p:cNvSpPr>
          <p:nvPr>
            <p:ph sz="half" idx="1"/>
          </p:nvPr>
        </p:nvSpPr>
        <p:spPr>
          <a:xfrm>
            <a:off x="838200" y="626724"/>
            <a:ext cx="5181600" cy="5745448"/>
          </a:xfrm>
        </p:spPr>
        <p:txBody>
          <a:bodyPr>
            <a:normAutofit/>
          </a:bodyPr>
          <a:lstStyle/>
          <a:p>
            <a:r>
              <a:rPr lang="el-GR" sz="3600" dirty="0"/>
              <a:t>Οι </a:t>
            </a:r>
            <a:r>
              <a:rPr lang="el-GR" sz="3600" b="1" dirty="0"/>
              <a:t>πλουραλιστές</a:t>
            </a:r>
            <a:r>
              <a:rPr lang="el-GR" sz="3600" dirty="0"/>
              <a:t> εναντιώνονται σε κάθε </a:t>
            </a:r>
          </a:p>
          <a:p>
            <a:r>
              <a:rPr lang="el-GR" sz="3600" dirty="0"/>
              <a:t>μονιστική, </a:t>
            </a:r>
          </a:p>
          <a:p>
            <a:r>
              <a:rPr lang="el-GR" sz="3600" dirty="0"/>
              <a:t>αυταρχική και </a:t>
            </a:r>
          </a:p>
          <a:p>
            <a:r>
              <a:rPr lang="el-GR" sz="3600" dirty="0"/>
              <a:t>απολυταρχική τάξη πραγμάτων και φιλοσοφίας </a:t>
            </a:r>
          </a:p>
          <a:p>
            <a:r>
              <a:rPr lang="el-GR" sz="3600" dirty="0"/>
              <a:t>που στρέφεται </a:t>
            </a:r>
          </a:p>
          <a:p>
            <a:r>
              <a:rPr lang="el-GR" sz="3600" dirty="0"/>
              <a:t>προς αυτήν την κατεύθυνση.</a:t>
            </a:r>
            <a:endParaRPr lang="en-US" sz="3600" dirty="0"/>
          </a:p>
          <a:p>
            <a:endParaRPr lang="en-US" dirty="0"/>
          </a:p>
        </p:txBody>
      </p:sp>
      <p:sp>
        <p:nvSpPr>
          <p:cNvPr id="4" name="Content Placeholder 3">
            <a:extLst>
              <a:ext uri="{FF2B5EF4-FFF2-40B4-BE49-F238E27FC236}">
                <a16:creationId xmlns:a16="http://schemas.microsoft.com/office/drawing/2014/main" id="{0543E3F3-B64E-4C44-A2FA-064B97777772}"/>
              </a:ext>
            </a:extLst>
          </p:cNvPr>
          <p:cNvSpPr>
            <a:spLocks noGrp="1"/>
          </p:cNvSpPr>
          <p:nvPr>
            <p:ph sz="half" idx="2"/>
          </p:nvPr>
        </p:nvSpPr>
        <p:spPr>
          <a:xfrm>
            <a:off x="6172200" y="626724"/>
            <a:ext cx="5181600" cy="5866543"/>
          </a:xfrm>
        </p:spPr>
        <p:txBody>
          <a:bodyPr>
            <a:normAutofit/>
          </a:bodyPr>
          <a:lstStyle/>
          <a:p>
            <a:pPr marL="0" indent="0">
              <a:buNone/>
            </a:pPr>
            <a:r>
              <a:rPr lang="el-GR" sz="2400" dirty="0"/>
              <a:t>Όπως μάλιστα σημειώνει ο </a:t>
            </a:r>
            <a:r>
              <a:rPr lang="en-US" sz="2400" b="1" dirty="0"/>
              <a:t>Schmidt</a:t>
            </a:r>
            <a:r>
              <a:rPr lang="el-GR" sz="2400" dirty="0"/>
              <a:t> (2004:253)</a:t>
            </a:r>
          </a:p>
          <a:p>
            <a:pPr>
              <a:buFont typeface="Wingdings" pitchFamily="2" charset="2"/>
              <a:buChar char="Ø"/>
            </a:pPr>
            <a:r>
              <a:rPr lang="el-GR" sz="2400" dirty="0"/>
              <a:t>«</a:t>
            </a:r>
            <a:r>
              <a:rPr lang="el-GR" sz="2400" b="1" dirty="0"/>
              <a:t>στον αντιφιλελευθερισμό </a:t>
            </a:r>
          </a:p>
          <a:p>
            <a:pPr>
              <a:buFont typeface="Wingdings" pitchFamily="2" charset="2"/>
              <a:buChar char="Ø"/>
            </a:pPr>
            <a:r>
              <a:rPr lang="el-GR" sz="2400" b="1" dirty="0"/>
              <a:t>και τον αντικρατισμό έρχεται να προστεθεί αργότερα [….] </a:t>
            </a:r>
          </a:p>
          <a:p>
            <a:pPr>
              <a:buFont typeface="Wingdings" pitchFamily="2" charset="2"/>
              <a:buChar char="Ø"/>
            </a:pPr>
            <a:r>
              <a:rPr lang="el-GR" sz="2400" b="1" dirty="0"/>
              <a:t>η εναντίωση στο αυταρχικό κράτος </a:t>
            </a:r>
          </a:p>
          <a:p>
            <a:pPr>
              <a:buFont typeface="Wingdings" pitchFamily="2" charset="2"/>
              <a:buChar char="Ø"/>
            </a:pPr>
            <a:r>
              <a:rPr lang="el-GR" sz="2400" b="1" dirty="0"/>
              <a:t>και τον ολοκληρωτισμό</a:t>
            </a:r>
            <a:r>
              <a:rPr lang="el-GR" sz="2400" dirty="0"/>
              <a:t>»</a:t>
            </a:r>
            <a:r>
              <a:rPr lang="el-GR" dirty="0"/>
              <a:t>.[π.χ;]</a:t>
            </a:r>
            <a:endParaRPr lang="en-US" dirty="0"/>
          </a:p>
          <a:p>
            <a:pPr marL="0" indent="0">
              <a:buNone/>
            </a:pPr>
            <a:r>
              <a:rPr lang="el-GR" dirty="0"/>
              <a:t> </a:t>
            </a:r>
            <a:endParaRPr lang="en-US" dirty="0"/>
          </a:p>
        </p:txBody>
      </p:sp>
      <p:pic>
        <p:nvPicPr>
          <p:cNvPr id="6" name="Picture 5">
            <a:extLst>
              <a:ext uri="{FF2B5EF4-FFF2-40B4-BE49-F238E27FC236}">
                <a16:creationId xmlns:a16="http://schemas.microsoft.com/office/drawing/2014/main" id="{33455E4E-91E3-1F45-ABE0-574E3B64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312" y="3698698"/>
            <a:ext cx="4572000" cy="2673474"/>
          </a:xfrm>
          <a:prstGeom prst="rect">
            <a:avLst/>
          </a:prstGeom>
        </p:spPr>
      </p:pic>
    </p:spTree>
    <p:extLst>
      <p:ext uri="{BB962C8B-B14F-4D97-AF65-F5344CB8AC3E}">
        <p14:creationId xmlns:p14="http://schemas.microsoft.com/office/powerpoint/2010/main" val="422128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5306A-DA7F-814F-B469-1D00F52D009F}"/>
              </a:ext>
            </a:extLst>
          </p:cNvPr>
          <p:cNvSpPr>
            <a:spLocks noGrp="1"/>
          </p:cNvSpPr>
          <p:nvPr>
            <p:ph sz="half" idx="1"/>
          </p:nvPr>
        </p:nvSpPr>
        <p:spPr>
          <a:xfrm>
            <a:off x="838200" y="842481"/>
            <a:ext cx="5181600" cy="5334482"/>
          </a:xfrm>
        </p:spPr>
        <p:txBody>
          <a:bodyPr/>
          <a:lstStyle/>
          <a:p>
            <a:r>
              <a:rPr lang="el-GR" dirty="0"/>
              <a:t>Επομένως οι </a:t>
            </a:r>
            <a:r>
              <a:rPr lang="el-GR" b="1" dirty="0"/>
              <a:t>πλουραλιστές</a:t>
            </a:r>
            <a:r>
              <a:rPr lang="el-GR" dirty="0"/>
              <a:t> εναντιώνονται </a:t>
            </a:r>
          </a:p>
          <a:p>
            <a:r>
              <a:rPr lang="el-GR" dirty="0"/>
              <a:t>στη Λουδοβίκειο άποψη </a:t>
            </a:r>
          </a:p>
          <a:p>
            <a:r>
              <a:rPr lang="el-GR" dirty="0"/>
              <a:t>περί εξουσίας, </a:t>
            </a:r>
          </a:p>
          <a:p>
            <a:r>
              <a:rPr lang="el-GR" dirty="0"/>
              <a:t>δηλαδή στη θέση του </a:t>
            </a:r>
            <a:r>
              <a:rPr lang="el-GR" b="1" dirty="0"/>
              <a:t>Λουδοβίκου ΙΔ</a:t>
            </a:r>
            <a:r>
              <a:rPr lang="el-GR" dirty="0"/>
              <a:t>΄ </a:t>
            </a:r>
          </a:p>
          <a:p>
            <a:pPr>
              <a:buFont typeface="Wingdings" pitchFamily="2" charset="2"/>
              <a:buChar char="Ø"/>
            </a:pPr>
            <a:r>
              <a:rPr lang="el-GR" dirty="0"/>
              <a:t>«</a:t>
            </a:r>
            <a:r>
              <a:rPr lang="el-GR" b="1" dirty="0"/>
              <a:t>Το Κράτος είμαι εγώ</a:t>
            </a:r>
            <a:r>
              <a:rPr lang="el-GR" dirty="0"/>
              <a:t>», </a:t>
            </a:r>
          </a:p>
          <a:p>
            <a:pPr>
              <a:buFont typeface="Wingdings" pitchFamily="2" charset="2"/>
              <a:buChar char="Ø"/>
            </a:pPr>
            <a:r>
              <a:rPr lang="el-GR" dirty="0"/>
              <a:t>καθώς και σε κάθε μορφή σύγχρονου </a:t>
            </a:r>
            <a:r>
              <a:rPr lang="el-GR" b="1" dirty="0"/>
              <a:t>πολιτικού αυταρχισμού </a:t>
            </a:r>
            <a:r>
              <a:rPr lang="el-GR" dirty="0"/>
              <a:t>και κάθε </a:t>
            </a:r>
            <a:r>
              <a:rPr lang="el-GR" b="1" dirty="0"/>
              <a:t>είδους ολοκληρωτισμού.</a:t>
            </a:r>
            <a:endParaRPr lang="en-US" b="1" dirty="0"/>
          </a:p>
          <a:p>
            <a:endParaRPr lang="en-US" dirty="0"/>
          </a:p>
        </p:txBody>
      </p:sp>
      <p:pic>
        <p:nvPicPr>
          <p:cNvPr id="6" name="Content Placeholder 5">
            <a:extLst>
              <a:ext uri="{FF2B5EF4-FFF2-40B4-BE49-F238E27FC236}">
                <a16:creationId xmlns:a16="http://schemas.microsoft.com/office/drawing/2014/main" id="{464242D1-5F23-E34A-9B26-1BE0D1B598D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1725" y="944563"/>
            <a:ext cx="3682549" cy="5232400"/>
          </a:xfrm>
        </p:spPr>
      </p:pic>
    </p:spTree>
    <p:extLst>
      <p:ext uri="{BB962C8B-B14F-4D97-AF65-F5344CB8AC3E}">
        <p14:creationId xmlns:p14="http://schemas.microsoft.com/office/powerpoint/2010/main" val="147777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BE05-C5D1-A44F-BB93-507EF3971F5E}"/>
              </a:ext>
            </a:extLst>
          </p:cNvPr>
          <p:cNvSpPr>
            <a:spLocks noGrp="1"/>
          </p:cNvSpPr>
          <p:nvPr>
            <p:ph type="title"/>
          </p:nvPr>
        </p:nvSpPr>
        <p:spPr/>
        <p:txBody>
          <a:bodyPr/>
          <a:lstStyle/>
          <a:p>
            <a:pPr algn="ctr"/>
            <a:r>
              <a:rPr lang="el-GR" b="1" dirty="0"/>
              <a:t>Γνωρίσματα και στόχοι των πλουραλιστικών προσεγγίσεων.</a:t>
            </a:r>
            <a:r>
              <a:rPr lang="en-US" dirty="0"/>
              <a:t> </a:t>
            </a:r>
          </a:p>
        </p:txBody>
      </p:sp>
      <p:sp>
        <p:nvSpPr>
          <p:cNvPr id="3" name="Content Placeholder 2">
            <a:extLst>
              <a:ext uri="{FF2B5EF4-FFF2-40B4-BE49-F238E27FC236}">
                <a16:creationId xmlns:a16="http://schemas.microsoft.com/office/drawing/2014/main" id="{ED137BC9-EA2C-2041-AEFB-B72A568B5428}"/>
              </a:ext>
            </a:extLst>
          </p:cNvPr>
          <p:cNvSpPr>
            <a:spLocks noGrp="1"/>
          </p:cNvSpPr>
          <p:nvPr>
            <p:ph sz="half" idx="1"/>
          </p:nvPr>
        </p:nvSpPr>
        <p:spPr>
          <a:xfrm>
            <a:off x="838200" y="1825625"/>
            <a:ext cx="10257890" cy="4351338"/>
          </a:xfrm>
        </p:spPr>
        <p:txBody>
          <a:bodyPr/>
          <a:lstStyle/>
          <a:p>
            <a:pPr marL="0" indent="0">
              <a:buNone/>
            </a:pPr>
            <a:r>
              <a:rPr lang="el-GR" sz="2400" dirty="0"/>
              <a:t>Σύμφωνα με τον </a:t>
            </a:r>
            <a:r>
              <a:rPr lang="en-US" sz="2400" dirty="0"/>
              <a:t>Schmidt</a:t>
            </a:r>
            <a:r>
              <a:rPr lang="el-GR" sz="2400" dirty="0"/>
              <a:t> (όπ.πρ.) </a:t>
            </a:r>
            <a:r>
              <a:rPr lang="el-GR" sz="2400" b="1" dirty="0"/>
              <a:t>η πλουραλιστική προσέγγιση και θεώρηση της δημοκρατίας έχει δύο κυρίως στόχους</a:t>
            </a:r>
            <a:r>
              <a:rPr lang="el-GR" sz="2400" dirty="0"/>
              <a:t>:</a:t>
            </a:r>
            <a:endParaRPr lang="en-US" sz="2400" dirty="0"/>
          </a:p>
          <a:p>
            <a:pPr marL="0" indent="0">
              <a:buNone/>
            </a:pPr>
            <a:endParaRPr lang="en-US" dirty="0"/>
          </a:p>
        </p:txBody>
      </p:sp>
      <p:graphicFrame>
        <p:nvGraphicFramePr>
          <p:cNvPr id="5" name="Diagram 4">
            <a:extLst>
              <a:ext uri="{FF2B5EF4-FFF2-40B4-BE49-F238E27FC236}">
                <a16:creationId xmlns:a16="http://schemas.microsoft.com/office/drawing/2014/main" id="{A284ED30-6A17-6246-8E48-4D69F26B6CC1}"/>
              </a:ext>
            </a:extLst>
          </p:cNvPr>
          <p:cNvGraphicFramePr/>
          <p:nvPr>
            <p:extLst>
              <p:ext uri="{D42A27DB-BD31-4B8C-83A1-F6EECF244321}">
                <p14:modId xmlns:p14="http://schemas.microsoft.com/office/powerpoint/2010/main" val="167976085"/>
              </p:ext>
            </p:extLst>
          </p:nvPr>
        </p:nvGraphicFramePr>
        <p:xfrm>
          <a:off x="1592494" y="2650733"/>
          <a:ext cx="9236468" cy="327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79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A57E-2C49-FD40-8431-892FA57A91F3}"/>
              </a:ext>
            </a:extLst>
          </p:cNvPr>
          <p:cNvSpPr>
            <a:spLocks noGrp="1"/>
          </p:cNvSpPr>
          <p:nvPr>
            <p:ph type="title"/>
          </p:nvPr>
        </p:nvSpPr>
        <p:spPr>
          <a:xfrm>
            <a:off x="838200" y="365126"/>
            <a:ext cx="10515600" cy="765032"/>
          </a:xfrm>
        </p:spPr>
        <p:txBody>
          <a:bodyPr>
            <a:normAutofit/>
          </a:bodyPr>
          <a:lstStyle/>
          <a:p>
            <a:r>
              <a:rPr lang="el-GR" sz="3200" b="1" dirty="0"/>
              <a:t>Οι πλουραλιστές </a:t>
            </a:r>
            <a:r>
              <a:rPr lang="el-GR" sz="3200" dirty="0"/>
              <a:t>επίσης:</a:t>
            </a:r>
            <a:endParaRPr lang="en-US" sz="3200" dirty="0"/>
          </a:p>
        </p:txBody>
      </p:sp>
      <p:graphicFrame>
        <p:nvGraphicFramePr>
          <p:cNvPr id="5" name="Content Placeholder 4">
            <a:extLst>
              <a:ext uri="{FF2B5EF4-FFF2-40B4-BE49-F238E27FC236}">
                <a16:creationId xmlns:a16="http://schemas.microsoft.com/office/drawing/2014/main" id="{361D5042-3ED2-2747-AD14-0444FCBE185B}"/>
              </a:ext>
            </a:extLst>
          </p:cNvPr>
          <p:cNvGraphicFramePr>
            <a:graphicFrameLocks noGrp="1"/>
          </p:cNvGraphicFramePr>
          <p:nvPr>
            <p:ph sz="half" idx="1"/>
            <p:extLst>
              <p:ext uri="{D42A27DB-BD31-4B8C-83A1-F6EECF244321}">
                <p14:modId xmlns:p14="http://schemas.microsoft.com/office/powerpoint/2010/main" val="702934996"/>
              </p:ext>
            </p:extLst>
          </p:nvPr>
        </p:nvGraphicFramePr>
        <p:xfrm>
          <a:off x="591620" y="1130158"/>
          <a:ext cx="10515600" cy="5149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998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1548</Words>
  <Application>Microsoft Macintosh PowerPoint</Application>
  <PresentationFormat>Widescreen</PresentationFormat>
  <Paragraphs>187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 Με άλλα λόγια οι πλουραλιστές είναι υπέρμαχοι των τριών θεσμικών πυλώνων εξουσίας, προκειμένου οι Πολίτες να απολαμβάνουν ένα υψηλό βαθμό αυτονομίας και δημοκρατικής έκφρασης.  </vt:lpstr>
      <vt:lpstr>PowerPoint Presentation</vt:lpstr>
      <vt:lpstr>PowerPoint Presentation</vt:lpstr>
      <vt:lpstr>Γνωρίσματα και στόχοι των πλουραλιστικών προσεγγίσεων. </vt:lpstr>
      <vt:lpstr>Οι πλουραλιστές επίσης:</vt:lpstr>
      <vt:lpstr> Είναι εμφανής η αιχμηρά διαφοροποιημένη κριτική του στη θεωρία περί «Ηγέτη» του Max Weber. Για τους πλουραλιστές δεν έχει η τάξη που ενδεχομένως κυβερνά, αλλά:  </vt:lpstr>
      <vt:lpstr>PowerPoint Presentation</vt:lpstr>
      <vt:lpstr>PowerPoint Presentation</vt:lpstr>
      <vt:lpstr> Ο Ernst Fraenkel εστιάζει στον ακόλουθο ιδεότυπο: </vt:lpstr>
      <vt:lpstr>PowerPoint Presentation</vt:lpstr>
      <vt:lpstr>Για τους πλουραλιστές ο όρος δήμος, δηλαδή οι πολίτες με πλήρη δικαιώματα συμμετοχής στην οργάνωση της κυριαρχίας, έχει διάφορες σημασίες. Ο Fraenkel, ξεχωρίζει τέσσερις διαφορετικές σημασίες του όρου: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θεωρία της Κοινωνικής Δημοκρατίας</vt:lpstr>
      <vt:lpstr> Σύμφωνα με τη θεωρία της κοινωνικής δημοκρατίας, κύρια αποστολή της λαϊκής κυριαρχίας, είναι  </vt:lpstr>
      <vt:lpstr>PowerPoint Presentation</vt:lpstr>
      <vt:lpstr>PowerPoint Presentation</vt:lpstr>
      <vt:lpstr>PowerPoint Presentation</vt:lpstr>
      <vt:lpstr>Μια σημαντική παραλλαγή της θεωρίας της κοινωνικής δημοκρατίας, προέκυψε τον 20ο αιώνα στη Γερμανία και εστιάζεται στο δημόσιο διάλογο, αναφορικά με το «φιλελεύθερο κράτος δικαίου» και το «κοινωνικό κράτος δικαίου». Έναν διάλογο που ακόμη και στις μέρες μας εξακολουθεί να έχει επίδραση στις σύγχρονες δημοκρατίες. </vt:lpstr>
      <vt:lpstr>PowerPoint Presentation</vt:lpstr>
      <vt:lpstr> Συνοπτικά η κριτική που ασκείται εστιάζεται στα ακόλουθα σημεία: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ΑΝΑΣΤΑΣΙΟΣ ΣΤΑΥΡΟΠΟΥΛΟΣ</dc:creator>
  <cp:lastModifiedBy>Microsoft Office User</cp:lastModifiedBy>
  <cp:revision>252</cp:revision>
  <dcterms:created xsi:type="dcterms:W3CDTF">2022-10-31T13:17:16Z</dcterms:created>
  <dcterms:modified xsi:type="dcterms:W3CDTF">2023-10-21T12:12:54Z</dcterms:modified>
</cp:coreProperties>
</file>