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90" r:id="rId23"/>
    <p:sldId id="291" r:id="rId24"/>
    <p:sldId id="292" r:id="rId25"/>
    <p:sldId id="293" r:id="rId26"/>
    <p:sldId id="296" r:id="rId27"/>
    <p:sldId id="297" r:id="rId28"/>
    <p:sldId id="30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F8DC1-43C0-534B-BB21-8FAD6A5045C7}" type="doc">
      <dgm:prSet loTypeId="urn:microsoft.com/office/officeart/2005/8/layout/arrow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E9C609-1EBA-C041-90AE-490017963CF4}">
      <dgm:prSet phldrT="[Text]"/>
      <dgm:spPr/>
      <dgm:t>
        <a:bodyPr/>
        <a:lstStyle/>
        <a:p>
          <a:r>
            <a:rPr lang="el-GR" dirty="0"/>
            <a:t>Α</a:t>
          </a:r>
          <a:endParaRPr lang="en-US" dirty="0"/>
        </a:p>
      </dgm:t>
    </dgm:pt>
    <dgm:pt modelId="{599902CC-B784-F84B-8801-984A8AF0C602}" type="parTrans" cxnId="{4F77BEB8-CABB-9A46-B68B-24B9037993E2}">
      <dgm:prSet/>
      <dgm:spPr/>
      <dgm:t>
        <a:bodyPr/>
        <a:lstStyle/>
        <a:p>
          <a:endParaRPr lang="en-US"/>
        </a:p>
      </dgm:t>
    </dgm:pt>
    <dgm:pt modelId="{BF1207E2-7B7F-5548-8548-F9C0F6870E26}" type="sibTrans" cxnId="{4F77BEB8-CABB-9A46-B68B-24B9037993E2}">
      <dgm:prSet/>
      <dgm:spPr/>
      <dgm:t>
        <a:bodyPr/>
        <a:lstStyle/>
        <a:p>
          <a:endParaRPr lang="en-US"/>
        </a:p>
      </dgm:t>
    </dgm:pt>
    <dgm:pt modelId="{6C7433D2-A47A-3A45-BBAD-58053104A568}">
      <dgm:prSet phldrT="[Text]"/>
      <dgm:spPr/>
      <dgm:t>
        <a:bodyPr/>
        <a:lstStyle/>
        <a:p>
          <a:r>
            <a:rPr lang="el-GR" dirty="0"/>
            <a:t>Β</a:t>
          </a:r>
          <a:endParaRPr lang="en-US" dirty="0"/>
        </a:p>
      </dgm:t>
    </dgm:pt>
    <dgm:pt modelId="{83AB3AA4-84C4-F647-AB47-42DA11E0FD66}" type="parTrans" cxnId="{0F9863FC-3B18-674A-A7D4-52FC60D8689A}">
      <dgm:prSet/>
      <dgm:spPr/>
      <dgm:t>
        <a:bodyPr/>
        <a:lstStyle/>
        <a:p>
          <a:endParaRPr lang="en-US"/>
        </a:p>
      </dgm:t>
    </dgm:pt>
    <dgm:pt modelId="{2FCB35EA-102B-A749-844D-22E6262C7F3E}" type="sibTrans" cxnId="{0F9863FC-3B18-674A-A7D4-52FC60D8689A}">
      <dgm:prSet/>
      <dgm:spPr/>
      <dgm:t>
        <a:bodyPr/>
        <a:lstStyle/>
        <a:p>
          <a:endParaRPr lang="en-US"/>
        </a:p>
      </dgm:t>
    </dgm:pt>
    <dgm:pt modelId="{2C5ECCAF-D212-B34C-9EFC-0D08A2DA0105}" type="pres">
      <dgm:prSet presAssocID="{A5EF8DC1-43C0-534B-BB21-8FAD6A5045C7}" presName="compositeShape" presStyleCnt="0">
        <dgm:presLayoutVars>
          <dgm:chMax val="2"/>
          <dgm:dir/>
          <dgm:resizeHandles val="exact"/>
        </dgm:presLayoutVars>
      </dgm:prSet>
      <dgm:spPr/>
    </dgm:pt>
    <dgm:pt modelId="{89306D4F-78AF-B64B-A5C4-2714A226C8E8}" type="pres">
      <dgm:prSet presAssocID="{A5EF8DC1-43C0-534B-BB21-8FAD6A5045C7}" presName="ribbon" presStyleLbl="node1" presStyleIdx="0" presStyleCnt="1"/>
      <dgm:spPr/>
    </dgm:pt>
    <dgm:pt modelId="{FDCEEF94-04E4-964B-81E5-E2EE1CB1F813}" type="pres">
      <dgm:prSet presAssocID="{A5EF8DC1-43C0-534B-BB21-8FAD6A5045C7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774CFB64-0441-704B-A1C2-C536623FB14E}" type="pres">
      <dgm:prSet presAssocID="{A5EF8DC1-43C0-534B-BB21-8FAD6A5045C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9BC5C2C-07B3-8B43-8C7E-44F5BCAA5546}" type="presOf" srcId="{25E9C609-1EBA-C041-90AE-490017963CF4}" destId="{FDCEEF94-04E4-964B-81E5-E2EE1CB1F813}" srcOrd="0" destOrd="0" presId="urn:microsoft.com/office/officeart/2005/8/layout/arrow6"/>
    <dgm:cxn modelId="{96113758-E789-5546-9912-A5B153CEE56F}" type="presOf" srcId="{6C7433D2-A47A-3A45-BBAD-58053104A568}" destId="{774CFB64-0441-704B-A1C2-C536623FB14E}" srcOrd="0" destOrd="0" presId="urn:microsoft.com/office/officeart/2005/8/layout/arrow6"/>
    <dgm:cxn modelId="{4F77BEB8-CABB-9A46-B68B-24B9037993E2}" srcId="{A5EF8DC1-43C0-534B-BB21-8FAD6A5045C7}" destId="{25E9C609-1EBA-C041-90AE-490017963CF4}" srcOrd="0" destOrd="0" parTransId="{599902CC-B784-F84B-8801-984A8AF0C602}" sibTransId="{BF1207E2-7B7F-5548-8548-F9C0F6870E26}"/>
    <dgm:cxn modelId="{6BA2B2E9-8E16-DB4A-895B-FD38E86D6CAD}" type="presOf" srcId="{A5EF8DC1-43C0-534B-BB21-8FAD6A5045C7}" destId="{2C5ECCAF-D212-B34C-9EFC-0D08A2DA0105}" srcOrd="0" destOrd="0" presId="urn:microsoft.com/office/officeart/2005/8/layout/arrow6"/>
    <dgm:cxn modelId="{0F9863FC-3B18-674A-A7D4-52FC60D8689A}" srcId="{A5EF8DC1-43C0-534B-BB21-8FAD6A5045C7}" destId="{6C7433D2-A47A-3A45-BBAD-58053104A568}" srcOrd="1" destOrd="0" parTransId="{83AB3AA4-84C4-F647-AB47-42DA11E0FD66}" sibTransId="{2FCB35EA-102B-A749-844D-22E6262C7F3E}"/>
    <dgm:cxn modelId="{07D4CE43-A4CD-E641-8B65-0EB91F0E1815}" type="presParOf" srcId="{2C5ECCAF-D212-B34C-9EFC-0D08A2DA0105}" destId="{89306D4F-78AF-B64B-A5C4-2714A226C8E8}" srcOrd="0" destOrd="0" presId="urn:microsoft.com/office/officeart/2005/8/layout/arrow6"/>
    <dgm:cxn modelId="{0085A047-6ED8-C94B-B28A-85A8A0AF5377}" type="presParOf" srcId="{2C5ECCAF-D212-B34C-9EFC-0D08A2DA0105}" destId="{FDCEEF94-04E4-964B-81E5-E2EE1CB1F813}" srcOrd="1" destOrd="0" presId="urn:microsoft.com/office/officeart/2005/8/layout/arrow6"/>
    <dgm:cxn modelId="{D9276861-1FCE-684A-9488-0F023E1DB111}" type="presParOf" srcId="{2C5ECCAF-D212-B34C-9EFC-0D08A2DA0105}" destId="{774CFB64-0441-704B-A1C2-C536623FB14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6D4F-78AF-B64B-A5C4-2714A226C8E8}">
      <dsp:nvSpPr>
        <dsp:cNvPr id="0" name=""/>
        <dsp:cNvSpPr/>
      </dsp:nvSpPr>
      <dsp:spPr>
        <a:xfrm>
          <a:off x="0" y="492377"/>
          <a:ext cx="4683511" cy="1873404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CEEF94-04E4-964B-81E5-E2EE1CB1F813}">
      <dsp:nvSpPr>
        <dsp:cNvPr id="0" name=""/>
        <dsp:cNvSpPr/>
      </dsp:nvSpPr>
      <dsp:spPr>
        <a:xfrm>
          <a:off x="562021" y="820222"/>
          <a:ext cx="1545558" cy="917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908" rIns="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kern="1200" dirty="0"/>
            <a:t>Α</a:t>
          </a:r>
          <a:endParaRPr lang="en-US" sz="4300" kern="1200" dirty="0"/>
        </a:p>
      </dsp:txBody>
      <dsp:txXfrm>
        <a:off x="562021" y="820222"/>
        <a:ext cx="1545558" cy="917968"/>
      </dsp:txXfrm>
    </dsp:sp>
    <dsp:sp modelId="{774CFB64-0441-704B-A1C2-C536623FB14E}">
      <dsp:nvSpPr>
        <dsp:cNvPr id="0" name=""/>
        <dsp:cNvSpPr/>
      </dsp:nvSpPr>
      <dsp:spPr>
        <a:xfrm>
          <a:off x="2341755" y="1119967"/>
          <a:ext cx="1826569" cy="917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908" rIns="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kern="1200" dirty="0"/>
            <a:t>Β</a:t>
          </a:r>
          <a:endParaRPr lang="en-US" sz="4300" kern="1200" dirty="0"/>
        </a:p>
      </dsp:txBody>
      <dsp:txXfrm>
        <a:off x="2341755" y="1119967"/>
        <a:ext cx="1826569" cy="91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8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8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9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8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0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8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5869-9BDD-6E46-9F63-11BDC6C4AFB7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1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olitika.inpatra.gr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0HH9gTESH8" TargetMode="External"/><Relationship Id="rId2" Type="http://schemas.openxmlformats.org/officeDocument/2006/relationships/hyperlink" Target="https://vimeo.com/149520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vima.gr/2008/11/24/opinions/ti-einai-i-koinwnia-twn-politw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olitika.inpatra.g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4" y="134210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9571"/>
            <a:ext cx="10088406" cy="1717288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br>
              <a:rPr lang="el-GR" sz="4800" b="1" dirty="0"/>
            </a:br>
            <a:br>
              <a:rPr lang="el-GR" sz="4800" b="1" dirty="0"/>
            </a:br>
            <a:br>
              <a:rPr lang="el-GR" sz="4800" b="1" dirty="0"/>
            </a:br>
            <a:br>
              <a:rPr lang="el-GR" sz="4800" b="1" dirty="0"/>
            </a:br>
            <a:br>
              <a:rPr lang="el-GR" sz="4800" b="1" dirty="0"/>
            </a:br>
            <a:br>
              <a:rPr lang="el-GR" sz="4800" b="1" dirty="0"/>
            </a:br>
            <a:r>
              <a:rPr lang="el-GR" sz="4800" b="1" dirty="0"/>
              <a:t>Επικοινωνία</a:t>
            </a:r>
            <a:br>
              <a:rPr lang="en-GB" sz="4800" dirty="0"/>
            </a:b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2322"/>
            <a:ext cx="10222222" cy="4296666"/>
          </a:xfrm>
        </p:spPr>
        <p:txBody>
          <a:bodyPr>
            <a:noAutofit/>
          </a:bodyPr>
          <a:lstStyle/>
          <a:p>
            <a:r>
              <a:rPr lang="el-GR" sz="3200" dirty="0"/>
              <a:t>Πολλοί θεωρητικοί αλλά και ερευνητές </a:t>
            </a:r>
          </a:p>
          <a:p>
            <a:r>
              <a:rPr lang="el-GR" sz="3200" dirty="0"/>
              <a:t>έχουν δώσει ποικίλες προσεγγίσεις στον όρο </a:t>
            </a:r>
            <a:r>
              <a:rPr lang="el-GR" sz="3200" b="1" dirty="0"/>
              <a:t>επικοινωνία</a:t>
            </a:r>
            <a:r>
              <a:rPr lang="el-GR" sz="3200" dirty="0"/>
              <a:t>. </a:t>
            </a:r>
          </a:p>
          <a:p>
            <a:r>
              <a:rPr lang="el-GR" sz="3200" dirty="0"/>
              <a:t>Από τις αρχές μάλιστα του 20</a:t>
            </a:r>
            <a:r>
              <a:rPr lang="el-GR" sz="3200" baseline="30000" dirty="0"/>
              <a:t>ου </a:t>
            </a:r>
            <a:r>
              <a:rPr lang="el-GR" sz="3200" dirty="0"/>
              <a:t>αιώνα, ο </a:t>
            </a:r>
            <a:r>
              <a:rPr lang="en-US" sz="3200" dirty="0"/>
              <a:t>Charles </a:t>
            </a:r>
            <a:r>
              <a:rPr lang="en-US" sz="3200" b="1" dirty="0"/>
              <a:t>Cooley</a:t>
            </a:r>
            <a:r>
              <a:rPr lang="en-GB" sz="3200" dirty="0"/>
              <a:t> </a:t>
            </a:r>
            <a:r>
              <a:rPr lang="el-GR" sz="3200" dirty="0"/>
              <a:t>(1991) σημείωνε  ότι: </a:t>
            </a:r>
          </a:p>
          <a:p>
            <a:r>
              <a:rPr lang="el-GR" sz="3200" dirty="0"/>
              <a:t>«</a:t>
            </a:r>
            <a:r>
              <a:rPr lang="el-GR" sz="3200" b="1" dirty="0"/>
              <a:t>η επικοινωνία είναι μία διαδικασία μετάβασης </a:t>
            </a:r>
          </a:p>
          <a:p>
            <a:r>
              <a:rPr lang="el-GR" sz="3200" b="1" dirty="0"/>
              <a:t>από μία δομημένη κατάσταση, ως σύνολο, </a:t>
            </a:r>
          </a:p>
          <a:p>
            <a:r>
              <a:rPr lang="el-GR" sz="3200" b="1" dirty="0"/>
              <a:t>σε μια άλλη, με καλύτερη δομή</a:t>
            </a:r>
            <a:r>
              <a:rPr lang="el-GR" sz="3200" dirty="0"/>
              <a:t>».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45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777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Όπως ο ίδιος τονίζει: </a:t>
            </a:r>
            <a:br>
              <a:rPr lang="en-GB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260088"/>
            <a:ext cx="5181600" cy="4916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«Η </a:t>
            </a:r>
            <a:r>
              <a:rPr lang="el-GR" b="1" dirty="0"/>
              <a:t>επικοινωνία</a:t>
            </a:r>
            <a:r>
              <a:rPr lang="el-GR" dirty="0"/>
              <a:t> περιλαμβάνει:</a:t>
            </a:r>
          </a:p>
          <a:p>
            <a:r>
              <a:rPr lang="el-GR" dirty="0"/>
              <a:t> όλα τα </a:t>
            </a:r>
            <a:r>
              <a:rPr lang="el-GR" b="1" dirty="0"/>
              <a:t>σύμβολα του νου</a:t>
            </a:r>
            <a:r>
              <a:rPr lang="en-GB" b="1" dirty="0"/>
              <a:t> </a:t>
            </a:r>
            <a:endParaRPr lang="el-GR" b="1" dirty="0"/>
          </a:p>
          <a:p>
            <a:r>
              <a:rPr lang="el-GR" dirty="0"/>
              <a:t>μαζί </a:t>
            </a:r>
            <a:r>
              <a:rPr lang="el-GR" b="1" dirty="0"/>
              <a:t>με τα μέσα μετάδοσής τους </a:t>
            </a:r>
            <a:r>
              <a:rPr lang="el-GR" dirty="0"/>
              <a:t>στο </a:t>
            </a:r>
            <a:r>
              <a:rPr lang="el-GR" b="1" dirty="0"/>
              <a:t>χώρο</a:t>
            </a:r>
            <a:r>
              <a:rPr lang="el-GR" dirty="0"/>
              <a:t> και </a:t>
            </a:r>
            <a:endParaRPr lang="en-GB" dirty="0"/>
          </a:p>
          <a:p>
            <a:r>
              <a:rPr lang="el-GR" dirty="0"/>
              <a:t>διατήρησής τους στο </a:t>
            </a:r>
            <a:r>
              <a:rPr lang="el-GR" b="1" dirty="0"/>
              <a:t>χρόνο</a:t>
            </a:r>
            <a:r>
              <a:rPr lang="el-GR" dirty="0"/>
              <a:t>. 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969512" y="691376"/>
            <a:ext cx="4384288" cy="5485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Περιλαμβάνει :</a:t>
            </a:r>
          </a:p>
          <a:p>
            <a:r>
              <a:rPr lang="el-GR" sz="3200" dirty="0"/>
              <a:t>την </a:t>
            </a:r>
            <a:r>
              <a:rPr lang="el-GR" sz="3200" b="1" dirty="0"/>
              <a:t>έκφραση του προσώπου</a:t>
            </a:r>
            <a:r>
              <a:rPr lang="el-GR" sz="3200" dirty="0"/>
              <a:t>, </a:t>
            </a:r>
            <a:endParaRPr lang="en-GB" sz="3200" dirty="0"/>
          </a:p>
          <a:p>
            <a:r>
              <a:rPr lang="el-GR" sz="3200" dirty="0"/>
              <a:t>τη </a:t>
            </a:r>
            <a:r>
              <a:rPr lang="el-GR" sz="3200" b="1" dirty="0"/>
              <a:t>στάση</a:t>
            </a:r>
            <a:r>
              <a:rPr lang="el-GR" sz="3200" dirty="0"/>
              <a:t> και </a:t>
            </a:r>
            <a:endParaRPr lang="en-GB" sz="3200" dirty="0"/>
          </a:p>
          <a:p>
            <a:r>
              <a:rPr lang="el-GR" sz="3200" dirty="0"/>
              <a:t>τις </a:t>
            </a:r>
            <a:r>
              <a:rPr lang="el-GR" sz="3200" b="1" dirty="0"/>
              <a:t>χειρονομίε</a:t>
            </a:r>
            <a:r>
              <a:rPr lang="el-GR" sz="3200" dirty="0"/>
              <a:t>ς, </a:t>
            </a:r>
            <a:endParaRPr lang="en-GB" sz="3200" dirty="0"/>
          </a:p>
          <a:p>
            <a:r>
              <a:rPr lang="el-GR" sz="3200" dirty="0"/>
              <a:t>τους </a:t>
            </a:r>
            <a:r>
              <a:rPr lang="el-GR" sz="3200" b="1" dirty="0"/>
              <a:t>τόνους της φωνής</a:t>
            </a:r>
            <a:r>
              <a:rPr lang="el-GR" sz="3200" dirty="0"/>
              <a:t>, </a:t>
            </a:r>
            <a:endParaRPr lang="en-GB" sz="3200" dirty="0"/>
          </a:p>
          <a:p>
            <a:r>
              <a:rPr lang="el-GR" sz="3200" dirty="0"/>
              <a:t>τις </a:t>
            </a:r>
            <a:r>
              <a:rPr lang="el-GR" sz="3200" b="1" dirty="0"/>
              <a:t>λέξεις</a:t>
            </a:r>
            <a:r>
              <a:rPr lang="el-GR" sz="3200" dirty="0"/>
              <a:t>, </a:t>
            </a:r>
            <a:endParaRPr lang="en-GB" sz="3200" dirty="0"/>
          </a:p>
          <a:p>
            <a:r>
              <a:rPr lang="el-GR" sz="3200" dirty="0"/>
              <a:t>την </a:t>
            </a:r>
            <a:r>
              <a:rPr lang="el-GR" sz="3200" b="1" dirty="0"/>
              <a:t>γραφή</a:t>
            </a:r>
            <a:r>
              <a:rPr lang="el-GR" sz="3200" dirty="0"/>
              <a:t>, </a:t>
            </a:r>
            <a:endParaRPr lang="en-GB" sz="3200" dirty="0"/>
          </a:p>
          <a:p>
            <a:r>
              <a:rPr lang="el-GR" sz="3200" dirty="0"/>
              <a:t>την </a:t>
            </a:r>
            <a:r>
              <a:rPr lang="el-GR" sz="3200" b="1" dirty="0"/>
              <a:t>τυπογραφία....</a:t>
            </a:r>
            <a:endParaRPr lang="en-GB" sz="3200" b="1" dirty="0"/>
          </a:p>
          <a:p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9" y="3824868"/>
            <a:ext cx="4873082" cy="20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8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και οποιοδήποτε άλλο </a:t>
            </a:r>
            <a:r>
              <a:rPr lang="el-GR" sz="2800" b="1" u="sng" dirty="0"/>
              <a:t>πρόσφατο επίτευγμα</a:t>
            </a:r>
            <a:r>
              <a:rPr lang="el-GR" sz="2800" b="1" dirty="0"/>
              <a:t>, στην </a:t>
            </a:r>
            <a:r>
              <a:rPr lang="el-GR" sz="2800" b="1" u="sng" dirty="0"/>
              <a:t>πορεία για την κατάκτηση του χώρου και του χρόνου</a:t>
            </a:r>
            <a:r>
              <a:rPr lang="el-GR" sz="2800" b="1" dirty="0"/>
              <a:t>». 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z="3200" dirty="0"/>
          </a:p>
          <a:p>
            <a:pPr marL="0" indent="0">
              <a:buNone/>
            </a:pPr>
            <a:r>
              <a:rPr lang="el-GR" sz="3600" dirty="0"/>
              <a:t>Ο </a:t>
            </a:r>
            <a:r>
              <a:rPr lang="en-US" sz="3600" b="1" dirty="0"/>
              <a:t>Robert Park</a:t>
            </a:r>
            <a:r>
              <a:rPr lang="en-GB" sz="3600" b="1" dirty="0"/>
              <a:t> </a:t>
            </a:r>
            <a:r>
              <a:rPr lang="el-GR" sz="3600" dirty="0"/>
              <a:t>(1990:43-64) δίνει έμφαση: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στα </a:t>
            </a:r>
            <a:r>
              <a:rPr lang="el-GR" sz="3600" b="1" dirty="0"/>
              <a:t>ηθικά</a:t>
            </a:r>
            <a:r>
              <a:rPr lang="el-GR" sz="3600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σχεσιακά</a:t>
            </a:r>
            <a:r>
              <a:rPr lang="el-GR" sz="3600" dirty="0"/>
              <a:t> στοιχεία της επικοινωνίας </a:t>
            </a:r>
          </a:p>
          <a:p>
            <a:pPr marL="0" indent="0">
              <a:buNone/>
            </a:pPr>
            <a:r>
              <a:rPr lang="el-GR" sz="3600" dirty="0"/>
              <a:t>σημειώνοντας ότι η επικοινωνία είναι: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dirty="0"/>
              <a:t>«</a:t>
            </a:r>
            <a:r>
              <a:rPr lang="el-GR" b="1" dirty="0"/>
              <a:t>μια μορφή αλληλόδρασης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l-GR" dirty="0"/>
              <a:t>ή μια </a:t>
            </a:r>
            <a:r>
              <a:rPr lang="el-GR" b="1" dirty="0"/>
              <a:t>διαδικασία </a:t>
            </a:r>
          </a:p>
          <a:p>
            <a:r>
              <a:rPr lang="el-GR" dirty="0"/>
              <a:t>που συμβαίνει </a:t>
            </a:r>
            <a:r>
              <a:rPr lang="el-GR" b="1" dirty="0"/>
              <a:t>μεταξύ προσώπων </a:t>
            </a:r>
            <a:r>
              <a:rPr lang="el-GR" dirty="0"/>
              <a:t>–δηλαδή ατόμων </a:t>
            </a:r>
          </a:p>
          <a:p>
            <a:r>
              <a:rPr lang="el-GR" dirty="0"/>
              <a:t>που </a:t>
            </a:r>
            <a:r>
              <a:rPr lang="el-GR" b="1" dirty="0"/>
              <a:t>έχουν ένα εγώ</a:t>
            </a:r>
            <a:r>
              <a:rPr lang="el-GR" dirty="0"/>
              <a:t>, </a:t>
            </a:r>
          </a:p>
          <a:p>
            <a:r>
              <a:rPr lang="el-GR" dirty="0"/>
              <a:t>ατόμων με </a:t>
            </a:r>
            <a:r>
              <a:rPr lang="el-GR" b="1" dirty="0"/>
              <a:t>άποψη</a:t>
            </a:r>
            <a:r>
              <a:rPr lang="el-GR" dirty="0"/>
              <a:t>, </a:t>
            </a:r>
          </a:p>
          <a:p>
            <a:r>
              <a:rPr lang="el-GR" b="1" dirty="0"/>
              <a:t>συνείδηση του εαυτού τους</a:t>
            </a:r>
            <a:r>
              <a:rPr lang="el-GR" dirty="0"/>
              <a:t>, που προσανατολίζονται σε </a:t>
            </a:r>
            <a:r>
              <a:rPr lang="el-GR" b="1" dirty="0"/>
              <a:t>έναν κόσμο ηθικό</a:t>
            </a:r>
            <a:r>
              <a:rPr lang="el-GR" dirty="0"/>
              <a:t>.[...]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7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702527"/>
            <a:ext cx="4568553" cy="5166461"/>
          </a:xfrm>
        </p:spPr>
        <p:txBody>
          <a:bodyPr>
            <a:noAutofit/>
          </a:bodyPr>
          <a:lstStyle/>
          <a:p>
            <a:r>
              <a:rPr lang="el-GR" sz="3600" dirty="0"/>
              <a:t>Η επικοινωνία όταν ολοκληρώνεται περιλαμβάνει: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600" dirty="0"/>
              <a:t>την </a:t>
            </a:r>
            <a:r>
              <a:rPr lang="el-GR" sz="3600" b="1" dirty="0"/>
              <a:t>ερμηνεία</a:t>
            </a:r>
            <a:r>
              <a:rPr lang="el-GR" sz="3600" dirty="0"/>
              <a:t>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600" dirty="0"/>
              <a:t>του Α για το </a:t>
            </a:r>
            <a:r>
              <a:rPr lang="el-GR" sz="3600" b="1" dirty="0"/>
              <a:t>ερέθισμα</a:t>
            </a:r>
            <a:r>
              <a:rPr lang="el-GR" sz="3600" dirty="0"/>
              <a:t> του Β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600" dirty="0"/>
              <a:t>και μια </a:t>
            </a:r>
            <a:r>
              <a:rPr lang="el-GR" sz="3600" b="1" dirty="0"/>
              <a:t>αναπομπή</a:t>
            </a:r>
            <a:r>
              <a:rPr lang="el-GR" sz="3600" dirty="0"/>
              <a:t> αυτής της ερμηνείας πίσω στο πρόσωπο</a:t>
            </a:r>
            <a:r>
              <a:rPr lang="el-GR" sz="3200" dirty="0"/>
              <a:t>,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701" y="869795"/>
            <a:ext cx="5140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l-GR" sz="3200" dirty="0"/>
              <a:t>του οποίου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το συναίσθημα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ή τη διάθεση υποτίθεται ότι εκφράζει».</a:t>
            </a:r>
            <a:r>
              <a:rPr lang="en-GB" sz="3200" dirty="0"/>
              <a:t> 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620215" y="3010829"/>
          <a:ext cx="4683512" cy="285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401444"/>
            <a:ext cx="5181600" cy="5775519"/>
          </a:xfrm>
        </p:spPr>
        <p:txBody>
          <a:bodyPr>
            <a:normAutofit/>
          </a:bodyPr>
          <a:lstStyle/>
          <a:p>
            <a:r>
              <a:rPr lang="el-GR" sz="3600" dirty="0"/>
              <a:t>Για τον </a:t>
            </a:r>
            <a:r>
              <a:rPr lang="en-US" sz="3600" b="1" dirty="0"/>
              <a:t>Norbert Wiener</a:t>
            </a:r>
            <a:r>
              <a:rPr lang="en-GB" sz="3600" b="1" dirty="0"/>
              <a:t> </a:t>
            </a:r>
            <a:r>
              <a:rPr lang="el-GR" sz="3600" dirty="0"/>
              <a:t>(1950:17-18) και τον </a:t>
            </a:r>
          </a:p>
          <a:p>
            <a:r>
              <a:rPr lang="en-US" sz="3600" dirty="0"/>
              <a:t>Edgar Morin</a:t>
            </a:r>
            <a:r>
              <a:rPr lang="en-GB" sz="3600" dirty="0"/>
              <a:t> </a:t>
            </a:r>
            <a:r>
              <a:rPr lang="el-GR" sz="3600" dirty="0"/>
              <a:t> (2001) </a:t>
            </a:r>
          </a:p>
          <a:p>
            <a:pPr>
              <a:buFont typeface="Wingdings" charset="2"/>
              <a:buChar char="Ø"/>
            </a:pPr>
            <a:r>
              <a:rPr lang="el-GR" sz="3600" b="1" i="1" dirty="0"/>
              <a:t>η ουσία της ζωής συνίσταται στην ανταλλαγή πληροφοριών</a:t>
            </a:r>
            <a:r>
              <a:rPr lang="en-GB" sz="3600" b="1" dirty="0"/>
              <a:t> </a:t>
            </a:r>
            <a:endParaRPr lang="el-GR" sz="3600" b="1" dirty="0"/>
          </a:p>
          <a:p>
            <a:r>
              <a:rPr lang="en-US" sz="3600" b="1" dirty="0"/>
              <a:t>Rogers </a:t>
            </a:r>
            <a:r>
              <a:rPr lang="el-GR" sz="3600" b="1" dirty="0"/>
              <a:t>και </a:t>
            </a:r>
            <a:r>
              <a:rPr lang="en-US" sz="3600" b="1" dirty="0"/>
              <a:t>Kincaid </a:t>
            </a:r>
            <a:r>
              <a:rPr lang="el-GR" sz="3600" dirty="0"/>
              <a:t>ορίζουν την </a:t>
            </a:r>
            <a:r>
              <a:rPr lang="el-GR" sz="3600" b="1" dirty="0"/>
              <a:t>επικοινωνία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401444"/>
            <a:ext cx="5181600" cy="577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ως</a:t>
            </a:r>
            <a:r>
              <a:rPr lang="el-GR" sz="3600" b="1" dirty="0"/>
              <a:t> «μια διαδικασία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στην οποία οι συμμετέχοντες δημιουργούν πληροφορίες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και τις μοιράζονται μεταξύ τους με στόχο να πετύχουν την αμοιβαία κατανόηση»</a:t>
            </a:r>
            <a:r>
              <a:rPr lang="en-GB" sz="3600" b="1" dirty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6719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12956"/>
            <a:ext cx="5181600" cy="5664007"/>
          </a:xfrm>
        </p:spPr>
        <p:txBody>
          <a:bodyPr>
            <a:normAutofit lnSpcReduction="10000"/>
          </a:bodyPr>
          <a:lstStyle/>
          <a:p>
            <a:r>
              <a:rPr lang="el-GR" sz="3600" dirty="0"/>
              <a:t>Για τη Σχολή του </a:t>
            </a:r>
            <a:r>
              <a:rPr lang="en-US" sz="3600" b="1" dirty="0"/>
              <a:t>Palo Alto</a:t>
            </a:r>
            <a:r>
              <a:rPr lang="el-GR" sz="3600" b="1" dirty="0"/>
              <a:t> </a:t>
            </a:r>
            <a:r>
              <a:rPr lang="el-GR" sz="3600" dirty="0"/>
              <a:t>και τους ερευνητές της: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η </a:t>
            </a:r>
            <a:r>
              <a:rPr lang="el-GR" sz="3600" b="1" i="1" dirty="0"/>
              <a:t>επικοινωνία</a:t>
            </a:r>
            <a:r>
              <a:rPr lang="el-GR" sz="3600" dirty="0"/>
              <a:t> αποτελεί </a:t>
            </a:r>
            <a:r>
              <a:rPr lang="el-GR" sz="3600" b="1" i="1" dirty="0"/>
              <a:t>αναπόσπαστο μέρος της ανθρώπινης συμπεριφοράς</a:t>
            </a:r>
            <a:r>
              <a:rPr lang="el-GR" sz="3600" i="1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ενώ εκλαμβάνουν την επικοινωνία ως </a:t>
            </a:r>
            <a:r>
              <a:rPr lang="el-GR" sz="3600" i="1" dirty="0"/>
              <a:t>μια </a:t>
            </a:r>
            <a:r>
              <a:rPr lang="el-GR" sz="3600" b="1" i="1" dirty="0"/>
              <a:t>θεμελιακή υποδομή της ζωής</a:t>
            </a:r>
            <a:r>
              <a:rPr lang="el-GR" sz="3600" dirty="0"/>
              <a:t>.</a:t>
            </a:r>
            <a:endParaRPr lang="en-GB" sz="3600" dirty="0"/>
          </a:p>
        </p:txBody>
      </p:sp>
      <p:pic>
        <p:nvPicPr>
          <p:cNvPr id="5" name="Content Placeholder 4" descr="../FOTOS%20ΜΑΘΗΜΑΤΟΣ/PS3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87" y="646771"/>
            <a:ext cx="4616605" cy="4906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62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67990"/>
            <a:ext cx="5181600" cy="580897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</a:t>
            </a:r>
            <a:r>
              <a:rPr lang="en-US" b="1" dirty="0"/>
              <a:t>Dominque Wolton </a:t>
            </a:r>
            <a:r>
              <a:rPr lang="el-GR" dirty="0"/>
              <a:t>(2005: 421-422) προσδιορίζει ότι με τον όρο </a:t>
            </a:r>
            <a:r>
              <a:rPr lang="el-GR" b="1" dirty="0"/>
              <a:t>επικοινωνία</a:t>
            </a:r>
            <a:r>
              <a:rPr lang="el-GR" dirty="0"/>
              <a:t> εννοούνται</a:t>
            </a:r>
            <a:endParaRPr lang="en-US" dirty="0"/>
          </a:p>
          <a:p>
            <a:r>
              <a:rPr lang="el-GR" dirty="0"/>
              <a:t>κυρίως </a:t>
            </a:r>
            <a:r>
              <a:rPr lang="el-GR" b="1" dirty="0"/>
              <a:t>τέσσερα αλληλοσυμπληρούμενα φαινόμενα</a:t>
            </a:r>
            <a:r>
              <a:rPr lang="el-GR" dirty="0"/>
              <a:t>, </a:t>
            </a:r>
          </a:p>
          <a:p>
            <a:r>
              <a:rPr lang="el-GR" dirty="0"/>
              <a:t>που υπερβαίνουν τη </a:t>
            </a:r>
            <a:r>
              <a:rPr lang="el-GR" b="1" dirty="0"/>
              <a:t>συνήθη εννοιολόγηση της επικοινωνίας</a:t>
            </a:r>
          </a:p>
          <a:p>
            <a:r>
              <a:rPr lang="el-GR" dirty="0"/>
              <a:t>και την σχεδόν </a:t>
            </a:r>
            <a:r>
              <a:rPr lang="el-GR" b="1" dirty="0"/>
              <a:t>αυτοματοποιημένη</a:t>
            </a:r>
            <a:r>
              <a:rPr lang="el-GR" dirty="0"/>
              <a:t>, </a:t>
            </a:r>
          </a:p>
          <a:p>
            <a:r>
              <a:rPr lang="el-GR" dirty="0"/>
              <a:t>με τους </a:t>
            </a:r>
            <a:r>
              <a:rPr lang="el-GR" b="1" dirty="0"/>
              <a:t>μηχανισμούς των συνειρμικών σημαινομένων</a:t>
            </a:r>
            <a:r>
              <a:rPr lang="el-GR" dirty="0"/>
              <a:t>, ταύτισή της με τα </a:t>
            </a:r>
            <a:r>
              <a:rPr lang="el-GR" b="1" dirty="0"/>
              <a:t>Μέσα Μαζικής Ενημέρωσης</a:t>
            </a:r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68" y="490654"/>
            <a:ext cx="5242932" cy="5296829"/>
          </a:xfrm>
        </p:spPr>
      </p:pic>
    </p:spTree>
    <p:extLst>
      <p:ext uri="{BB962C8B-B14F-4D97-AF65-F5344CB8AC3E}">
        <p14:creationId xmlns:p14="http://schemas.microsoft.com/office/powerpoint/2010/main" val="75168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l-GR" dirty="0"/>
              <a:t>Ειδικότερα λοιπόν με τον όρο </a:t>
            </a:r>
            <a:r>
              <a:rPr lang="el-GR" b="1" u="sng" dirty="0"/>
              <a:t>επικοινωνία</a:t>
            </a:r>
            <a:r>
              <a:rPr lang="el-GR" b="1" dirty="0"/>
              <a:t> εννοούνται</a:t>
            </a:r>
            <a:r>
              <a:rPr lang="el-GR" dirty="0"/>
              <a:t>: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l-GR" sz="4400" dirty="0"/>
              <a:t>Το ιδεώδες της </a:t>
            </a:r>
            <a:r>
              <a:rPr lang="el-GR" sz="4400" b="1" dirty="0"/>
              <a:t>έκφρασης</a:t>
            </a:r>
            <a:endParaRPr lang="en-US" sz="4400" b="1" dirty="0"/>
          </a:p>
          <a:p>
            <a:pPr>
              <a:buFont typeface="Wingdings" charset="2"/>
              <a:buChar char="Ø"/>
            </a:pPr>
            <a:r>
              <a:rPr lang="el-GR" sz="4400" dirty="0"/>
              <a:t>και των </a:t>
            </a:r>
            <a:r>
              <a:rPr lang="el-GR" sz="4400" b="1" dirty="0"/>
              <a:t>ανταλλαγών</a:t>
            </a:r>
            <a:r>
              <a:rPr lang="el-GR" sz="4400" dirty="0"/>
              <a:t> που βρίσκονται στις ρίζες του δυτικού πολιτισμού και ως εκ τούτου </a:t>
            </a:r>
            <a:r>
              <a:rPr lang="el-GR" sz="4400" b="1" dirty="0"/>
              <a:t>στη Δημοκρατία</a:t>
            </a:r>
            <a:r>
              <a:rPr lang="el-GR" sz="3200" dirty="0"/>
              <a:t>.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05054"/>
            <a:ext cx="5181600" cy="47719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l-GR" sz="3200" dirty="0"/>
              <a:t>Προϋποθέτουν μάλιστα την ύπαρξη </a:t>
            </a:r>
            <a:endParaRPr lang="en-US" sz="3200" dirty="0"/>
          </a:p>
          <a:p>
            <a:pPr>
              <a:buFont typeface="Wingdings" charset="2"/>
              <a:buChar char="Ø"/>
            </a:pPr>
            <a:r>
              <a:rPr lang="el-GR" sz="3200" b="1" dirty="0"/>
              <a:t>ελεύθερων</a:t>
            </a:r>
            <a:r>
              <a:rPr lang="el-GR" sz="3200" dirty="0"/>
              <a:t> και </a:t>
            </a:r>
            <a:endParaRPr lang="en-US" sz="3200" dirty="0"/>
          </a:p>
          <a:p>
            <a:pPr>
              <a:buFont typeface="Wingdings" charset="2"/>
              <a:buChar char="Ø"/>
            </a:pPr>
            <a:r>
              <a:rPr lang="el-GR" sz="3200" b="1" dirty="0"/>
              <a:t>ίσων ατόμων</a:t>
            </a:r>
            <a:r>
              <a:rPr lang="el-GR" sz="3200" dirty="0"/>
              <a:t>.</a:t>
            </a:r>
            <a:r>
              <a:rPr lang="en-GB" sz="3200" dirty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04" y="3211551"/>
            <a:ext cx="4939991" cy="28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8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57561"/>
            <a:ext cx="5181600" cy="5619402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l-GR" dirty="0"/>
              <a:t>Όλα τα </a:t>
            </a:r>
            <a:r>
              <a:rPr lang="el-GR" b="1" dirty="0"/>
              <a:t>Μέσα Μαζικής Ενημέρωσης</a:t>
            </a:r>
            <a:r>
              <a:rPr lang="el-GR" dirty="0"/>
              <a:t>,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από τον Τύπο έως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τα Νέα Μέσα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Επικοινωνίας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(</a:t>
            </a:r>
            <a:r>
              <a:rPr lang="en-US" dirty="0"/>
              <a:t>Social Media</a:t>
            </a:r>
            <a:r>
              <a:rPr lang="el-GR" dirty="0"/>
              <a:t>), που κυριολεκτικά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στη διάρκεια ενός αιώνα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ανέτρεψαν τις σχέσεις μεταξύ επικοινωνίας και κοινωνίας</a:t>
            </a:r>
            <a:r>
              <a:rPr lang="el-GR" dirty="0"/>
              <a:t>.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02527"/>
            <a:ext cx="5181600" cy="4460488"/>
          </a:xfrm>
        </p:spPr>
      </p:pic>
    </p:spTree>
    <p:extLst>
      <p:ext uri="{BB962C8B-B14F-4D97-AF65-F5344CB8AC3E}">
        <p14:creationId xmlns:p14="http://schemas.microsoft.com/office/powerpoint/2010/main" val="52711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24468"/>
            <a:ext cx="5181600" cy="5552495"/>
          </a:xfrm>
        </p:spPr>
        <p:txBody>
          <a:bodyPr>
            <a:normAutofit/>
          </a:bodyPr>
          <a:lstStyle/>
          <a:p>
            <a:r>
              <a:rPr lang="el-GR" dirty="0"/>
              <a:t>Όλες οι </a:t>
            </a:r>
            <a:r>
              <a:rPr lang="el-GR" sz="4000" b="1" dirty="0"/>
              <a:t>νέες τεχνικές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της </a:t>
            </a:r>
            <a:r>
              <a:rPr lang="el-GR" sz="3600" b="1" dirty="0"/>
              <a:t>επικοινωνίας</a:t>
            </a:r>
            <a:r>
              <a:rPr lang="el-GR" sz="36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η </a:t>
            </a:r>
            <a:r>
              <a:rPr lang="el-GR" sz="3600" b="1" dirty="0"/>
              <a:t>πληροφορική</a:t>
            </a:r>
            <a:r>
              <a:rPr lang="el-GR" sz="36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οι </a:t>
            </a:r>
            <a:r>
              <a:rPr lang="el-GR" sz="3600" b="1" dirty="0"/>
              <a:t>τηλεπικοινωνίες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τα </a:t>
            </a:r>
            <a:r>
              <a:rPr lang="el-GR" sz="3600" b="1" dirty="0"/>
              <a:t>οπτικοακουστικά μέσα </a:t>
            </a:r>
            <a:r>
              <a:rPr lang="el-GR" sz="3600" dirty="0"/>
              <a:t>και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η </a:t>
            </a:r>
            <a:r>
              <a:rPr lang="el-GR" sz="3600" b="1" dirty="0"/>
              <a:t>διασύνδεσή τους</a:t>
            </a:r>
            <a:r>
              <a:rPr lang="el-GR" sz="3600" dirty="0"/>
              <a:t>, </a:t>
            </a:r>
          </a:p>
          <a:p>
            <a:r>
              <a:rPr lang="el-GR" sz="3600" dirty="0"/>
              <a:t>τα οποία τροποποίησαν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24468"/>
            <a:ext cx="5181600" cy="5552495"/>
          </a:xfrm>
        </p:spPr>
        <p:txBody>
          <a:bodyPr>
            <a:normAutofit/>
          </a:bodyPr>
          <a:lstStyle/>
          <a:p>
            <a:r>
              <a:rPr lang="el-GR" sz="3200" dirty="0"/>
              <a:t>σε μισό αιώνα τις συνθήκες ανταλλαγής και επικοινωνίας, καθώς και την άσκηση εξουσία σε παγκόσμιο επίπεδο</a:t>
            </a:r>
            <a:r>
              <a:rPr lang="el-GR" dirty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91" y="3088888"/>
            <a:ext cx="4510359" cy="25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7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07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57561"/>
            <a:ext cx="5181600" cy="5765180"/>
          </a:xfrm>
        </p:spPr>
        <p:txBody>
          <a:bodyPr>
            <a:noAutofit/>
          </a:bodyPr>
          <a:lstStyle/>
          <a:p>
            <a:r>
              <a:rPr lang="el-GR" sz="3600" dirty="0"/>
              <a:t>Κλασσικό παράδειγμα νέου</a:t>
            </a:r>
          </a:p>
          <a:p>
            <a:r>
              <a:rPr lang="el-GR" sz="3600" dirty="0"/>
              <a:t>μέσου και τροποποίησης της επικοινωνίας αποτελεί </a:t>
            </a:r>
            <a:r>
              <a:rPr lang="el-GR" sz="3600" b="1" dirty="0"/>
              <a:t>η διπλωματία </a:t>
            </a:r>
            <a:r>
              <a:rPr lang="el-GR" sz="3600" dirty="0"/>
              <a:t>του </a:t>
            </a:r>
            <a:r>
              <a:rPr lang="en-US" sz="3600" b="1" dirty="0"/>
              <a:t>twitter</a:t>
            </a:r>
            <a:r>
              <a:rPr lang="en-GB" sz="3600" dirty="0"/>
              <a:t> </a:t>
            </a:r>
            <a:r>
              <a:rPr lang="el-GR" sz="3600" dirty="0"/>
              <a:t>(Σταυρόπουλος,2018)</a:t>
            </a:r>
          </a:p>
          <a:p>
            <a:r>
              <a:rPr lang="el-GR" sz="3600" dirty="0"/>
              <a:t>όπου οι παγκόσμιοι ηγέτες </a:t>
            </a:r>
          </a:p>
          <a:p>
            <a:r>
              <a:rPr lang="el-GR" sz="3600" b="1" dirty="0"/>
              <a:t>ανακοινώνουν πολιτικές</a:t>
            </a:r>
            <a:r>
              <a:rPr lang="en-GB" sz="3600" b="1" dirty="0"/>
              <a:t> </a:t>
            </a:r>
            <a:endParaRPr lang="el-GR" sz="3600" b="1" dirty="0"/>
          </a:p>
        </p:txBody>
      </p:sp>
      <p:pic>
        <p:nvPicPr>
          <p:cNvPr id="5" name="Content Placeholder 4" descr="../../tweet%20EU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0224"/>
            <a:ext cx="5181600" cy="5642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297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03249"/>
            <a:ext cx="5181600" cy="5273714"/>
          </a:xfrm>
        </p:spPr>
        <p:txBody>
          <a:bodyPr>
            <a:normAutofit/>
          </a:bodyPr>
          <a:lstStyle/>
          <a:p>
            <a:r>
              <a:rPr lang="el-GR" sz="4000" b="1" dirty="0"/>
              <a:t>επικοινωνούν</a:t>
            </a:r>
            <a:r>
              <a:rPr lang="en-GB" sz="4000" b="1" dirty="0"/>
              <a:t> </a:t>
            </a:r>
            <a:endParaRPr lang="el-GR" sz="4000" b="1" dirty="0"/>
          </a:p>
          <a:p>
            <a:r>
              <a:rPr lang="el-GR" sz="4000" b="1" dirty="0"/>
              <a:t>δημοσιοποιού</a:t>
            </a:r>
            <a:r>
              <a:rPr lang="el-GR" sz="4000" dirty="0"/>
              <a:t>ν </a:t>
            </a:r>
          </a:p>
          <a:p>
            <a:r>
              <a:rPr lang="el-GR" sz="4000" b="1" dirty="0"/>
              <a:t>επίσημα ανακοινωθέντα αναφορικά με τη κυβερνητική πολιτική τους</a:t>
            </a:r>
            <a:r>
              <a:rPr lang="en-GB" sz="4000" b="1" dirty="0"/>
              <a:t> </a:t>
            </a:r>
            <a:endParaRPr lang="en-US" sz="4000" b="1" dirty="0"/>
          </a:p>
        </p:txBody>
      </p:sp>
      <p:pic>
        <p:nvPicPr>
          <p:cNvPr id="5" name="Content Placeholder 4" descr="../../Dendias_Cyprus_Independence%20Day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86" y="680224"/>
            <a:ext cx="4515828" cy="5496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38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Ενδεικτικά είναι τα  </a:t>
            </a:r>
            <a:r>
              <a:rPr lang="en-US" b="1" dirty="0"/>
              <a:t>tweets</a:t>
            </a:r>
            <a:r>
              <a:rPr lang="el-GR" b="1" dirty="0"/>
              <a:t> των παγκόσμιων ηγετών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Σε μία έρευνα που διεξήχθη με στόχο τη μελέτη της τυπολογίας της χρήσης του δημοφιλούς μέσου κοινωνικού δικτύωσης, του </a:t>
            </a:r>
            <a:r>
              <a:rPr lang="en-US" b="1" dirty="0"/>
              <a:t>twitter</a:t>
            </a:r>
            <a:r>
              <a:rPr lang="el-GR" dirty="0"/>
              <a:t>, </a:t>
            </a:r>
          </a:p>
          <a:p>
            <a:pPr lvl="0">
              <a:lnSpc>
                <a:spcPct val="110000"/>
              </a:lnSpc>
            </a:pPr>
            <a:r>
              <a:rPr lang="el-GR" dirty="0"/>
              <a:t>από τους </a:t>
            </a:r>
            <a:r>
              <a:rPr lang="el-GR" b="1" dirty="0"/>
              <a:t>ηγέτες που με τις αποφάσεις τους οριοθετούν το πλαίσιο λειτουργίας της παγκόσμιας γεωπολιτικής δυναμικής, επομένως και της δημοκρατίας</a:t>
            </a:r>
            <a:r>
              <a:rPr lang="el-GR" dirty="0"/>
              <a:t>.</a:t>
            </a:r>
            <a:r>
              <a:rPr lang="en-GB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  <a:buFont typeface="Wingdings" charset="2"/>
              <a:buChar char="Ø"/>
            </a:pPr>
            <a:r>
              <a:rPr lang="el-GR" dirty="0"/>
              <a:t>(Σταυρόπουλος, Α. 2018. «</a:t>
            </a:r>
            <a:r>
              <a:rPr lang="en-GB" dirty="0"/>
              <a:t>Fake News </a:t>
            </a:r>
            <a:r>
              <a:rPr lang="el-GR" dirty="0"/>
              <a:t>και Δημοκρατία: Η Επικοινωνία στην Ψηφιακή Εποχή», </a:t>
            </a:r>
            <a:r>
              <a:rPr lang="el-GR" i="1" dirty="0"/>
              <a:t>Πολιτικές και Κοινωνικές Επιστήμες, </a:t>
            </a:r>
            <a:r>
              <a:rPr lang="el-GR" dirty="0"/>
              <a:t>τχ7/2018, σ.σ.82-83. Στο: </a:t>
            </a:r>
            <a:r>
              <a:rPr lang="en-GB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GB" u="sng" dirty="0">
                <a:hlinkClick r:id="rId2"/>
              </a:rPr>
              <a:t>politika.inpatra.gr</a:t>
            </a:r>
            <a:r>
              <a:rPr lang="en-GB" u="sng" dirty="0"/>
              <a:t>.</a:t>
            </a:r>
            <a:r>
              <a:rPr lang="el-GR" u="sng" dirty="0"/>
              <a:t>)</a:t>
            </a:r>
            <a:endParaRPr lang="en-GB" dirty="0"/>
          </a:p>
          <a:p>
            <a:r>
              <a:rPr lang="el-GR" dirty="0"/>
              <a:t>Τα αποτελέσματα είναι ενδεικτικά: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34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245327"/>
            <a:ext cx="10515600" cy="1445361"/>
          </a:xfrm>
        </p:spPr>
        <p:txBody>
          <a:bodyPr>
            <a:noAutofit/>
          </a:bodyPr>
          <a:lstStyle/>
          <a:p>
            <a:br>
              <a:rPr lang="el-GR" sz="3600" dirty="0"/>
            </a:br>
            <a:r>
              <a:rPr lang="el-GR" sz="3600" dirty="0"/>
              <a:t>Στο </a:t>
            </a:r>
            <a:r>
              <a:rPr lang="el-GR" sz="3600" b="1" dirty="0"/>
              <a:t>πρώτο τετράμηνο του 2018 </a:t>
            </a:r>
            <a:r>
              <a:rPr lang="el-GR" sz="3600" dirty="0"/>
              <a:t>οι ηγέτες του </a:t>
            </a:r>
            <a:r>
              <a:rPr lang="en-US" sz="3600" b="1" dirty="0"/>
              <a:t>G7</a:t>
            </a:r>
            <a:r>
              <a:rPr lang="el-GR" sz="3600" b="1" dirty="0"/>
              <a:t>+1</a:t>
            </a:r>
            <a:r>
              <a:rPr lang="el-GR" sz="3600" dirty="0"/>
              <a:t> έχουν αξιόλογη παρουσία στα </a:t>
            </a:r>
            <a:r>
              <a:rPr lang="en-US" sz="3600" b="1" dirty="0"/>
              <a:t>social media</a:t>
            </a:r>
            <a:r>
              <a:rPr lang="el-GR" sz="3600" dirty="0"/>
              <a:t>:</a:t>
            </a:r>
            <a:br>
              <a:rPr lang="el-GR" sz="3600" dirty="0"/>
            </a:br>
            <a:endParaRPr lang="en-US" sz="3600" dirty="0"/>
          </a:p>
        </p:txBody>
      </p:sp>
      <p:pic>
        <p:nvPicPr>
          <p:cNvPr id="9" name="Εικόνα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5624"/>
            <a:ext cx="10056540" cy="435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972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03249"/>
            <a:ext cx="5181600" cy="527371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Ένα πολύ ενδιαφέρον στοιχείο που προκύπτει από την εξέταση του δείγματος είναι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ότι μόνο στο </a:t>
            </a:r>
            <a:r>
              <a:rPr lang="el-GR" b="1" dirty="0"/>
              <a:t>πρώτο τετράμηνο του 2018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οι ηγέτες παρουσιάζουν μια έντονη </a:t>
            </a:r>
            <a:r>
              <a:rPr lang="el-GR" b="1" dirty="0"/>
              <a:t>επικοινωνιακή δραστηριότητα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αφού στους λογαριασμούς τους αναρτούν εκατοντάδες </a:t>
            </a:r>
            <a:r>
              <a:rPr lang="en-US" dirty="0"/>
              <a:t>tweets</a:t>
            </a:r>
            <a:r>
              <a:rPr lang="el-GR" dirty="0"/>
              <a:t>, με τα σκήπτρα να κρατά και πάλι ο πρώην Αμερικανός Πρόεδρος </a:t>
            </a:r>
            <a:r>
              <a:rPr lang="en-US" dirty="0"/>
              <a:t>Donald Trump</a:t>
            </a:r>
            <a:r>
              <a:rPr lang="el-GR" dirty="0"/>
              <a:t> </a:t>
            </a:r>
            <a:endParaRPr lang="en-GB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92" y="1092820"/>
            <a:ext cx="5157216" cy="4750419"/>
          </a:xfrm>
        </p:spPr>
      </p:pic>
    </p:spTree>
    <p:extLst>
      <p:ext uri="{BB962C8B-B14F-4D97-AF65-F5344CB8AC3E}">
        <p14:creationId xmlns:p14="http://schemas.microsoft.com/office/powerpoint/2010/main" val="1099789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91737"/>
            <a:ext cx="5181600" cy="5385226"/>
          </a:xfrm>
        </p:spPr>
        <p:txBody>
          <a:bodyPr>
            <a:normAutofit lnSpcReduction="10000"/>
          </a:bodyPr>
          <a:lstStyle/>
          <a:p>
            <a:r>
              <a:rPr lang="el-GR" sz="3200" dirty="0"/>
              <a:t>Η έντονη όμως </a:t>
            </a:r>
            <a:r>
              <a:rPr lang="el-GR" sz="3200" b="1" dirty="0"/>
              <a:t>διαδραστικότητα</a:t>
            </a:r>
            <a:r>
              <a:rPr lang="el-GR" sz="3200" dirty="0"/>
              <a:t> του νέου μέσου </a:t>
            </a:r>
          </a:p>
          <a:p>
            <a:r>
              <a:rPr lang="el-GR" sz="3200" dirty="0"/>
              <a:t>αναφορικά με τα </a:t>
            </a:r>
            <a:r>
              <a:rPr lang="en-US" sz="3200" b="1" dirty="0"/>
              <a:t>tweets</a:t>
            </a:r>
            <a:r>
              <a:rPr lang="el-GR" sz="3200" dirty="0"/>
              <a:t> που αναρτούν στη χρονομηχανή τους (</a:t>
            </a:r>
            <a:r>
              <a:rPr lang="en-US" sz="3200" dirty="0"/>
              <a:t>timeline</a:t>
            </a:r>
            <a:r>
              <a:rPr lang="el-GR" sz="3200" dirty="0"/>
              <a:t>) </a:t>
            </a:r>
          </a:p>
          <a:p>
            <a:r>
              <a:rPr lang="el-GR" sz="3200" dirty="0"/>
              <a:t>οι παγκόσμιοι ηγέτες διαφαίνεται και από την ευρεία διείσδυση και χρήση του </a:t>
            </a:r>
            <a:r>
              <a:rPr lang="el-GR" sz="3200" b="1" dirty="0"/>
              <a:t>νέου μέσου </a:t>
            </a:r>
            <a:r>
              <a:rPr lang="el-GR" sz="3200" dirty="0"/>
              <a:t>ειδικά στις ΗΠΑ:</a:t>
            </a:r>
            <a:endParaRPr lang="en-US" sz="3200" dirty="0"/>
          </a:p>
        </p:txBody>
      </p:sp>
      <p:pic>
        <p:nvPicPr>
          <p:cNvPr id="7" name="Εικόνα 1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89" y="1036638"/>
            <a:ext cx="4337825" cy="514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15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02527"/>
            <a:ext cx="5181600" cy="5474436"/>
          </a:xfrm>
        </p:spPr>
        <p:txBody>
          <a:bodyPr>
            <a:normAutofit/>
          </a:bodyPr>
          <a:lstStyle/>
          <a:p>
            <a:r>
              <a:rPr lang="el-GR" dirty="0"/>
              <a:t>Στο συγκεκριμένο, λοιπόν, πίνακα αποτυπώνεται </a:t>
            </a:r>
          </a:p>
          <a:p>
            <a:r>
              <a:rPr lang="el-GR" dirty="0"/>
              <a:t>το εύρος των ανακοινοποιήσεων </a:t>
            </a:r>
          </a:p>
          <a:p>
            <a:r>
              <a:rPr lang="el-GR" dirty="0"/>
              <a:t>ανά ανάρτηση (</a:t>
            </a:r>
            <a:r>
              <a:rPr lang="en-US" dirty="0"/>
              <a:t>tweet</a:t>
            </a:r>
            <a:r>
              <a:rPr lang="el-GR" dirty="0"/>
              <a:t>) που λαμβάνουν τα </a:t>
            </a:r>
            <a:r>
              <a:rPr lang="en-US" dirty="0"/>
              <a:t>tweets</a:t>
            </a:r>
            <a:r>
              <a:rPr lang="el-GR" dirty="0"/>
              <a:t> </a:t>
            </a:r>
          </a:p>
          <a:p>
            <a:r>
              <a:rPr lang="el-GR" dirty="0"/>
              <a:t>που αναρτούν οι παγκόσμιοι ηγέτες στους λογαριασμούς τους στο </a:t>
            </a:r>
            <a:r>
              <a:rPr lang="en-US" dirty="0"/>
              <a:t>twitter</a:t>
            </a:r>
            <a:r>
              <a:rPr lang="el-GR" dirty="0"/>
              <a:t>. </a:t>
            </a:r>
          </a:p>
          <a:p>
            <a:r>
              <a:rPr lang="el-GR" dirty="0"/>
              <a:t>Ο τιμές αφορούν τον αριθμό των ανακοινοποιήσεων (</a:t>
            </a:r>
            <a:r>
              <a:rPr lang="en-US" dirty="0"/>
              <a:t>retweets</a:t>
            </a:r>
            <a:r>
              <a:rPr lang="el-GR" dirty="0"/>
              <a:t>) που μπορεί να έχει η κάθε μία, μοναδική ανάρτηση.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3942838"/>
              </p:ext>
            </p:extLst>
          </p:nvPr>
        </p:nvGraphicFramePr>
        <p:xfrm>
          <a:off x="6679580" y="925546"/>
          <a:ext cx="4092498" cy="4928843"/>
        </p:xfrm>
        <a:graphic>
          <a:graphicData uri="http://schemas.openxmlformats.org/drawingml/2006/table">
            <a:tbl>
              <a:tblPr firstRow="1" firstCol="1" bandRow="1"/>
              <a:tblGrid>
                <a:gridCol w="122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61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ahoma" charset="0"/>
                          <a:ea typeface="Calibri" charset="0"/>
                        </a:rPr>
                        <a:t>Global Leaders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Tahoma" charset="0"/>
                          <a:ea typeface="Calibri" charset="0"/>
                        </a:rPr>
                        <a:t>Εύρος </a:t>
                      </a:r>
                      <a:r>
                        <a:rPr lang="en-US" sz="1400" b="1">
                          <a:effectLst/>
                          <a:latin typeface="Tahoma" charset="0"/>
                          <a:ea typeface="Calibri" charset="0"/>
                        </a:rPr>
                        <a:t>Retweets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Tahoma" charset="0"/>
                          <a:ea typeface="Calibri" charset="0"/>
                        </a:rPr>
                        <a:t>Trump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Tahoma" charset="0"/>
                          <a:ea typeface="Calibri" charset="0"/>
                        </a:rPr>
                        <a:t>10000&gt;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Tusk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1500&lt;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Putin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1000&lt;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Macron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26000 &lt;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1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Theresa May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7400 &lt;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Merkel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1000&lt;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Trudeau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1800&lt;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Abe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charset="0"/>
                          <a:ea typeface="Calibri" charset="0"/>
                        </a:rPr>
                        <a:t>1000-20000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958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4400"/>
            <a:ext cx="5181600" cy="5262563"/>
          </a:xfrm>
        </p:spPr>
        <p:txBody>
          <a:bodyPr>
            <a:noAutofit/>
          </a:bodyPr>
          <a:lstStyle/>
          <a:p>
            <a:r>
              <a:rPr lang="el-GR" sz="3200" dirty="0"/>
              <a:t>Από την καταγραφή του δείγματος </a:t>
            </a:r>
          </a:p>
          <a:p>
            <a:r>
              <a:rPr lang="el-GR" sz="3200" dirty="0"/>
              <a:t>διαπιστώνεται ότι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ο </a:t>
            </a:r>
            <a:r>
              <a:rPr lang="en-US" sz="3200" dirty="0"/>
              <a:t>Donald </a:t>
            </a:r>
            <a:r>
              <a:rPr lang="en-US" sz="3200" b="1" dirty="0"/>
              <a:t>Trump</a:t>
            </a:r>
            <a:r>
              <a:rPr lang="el-GR" sz="32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όταν ανακοινώνει κάτι στο </a:t>
            </a:r>
            <a:r>
              <a:rPr lang="en-US" sz="3200" dirty="0"/>
              <a:t>twitter</a:t>
            </a:r>
            <a:r>
              <a:rPr lang="el-GR" sz="32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τα </a:t>
            </a:r>
            <a:r>
              <a:rPr lang="en-US" sz="3200" b="1" dirty="0"/>
              <a:t>retweets</a:t>
            </a:r>
            <a:r>
              <a:rPr lang="el-GR" sz="3200" dirty="0"/>
              <a:t>,  καταγράφουν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τιμές μεγαλύτερες από10.000</a:t>
            </a:r>
            <a:r>
              <a:rPr lang="el-GR" sz="3200" dirty="0"/>
              <a:t>!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14400"/>
            <a:ext cx="5181600" cy="5262563"/>
          </a:xfrm>
        </p:spPr>
        <p:txBody>
          <a:bodyPr>
            <a:normAutofit/>
          </a:bodyPr>
          <a:lstStyle/>
          <a:p>
            <a:r>
              <a:rPr lang="el-GR" dirty="0"/>
              <a:t>Αναλόγως μάλιστα του γεγονότος, </a:t>
            </a:r>
          </a:p>
          <a:p>
            <a:r>
              <a:rPr lang="el-GR" b="1" dirty="0"/>
              <a:t>αν δηλαδή αφορά </a:t>
            </a:r>
          </a:p>
          <a:p>
            <a:r>
              <a:rPr lang="el-GR" dirty="0"/>
              <a:t>ένα</a:t>
            </a:r>
            <a:r>
              <a:rPr lang="el-GR" b="1" dirty="0"/>
              <a:t> </a:t>
            </a:r>
            <a:r>
              <a:rPr lang="el-GR" sz="3600" b="1" dirty="0"/>
              <a:t>πολιτικό</a:t>
            </a:r>
            <a:r>
              <a:rPr lang="el-GR" b="1" dirty="0"/>
              <a:t> </a:t>
            </a:r>
            <a:r>
              <a:rPr lang="el-GR" dirty="0"/>
              <a:t>γεγονός </a:t>
            </a:r>
          </a:p>
          <a:p>
            <a:r>
              <a:rPr lang="el-GR" dirty="0"/>
              <a:t>με</a:t>
            </a:r>
            <a:r>
              <a:rPr lang="el-GR" b="1" dirty="0"/>
              <a:t> άμεσο αντίκτυπο </a:t>
            </a:r>
          </a:p>
          <a:p>
            <a:r>
              <a:rPr lang="el-GR" dirty="0"/>
              <a:t>στη </a:t>
            </a:r>
            <a:r>
              <a:rPr lang="el-GR" sz="3200" b="1" dirty="0"/>
              <a:t>διεθνή παγκόσμια σκακιέρα </a:t>
            </a:r>
          </a:p>
          <a:p>
            <a:r>
              <a:rPr lang="el-GR" dirty="0"/>
              <a:t>οι</a:t>
            </a:r>
            <a:r>
              <a:rPr lang="el-GR" b="1" dirty="0"/>
              <a:t> τιμές κυριολεκτικά εκτινάσσονται!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795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Ένα επίσης από τα πολύ ενδιαφέροντα στοιχεία αφορά τον τρόπο δηλαδή που οι ίδιοι αλληλοεπιδρούν με το κοινό τους</a:t>
            </a:r>
            <a:r>
              <a:rPr lang="en-GB" sz="3200" b="1" dirty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l-GR" dirty="0"/>
              <a:t>Διαπιστώνεται ότι ο λογαριασμός της πρώην Γερμανίδας Καγκελαρίου, </a:t>
            </a:r>
          </a:p>
          <a:p>
            <a:pPr marL="0" indent="0">
              <a:buNone/>
            </a:pPr>
            <a:r>
              <a:rPr lang="el-GR" dirty="0"/>
              <a:t>αν και γενικά δεν παρουσιάζει     έντονη δραστηριότητα,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καταγράφει σε απόλυτες τιμές 880 </a:t>
            </a:r>
            <a:r>
              <a:rPr lang="en-US" dirty="0"/>
              <a:t>likes</a:t>
            </a:r>
            <a:r>
              <a:rPr lang="el-GR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δηλαδή </a:t>
            </a:r>
            <a:r>
              <a:rPr lang="el-GR" b="1" dirty="0"/>
              <a:t>θετικές επισημάνσεις</a:t>
            </a:r>
            <a:r>
              <a:rPr lang="el-GR" dirty="0"/>
              <a:t>, καθιστώντας τον ως έναν από τους πιο διαδραστικούς (</a:t>
            </a:r>
            <a:r>
              <a:rPr lang="en-US" dirty="0"/>
              <a:t>interactive</a:t>
            </a:r>
            <a:r>
              <a:rPr lang="el-GR" dirty="0"/>
              <a:t>) σε σχέση με τους ομόλογούς της.</a:t>
            </a:r>
            <a:endParaRPr lang="en-US" dirty="0"/>
          </a:p>
        </p:txBody>
      </p:sp>
      <p:pic>
        <p:nvPicPr>
          <p:cNvPr id="5" name="Εικόνα 1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29161"/>
            <a:ext cx="5181600" cy="3679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538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03610"/>
            <a:ext cx="5181600" cy="5173353"/>
          </a:xfrm>
        </p:spPr>
        <p:txBody>
          <a:bodyPr>
            <a:normAutofit/>
          </a:bodyPr>
          <a:lstStyle/>
          <a:p>
            <a:r>
              <a:rPr lang="el-GR" dirty="0"/>
              <a:t>Τα </a:t>
            </a:r>
            <a:r>
              <a:rPr lang="el-GR" b="1" dirty="0"/>
              <a:t>ΜΜΕ, </a:t>
            </a:r>
            <a:r>
              <a:rPr lang="el-GR" dirty="0"/>
              <a:t>αλλά </a:t>
            </a:r>
          </a:p>
          <a:p>
            <a:r>
              <a:rPr lang="el-GR" dirty="0"/>
              <a:t>και οι </a:t>
            </a:r>
            <a:r>
              <a:rPr lang="el-GR" b="1" dirty="0"/>
              <a:t>Πολίτες </a:t>
            </a:r>
            <a:r>
              <a:rPr lang="el-GR" dirty="0"/>
              <a:t>πλέον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δημοσιοποιούν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στα </a:t>
            </a:r>
            <a:r>
              <a:rPr lang="en-US" b="1" dirty="0"/>
              <a:t>social media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l-GR" dirty="0"/>
              <a:t>σημαντικά, κατά την άποψή τους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γεγονότα,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υποκαθιστώντας</a:t>
            </a:r>
            <a:r>
              <a:rPr lang="el-GR" dirty="0"/>
              <a:t> κατά κάποιον τρόπο την επαγγελματική δημοσιογραφική κάλυψη τους.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03610"/>
            <a:ext cx="5181600" cy="5173353"/>
          </a:xfrm>
        </p:spPr>
        <p:txBody>
          <a:bodyPr>
            <a:normAutofit/>
          </a:bodyPr>
          <a:lstStyle/>
          <a:p>
            <a:r>
              <a:rPr lang="el-GR" dirty="0"/>
              <a:t>όπως για παράδειγμα </a:t>
            </a:r>
          </a:p>
          <a:p>
            <a:r>
              <a:rPr lang="el-GR" dirty="0"/>
              <a:t>συνέβη </a:t>
            </a:r>
            <a:r>
              <a:rPr lang="el-GR" b="1" dirty="0"/>
              <a:t>με τις ταραχές που ξέσπασαν στο Ιράν </a:t>
            </a:r>
            <a:r>
              <a:rPr lang="el-GR" dirty="0"/>
              <a:t>λόγω της δολοφονίας της εικοσιδυάχρονης νεαρής κοπέλας, </a:t>
            </a:r>
          </a:p>
          <a:p>
            <a:r>
              <a:rPr lang="el-GR" dirty="0"/>
              <a:t>εξαιτίας του ότι δεν φόραγε σωστά </a:t>
            </a:r>
          </a:p>
          <a:p>
            <a:r>
              <a:rPr lang="el-GR" dirty="0"/>
              <a:t>την προβλεπόμενη από καθεστώς της Τεχεράνης μαντήλα...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/>
              <a:t>Χειμερινό (5</a:t>
            </a:r>
            <a:r>
              <a:rPr lang="el-GR" sz="4800" b="1" baseline="30000" dirty="0"/>
              <a:t>ο</a:t>
            </a:r>
            <a:r>
              <a:rPr lang="el-GR" sz="4800" b="1" dirty="0"/>
              <a:t>) Εξάμηνο 202</a:t>
            </a:r>
            <a:r>
              <a:rPr lang="en-US" sz="4800" b="1" dirty="0"/>
              <a:t>3</a:t>
            </a:r>
            <a:r>
              <a:rPr lang="el-GR" sz="4800" b="1" dirty="0"/>
              <a:t>-202</a:t>
            </a:r>
            <a:r>
              <a:rPr lang="en-US" sz="4800" b="1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Περιεχόμενα:</a:t>
            </a:r>
          </a:p>
          <a:p>
            <a:pPr marL="0" indent="0">
              <a:buNone/>
            </a:pPr>
            <a:r>
              <a:rPr lang="el-GR" dirty="0"/>
              <a:t>-Εισαγωγή</a:t>
            </a:r>
          </a:p>
          <a:p>
            <a:pPr marL="0" indent="0">
              <a:buNone/>
            </a:pPr>
            <a:r>
              <a:rPr lang="el-GR" dirty="0"/>
              <a:t>-Μαθησιακοί στόχοι</a:t>
            </a:r>
          </a:p>
          <a:p>
            <a:pPr marL="0" indent="0">
              <a:buNone/>
            </a:pPr>
            <a:r>
              <a:rPr lang="el-GR" dirty="0"/>
              <a:t>-Παρουσίαση Ενοτήτων </a:t>
            </a:r>
          </a:p>
          <a:p>
            <a:pPr marL="0" indent="0">
              <a:buNone/>
            </a:pPr>
            <a:r>
              <a:rPr lang="el-GR" b="1" dirty="0"/>
              <a:t>ΜΕΡΟΣ Α΄</a:t>
            </a:r>
          </a:p>
          <a:p>
            <a:pPr marL="0" indent="0">
              <a:buNone/>
            </a:pPr>
            <a:r>
              <a:rPr lang="el-GR" dirty="0"/>
              <a:t>1. Εννοιολογικοί προσδιορισμοί</a:t>
            </a:r>
          </a:p>
          <a:p>
            <a:pPr marL="0" indent="0">
              <a:buNone/>
            </a:pPr>
            <a:r>
              <a:rPr lang="el-GR" dirty="0"/>
              <a:t>1.1. Δημοκρατία</a:t>
            </a:r>
          </a:p>
          <a:p>
            <a:pPr marL="0" indent="0">
              <a:buNone/>
            </a:pPr>
            <a:r>
              <a:rPr lang="el-GR" dirty="0"/>
              <a:t>1.2. Δημόσια Σφαίρα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70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00" y="825500"/>
            <a:ext cx="4970399" cy="5351463"/>
          </a:xfrm>
        </p:spPr>
      </p:pic>
      <p:pic>
        <p:nvPicPr>
          <p:cNvPr id="5" name="Content Placeholder 4" descr="../../Reuters-Iran.pn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5190"/>
            <a:ext cx="5181600" cy="5351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736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01805"/>
            <a:ext cx="5181600" cy="567515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l-GR" sz="3600" dirty="0"/>
              <a:t>Οι </a:t>
            </a:r>
            <a:r>
              <a:rPr lang="el-GR" sz="3600" b="1" dirty="0"/>
              <a:t>αξίες</a:t>
            </a:r>
            <a:r>
              <a:rPr lang="el-GR" sz="3600" dirty="0"/>
              <a:t>, </a:t>
            </a:r>
            <a:endParaRPr lang="en-US" sz="3600" dirty="0"/>
          </a:p>
          <a:p>
            <a:pPr>
              <a:buFont typeface="Wingdings" charset="2"/>
              <a:buChar char="Ø"/>
            </a:pPr>
            <a:r>
              <a:rPr lang="el-GR" sz="3600" dirty="0"/>
              <a:t>τα </a:t>
            </a:r>
            <a:r>
              <a:rPr lang="el-GR" sz="3600" b="1" dirty="0"/>
              <a:t>σύμβολα</a:t>
            </a:r>
            <a:r>
              <a:rPr lang="el-GR" sz="3600" dirty="0"/>
              <a:t> και </a:t>
            </a:r>
            <a:endParaRPr lang="en-US" sz="3600" dirty="0"/>
          </a:p>
          <a:p>
            <a:pPr>
              <a:buFont typeface="Wingdings" charset="2"/>
              <a:buChar char="Ø"/>
            </a:pPr>
            <a:r>
              <a:rPr lang="el-GR" sz="3600" dirty="0"/>
              <a:t>οι </a:t>
            </a:r>
            <a:r>
              <a:rPr lang="el-GR" sz="3600" b="1" dirty="0"/>
              <a:t>αναπαραστάσεις </a:t>
            </a:r>
            <a:endParaRPr lang="en-US" sz="3600" b="1" dirty="0"/>
          </a:p>
          <a:p>
            <a:pPr marL="0" indent="0">
              <a:buNone/>
            </a:pPr>
            <a:r>
              <a:rPr lang="el-GR" sz="3600" dirty="0"/>
              <a:t>Οργανώνουν </a:t>
            </a:r>
            <a:endParaRPr lang="en-US" sz="3600" dirty="0"/>
          </a:p>
          <a:p>
            <a:pPr>
              <a:buFont typeface="Wingdings" charset="2"/>
              <a:buChar char="Ø"/>
            </a:pPr>
            <a:r>
              <a:rPr lang="el-GR" sz="3600" dirty="0"/>
              <a:t>τη </a:t>
            </a:r>
            <a:r>
              <a:rPr lang="el-GR" sz="3600" b="1" dirty="0"/>
              <a:t>λειτουργία της δημόσιας σφαίρας </a:t>
            </a:r>
            <a:endParaRPr lang="en-US" sz="3600" b="1" dirty="0"/>
          </a:p>
          <a:p>
            <a:pPr marL="0" indent="0">
              <a:buNone/>
            </a:pPr>
            <a:r>
              <a:rPr lang="el-GR" sz="3600" dirty="0"/>
              <a:t>στη </a:t>
            </a:r>
            <a:r>
              <a:rPr lang="el-GR" sz="3600" b="1" dirty="0"/>
              <a:t>Μαζική Δημοκρατία </a:t>
            </a:r>
            <a:r>
              <a:rPr lang="el-GR" sz="3600" dirty="0"/>
              <a:t>και γενικότερα τη </a:t>
            </a:r>
            <a:endParaRPr lang="en-US" sz="3600" dirty="0"/>
          </a:p>
          <a:p>
            <a:pPr>
              <a:buFont typeface="Wingdings" charset="2"/>
              <a:buChar char="Ø"/>
            </a:pPr>
            <a:r>
              <a:rPr lang="el-GR" sz="3600" b="1" dirty="0"/>
              <a:t>Διεθνή Κοινότητα</a:t>
            </a:r>
            <a:r>
              <a:rPr lang="el-GR" sz="3600" dirty="0"/>
              <a:t>, μέσω: </a:t>
            </a:r>
            <a:endParaRPr lang="en-GB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47132"/>
            <a:ext cx="5181600" cy="4817327"/>
          </a:xfrm>
        </p:spPr>
      </p:pic>
    </p:spTree>
    <p:extLst>
      <p:ext uri="{BB962C8B-B14F-4D97-AF65-F5344CB8AC3E}">
        <p14:creationId xmlns:p14="http://schemas.microsoft.com/office/powerpoint/2010/main" val="253046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13678"/>
            <a:ext cx="5181600" cy="5463285"/>
          </a:xfrm>
        </p:spPr>
        <p:txBody>
          <a:bodyPr>
            <a:noAutofit/>
          </a:bodyPr>
          <a:lstStyle/>
          <a:p>
            <a:r>
              <a:rPr lang="el-GR" sz="4000" dirty="0"/>
              <a:t>της </a:t>
            </a:r>
            <a:r>
              <a:rPr lang="el-GR" sz="4000" b="1" dirty="0"/>
              <a:t>πληροφορίας</a:t>
            </a:r>
            <a:r>
              <a:rPr lang="el-GR" sz="4000" dirty="0"/>
              <a:t>, </a:t>
            </a:r>
            <a:endParaRPr lang="en-GB" sz="4000" dirty="0"/>
          </a:p>
          <a:p>
            <a:r>
              <a:rPr lang="el-GR" sz="4000" dirty="0"/>
              <a:t>των </a:t>
            </a:r>
            <a:r>
              <a:rPr lang="el-GR" sz="4000" b="1" dirty="0"/>
              <a:t>Μέσων Επικοινωνίας </a:t>
            </a:r>
            <a:r>
              <a:rPr lang="el-GR" sz="4000" dirty="0"/>
              <a:t>των</a:t>
            </a:r>
          </a:p>
          <a:p>
            <a:r>
              <a:rPr lang="el-GR" sz="4000" b="1" dirty="0"/>
              <a:t>σφυγμομετρήσεων</a:t>
            </a:r>
            <a:endParaRPr lang="en-GB" sz="4000" b="1" dirty="0"/>
          </a:p>
          <a:p>
            <a:r>
              <a:rPr lang="el-GR" sz="4000" dirty="0"/>
              <a:t>του </a:t>
            </a:r>
            <a:r>
              <a:rPr lang="el-GR" sz="4000" b="1" dirty="0"/>
              <a:t>προβληματισμού </a:t>
            </a:r>
            <a:r>
              <a:rPr lang="el-GR" sz="4000" dirty="0"/>
              <a:t>και </a:t>
            </a:r>
          </a:p>
          <a:p>
            <a:r>
              <a:rPr lang="el-GR" sz="4000" dirty="0"/>
              <a:t>της </a:t>
            </a:r>
            <a:r>
              <a:rPr lang="el-GR" sz="4000" b="1" dirty="0"/>
              <a:t>ρητορείας</a:t>
            </a:r>
            <a:r>
              <a:rPr lang="el-GR" sz="4000" dirty="0"/>
              <a:t>.</a:t>
            </a:r>
            <a:endParaRPr lang="en-GB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91737"/>
            <a:ext cx="5181600" cy="4616604"/>
          </a:xfrm>
        </p:spPr>
      </p:pic>
    </p:spTree>
    <p:extLst>
      <p:ext uri="{BB962C8B-B14F-4D97-AF65-F5344CB8AC3E}">
        <p14:creationId xmlns:p14="http://schemas.microsoft.com/office/powerpoint/2010/main" val="932971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sz="4000" b="1" dirty="0"/>
              <a:t>Δηλαδή αναφέρεται σε ο,τιδήποτε καθιστά δυνατή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sz="4400" dirty="0"/>
              <a:t>τη </a:t>
            </a:r>
            <a:r>
              <a:rPr lang="el-GR" sz="4400" b="1" dirty="0"/>
              <a:t>συλλογική εκπροσώπηση</a:t>
            </a:r>
          </a:p>
          <a:p>
            <a:pPr>
              <a:buFont typeface="Wingdings" charset="2"/>
              <a:buChar char="Ø"/>
            </a:pPr>
            <a:r>
              <a:rPr lang="el-GR" sz="4400" b="1" dirty="0"/>
              <a:t>αλληλοσυσχέτιση</a:t>
            </a:r>
            <a:r>
              <a:rPr lang="el-GR" sz="4400" dirty="0"/>
              <a:t> και</a:t>
            </a:r>
          </a:p>
          <a:p>
            <a:pPr>
              <a:buFont typeface="Wingdings" charset="2"/>
              <a:buChar char="Ø"/>
            </a:pPr>
            <a:r>
              <a:rPr lang="el-GR" sz="4400" b="1" dirty="0"/>
              <a:t>δράση στον κόσμο</a:t>
            </a:r>
            <a:r>
              <a:rPr lang="el-GR" sz="4400" dirty="0"/>
              <a:t>.</a:t>
            </a:r>
            <a:endParaRPr lang="en-GB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4863790" cy="3292785"/>
          </a:xfrm>
        </p:spPr>
      </p:pic>
    </p:spTree>
    <p:extLst>
      <p:ext uri="{BB962C8B-B14F-4D97-AF65-F5344CB8AC3E}">
        <p14:creationId xmlns:p14="http://schemas.microsoft.com/office/powerpoint/2010/main" val="1676162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36702"/>
            <a:ext cx="5181600" cy="5240261"/>
          </a:xfrm>
        </p:spPr>
        <p:txBody>
          <a:bodyPr>
            <a:noAutofit/>
          </a:bodyPr>
          <a:lstStyle/>
          <a:p>
            <a:r>
              <a:rPr lang="el-GR" sz="3400" dirty="0"/>
              <a:t>Αυτές οι </a:t>
            </a:r>
            <a:r>
              <a:rPr lang="el-GR" sz="3400" b="1" dirty="0"/>
              <a:t>τέσσερις διαστάσεις </a:t>
            </a:r>
            <a:r>
              <a:rPr lang="el-GR" sz="3400" dirty="0"/>
              <a:t>της επικοινωνίας χαρακτηρίζουν</a:t>
            </a:r>
          </a:p>
          <a:p>
            <a:pPr>
              <a:buFont typeface="Wingdings" charset="2"/>
              <a:buChar char="Ø"/>
            </a:pPr>
            <a:r>
              <a:rPr lang="el-GR" sz="3400" dirty="0"/>
              <a:t>την </a:t>
            </a:r>
            <a:r>
              <a:rPr lang="el-GR" sz="3400" b="1" u="sng" dirty="0"/>
              <a:t>άμεση</a:t>
            </a:r>
            <a:r>
              <a:rPr lang="el-GR" sz="3400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sz="3400" b="1" u="sng" dirty="0"/>
              <a:t>διαδραστική</a:t>
            </a:r>
            <a:r>
              <a:rPr lang="el-GR" sz="3400" b="1" dirty="0"/>
              <a:t> επικοινωνία</a:t>
            </a:r>
            <a:r>
              <a:rPr lang="el-GR" sz="3400" dirty="0"/>
              <a:t>, καθώς και </a:t>
            </a:r>
          </a:p>
          <a:p>
            <a:pPr>
              <a:buFont typeface="Wingdings" charset="2"/>
              <a:buChar char="Ø"/>
            </a:pPr>
            <a:r>
              <a:rPr lang="el-GR" sz="3400" dirty="0"/>
              <a:t>τους κ</a:t>
            </a:r>
            <a:r>
              <a:rPr lang="el-GR" sz="3400" b="1" dirty="0"/>
              <a:t>ανόνες</a:t>
            </a:r>
            <a:r>
              <a:rPr lang="el-GR" sz="3400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400" dirty="0"/>
              <a:t>τις </a:t>
            </a:r>
            <a:r>
              <a:rPr lang="el-GR" sz="3400" b="1" dirty="0"/>
              <a:t>αξίες </a:t>
            </a:r>
            <a:r>
              <a:rPr lang="el-GR" sz="3400" dirty="0"/>
              <a:t>που την προάγουν, όπως:</a:t>
            </a:r>
            <a:endParaRPr lang="en-GB" sz="3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15122"/>
            <a:ext cx="5334000" cy="4828478"/>
          </a:xfrm>
        </p:spPr>
      </p:pic>
    </p:spTree>
    <p:extLst>
      <p:ext uri="{BB962C8B-B14F-4D97-AF65-F5344CB8AC3E}">
        <p14:creationId xmlns:p14="http://schemas.microsoft.com/office/powerpoint/2010/main" val="575983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35259"/>
            <a:ext cx="5181600" cy="5641704"/>
          </a:xfrm>
        </p:spPr>
        <p:txBody>
          <a:bodyPr>
            <a:normAutofit/>
          </a:bodyPr>
          <a:lstStyle/>
          <a:p>
            <a:r>
              <a:rPr lang="el-GR" sz="3200" dirty="0"/>
              <a:t>τα </a:t>
            </a:r>
            <a:r>
              <a:rPr lang="el-GR" sz="3200" b="1" dirty="0"/>
              <a:t>σύμβολα</a:t>
            </a:r>
            <a:r>
              <a:rPr lang="el-GR" sz="3200" dirty="0"/>
              <a:t> και </a:t>
            </a:r>
            <a:endParaRPr lang="en-GB" sz="3200" dirty="0"/>
          </a:p>
          <a:p>
            <a:r>
              <a:rPr lang="el-GR" sz="3200" dirty="0"/>
              <a:t>τις </a:t>
            </a:r>
            <a:r>
              <a:rPr lang="el-GR" sz="3200" b="1" dirty="0"/>
              <a:t>αναπαραστάσεις</a:t>
            </a:r>
            <a:r>
              <a:rPr lang="el-GR" sz="3200" dirty="0"/>
              <a:t> που ενεργοποιούν τις κοινωνικές σχέσεις.  </a:t>
            </a:r>
            <a:endParaRPr lang="en-GB" sz="3200" dirty="0"/>
          </a:p>
          <a:p>
            <a:r>
              <a:rPr lang="el-GR" sz="3200" dirty="0"/>
              <a:t>Υπό αυτό το πρίσμα </a:t>
            </a:r>
            <a:r>
              <a:rPr lang="el-GR" sz="3200" b="1" dirty="0"/>
              <a:t>Επικοινωνία </a:t>
            </a:r>
            <a:r>
              <a:rPr lang="el-GR" sz="3200" dirty="0"/>
              <a:t>και </a:t>
            </a:r>
            <a:r>
              <a:rPr lang="el-GR" sz="3200" b="1" dirty="0"/>
              <a:t>Πληροφορία</a:t>
            </a:r>
            <a:r>
              <a:rPr lang="el-GR" sz="3200" dirty="0"/>
              <a:t> </a:t>
            </a:r>
            <a:r>
              <a:rPr lang="el-GR" sz="3200" b="1" dirty="0"/>
              <a:t>δεν έχουν θεμελιώδη διαφορά</a:t>
            </a:r>
            <a:r>
              <a:rPr lang="el-GR" sz="3200" dirty="0"/>
              <a:t>. </a:t>
            </a:r>
          </a:p>
          <a:p>
            <a:pPr marL="0" indent="0">
              <a:buNone/>
            </a:pPr>
            <a:r>
              <a:rPr lang="el-GR" sz="3200" dirty="0"/>
              <a:t>   Και οι δύο ανήκουν: </a:t>
            </a:r>
          </a:p>
          <a:p>
            <a:r>
              <a:rPr lang="el-GR" sz="3200" dirty="0"/>
              <a:t>στο ίδιο </a:t>
            </a:r>
            <a:r>
              <a:rPr lang="el-GR" sz="3200" b="1" dirty="0"/>
              <a:t>ίδιο σύστημα αναφοράς </a:t>
            </a:r>
            <a:r>
              <a:rPr lang="el-GR" sz="3200" dirty="0"/>
              <a:t>και συνδέονται</a:t>
            </a:r>
            <a:r>
              <a:rPr lang="el-GR" dirty="0"/>
              <a:t>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80224"/>
            <a:ext cx="5181600" cy="549673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sz="3200" dirty="0"/>
              <a:t>με τη </a:t>
            </a:r>
            <a:r>
              <a:rPr lang="el-GR" sz="3200" b="1" u="sng" dirty="0"/>
              <a:t>Νεωτερικότητα</a:t>
            </a:r>
            <a:r>
              <a:rPr lang="el-GR" sz="3200" b="1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τη </a:t>
            </a:r>
            <a:r>
              <a:rPr lang="el-GR" sz="3200" b="1" u="sng" dirty="0"/>
              <a:t>Δύση</a:t>
            </a:r>
            <a:r>
              <a:rPr lang="el-GR" sz="3200" b="1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τη </a:t>
            </a:r>
            <a:r>
              <a:rPr lang="el-GR" sz="3200" b="1" u="sng" dirty="0"/>
              <a:t>Δημοκρατία</a:t>
            </a:r>
            <a:r>
              <a:rPr lang="el-GR" sz="3200" dirty="0"/>
              <a:t>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20176"/>
            <a:ext cx="4778298" cy="33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82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Αν, λοιπόν, </a:t>
            </a:r>
            <a:r>
              <a:rPr lang="el-GR" sz="4900" b="1" dirty="0"/>
              <a:t>η πληροφορία </a:t>
            </a:r>
            <a:r>
              <a:rPr lang="el-GR" dirty="0"/>
              <a:t>έχει ως </a:t>
            </a:r>
            <a:r>
              <a:rPr lang="el-GR" b="1" dirty="0"/>
              <a:t>αντικείμενο:</a:t>
            </a:r>
            <a:r>
              <a:rPr lang="el-GR" dirty="0"/>
              <a:t>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να </a:t>
            </a:r>
            <a:r>
              <a:rPr lang="el-GR" b="1" dirty="0"/>
              <a:t>διαμορφώνει </a:t>
            </a:r>
            <a:r>
              <a:rPr lang="el-GR" dirty="0"/>
              <a:t>τον κόσμο</a:t>
            </a:r>
            <a:endParaRPr lang="en-GB" dirty="0"/>
          </a:p>
          <a:p>
            <a:r>
              <a:rPr lang="el-GR" b="1" dirty="0"/>
              <a:t>να εξηγεί </a:t>
            </a:r>
            <a:r>
              <a:rPr lang="el-GR" dirty="0"/>
              <a:t>τα γεγονότα και</a:t>
            </a:r>
            <a:endParaRPr lang="en-GB" dirty="0"/>
          </a:p>
          <a:p>
            <a:r>
              <a:rPr lang="el-GR" b="1" dirty="0"/>
              <a:t>να συμβάλει </a:t>
            </a:r>
            <a:r>
              <a:rPr lang="el-GR" dirty="0"/>
              <a:t>άμεσα </a:t>
            </a:r>
          </a:p>
          <a:p>
            <a:r>
              <a:rPr lang="el-GR" dirty="0"/>
              <a:t>στη λειτουργία των σύνθετων κοινωνιών</a:t>
            </a:r>
          </a:p>
          <a:p>
            <a:pPr>
              <a:buFont typeface="Wingdings" charset="2"/>
              <a:buChar char="Ø"/>
            </a:pPr>
            <a:r>
              <a:rPr lang="el-GR" sz="4400" b="1" dirty="0"/>
              <a:t>είναι αδιαχώριστη από την επικοινωνία </a:t>
            </a:r>
            <a:endParaRPr lang="en-GB" sz="4400" b="1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3766"/>
            <a:ext cx="5181600" cy="4025590"/>
          </a:xfrm>
        </p:spPr>
      </p:pic>
    </p:spTree>
    <p:extLst>
      <p:ext uri="{BB962C8B-B14F-4D97-AF65-F5344CB8AC3E}">
        <p14:creationId xmlns:p14="http://schemas.microsoft.com/office/powerpoint/2010/main" val="1017018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0517" y="959005"/>
            <a:ext cx="99022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που πέρα: </a:t>
            </a:r>
          </a:p>
          <a:p>
            <a:r>
              <a:rPr lang="el-GR" sz="3200" dirty="0"/>
              <a:t>από το </a:t>
            </a:r>
            <a:r>
              <a:rPr lang="el-GR" sz="3200" b="1" dirty="0"/>
              <a:t>κανονιστικό-φορμαλιστικό ιδεώδες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της </a:t>
            </a:r>
            <a:r>
              <a:rPr lang="el-GR" sz="3200" b="1" dirty="0"/>
              <a:t>ανταλλαγής</a:t>
            </a:r>
            <a:r>
              <a:rPr lang="el-GR" sz="3200" dirty="0"/>
              <a:t> και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της </a:t>
            </a:r>
            <a:r>
              <a:rPr lang="el-GR" sz="3200" b="1" dirty="0"/>
              <a:t>αλληλεπίδρασης</a:t>
            </a:r>
            <a:r>
              <a:rPr lang="el-GR" sz="3200" dirty="0"/>
              <a:t> </a:t>
            </a:r>
          </a:p>
          <a:p>
            <a:r>
              <a:rPr lang="el-GR" sz="3200" dirty="0"/>
              <a:t>αποτελεί το </a:t>
            </a:r>
            <a:r>
              <a:rPr lang="el-GR" sz="3200" b="1" dirty="0"/>
              <a:t>κύριο μέσο: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b="1" dirty="0"/>
              <a:t>διάδοσης αυτών των πληροφοριών </a:t>
            </a:r>
            <a:r>
              <a:rPr lang="el-GR" sz="3200" dirty="0"/>
              <a:t>και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b="1" dirty="0"/>
              <a:t>σύνθεσης</a:t>
            </a:r>
            <a:r>
              <a:rPr lang="el-GR" sz="3200" dirty="0"/>
              <a:t> και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b="1" dirty="0"/>
              <a:t>αναπαραγωγής των αναπαραστάσεων</a:t>
            </a:r>
            <a:r>
              <a:rPr lang="el-GR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08742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33855"/>
            <a:ext cx="5181600" cy="2943108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Συνεπώς με τη λέξη </a:t>
            </a:r>
            <a:r>
              <a:rPr lang="el-GR" b="1" dirty="0"/>
              <a:t>Επικοινωνία</a:t>
            </a:r>
            <a:r>
              <a:rPr lang="el-GR" dirty="0"/>
              <a:t> εννοούμε: </a:t>
            </a:r>
          </a:p>
          <a:p>
            <a:r>
              <a:rPr lang="el-GR" sz="3000" b="1" dirty="0"/>
              <a:t>το σύνολο των τεχνικών, </a:t>
            </a:r>
          </a:p>
          <a:p>
            <a:r>
              <a:rPr lang="el-GR" sz="3000" b="1" dirty="0"/>
              <a:t>από την τηλεόραση </a:t>
            </a:r>
          </a:p>
          <a:p>
            <a:r>
              <a:rPr lang="el-GR" sz="3000" b="1" dirty="0"/>
              <a:t>ως τα νέα μέσα επικοινωνίας και </a:t>
            </a:r>
          </a:p>
          <a:p>
            <a:r>
              <a:rPr lang="el-GR" sz="3000" b="1" dirty="0"/>
              <a:t>τις οικονομικές, </a:t>
            </a:r>
          </a:p>
          <a:p>
            <a:r>
              <a:rPr lang="el-GR" sz="3000" b="1" dirty="0"/>
              <a:t>κοινωνικές</a:t>
            </a:r>
            <a:endParaRPr lang="en-GB" sz="3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847171"/>
            <a:ext cx="5181600" cy="2329791"/>
          </a:xfrm>
        </p:spPr>
        <p:txBody>
          <a:bodyPr>
            <a:normAutofit fontScale="85000" lnSpcReduction="10000"/>
          </a:bodyPr>
          <a:lstStyle/>
          <a:p>
            <a:r>
              <a:rPr lang="el-GR" sz="3200" b="1" dirty="0"/>
              <a:t>και πολιτιστικές επιπτώσεις τους καθώς επίσης </a:t>
            </a:r>
          </a:p>
          <a:p>
            <a:r>
              <a:rPr lang="el-GR" sz="3200" b="1" dirty="0"/>
              <a:t>και τις πολιτιστικές αξίες, </a:t>
            </a:r>
          </a:p>
          <a:p>
            <a:r>
              <a:rPr lang="el-GR" sz="3200" b="1" dirty="0"/>
              <a:t>τις αναπαραστάσεις </a:t>
            </a:r>
          </a:p>
          <a:p>
            <a:r>
              <a:rPr lang="el-GR" sz="3200" b="1" dirty="0"/>
              <a:t>και τα σύμβολα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234177"/>
            <a:ext cx="11162370" cy="288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6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70517"/>
            <a:ext cx="5181600" cy="5106446"/>
          </a:xfrm>
        </p:spPr>
        <p:txBody>
          <a:bodyPr>
            <a:normAutofit/>
          </a:bodyPr>
          <a:lstStyle/>
          <a:p>
            <a:r>
              <a:rPr lang="el-GR" sz="4400" b="1" dirty="0"/>
              <a:t>που συνδέονται </a:t>
            </a:r>
          </a:p>
          <a:p>
            <a:pPr>
              <a:buFont typeface="Wingdings" charset="2"/>
              <a:buChar char="Ø"/>
            </a:pPr>
            <a:r>
              <a:rPr lang="el-GR" sz="4400" b="1" dirty="0"/>
              <a:t>με τη λειτουργία της </a:t>
            </a:r>
            <a:r>
              <a:rPr lang="el-GR" sz="4400" b="1" u="sng" dirty="0"/>
              <a:t>Ανοικτής Κοινωνίας </a:t>
            </a:r>
            <a:r>
              <a:rPr lang="el-GR" sz="4400" b="1" dirty="0"/>
              <a:t>και </a:t>
            </a:r>
          </a:p>
          <a:p>
            <a:pPr>
              <a:buFont typeface="Wingdings" charset="2"/>
              <a:buChar char="Ø"/>
            </a:pPr>
            <a:r>
              <a:rPr lang="el-GR" sz="4400" b="1" dirty="0"/>
              <a:t>της </a:t>
            </a:r>
            <a:r>
              <a:rPr lang="el-GR" sz="4400" b="1" u="sng" dirty="0"/>
              <a:t>Δημοκρατίας</a:t>
            </a:r>
            <a:r>
              <a:rPr lang="el-GR" sz="4400" b="1" dirty="0"/>
              <a:t> (</a:t>
            </a:r>
            <a:r>
              <a:rPr lang="en-US" sz="4400" b="1" dirty="0"/>
              <a:t>Wolton</a:t>
            </a:r>
            <a:r>
              <a:rPr lang="el-GR" sz="4400" b="1" dirty="0"/>
              <a:t>, 2005)</a:t>
            </a:r>
            <a:r>
              <a:rPr lang="el-GR" sz="4400" dirty="0"/>
              <a:t>.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04693"/>
            <a:ext cx="5181600" cy="4192123"/>
          </a:xfrm>
        </p:spPr>
      </p:pic>
    </p:spTree>
    <p:extLst>
      <p:ext uri="{BB962C8B-B14F-4D97-AF65-F5344CB8AC3E}">
        <p14:creationId xmlns:p14="http://schemas.microsoft.com/office/powerpoint/2010/main" val="109001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893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1979"/>
            <a:ext cx="10515600" cy="315498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1.3. </a:t>
            </a:r>
            <a:r>
              <a:rPr lang="el-GR" b="1" dirty="0"/>
              <a:t>Επικοινωνία</a:t>
            </a:r>
          </a:p>
          <a:p>
            <a:pPr marL="0" indent="0">
              <a:buNone/>
            </a:pPr>
            <a:r>
              <a:rPr lang="el-GR" b="1" dirty="0"/>
              <a:t>1.4. Κοινωνία Πολιτών</a:t>
            </a:r>
          </a:p>
          <a:p>
            <a:pPr marL="0" indent="0">
              <a:buNone/>
            </a:pPr>
            <a:r>
              <a:rPr lang="el-GR" b="1" dirty="0"/>
              <a:t>1.5. Κοινή Γνώμη</a:t>
            </a:r>
          </a:p>
          <a:p>
            <a:pPr marL="0" indent="0">
              <a:buNone/>
            </a:pPr>
            <a:r>
              <a:rPr lang="el-GR" b="1" dirty="0"/>
              <a:t>1.6. Ταυτότητα και Εικόνα</a:t>
            </a:r>
          </a:p>
          <a:p>
            <a:pPr marL="0" indent="0">
              <a:buNone/>
            </a:pPr>
            <a:r>
              <a:rPr lang="el-GR" b="1" dirty="0"/>
              <a:t>1.7. Κουλτούρα</a:t>
            </a:r>
          </a:p>
          <a:p>
            <a:pPr marL="0" indent="0">
              <a:buNone/>
            </a:pPr>
            <a:r>
              <a:rPr lang="el-GR" b="1" dirty="0"/>
              <a:t>1.8. Ιδεολογία-Εικόνα και Επικοινωνία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217239"/>
            <a:ext cx="10740483" cy="27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0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ΕΠΙΜΕΤΡΟ:«Ο θάνατος της ομιλίας»;</a:t>
            </a:r>
            <a:br>
              <a:rPr lang="el-GR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82390"/>
            <a:ext cx="5181600" cy="5140712"/>
          </a:xfrm>
        </p:spPr>
        <p:txBody>
          <a:bodyPr>
            <a:noAutofit/>
          </a:bodyPr>
          <a:lstStyle/>
          <a:p>
            <a:r>
              <a:rPr lang="el-GR" dirty="0"/>
              <a:t>Μήπως οι διαπροσωπικές σχέσεις έχουν αντικατασταθεί (;) με...</a:t>
            </a:r>
            <a:r>
              <a:rPr lang="el-GR" b="1" dirty="0"/>
              <a:t>εικονίδια</a:t>
            </a:r>
            <a:r>
              <a:rPr lang="el-GR" dirty="0"/>
              <a:t> και διάφορες συνομιλίες στο:</a:t>
            </a:r>
          </a:p>
          <a:p>
            <a:pPr>
              <a:buFont typeface="Wingdings" charset="2"/>
              <a:buChar char="Ø"/>
            </a:pPr>
            <a:r>
              <a:rPr lang="el-GR" dirty="0"/>
              <a:t>facebook </a:t>
            </a:r>
          </a:p>
          <a:p>
            <a:pPr>
              <a:buFont typeface="Wingdings" charset="2"/>
              <a:buChar char="Ø"/>
            </a:pPr>
            <a:r>
              <a:rPr lang="el-GR" dirty="0"/>
              <a:t>viber </a:t>
            </a:r>
          </a:p>
          <a:p>
            <a:pPr>
              <a:buFont typeface="Wingdings" charset="2"/>
              <a:buChar char="Ø"/>
            </a:pPr>
            <a:r>
              <a:rPr lang="el-GR" dirty="0"/>
              <a:t>iMessage </a:t>
            </a:r>
          </a:p>
          <a:p>
            <a:pPr>
              <a:buFont typeface="Wingdings" charset="2"/>
              <a:buChar char="Ø"/>
            </a:pPr>
            <a:r>
              <a:rPr lang="el-GR" dirty="0"/>
              <a:t>whats app...</a:t>
            </a:r>
          </a:p>
          <a:p>
            <a:pPr>
              <a:buFont typeface="Wingdings" charset="2"/>
              <a:buChar char="Ø"/>
            </a:pPr>
            <a:r>
              <a:rPr lang="pt-BR" dirty="0">
                <a:hlinkClick r:id="rId2"/>
              </a:rPr>
              <a:t>https://vimeo.com/149520078</a:t>
            </a:r>
            <a:r>
              <a:rPr lang="el-GR" dirty="0"/>
              <a:t> </a:t>
            </a:r>
          </a:p>
          <a:p>
            <a:pPr>
              <a:buFont typeface="Wingdings" charset="2"/>
              <a:buChar char="Ø"/>
            </a:pPr>
            <a:r>
              <a:rPr lang="en-US" dirty="0">
                <a:hlinkClick r:id="rId3"/>
              </a:rPr>
              <a:t>https://www.youtube.com/watch?v=H0HH9gTESH8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71600"/>
            <a:ext cx="5181600" cy="4672361"/>
          </a:xfrm>
        </p:spPr>
      </p:pic>
    </p:spTree>
    <p:extLst>
      <p:ext uri="{BB962C8B-B14F-4D97-AF65-F5344CB8AC3E}">
        <p14:creationId xmlns:p14="http://schemas.microsoft.com/office/powerpoint/2010/main" val="51047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ΒΙΒΛΙΟΓΡΑΦΙΚΕΣ ΑΝΑΦΟΡΕΣ Α΄ΜΕΡΟΥΣ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335"/>
            <a:ext cx="10515600" cy="48522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Bourdieu, P. (2001). </a:t>
            </a:r>
            <a:r>
              <a:rPr lang="en-US" i="1" dirty="0"/>
              <a:t>Langage et pouvoir symbolique</a:t>
            </a:r>
            <a:r>
              <a:rPr lang="en-US" dirty="0"/>
              <a:t>, Seuil, Paris, p.p.201-211.</a:t>
            </a:r>
            <a:endParaRPr lang="en-GB" dirty="0"/>
          </a:p>
          <a:p>
            <a:pPr lvl="0"/>
            <a:r>
              <a:rPr lang="el-GR" dirty="0"/>
              <a:t>Βώβου, Ι.,(2009). </a:t>
            </a:r>
            <a:r>
              <a:rPr lang="el-GR" i="1" dirty="0"/>
              <a:t>Οι διάτρητοι καθρέφτες της τηλεόρασης. </a:t>
            </a:r>
            <a:r>
              <a:rPr lang="en-GB" dirty="0"/>
              <a:t>Αθήνα: Ηρόδοτος σ.85.</a:t>
            </a:r>
          </a:p>
          <a:p>
            <a:pPr lvl="0"/>
            <a:r>
              <a:rPr lang="en-GB" dirty="0"/>
              <a:t>Colas, D. (1992).  </a:t>
            </a:r>
            <a:r>
              <a:rPr lang="en-US" dirty="0"/>
              <a:t>«Societe </a:t>
            </a:r>
            <a:r>
              <a:rPr lang="en-GB" dirty="0"/>
              <a:t>civile</a:t>
            </a:r>
            <a:r>
              <a:rPr lang="en-US" dirty="0"/>
              <a:t>». </a:t>
            </a:r>
            <a:r>
              <a:rPr lang="el-GR" dirty="0"/>
              <a:t>Στο Ο</a:t>
            </a:r>
            <a:r>
              <a:rPr lang="en-US" dirty="0"/>
              <a:t>. </a:t>
            </a:r>
            <a:r>
              <a:rPr lang="en-GB" dirty="0"/>
              <a:t>Duhamel </a:t>
            </a:r>
            <a:r>
              <a:rPr lang="el-GR" dirty="0"/>
              <a:t>και Υ</a:t>
            </a:r>
            <a:r>
              <a:rPr lang="en-US" dirty="0"/>
              <a:t>. </a:t>
            </a:r>
            <a:r>
              <a:rPr lang="en-GB" dirty="0"/>
              <a:t>Meny, </a:t>
            </a:r>
            <a:r>
              <a:rPr lang="en-GB" i="1" dirty="0"/>
              <a:t>Dictionnaire constitutionnel. </a:t>
            </a:r>
            <a:r>
              <a:rPr lang="en-GB" dirty="0"/>
              <a:t>Paris: PUF</a:t>
            </a:r>
            <a:r>
              <a:rPr lang="en-GB" i="1" dirty="0"/>
              <a:t>.</a:t>
            </a:r>
            <a:r>
              <a:rPr lang="en-GB" dirty="0"/>
              <a:t>   </a:t>
            </a:r>
          </a:p>
          <a:p>
            <a:pPr lvl="0"/>
            <a:r>
              <a:rPr lang="en-GB" dirty="0"/>
              <a:t>Cooley</a:t>
            </a:r>
            <a:r>
              <a:rPr lang="el-GR" dirty="0"/>
              <a:t>, </a:t>
            </a:r>
            <a:r>
              <a:rPr lang="en-GB" dirty="0"/>
              <a:t>C</a:t>
            </a:r>
            <a:r>
              <a:rPr lang="el-GR" dirty="0"/>
              <a:t>. (1909/1991). «Η σημασία της Επικοινωνίας». Στο: Κώστας Λιβεριάτος &amp; Τάσος Φραγκούλης (επιμ), </a:t>
            </a:r>
            <a:r>
              <a:rPr lang="el-GR" i="1" dirty="0"/>
              <a:t>Το μήνυμα του Μέσου. </a:t>
            </a:r>
            <a:r>
              <a:rPr lang="el-GR" dirty="0"/>
              <a:t>Αθήνα: Αλεξάνδρεια, σ.σ. 30-42.</a:t>
            </a:r>
            <a:endParaRPr lang="en-GB" dirty="0"/>
          </a:p>
          <a:p>
            <a:pPr lvl="0"/>
            <a:r>
              <a:rPr lang="en-GB" dirty="0"/>
              <a:t>Debord</a:t>
            </a:r>
            <a:r>
              <a:rPr lang="el-GR" dirty="0"/>
              <a:t>, </a:t>
            </a:r>
            <a:r>
              <a:rPr lang="en-GB" dirty="0"/>
              <a:t>G</a:t>
            </a:r>
            <a:r>
              <a:rPr lang="el-GR" dirty="0"/>
              <a:t>. (1986). </a:t>
            </a:r>
            <a:r>
              <a:rPr lang="en-GB" i="1" dirty="0"/>
              <a:t>H</a:t>
            </a:r>
            <a:r>
              <a:rPr lang="el-GR" i="1" dirty="0"/>
              <a:t> κοινωνία του θεάματος. </a:t>
            </a:r>
            <a:r>
              <a:rPr lang="el-GR" dirty="0"/>
              <a:t>Αθήνα: Ελεύθερος Τύπος.</a:t>
            </a:r>
            <a:endParaRPr lang="en-GB" dirty="0"/>
          </a:p>
          <a:p>
            <a:pPr lvl="0"/>
            <a:r>
              <a:rPr lang="el-GR" dirty="0"/>
              <a:t>Δεμερτζής, Ν. (2002). </a:t>
            </a:r>
            <a:r>
              <a:rPr lang="el-GR" i="1" dirty="0"/>
              <a:t>Πολιτική Επικοινωνία, Διακινδύνευση, Δημοσιότητα, Διαδίκτυο</a:t>
            </a:r>
            <a:r>
              <a:rPr lang="el-GR" dirty="0"/>
              <a:t>. </a:t>
            </a:r>
            <a:r>
              <a:rPr lang="en-GB" dirty="0"/>
              <a:t>Αθήνα</a:t>
            </a:r>
            <a:r>
              <a:rPr lang="el-GR" dirty="0"/>
              <a:t>: Π</a:t>
            </a:r>
            <a:r>
              <a:rPr lang="en-GB" dirty="0"/>
              <a:t>απαζήσης.</a:t>
            </a:r>
          </a:p>
          <a:p>
            <a:pPr lvl="0"/>
            <a:r>
              <a:rPr lang="en-GB" dirty="0"/>
              <a:t>Gervais, R. (1990). </a:t>
            </a:r>
            <a:r>
              <a:rPr lang="en-US" dirty="0"/>
              <a:t>«</a:t>
            </a:r>
            <a:r>
              <a:rPr lang="en-GB" dirty="0"/>
              <a:t>Civile</a:t>
            </a:r>
            <a:r>
              <a:rPr lang="en-US" dirty="0"/>
              <a:t>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GB" i="1" dirty="0"/>
              <a:t>Encyklopedie philosophique universelle, Les Notions</a:t>
            </a:r>
            <a:r>
              <a:rPr lang="en-GB" dirty="0"/>
              <a:t>. </a:t>
            </a:r>
            <a:r>
              <a:rPr lang="el-GR" dirty="0"/>
              <a:t>τομ</a:t>
            </a:r>
            <a:r>
              <a:rPr lang="en-US" dirty="0"/>
              <a:t>. 2. </a:t>
            </a:r>
            <a:r>
              <a:rPr lang="el-GR" dirty="0"/>
              <a:t>Παρίσι: </a:t>
            </a:r>
            <a:r>
              <a:rPr lang="en-GB" dirty="0"/>
              <a:t>PUF, </a:t>
            </a:r>
            <a:r>
              <a:rPr lang="el-GR" dirty="0"/>
              <a:t>σ.325.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6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54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8595"/>
            <a:ext cx="10515600" cy="34783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Gervais, R. (1990). </a:t>
            </a:r>
            <a:r>
              <a:rPr lang="en-US" dirty="0"/>
              <a:t>«</a:t>
            </a:r>
            <a:r>
              <a:rPr lang="en-GB" dirty="0"/>
              <a:t>Civile</a:t>
            </a:r>
            <a:r>
              <a:rPr lang="en-US" dirty="0"/>
              <a:t>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GB" i="1" dirty="0"/>
              <a:t>Encyklopedie philosophique universelle, Les Notions</a:t>
            </a:r>
            <a:r>
              <a:rPr lang="en-GB" dirty="0"/>
              <a:t>. </a:t>
            </a:r>
            <a:r>
              <a:rPr lang="el-GR" dirty="0"/>
              <a:t>τομ</a:t>
            </a:r>
            <a:r>
              <a:rPr lang="en-US" dirty="0"/>
              <a:t>. 2. </a:t>
            </a:r>
            <a:r>
              <a:rPr lang="el-GR" dirty="0"/>
              <a:t>Παρίσι: </a:t>
            </a:r>
            <a:r>
              <a:rPr lang="en-GB" dirty="0"/>
              <a:t>PUF, </a:t>
            </a:r>
            <a:r>
              <a:rPr lang="el-GR" dirty="0"/>
              <a:t>σ.325.</a:t>
            </a:r>
            <a:endParaRPr lang="en-GB" dirty="0"/>
          </a:p>
          <a:p>
            <a:pPr lvl="0"/>
            <a:r>
              <a:rPr lang="en-GB" dirty="0"/>
              <a:t>Held, D. (1996). </a:t>
            </a:r>
            <a:r>
              <a:rPr lang="en-GB" i="1" dirty="0"/>
              <a:t>Models of Democracy</a:t>
            </a:r>
            <a:r>
              <a:rPr lang="en-GB" dirty="0"/>
              <a:t>. Cambridge/Oxford. </a:t>
            </a:r>
          </a:p>
          <a:p>
            <a:pPr lvl="0"/>
            <a:r>
              <a:rPr lang="en-GB" dirty="0"/>
              <a:t>Held</a:t>
            </a:r>
            <a:r>
              <a:rPr lang="el-GR" dirty="0"/>
              <a:t>, </a:t>
            </a:r>
            <a:r>
              <a:rPr lang="en-GB" dirty="0"/>
              <a:t>D</a:t>
            </a:r>
            <a:r>
              <a:rPr lang="el-GR" dirty="0"/>
              <a:t>. (2007). </a:t>
            </a:r>
            <a:r>
              <a:rPr lang="el-GR" i="1" dirty="0"/>
              <a:t>Μοντέλα Δημοκρατίας</a:t>
            </a:r>
            <a:r>
              <a:rPr lang="el-GR" dirty="0"/>
              <a:t>. Αθήνα: Πολύτροπο.</a:t>
            </a:r>
            <a:endParaRPr lang="en-GB" dirty="0"/>
          </a:p>
          <a:p>
            <a:pPr lvl="0"/>
            <a:r>
              <a:rPr lang="el-GR" dirty="0"/>
              <a:t>Καϊτατζή-Γουίτλοκ, Σ. (2012). </a:t>
            </a:r>
            <a:r>
              <a:rPr lang="el-GR" i="1" dirty="0"/>
              <a:t>Επικοινωνία: Θεωρία στην πράξη</a:t>
            </a:r>
            <a:r>
              <a:rPr lang="el-GR" dirty="0"/>
              <a:t>. </a:t>
            </a:r>
            <a:r>
              <a:rPr lang="en-GB" dirty="0"/>
              <a:t>Αθήνα: ΛΙΒΑΝΗΣ</a:t>
            </a:r>
          </a:p>
          <a:p>
            <a:pPr lvl="0"/>
            <a:r>
              <a:rPr lang="en-GB" dirty="0"/>
              <a:t>Katz, R. (1997). </a:t>
            </a:r>
            <a:r>
              <a:rPr lang="en-GB" i="1" dirty="0"/>
              <a:t>Democracy and Elections</a:t>
            </a:r>
            <a:r>
              <a:rPr lang="en-GB" dirty="0"/>
              <a:t>. New York</a:t>
            </a:r>
          </a:p>
          <a:p>
            <a:pPr lvl="0"/>
            <a:r>
              <a:rPr lang="en-GB" dirty="0"/>
              <a:t>Kornhauser, W. (1959). </a:t>
            </a:r>
            <a:r>
              <a:rPr lang="en-GB" i="1" dirty="0"/>
              <a:t>The Politics of Mass Society. </a:t>
            </a:r>
            <a:r>
              <a:rPr lang="en-GB" dirty="0"/>
              <a:t>Glencoe, Ill: The Free Press. p.256.</a:t>
            </a:r>
            <a:r>
              <a:rPr lang="en-GB" i="1" dirty="0"/>
              <a:t> </a:t>
            </a:r>
            <a:r>
              <a:rPr lang="en-GB" dirty="0"/>
              <a:t> </a:t>
            </a:r>
          </a:p>
          <a:p>
            <a:pPr lvl="0"/>
            <a:r>
              <a:rPr lang="el-GR" dirty="0"/>
              <a:t>Κούρτη, Ε. (1995). </a:t>
            </a:r>
            <a:r>
              <a:rPr lang="el-GR" i="1" dirty="0"/>
              <a:t>Διαπροσωπική Επικοινωνία. </a:t>
            </a:r>
            <a:r>
              <a:rPr lang="el-GR" dirty="0"/>
              <a:t>Θεσσαλονίκη: Μάγια. σ.19.</a:t>
            </a:r>
            <a:endParaRPr lang="en-GB" dirty="0"/>
          </a:p>
          <a:p>
            <a:pPr lvl="0"/>
            <a:r>
              <a:rPr lang="en-GB" dirty="0"/>
              <a:t>Lippmann Walter</a:t>
            </a:r>
            <a:r>
              <a:rPr lang="el-GR" dirty="0"/>
              <a:t> (1988). </a:t>
            </a:r>
            <a:r>
              <a:rPr lang="el-GR" i="1" dirty="0"/>
              <a:t>Κοινή́ Γνώμη</a:t>
            </a:r>
            <a:r>
              <a:rPr lang="el-GR" dirty="0"/>
              <a:t>. μτφρ. </a:t>
            </a:r>
            <a:r>
              <a:rPr lang="en-GB" dirty="0" err="1"/>
              <a:t>Γ</a:t>
            </a:r>
            <a:r>
              <a:rPr lang="en-GB" dirty="0"/>
              <a:t>. </a:t>
            </a:r>
            <a:r>
              <a:rPr lang="en-GB" dirty="0" err="1"/>
              <a:t>Κ</a:t>
            </a:r>
            <a:r>
              <a:rPr lang="en-GB" dirty="0"/>
              <a:t>α</a:t>
            </a:r>
            <a:r>
              <a:rPr lang="en-GB" dirty="0" err="1"/>
              <a:t>ρ</a:t>
            </a:r>
            <a:r>
              <a:rPr lang="en-GB" dirty="0"/>
              <a:t>αγιάννης. Αθήνα</a:t>
            </a:r>
            <a:r>
              <a:rPr lang="el-GR" dirty="0"/>
              <a:t>: </a:t>
            </a:r>
            <a:r>
              <a:rPr lang="en-GB" dirty="0" err="1"/>
              <a:t>Κ</a:t>
            </a:r>
            <a:r>
              <a:rPr lang="en-GB" dirty="0"/>
              <a:t>ά</a:t>
            </a:r>
            <a:r>
              <a:rPr lang="en-GB" dirty="0" err="1"/>
              <a:t>λ</a:t>
            </a:r>
            <a:r>
              <a:rPr lang="en-GB" dirty="0"/>
              <a:t>βος.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20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8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61" y="398205"/>
            <a:ext cx="10542639" cy="5778757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Μακρυδημήτρης, Αντ. (2006). </a:t>
            </a:r>
            <a:r>
              <a:rPr lang="el-GR" i="1" dirty="0"/>
              <a:t>Κράτος των Πολιτών</a:t>
            </a:r>
            <a:r>
              <a:rPr lang="el-GR" dirty="0"/>
              <a:t>. Αθήνα: Λιβάνης.σ.σ.53-54.</a:t>
            </a:r>
            <a:endParaRPr lang="en-GB" dirty="0"/>
          </a:p>
          <a:p>
            <a:pPr lvl="0"/>
            <a:r>
              <a:rPr lang="en-GB" dirty="0"/>
              <a:t>Morin</a:t>
            </a:r>
            <a:r>
              <a:rPr lang="el-GR" dirty="0"/>
              <a:t>, </a:t>
            </a:r>
            <a:r>
              <a:rPr lang="en-GB" dirty="0"/>
              <a:t>E</a:t>
            </a:r>
            <a:r>
              <a:rPr lang="el-GR" dirty="0"/>
              <a:t>. (1986/2001). </a:t>
            </a:r>
            <a:r>
              <a:rPr lang="el-GR" i="1" dirty="0"/>
              <a:t>Η Μέθοδος: 3. Η Γνώση της Γνώσης</a:t>
            </a:r>
            <a:r>
              <a:rPr lang="el-GR" dirty="0"/>
              <a:t>. (μτφρ): Θοδωρής Τσαπικίδης. Αθήνα: Εκδόσεις του Εικοστού Πρώτου.</a:t>
            </a:r>
            <a:endParaRPr lang="en-GB" dirty="0"/>
          </a:p>
          <a:p>
            <a:pPr lvl="0"/>
            <a:r>
              <a:rPr lang="el-GR" dirty="0"/>
              <a:t>Μουζέλης, Ν. (2008). «Τί είναι η Κοινωνία των Πολιτών». Στο: </a:t>
            </a:r>
            <a:r>
              <a:rPr lang="el-GR" u="sng" dirty="0">
                <a:hlinkClick r:id="rId2"/>
              </a:rPr>
              <a:t>https://www.tovima.gr/2008/11/24/opinions/ti-einai-i-koinwnia-twn-politwn/</a:t>
            </a:r>
            <a:r>
              <a:rPr lang="el-GR" dirty="0"/>
              <a:t> (ανακτήθηκε στις 27.09.22).</a:t>
            </a:r>
            <a:endParaRPr lang="en-GB" dirty="0"/>
          </a:p>
          <a:p>
            <a:pPr lvl="0"/>
            <a:r>
              <a:rPr lang="el-GR" dirty="0"/>
              <a:t>Παναγιωτοπούλου, Ρ. (1998). </a:t>
            </a:r>
            <a:r>
              <a:rPr lang="el-GR" i="1" dirty="0"/>
              <a:t>Η κατασκευή της πραγματικότητας και τα ΜΜΕ</a:t>
            </a:r>
            <a:r>
              <a:rPr lang="el-GR" dirty="0"/>
              <a:t>. </a:t>
            </a:r>
            <a:r>
              <a:rPr lang="en-GB" dirty="0"/>
              <a:t>Αθήνα: ΑΛΕΞΑΝΔΡΕΙΑ.</a:t>
            </a:r>
          </a:p>
          <a:p>
            <a:pPr lvl="0"/>
            <a:r>
              <a:rPr lang="en-US" dirty="0"/>
              <a:t>Park</a:t>
            </a:r>
            <a:r>
              <a:rPr lang="el-GR" dirty="0"/>
              <a:t>, </a:t>
            </a:r>
            <a:r>
              <a:rPr lang="en-US" dirty="0"/>
              <a:t>R</a:t>
            </a:r>
            <a:r>
              <a:rPr lang="el-GR" dirty="0"/>
              <a:t>. (1948/1990). «Σκέψεις για την Επικοινωνία και την Κουλτούρα». Στο: Κώστας Λιβεριάτος &amp; Τάσος Φραγκούλης (επιμ), </a:t>
            </a:r>
            <a:r>
              <a:rPr lang="el-GR" i="1" dirty="0"/>
              <a:t>Το μήνυμα του Μέσου. </a:t>
            </a:r>
            <a:r>
              <a:rPr lang="el-GR" dirty="0"/>
              <a:t>Αθήνα: Αλεξάνδρεια, σ.σ.43-64.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147"/>
            <a:ext cx="10515600" cy="5247815"/>
          </a:xfrm>
        </p:spPr>
        <p:txBody>
          <a:bodyPr>
            <a:normAutofit fontScale="92500" lnSpcReduction="20000"/>
          </a:bodyPr>
          <a:lstStyle/>
          <a:p>
            <a:pPr lvl="0"/>
            <a:endParaRPr lang="el-GR" dirty="0"/>
          </a:p>
          <a:p>
            <a:r>
              <a:rPr lang="el-GR" dirty="0"/>
              <a:t>Πλειός, Ν., (2001). </a:t>
            </a:r>
            <a:r>
              <a:rPr lang="el-GR" i="1" dirty="0"/>
              <a:t>Ο λόγος της εικόνας. Ιδεολογία και Πολιτική</a:t>
            </a:r>
            <a:r>
              <a:rPr lang="el-GR" dirty="0"/>
              <a:t>. Αθήνα, Παπαζήσης.</a:t>
            </a:r>
            <a:endParaRPr lang="en-GB" dirty="0"/>
          </a:p>
          <a:p>
            <a:pPr lvl="0"/>
            <a:r>
              <a:rPr lang="en-GB" dirty="0"/>
              <a:t>Rangeon, F. (1986). </a:t>
            </a:r>
            <a:r>
              <a:rPr lang="en-US" dirty="0"/>
              <a:t>«Societe </a:t>
            </a:r>
            <a:r>
              <a:rPr lang="en-GB" dirty="0"/>
              <a:t>civile: histoire d’ un mot</a:t>
            </a:r>
            <a:r>
              <a:rPr lang="en-US" dirty="0"/>
              <a:t>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GB" dirty="0"/>
              <a:t>C.U.R.A.P.P., </a:t>
            </a:r>
            <a:r>
              <a:rPr lang="en-GB" i="1" dirty="0"/>
              <a:t>La Societe civile</a:t>
            </a:r>
            <a:r>
              <a:rPr lang="en-GB" dirty="0"/>
              <a:t>. </a:t>
            </a:r>
            <a:r>
              <a:rPr lang="el-GR" dirty="0"/>
              <a:t>Παρίσι: </a:t>
            </a:r>
            <a:r>
              <a:rPr lang="en-GB" dirty="0"/>
              <a:t>PUF.</a:t>
            </a:r>
            <a:r>
              <a:rPr lang="el-GR" dirty="0"/>
              <a:t> σ.σ.9-32.</a:t>
            </a:r>
            <a:endParaRPr lang="en-GB" dirty="0"/>
          </a:p>
          <a:p>
            <a:pPr lvl="0"/>
            <a:r>
              <a:rPr lang="en-GB" dirty="0"/>
              <a:t>Rogers Everett M. &amp; D.L. Kincaid. (1981). </a:t>
            </a:r>
            <a:r>
              <a:rPr lang="en-GB" i="1" dirty="0"/>
              <a:t>Communication Networks: Towards a Paradigm for Research. </a:t>
            </a:r>
            <a:r>
              <a:rPr lang="en-GB" dirty="0"/>
              <a:t>New York: Free Press.</a:t>
            </a:r>
          </a:p>
          <a:p>
            <a:pPr lvl="0"/>
            <a:r>
              <a:rPr lang="en-GB" dirty="0"/>
              <a:t>Schmidt</a:t>
            </a:r>
            <a:r>
              <a:rPr lang="el-GR" dirty="0"/>
              <a:t>, </a:t>
            </a:r>
            <a:r>
              <a:rPr lang="en-GB" dirty="0"/>
              <a:t>G</a:t>
            </a:r>
            <a:r>
              <a:rPr lang="el-GR" dirty="0"/>
              <a:t>. </a:t>
            </a:r>
            <a:r>
              <a:rPr lang="en-GB" dirty="0"/>
              <a:t>M</a:t>
            </a:r>
            <a:r>
              <a:rPr lang="el-GR" dirty="0"/>
              <a:t>. (2004). </a:t>
            </a:r>
            <a:r>
              <a:rPr lang="el-GR" i="1" dirty="0"/>
              <a:t>Θεωρίες της Δημοκρατίας</a:t>
            </a:r>
            <a:r>
              <a:rPr lang="el-GR" dirty="0"/>
              <a:t>. Αθήνα: ΣΑΒΒΑΛΑΣ.</a:t>
            </a:r>
          </a:p>
          <a:p>
            <a:pPr lvl="0">
              <a:lnSpc>
                <a:spcPct val="110000"/>
              </a:lnSpc>
            </a:pPr>
            <a:r>
              <a:rPr lang="el-GR" dirty="0"/>
              <a:t>Σταυρόπουλος, Α. (2015). </a:t>
            </a:r>
            <a:r>
              <a:rPr lang="el-GR" i="1" dirty="0"/>
              <a:t>ΠΟΛΙΤΙΚΗ ΕΠΙΚΟΙΝΩΝΙΑ ΚΑΙ </a:t>
            </a:r>
            <a:r>
              <a:rPr lang="en-US" i="1" dirty="0"/>
              <a:t>IMAGE MAKING </a:t>
            </a:r>
            <a:r>
              <a:rPr lang="el-GR" i="1" dirty="0"/>
              <a:t>ΣΤΗΝ ΕΛΛΑΔΑ</a:t>
            </a:r>
            <a:r>
              <a:rPr lang="el-GR" dirty="0"/>
              <a:t>. ΑΘΗΝΑ: ΜΥΡΜΙΔΟΝΕΣ.</a:t>
            </a:r>
            <a:endParaRPr lang="en-GB" dirty="0"/>
          </a:p>
          <a:p>
            <a:pPr lvl="0">
              <a:lnSpc>
                <a:spcPct val="110000"/>
              </a:lnSpc>
            </a:pPr>
            <a:r>
              <a:rPr lang="el-GR" dirty="0"/>
              <a:t>Σταυρόπουλος, Α. (2018). </a:t>
            </a:r>
            <a:r>
              <a:rPr lang="en-GB" dirty="0"/>
              <a:t>Fake News </a:t>
            </a:r>
            <a:r>
              <a:rPr lang="el-GR" dirty="0"/>
              <a:t>και Δημοκρατία: Η Επικοινωνία στην Ψηφιακή Εποχή, </a:t>
            </a:r>
            <a:r>
              <a:rPr lang="el-GR" i="1" dirty="0"/>
              <a:t>Πολιτικές και Κοινωνικές Επιστήμες, </a:t>
            </a:r>
            <a:r>
              <a:rPr lang="el-GR" dirty="0"/>
              <a:t>τχ7/2018, σ.σ.82-83. Στο: </a:t>
            </a:r>
            <a:r>
              <a:rPr lang="en-GB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GB" u="sng" dirty="0">
                <a:hlinkClick r:id="rId2"/>
              </a:rPr>
              <a:t>politika.inpatra.gr</a:t>
            </a:r>
            <a:r>
              <a:rPr lang="en-GB" u="sng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39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4518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94" y="2934929"/>
            <a:ext cx="10380406" cy="3242033"/>
          </a:xfrm>
        </p:spPr>
        <p:txBody>
          <a:bodyPr>
            <a:normAutofit fontScale="85000" lnSpcReduction="20000"/>
          </a:bodyPr>
          <a:lstStyle/>
          <a:p>
            <a:pPr lvl="0"/>
            <a:endParaRPr lang="el-GR" dirty="0"/>
          </a:p>
          <a:p>
            <a:pPr lvl="0"/>
            <a:r>
              <a:rPr lang="en-GB" sz="3000" dirty="0"/>
              <a:t>Tap, P. (1985). </a:t>
            </a:r>
            <a:r>
              <a:rPr lang="en-US" sz="3000" dirty="0"/>
              <a:t>«</a:t>
            </a:r>
            <a:r>
              <a:rPr lang="en-GB" sz="3000" dirty="0"/>
              <a:t>Identide: psychologie</a:t>
            </a:r>
            <a:r>
              <a:rPr lang="en-US" sz="3000" dirty="0"/>
              <a:t>». </a:t>
            </a:r>
            <a:r>
              <a:rPr lang="en-GB" sz="3000" i="1" dirty="0"/>
              <a:t>Encyclopoedia Universallis</a:t>
            </a:r>
            <a:r>
              <a:rPr lang="en-GB" sz="3000" dirty="0"/>
              <a:t>. </a:t>
            </a:r>
            <a:r>
              <a:rPr lang="el-GR" sz="3000" dirty="0"/>
              <a:t>τομ</a:t>
            </a:r>
            <a:r>
              <a:rPr lang="en-US" sz="3000" dirty="0"/>
              <a:t>.9. </a:t>
            </a:r>
            <a:r>
              <a:rPr lang="el-GR" sz="3000" dirty="0"/>
              <a:t>Παρίσι:σ.756. </a:t>
            </a:r>
            <a:endParaRPr lang="en-GB" sz="3000" dirty="0"/>
          </a:p>
          <a:p>
            <a:pPr lvl="0"/>
            <a:r>
              <a:rPr lang="en-GB" sz="3000" dirty="0"/>
              <a:t>Wolton</a:t>
            </a:r>
            <a:r>
              <a:rPr lang="el-GR" sz="3000" dirty="0"/>
              <a:t>, </a:t>
            </a:r>
            <a:r>
              <a:rPr lang="en-GB" sz="3000" dirty="0"/>
              <a:t>D</a:t>
            </a:r>
            <a:r>
              <a:rPr lang="el-GR" sz="3000" dirty="0"/>
              <a:t>. (2005). </a:t>
            </a:r>
            <a:r>
              <a:rPr lang="el-GR" sz="3000" i="1" dirty="0"/>
              <a:t>Σκέψεις για την Επικοινωνία</a:t>
            </a:r>
            <a:r>
              <a:rPr lang="el-GR" sz="3000" dirty="0"/>
              <a:t>. Αθήνα: ΣΑΒΒΑΛΑΣ</a:t>
            </a:r>
            <a:endParaRPr lang="en-GB" sz="3000" dirty="0"/>
          </a:p>
          <a:p>
            <a:pPr lvl="0"/>
            <a:r>
              <a:rPr lang="en-GB" sz="3000" dirty="0"/>
              <a:t>Wiener, N. (1950). </a:t>
            </a:r>
            <a:r>
              <a:rPr lang="en-GB" sz="3000" i="1" dirty="0"/>
              <a:t>The Human Use of Human Beings: Cybernetics and Society</a:t>
            </a:r>
            <a:r>
              <a:rPr lang="en-GB" sz="3000" dirty="0"/>
              <a:t>. London: Free Association Books. p.p. 17-18.</a:t>
            </a:r>
          </a:p>
          <a:p>
            <a:pPr lvl="0"/>
            <a:r>
              <a:rPr lang="el-GR" sz="3000" dirty="0"/>
              <a:t>Ψύλλα Μ., (2003). </a:t>
            </a:r>
            <a:r>
              <a:rPr lang="el-GR" sz="3000" i="1" dirty="0"/>
              <a:t>Η πολιτική ως δράση και λόγος</a:t>
            </a:r>
            <a:r>
              <a:rPr lang="el-GR" sz="3000" dirty="0"/>
              <a:t>, Αθήνα, Τυπωθήτω - Γιώργος Δαρδανός.</a:t>
            </a:r>
            <a:endParaRPr lang="en-GB" sz="3000" dirty="0"/>
          </a:p>
          <a:p>
            <a:pPr marL="0" indent="0">
              <a:buNone/>
            </a:pPr>
            <a:r>
              <a:rPr lang="el-GR" b="1" dirty="0"/>
              <a:t> 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24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7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2106</Words>
  <Application>Microsoft Macintosh PowerPoint</Application>
  <PresentationFormat>Widescreen</PresentationFormat>
  <Paragraphs>266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Χειμερινό (5ο) Εξάμηνο 2023-2024</vt:lpstr>
      <vt:lpstr>PowerPoint Presentation</vt:lpstr>
      <vt:lpstr>ΒΙΒΛΙΟΓΡΑΦΙΚΕΣ ΑΝΑΦΟΡΕΣ Α΄ΜΕΡΟΥΣ</vt:lpstr>
      <vt:lpstr>PowerPoint Presentation</vt:lpstr>
      <vt:lpstr>PowerPoint Presentation</vt:lpstr>
      <vt:lpstr>PowerPoint Presentation</vt:lpstr>
      <vt:lpstr>PowerPoint Presentation</vt:lpstr>
      <vt:lpstr>      Επικοινωνία </vt:lpstr>
      <vt:lpstr> Όπως ο ίδιος τονίζει:  </vt:lpstr>
      <vt:lpstr>και οποιοδήποτε άλλο πρόσφατο επίτευγμα, στην πορεία για την κατάκτηση του χώρου και του χρόνου». </vt:lpstr>
      <vt:lpstr>PowerPoint Presentation</vt:lpstr>
      <vt:lpstr>PowerPoint Presentation</vt:lpstr>
      <vt:lpstr>PowerPoint Presentation</vt:lpstr>
      <vt:lpstr>PowerPoint Presentation</vt:lpstr>
      <vt:lpstr> Ειδικότερα λοιπόν με τον όρο επικοινωνία εννοούνται:  </vt:lpstr>
      <vt:lpstr>PowerPoint Presentation</vt:lpstr>
      <vt:lpstr>PowerPoint Presentation</vt:lpstr>
      <vt:lpstr>PowerPoint Presentation</vt:lpstr>
      <vt:lpstr>PowerPoint Presentation</vt:lpstr>
      <vt:lpstr>Ενδεικτικά είναι τα  tweets των παγκόσμιων ηγετών </vt:lpstr>
      <vt:lpstr> Στο πρώτο τετράμηνο του 2018 οι ηγέτες του G7+1 έχουν αξιόλογη παρουσία στα social media: </vt:lpstr>
      <vt:lpstr>PowerPoint Presentation</vt:lpstr>
      <vt:lpstr>PowerPoint Presentation</vt:lpstr>
      <vt:lpstr>PowerPoint Presentation</vt:lpstr>
      <vt:lpstr>PowerPoint Presentation</vt:lpstr>
      <vt:lpstr>Ένα επίσης από τα πολύ ενδιαφέροντα στοιχεία αφορά τον τρόπο δηλαδή που οι ίδιοι αλληλοεπιδρούν με το κοινό τους </vt:lpstr>
      <vt:lpstr>PowerPoint Presentation</vt:lpstr>
      <vt:lpstr>PowerPoint Presentation</vt:lpstr>
      <vt:lpstr>PowerPoint Presentation</vt:lpstr>
      <vt:lpstr>PowerPoint Presentation</vt:lpstr>
      <vt:lpstr> Δηλαδή αναφέρεται σε ο,τιδήποτε καθιστά δυνατή  </vt:lpstr>
      <vt:lpstr>PowerPoint Presentation</vt:lpstr>
      <vt:lpstr>PowerPoint Presentation</vt:lpstr>
      <vt:lpstr> Αν, λοιπόν, η πληροφορία έχει ως αντικείμενο:  </vt:lpstr>
      <vt:lpstr>PowerPoint Presentation</vt:lpstr>
      <vt:lpstr>PowerPoint Presentation</vt:lpstr>
      <vt:lpstr>PowerPoint Presentation</vt:lpstr>
      <vt:lpstr> ΕΠΙΜΕΤΡΟ:«Ο θάνατος της ομιλίας»;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69</cp:revision>
  <dcterms:created xsi:type="dcterms:W3CDTF">2022-10-11T16:07:27Z</dcterms:created>
  <dcterms:modified xsi:type="dcterms:W3CDTF">2023-10-30T20:31:23Z</dcterms:modified>
</cp:coreProperties>
</file>