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6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76" r:id="rId33"/>
    <p:sldId id="269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47737-99BB-DD48-B819-56E74F86591B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52DFA-2B0A-7B4D-9D4D-2E6ADC03CB31}">
      <dgm:prSet phldrT="[Text]"/>
      <dgm:spPr/>
      <dgm:t>
        <a:bodyPr/>
        <a:lstStyle/>
        <a:p>
          <a:r>
            <a:rPr lang="el-GR" b="1" dirty="0"/>
            <a:t>ΕΠΙΚΟΙΝΩΝΙΑ</a:t>
          </a:r>
          <a:endParaRPr lang="en-US" b="1" dirty="0"/>
        </a:p>
      </dgm:t>
    </dgm:pt>
    <dgm:pt modelId="{2F960E77-91D1-6C49-8F29-868D39806EA7}" type="parTrans" cxnId="{5EACE3BF-4283-654B-AAC9-D668A0C4CC9F}">
      <dgm:prSet/>
      <dgm:spPr/>
      <dgm:t>
        <a:bodyPr/>
        <a:lstStyle/>
        <a:p>
          <a:endParaRPr lang="en-US"/>
        </a:p>
      </dgm:t>
    </dgm:pt>
    <dgm:pt modelId="{B26BB5B1-918F-E042-87EB-0A5A55E8F6CD}" type="sibTrans" cxnId="{5EACE3BF-4283-654B-AAC9-D668A0C4CC9F}">
      <dgm:prSet/>
      <dgm:spPr/>
      <dgm:t>
        <a:bodyPr/>
        <a:lstStyle/>
        <a:p>
          <a:endParaRPr lang="en-US"/>
        </a:p>
      </dgm:t>
    </dgm:pt>
    <dgm:pt modelId="{559569D1-A311-824C-8962-0748858E7594}">
      <dgm:prSet phldrT="[Text]"/>
      <dgm:spPr/>
      <dgm:t>
        <a:bodyPr/>
        <a:lstStyle/>
        <a:p>
          <a:r>
            <a:rPr lang="el-GR" b="1" dirty="0"/>
            <a:t>ΔΗΜΟΣΙΑ ΣΦΑΙΡΑ</a:t>
          </a:r>
          <a:endParaRPr lang="en-US" b="1" dirty="0"/>
        </a:p>
      </dgm:t>
    </dgm:pt>
    <dgm:pt modelId="{84F98045-4AE0-DD46-8F2C-14F65E97C940}" type="parTrans" cxnId="{0C8B6BEF-2B68-AD43-A992-01ED995DBDBD}">
      <dgm:prSet/>
      <dgm:spPr/>
      <dgm:t>
        <a:bodyPr/>
        <a:lstStyle/>
        <a:p>
          <a:endParaRPr lang="en-US"/>
        </a:p>
      </dgm:t>
    </dgm:pt>
    <dgm:pt modelId="{0216D7CC-C235-5347-8714-D0CD5E59D55E}" type="sibTrans" cxnId="{0C8B6BEF-2B68-AD43-A992-01ED995DBDBD}">
      <dgm:prSet/>
      <dgm:spPr/>
      <dgm:t>
        <a:bodyPr/>
        <a:lstStyle/>
        <a:p>
          <a:endParaRPr lang="en-US"/>
        </a:p>
      </dgm:t>
    </dgm:pt>
    <dgm:pt modelId="{46BDBF19-66DE-4C40-91AF-9F264D707549}">
      <dgm:prSet phldrT="[Text]" custT="1"/>
      <dgm:spPr/>
      <dgm:t>
        <a:bodyPr/>
        <a:lstStyle/>
        <a:p>
          <a:endParaRPr lang="el-GR" sz="2800" b="1" dirty="0"/>
        </a:p>
        <a:p>
          <a:r>
            <a:rPr lang="el-GR" sz="2800" b="1" dirty="0"/>
            <a:t>ΔΗΜΟΚΡΑΤΙΑ</a:t>
          </a:r>
        </a:p>
        <a:p>
          <a:endParaRPr lang="en-US" sz="2300" dirty="0"/>
        </a:p>
      </dgm:t>
    </dgm:pt>
    <dgm:pt modelId="{C3583E01-476F-0B46-92BB-EB529F6B669B}" type="sibTrans" cxnId="{8B3A205E-4A96-744D-B82B-D6BEE7BE029B}">
      <dgm:prSet/>
      <dgm:spPr/>
      <dgm:t>
        <a:bodyPr/>
        <a:lstStyle/>
        <a:p>
          <a:endParaRPr lang="en-US"/>
        </a:p>
      </dgm:t>
    </dgm:pt>
    <dgm:pt modelId="{0A2783A0-5F89-9145-B131-42E62FC8A9A2}" type="parTrans" cxnId="{8B3A205E-4A96-744D-B82B-D6BEE7BE029B}">
      <dgm:prSet/>
      <dgm:spPr/>
      <dgm:t>
        <a:bodyPr/>
        <a:lstStyle/>
        <a:p>
          <a:endParaRPr lang="en-US"/>
        </a:p>
      </dgm:t>
    </dgm:pt>
    <dgm:pt modelId="{F746F66E-6F32-DF43-A3FA-873B60C1EF7E}">
      <dgm:prSet phldrT="[Text]"/>
      <dgm:spPr/>
      <dgm:t>
        <a:bodyPr/>
        <a:lstStyle/>
        <a:p>
          <a:r>
            <a:rPr lang="el-GR" b="1" dirty="0"/>
            <a:t>ΠΟΛΙΤΕΣ</a:t>
          </a:r>
          <a:endParaRPr lang="en-US" b="1" dirty="0"/>
        </a:p>
      </dgm:t>
    </dgm:pt>
    <dgm:pt modelId="{E92FB440-C388-5F44-8D97-353EFF968238}" type="sibTrans" cxnId="{5F4BDB73-0171-9B42-B08E-D2448A44E937}">
      <dgm:prSet/>
      <dgm:spPr/>
      <dgm:t>
        <a:bodyPr/>
        <a:lstStyle/>
        <a:p>
          <a:endParaRPr lang="en-US"/>
        </a:p>
      </dgm:t>
    </dgm:pt>
    <dgm:pt modelId="{558BDE72-08E8-5B43-81E4-AE6209C5BC6A}" type="parTrans" cxnId="{5F4BDB73-0171-9B42-B08E-D2448A44E937}">
      <dgm:prSet/>
      <dgm:spPr/>
      <dgm:t>
        <a:bodyPr/>
        <a:lstStyle/>
        <a:p>
          <a:endParaRPr lang="en-US"/>
        </a:p>
      </dgm:t>
    </dgm:pt>
    <dgm:pt modelId="{6809BAB9-0C65-924C-8268-642E4E37564F}" type="pres">
      <dgm:prSet presAssocID="{3C547737-99BB-DD48-B819-56E74F8659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6329118-46D8-7645-822F-30049771C647}" type="pres">
      <dgm:prSet presAssocID="{F746F66E-6F32-DF43-A3FA-873B60C1EF7E}" presName="singleCycle" presStyleCnt="0"/>
      <dgm:spPr/>
    </dgm:pt>
    <dgm:pt modelId="{77332D68-3E0B-CD4E-86FE-1A0DC9343664}" type="pres">
      <dgm:prSet presAssocID="{F746F66E-6F32-DF43-A3FA-873B60C1EF7E}" presName="singleCenter" presStyleLbl="node1" presStyleIdx="0" presStyleCnt="4" custAng="0" custScaleX="187749" custScaleY="64442">
        <dgm:presLayoutVars>
          <dgm:chMax val="7"/>
          <dgm:chPref val="7"/>
        </dgm:presLayoutVars>
      </dgm:prSet>
      <dgm:spPr/>
    </dgm:pt>
    <dgm:pt modelId="{A1681767-C948-AE4E-812B-C0DFCABB4E82}" type="pres">
      <dgm:prSet presAssocID="{0A2783A0-5F89-9145-B131-42E62FC8A9A2}" presName="Name56" presStyleLbl="parChTrans1D2" presStyleIdx="0" presStyleCnt="3"/>
      <dgm:spPr/>
    </dgm:pt>
    <dgm:pt modelId="{43C3926D-8CEE-A444-9179-423C4C24E41C}" type="pres">
      <dgm:prSet presAssocID="{46BDBF19-66DE-4C40-91AF-9F264D707549}" presName="text0" presStyleLbl="node1" presStyleIdx="1" presStyleCnt="4" custScaleX="340281" custScaleY="111828">
        <dgm:presLayoutVars>
          <dgm:bulletEnabled val="1"/>
        </dgm:presLayoutVars>
      </dgm:prSet>
      <dgm:spPr/>
    </dgm:pt>
    <dgm:pt modelId="{CD13A569-FB53-0A49-852E-7B80EFEE9E40}" type="pres">
      <dgm:prSet presAssocID="{2F960E77-91D1-6C49-8F29-868D39806EA7}" presName="Name56" presStyleLbl="parChTrans1D2" presStyleIdx="1" presStyleCnt="3"/>
      <dgm:spPr/>
    </dgm:pt>
    <dgm:pt modelId="{19F7EF4E-F362-FF49-8E95-1C2EAE4A734C}" type="pres">
      <dgm:prSet presAssocID="{8AC52DFA-2B0A-7B4D-9D4D-2E6ADC03CB31}" presName="text0" presStyleLbl="node1" presStyleIdx="2" presStyleCnt="4" custScaleX="269574" custScaleY="93268">
        <dgm:presLayoutVars>
          <dgm:bulletEnabled val="1"/>
        </dgm:presLayoutVars>
      </dgm:prSet>
      <dgm:spPr/>
    </dgm:pt>
    <dgm:pt modelId="{78F45618-534E-C04B-9E6C-EFF1DC701E09}" type="pres">
      <dgm:prSet presAssocID="{84F98045-4AE0-DD46-8F2C-14F65E97C940}" presName="Name56" presStyleLbl="parChTrans1D2" presStyleIdx="2" presStyleCnt="3"/>
      <dgm:spPr/>
    </dgm:pt>
    <dgm:pt modelId="{6CBF27D0-8B7D-534F-86C8-FC592A820CF4}" type="pres">
      <dgm:prSet presAssocID="{559569D1-A311-824C-8962-0748858E7594}" presName="text0" presStyleLbl="node1" presStyleIdx="3" presStyleCnt="4" custScaleX="308848" custRadScaleRad="72776" custRadScaleInc="-21348">
        <dgm:presLayoutVars>
          <dgm:bulletEnabled val="1"/>
        </dgm:presLayoutVars>
      </dgm:prSet>
      <dgm:spPr/>
    </dgm:pt>
  </dgm:ptLst>
  <dgm:cxnLst>
    <dgm:cxn modelId="{046F7E0E-FD72-4140-A01E-BBF01769DD62}" type="presOf" srcId="{F746F66E-6F32-DF43-A3FA-873B60C1EF7E}" destId="{77332D68-3E0B-CD4E-86FE-1A0DC9343664}" srcOrd="0" destOrd="0" presId="urn:microsoft.com/office/officeart/2008/layout/RadialCluster"/>
    <dgm:cxn modelId="{EDE5723E-5E6E-B243-9C1D-1A2D7B145C06}" type="presOf" srcId="{8AC52DFA-2B0A-7B4D-9D4D-2E6ADC03CB31}" destId="{19F7EF4E-F362-FF49-8E95-1C2EAE4A734C}" srcOrd="0" destOrd="0" presId="urn:microsoft.com/office/officeart/2008/layout/RadialCluster"/>
    <dgm:cxn modelId="{9D84BE54-90C4-844F-BFD9-D45E1DFC27B5}" type="presOf" srcId="{2F960E77-91D1-6C49-8F29-868D39806EA7}" destId="{CD13A569-FB53-0A49-852E-7B80EFEE9E40}" srcOrd="0" destOrd="0" presId="urn:microsoft.com/office/officeart/2008/layout/RadialCluster"/>
    <dgm:cxn modelId="{8B3A205E-4A96-744D-B82B-D6BEE7BE029B}" srcId="{F746F66E-6F32-DF43-A3FA-873B60C1EF7E}" destId="{46BDBF19-66DE-4C40-91AF-9F264D707549}" srcOrd="0" destOrd="0" parTransId="{0A2783A0-5F89-9145-B131-42E62FC8A9A2}" sibTransId="{C3583E01-476F-0B46-92BB-EB529F6B669B}"/>
    <dgm:cxn modelId="{5F4BDB73-0171-9B42-B08E-D2448A44E937}" srcId="{3C547737-99BB-DD48-B819-56E74F86591B}" destId="{F746F66E-6F32-DF43-A3FA-873B60C1EF7E}" srcOrd="0" destOrd="0" parTransId="{558BDE72-08E8-5B43-81E4-AE6209C5BC6A}" sibTransId="{E92FB440-C388-5F44-8D97-353EFF968238}"/>
    <dgm:cxn modelId="{66592C96-BAF7-E04B-884F-841DCDFE9300}" type="presOf" srcId="{3C547737-99BB-DD48-B819-56E74F86591B}" destId="{6809BAB9-0C65-924C-8268-642E4E37564F}" srcOrd="0" destOrd="0" presId="urn:microsoft.com/office/officeart/2008/layout/RadialCluster"/>
    <dgm:cxn modelId="{7DBC1F9C-F665-2046-95FC-7CF343A21590}" type="presOf" srcId="{0A2783A0-5F89-9145-B131-42E62FC8A9A2}" destId="{A1681767-C948-AE4E-812B-C0DFCABB4E82}" srcOrd="0" destOrd="0" presId="urn:microsoft.com/office/officeart/2008/layout/RadialCluster"/>
    <dgm:cxn modelId="{5EACE3BF-4283-654B-AAC9-D668A0C4CC9F}" srcId="{F746F66E-6F32-DF43-A3FA-873B60C1EF7E}" destId="{8AC52DFA-2B0A-7B4D-9D4D-2E6ADC03CB31}" srcOrd="1" destOrd="0" parTransId="{2F960E77-91D1-6C49-8F29-868D39806EA7}" sibTransId="{B26BB5B1-918F-E042-87EB-0A5A55E8F6CD}"/>
    <dgm:cxn modelId="{936333C4-DA29-1445-AA44-13158ECA60EF}" type="presOf" srcId="{84F98045-4AE0-DD46-8F2C-14F65E97C940}" destId="{78F45618-534E-C04B-9E6C-EFF1DC701E09}" srcOrd="0" destOrd="0" presId="urn:microsoft.com/office/officeart/2008/layout/RadialCluster"/>
    <dgm:cxn modelId="{0EEFC8D2-B25B-8746-8737-399C597004D6}" type="presOf" srcId="{559569D1-A311-824C-8962-0748858E7594}" destId="{6CBF27D0-8B7D-534F-86C8-FC592A820CF4}" srcOrd="0" destOrd="0" presId="urn:microsoft.com/office/officeart/2008/layout/RadialCluster"/>
    <dgm:cxn modelId="{03C139DC-7C39-774E-9AA5-99A613859D95}" type="presOf" srcId="{46BDBF19-66DE-4C40-91AF-9F264D707549}" destId="{43C3926D-8CEE-A444-9179-423C4C24E41C}" srcOrd="0" destOrd="0" presId="urn:microsoft.com/office/officeart/2008/layout/RadialCluster"/>
    <dgm:cxn modelId="{0C8B6BEF-2B68-AD43-A992-01ED995DBDBD}" srcId="{F746F66E-6F32-DF43-A3FA-873B60C1EF7E}" destId="{559569D1-A311-824C-8962-0748858E7594}" srcOrd="2" destOrd="0" parTransId="{84F98045-4AE0-DD46-8F2C-14F65E97C940}" sibTransId="{0216D7CC-C235-5347-8714-D0CD5E59D55E}"/>
    <dgm:cxn modelId="{3C4BFB4B-1175-5342-999D-02FC52CDC613}" type="presParOf" srcId="{6809BAB9-0C65-924C-8268-642E4E37564F}" destId="{56329118-46D8-7645-822F-30049771C647}" srcOrd="0" destOrd="0" presId="urn:microsoft.com/office/officeart/2008/layout/RadialCluster"/>
    <dgm:cxn modelId="{95FE7278-884C-054F-AF9F-E5DDA1E4A418}" type="presParOf" srcId="{56329118-46D8-7645-822F-30049771C647}" destId="{77332D68-3E0B-CD4E-86FE-1A0DC9343664}" srcOrd="0" destOrd="0" presId="urn:microsoft.com/office/officeart/2008/layout/RadialCluster"/>
    <dgm:cxn modelId="{C935DF69-EFD4-4B4B-93FB-7168C69675FA}" type="presParOf" srcId="{56329118-46D8-7645-822F-30049771C647}" destId="{A1681767-C948-AE4E-812B-C0DFCABB4E82}" srcOrd="1" destOrd="0" presId="urn:microsoft.com/office/officeart/2008/layout/RadialCluster"/>
    <dgm:cxn modelId="{238C06AB-8460-7645-82A8-10B4F2306E57}" type="presParOf" srcId="{56329118-46D8-7645-822F-30049771C647}" destId="{43C3926D-8CEE-A444-9179-423C4C24E41C}" srcOrd="2" destOrd="0" presId="urn:microsoft.com/office/officeart/2008/layout/RadialCluster"/>
    <dgm:cxn modelId="{9129EFD5-AF40-3040-83B2-1CA0AD092B1B}" type="presParOf" srcId="{56329118-46D8-7645-822F-30049771C647}" destId="{CD13A569-FB53-0A49-852E-7B80EFEE9E40}" srcOrd="3" destOrd="0" presId="urn:microsoft.com/office/officeart/2008/layout/RadialCluster"/>
    <dgm:cxn modelId="{69068F61-FCEB-2840-AEFB-72EDA573388B}" type="presParOf" srcId="{56329118-46D8-7645-822F-30049771C647}" destId="{19F7EF4E-F362-FF49-8E95-1C2EAE4A734C}" srcOrd="4" destOrd="0" presId="urn:microsoft.com/office/officeart/2008/layout/RadialCluster"/>
    <dgm:cxn modelId="{04D22323-2BAD-2745-9C87-A7166BA75D89}" type="presParOf" srcId="{56329118-46D8-7645-822F-30049771C647}" destId="{78F45618-534E-C04B-9E6C-EFF1DC701E09}" srcOrd="5" destOrd="0" presId="urn:microsoft.com/office/officeart/2008/layout/RadialCluster"/>
    <dgm:cxn modelId="{A45065D8-30FB-4A40-9259-6D63E2C98FDE}" type="presParOf" srcId="{56329118-46D8-7645-822F-30049771C647}" destId="{6CBF27D0-8B7D-534F-86C8-FC592A820CF4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2D68-3E0B-CD4E-86FE-1A0DC9343664}">
      <dsp:nvSpPr>
        <dsp:cNvPr id="0" name=""/>
        <dsp:cNvSpPr/>
      </dsp:nvSpPr>
      <dsp:spPr>
        <a:xfrm>
          <a:off x="1852744" y="2330602"/>
          <a:ext cx="2502702" cy="8590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b="1" kern="1200" dirty="0"/>
            <a:t>ΠΟΛΙΤΕΣ</a:t>
          </a:r>
          <a:endParaRPr lang="en-US" sz="3400" b="1" kern="1200" dirty="0"/>
        </a:p>
      </dsp:txBody>
      <dsp:txXfrm>
        <a:off x="1894678" y="2372536"/>
        <a:ext cx="2418834" cy="775146"/>
      </dsp:txXfrm>
    </dsp:sp>
    <dsp:sp modelId="{A1681767-C948-AE4E-812B-C0DFCABB4E82}">
      <dsp:nvSpPr>
        <dsp:cNvPr id="0" name=""/>
        <dsp:cNvSpPr/>
      </dsp:nvSpPr>
      <dsp:spPr>
        <a:xfrm rot="16200000">
          <a:off x="2544484" y="1770990"/>
          <a:ext cx="111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9223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3926D-8CEE-A444-9179-423C4C24E41C}">
      <dsp:nvSpPr>
        <dsp:cNvPr id="0" name=""/>
        <dsp:cNvSpPr/>
      </dsp:nvSpPr>
      <dsp:spPr>
        <a:xfrm>
          <a:off x="1584548" y="212628"/>
          <a:ext cx="3039093" cy="998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ΔΗΜΟΚΡΑΤΙΑ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633303" y="261383"/>
        <a:ext cx="2941583" cy="901240"/>
      </dsp:txXfrm>
    </dsp:sp>
    <dsp:sp modelId="{CD13A569-FB53-0A49-852E-7B80EFEE9E40}">
      <dsp:nvSpPr>
        <dsp:cNvPr id="0" name=""/>
        <dsp:cNvSpPr/>
      </dsp:nvSpPr>
      <dsp:spPr>
        <a:xfrm rot="1800000">
          <a:off x="3824170" y="3278642"/>
          <a:ext cx="356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10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7EF4E-F362-FF49-8E95-1C2EAE4A734C}">
      <dsp:nvSpPr>
        <dsp:cNvPr id="0" name=""/>
        <dsp:cNvSpPr/>
      </dsp:nvSpPr>
      <dsp:spPr>
        <a:xfrm>
          <a:off x="3674007" y="3367668"/>
          <a:ext cx="2407600" cy="832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/>
            <a:t>ΕΠΙΚΟΙΝΩΝΙΑ</a:t>
          </a:r>
          <a:endParaRPr lang="en-US" sz="2900" b="1" kern="1200" dirty="0"/>
        </a:p>
      </dsp:txBody>
      <dsp:txXfrm>
        <a:off x="3714670" y="3408331"/>
        <a:ext cx="2326274" cy="751662"/>
      </dsp:txXfrm>
    </dsp:sp>
    <dsp:sp modelId="{78F45618-534E-C04B-9E6C-EFF1DC701E09}">
      <dsp:nvSpPr>
        <dsp:cNvPr id="0" name=""/>
        <dsp:cNvSpPr/>
      </dsp:nvSpPr>
      <dsp:spPr>
        <a:xfrm rot="8231472">
          <a:off x="2465876" y="3258032"/>
          <a:ext cx="2013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354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F27D0-8B7D-534F-86C8-FC592A820CF4}">
      <dsp:nvSpPr>
        <dsp:cNvPr id="0" name=""/>
        <dsp:cNvSpPr/>
      </dsp:nvSpPr>
      <dsp:spPr>
        <a:xfrm>
          <a:off x="631424" y="3326448"/>
          <a:ext cx="2758361" cy="893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ΔΗΜΟΣΙΑ ΣΦΑΙΡΑ</a:t>
          </a:r>
          <a:endParaRPr lang="en-US" sz="2600" b="1" kern="1200" dirty="0"/>
        </a:p>
      </dsp:txBody>
      <dsp:txXfrm>
        <a:off x="675022" y="3370046"/>
        <a:ext cx="2671165" cy="80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5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7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0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6F14-0E39-7D40-983C-B9D496744A9A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64A53-64AE-B943-9D4F-D5055B36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vima.gr/2008/11/24/opinions/ti-einai-i-koinwnia-twn-politw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13317"/>
            <a:ext cx="9144000" cy="2085278"/>
          </a:xfrm>
        </p:spPr>
        <p:txBody>
          <a:bodyPr>
            <a:normAutofit/>
          </a:bodyPr>
          <a:lstStyle/>
          <a:p>
            <a:r>
              <a:rPr lang="el-GR" b="1" dirty="0"/>
              <a:t>ΔΗΜΟΚΡΑΤΙΑ-ΔΗΜΟΣΙΑ ΣΦΑΙΡΑ ΚΑΙ ΕΠΙΚΟΙΝΩΝΙΑ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../FOTOS%20ΜΑΘΗΜΑΤΟΣ/Η%20Δημοκρατία%2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3077738"/>
            <a:ext cx="9355873" cy="282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3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Εισαγωγή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 πλαίσιο του συγκεκριμένου μαθήματος θα παρουσιαστεί διεπιστημονικά  </a:t>
            </a:r>
          </a:p>
          <a:p>
            <a:r>
              <a:rPr lang="el-GR" dirty="0"/>
              <a:t>ο τρόπος και </a:t>
            </a:r>
          </a:p>
          <a:p>
            <a:r>
              <a:rPr lang="el-GR" dirty="0"/>
              <a:t>τα μέσα λειτουργίας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Επικοινωνίας στο κανονιστικό πλαίσιο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της Σύγχρονης Δημοκρατίας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και στο περιβάλλον της Σύγχρονης Δημόσιας Σφαίρας.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7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9434"/>
            <a:ext cx="10515600" cy="540752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  </a:t>
            </a:r>
          </a:p>
          <a:p>
            <a:pPr marL="0" indent="0">
              <a:buNone/>
            </a:pPr>
            <a:r>
              <a:rPr lang="el-GR" sz="3200" dirty="0"/>
              <a:t>Ειδικότερα: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επιχειρείται η </a:t>
            </a:r>
          </a:p>
          <a:p>
            <a:pPr marL="0" indent="0">
              <a:buNone/>
            </a:pPr>
            <a:r>
              <a:rPr lang="el-GR" sz="3200" dirty="0"/>
              <a:t>    προσέγγιση της ανάλυσης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των επικοινωνιακών δομών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και μέσων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των δρώντων υποκειμένων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της επικοινωνιακής δράσης,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ώστε να γίνει κατανοητός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2" y="1226633"/>
            <a:ext cx="4716966" cy="44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1737"/>
            <a:ext cx="10515600" cy="5531004"/>
          </a:xfrm>
        </p:spPr>
        <p:txBody>
          <a:bodyPr/>
          <a:lstStyle/>
          <a:p>
            <a:pPr>
              <a:buFont typeface="Wingdings" charset="2"/>
              <a:buChar char="ü"/>
            </a:pPr>
            <a:endParaRPr lang="el-GR" dirty="0"/>
          </a:p>
          <a:p>
            <a:pPr>
              <a:buFont typeface="Wingdings" charset="2"/>
              <a:buChar char="ü"/>
            </a:pPr>
            <a:r>
              <a:rPr lang="el-GR" dirty="0"/>
              <a:t>ο τρόπος και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οι μέθοδοι λειτουργίας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στο σύγχρονο και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ραγδαίως εξελισσόμενο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μητροπολιτικό περιβάλλον, </a:t>
            </a:r>
          </a:p>
          <a:p>
            <a:pPr>
              <a:buFont typeface="Wingdings" charset="2"/>
              <a:buChar char="ü"/>
            </a:pPr>
            <a:r>
              <a:rPr lang="el-GR" dirty="0"/>
              <a:t>το οποίο προσλαμβάνει νέα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και ιδιαίτερα χαρακτηριστικά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ειδικότερα μετά </a:t>
            </a:r>
          </a:p>
          <a:p>
            <a:pPr marL="0" indent="0">
              <a:buNone/>
            </a:pPr>
            <a:r>
              <a:rPr lang="el-GR" dirty="0"/>
              <a:t>την περίοδο της πανδημίας.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22" y="1500148"/>
            <a:ext cx="4610100" cy="40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5190"/>
            <a:ext cx="10515600" cy="535177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Θα εστιάσουμε: </a:t>
            </a:r>
          </a:p>
          <a:p>
            <a:pPr marL="0" indent="0">
              <a:buNone/>
            </a:pPr>
            <a:r>
              <a:rPr lang="el-GR" dirty="0"/>
              <a:t>Στην </a:t>
            </a:r>
            <a:r>
              <a:rPr lang="el-GR" b="1" dirty="0"/>
              <a:t>εξοικείωση</a:t>
            </a:r>
            <a:r>
              <a:rPr lang="el-GR" dirty="0"/>
              <a:t> και </a:t>
            </a:r>
            <a:r>
              <a:rPr lang="el-GR" b="1" dirty="0"/>
              <a:t>προσέγγιση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με τις έννοιες: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</a:t>
            </a:r>
            <a:r>
              <a:rPr lang="el-GR" b="1" dirty="0"/>
              <a:t>Θεωρίας της Δημοκρατίας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ως το </a:t>
            </a:r>
            <a:r>
              <a:rPr lang="el-GR" b="1" dirty="0"/>
              <a:t>θεμελιώδες υπόβαθρο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λειτουργίας της δημόσιας σφαίρας,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διαχρονικής </a:t>
            </a:r>
            <a:r>
              <a:rPr lang="el-GR" b="1" dirty="0"/>
              <a:t>διαμόρφωσης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εξέλιξης της Δημόσιας Σφαίρας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ως των </a:t>
            </a:r>
            <a:r>
              <a:rPr lang="el-GR" b="1" dirty="0"/>
              <a:t>βασικών ερμηνευτικών πλαισίων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προσέγγισης και ανάλυσης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του τρόπου </a:t>
            </a:r>
            <a:r>
              <a:rPr lang="el-GR" b="1" dirty="0"/>
              <a:t>λειτουργίας </a:t>
            </a:r>
          </a:p>
          <a:p>
            <a:pPr marL="0" indent="0">
              <a:buNone/>
            </a:pPr>
            <a:r>
              <a:rPr lang="el-GR" b="1" dirty="0"/>
              <a:t> των Επικοινωνιακών Δομών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23" y="953022"/>
            <a:ext cx="4850781" cy="50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5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595"/>
            <a:ext cx="10515600" cy="5832088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Θα παρουσιαστούν </a:t>
            </a:r>
          </a:p>
          <a:p>
            <a:pPr marL="0" indent="0">
              <a:buNone/>
            </a:pPr>
            <a:r>
              <a:rPr lang="el-GR" dirty="0"/>
              <a:t>   επίσης οι έννοιες:</a:t>
            </a:r>
          </a:p>
          <a:p>
            <a:r>
              <a:rPr lang="el-GR" dirty="0"/>
              <a:t> </a:t>
            </a:r>
            <a:r>
              <a:rPr lang="el-GR" sz="3200" dirty="0"/>
              <a:t>της </a:t>
            </a:r>
            <a:r>
              <a:rPr lang="el-GR" sz="3200" b="1" dirty="0"/>
              <a:t>κατασκευής της εικόνας </a:t>
            </a:r>
          </a:p>
          <a:p>
            <a:r>
              <a:rPr lang="el-GR" sz="3200" dirty="0"/>
              <a:t>και της </a:t>
            </a:r>
            <a:r>
              <a:rPr lang="el-GR" sz="3200" b="1" dirty="0"/>
              <a:t>κατασκευής</a:t>
            </a:r>
            <a:r>
              <a:rPr lang="el-GR" sz="3200" dirty="0"/>
              <a:t> </a:t>
            </a:r>
          </a:p>
          <a:p>
            <a:r>
              <a:rPr lang="el-GR" sz="3200" dirty="0"/>
              <a:t>της </a:t>
            </a:r>
            <a:r>
              <a:rPr lang="el-GR" sz="3200" b="1" dirty="0"/>
              <a:t>ιδεολογίας </a:t>
            </a:r>
          </a:p>
          <a:p>
            <a:r>
              <a:rPr lang="el-GR" sz="3200" dirty="0"/>
              <a:t>και </a:t>
            </a:r>
            <a:r>
              <a:rPr lang="el-GR" sz="3200" b="1" dirty="0"/>
              <a:t>συναίνεσης</a:t>
            </a:r>
            <a:r>
              <a:rPr lang="el-GR" sz="32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ως μηχανισμών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επικοινωνιακής επιρροής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διαμόρφωσης αποτελέσματος</a:t>
            </a:r>
            <a:r>
              <a:rPr lang="el-GR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1081668"/>
            <a:ext cx="4897244" cy="42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5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4468"/>
            <a:ext cx="10515600" cy="57763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endParaRPr lang="el-GR" dirty="0"/>
          </a:p>
          <a:p>
            <a:pPr>
              <a:buFont typeface="Wingdings" charset="2"/>
              <a:buChar char="Ø"/>
            </a:pPr>
            <a:r>
              <a:rPr lang="el-GR" sz="3200" dirty="0"/>
              <a:t>Η </a:t>
            </a:r>
            <a:r>
              <a:rPr lang="el-GR" sz="3200" b="1" dirty="0"/>
              <a:t>σημειωτική</a:t>
            </a:r>
            <a:r>
              <a:rPr lang="el-GR" sz="3200" dirty="0"/>
              <a:t> αποτελεί </a:t>
            </a:r>
          </a:p>
          <a:p>
            <a:pPr marL="0" indent="0">
              <a:buNone/>
            </a:pPr>
            <a:r>
              <a:rPr lang="el-GR" sz="3200" dirty="0"/>
              <a:t>ένα επίσης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σημαντικό εργαλείο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καθορισμού </a:t>
            </a:r>
          </a:p>
          <a:p>
            <a:pPr marL="0" indent="0">
              <a:buNone/>
            </a:pPr>
            <a:r>
              <a:rPr lang="el-GR" sz="3200" b="1" dirty="0"/>
              <a:t>   στάσεων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</a:t>
            </a:r>
            <a:r>
              <a:rPr lang="el-GR" sz="3200" b="1" dirty="0"/>
              <a:t>αντιλήψεων</a:t>
            </a:r>
            <a:r>
              <a:rPr lang="el-GR" sz="32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ως </a:t>
            </a:r>
            <a:r>
              <a:rPr lang="el-GR" sz="3200" b="1" dirty="0"/>
              <a:t>μηχανισμών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αναπαραγωγής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εξουσιαστικών </a:t>
            </a:r>
            <a:r>
              <a:rPr lang="el-GR" sz="3200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κοινωνικών μοντέλων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και αντιλήψεων. </a:t>
            </a:r>
            <a:endParaRPr lang="en-GB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50" y="624468"/>
            <a:ext cx="6213088" cy="58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668"/>
            <a:ext cx="10515600" cy="5095295"/>
          </a:xfrm>
        </p:spPr>
        <p:txBody>
          <a:bodyPr>
            <a:normAutofit/>
          </a:bodyPr>
          <a:lstStyle/>
          <a:p>
            <a:r>
              <a:rPr lang="el-GR" dirty="0"/>
              <a:t>Επίσης δίδεται ιδιαίτερη έμφαση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 </a:t>
            </a:r>
            <a:r>
              <a:rPr lang="el-GR" b="1" dirty="0"/>
              <a:t>λειτουργία του λόγου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τόσο στην </a:t>
            </a:r>
            <a:r>
              <a:rPr lang="el-GR" b="1" dirty="0"/>
              <a:t>πραγματολογική </a:t>
            </a:r>
            <a:r>
              <a:rPr lang="el-GR" dirty="0"/>
              <a:t>του,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όσο και στην </a:t>
            </a:r>
            <a:r>
              <a:rPr lang="el-GR" b="1" dirty="0"/>
              <a:t>συμβολική</a:t>
            </a:r>
            <a:r>
              <a:rPr lang="el-GR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ιδεολογική του χρήση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ως </a:t>
            </a:r>
            <a:r>
              <a:rPr lang="el-GR" b="1" dirty="0"/>
              <a:t>παραγωγού πολιτικών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επικοινωνιακών επιρροών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</a:t>
            </a:r>
            <a:r>
              <a:rPr lang="el-GR" b="1" dirty="0"/>
              <a:t>παρεμβάσεων στο ατομικό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και κοινωνικό σύνολο</a:t>
            </a:r>
            <a:r>
              <a:rPr lang="el-GR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3" y="1081668"/>
            <a:ext cx="5531004" cy="49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Fa</a:t>
            </a:r>
            <a:r>
              <a:rPr lang="el-GR" b="1" dirty="0"/>
              <a:t>k</a:t>
            </a:r>
            <a:r>
              <a:rPr lang="en-US" b="1" dirty="0"/>
              <a:t>e News </a:t>
            </a:r>
            <a:r>
              <a:rPr lang="el-GR" b="1" dirty="0"/>
              <a:t>και Δημοκρατία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Θα αποτελέσει ειδική  </a:t>
            </a:r>
          </a:p>
          <a:p>
            <a:pPr marL="0" indent="0">
              <a:buNone/>
            </a:pPr>
            <a:r>
              <a:rPr lang="el-GR" dirty="0"/>
              <a:t>ξεχωριστή ενότητα ώστε:</a:t>
            </a:r>
          </a:p>
          <a:p>
            <a:r>
              <a:rPr lang="el-GR" dirty="0"/>
              <a:t>να γίνει η προσέγγιση </a:t>
            </a:r>
          </a:p>
          <a:p>
            <a:pPr marL="0" indent="0">
              <a:buNone/>
            </a:pPr>
            <a:r>
              <a:rPr lang="el-GR" dirty="0"/>
              <a:t>του φαινομένου </a:t>
            </a:r>
          </a:p>
          <a:p>
            <a:pPr marL="0" indent="0">
              <a:buNone/>
            </a:pPr>
            <a:r>
              <a:rPr lang="el-GR" dirty="0"/>
              <a:t>σε σχέση:</a:t>
            </a:r>
          </a:p>
          <a:p>
            <a:r>
              <a:rPr lang="el-GR" dirty="0"/>
              <a:t>με τα </a:t>
            </a:r>
            <a:r>
              <a:rPr lang="en-US" b="1" dirty="0"/>
              <a:t>media</a:t>
            </a:r>
            <a:r>
              <a:rPr lang="el-GR" dirty="0"/>
              <a:t> και </a:t>
            </a:r>
          </a:p>
          <a:p>
            <a:r>
              <a:rPr lang="el-GR" dirty="0"/>
              <a:t>τους </a:t>
            </a:r>
            <a:r>
              <a:rPr lang="el-GR" b="1" dirty="0"/>
              <a:t>μηχανισμούς </a:t>
            </a:r>
          </a:p>
          <a:p>
            <a:r>
              <a:rPr lang="el-GR" b="1" dirty="0"/>
              <a:t>της επικοινωνίας</a:t>
            </a:r>
          </a:p>
          <a:p>
            <a:pPr marL="0" indent="0">
              <a:buNone/>
            </a:pPr>
            <a:r>
              <a:rPr lang="el-GR" b="1" dirty="0"/>
              <a:t>ειδικά της ψηφιακής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66" y="1825624"/>
            <a:ext cx="6456556" cy="41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231"/>
          </a:xfrm>
        </p:spPr>
        <p:txBody>
          <a:bodyPr/>
          <a:lstStyle/>
          <a:p>
            <a:pPr algn="ctr"/>
            <a:r>
              <a:rPr lang="el-GR" b="1" dirty="0"/>
              <a:t>Συμπερασματικά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66" y="1594624"/>
            <a:ext cx="10751634" cy="4582339"/>
          </a:xfrm>
        </p:spPr>
        <p:txBody>
          <a:bodyPr>
            <a:normAutofit/>
          </a:bodyPr>
          <a:lstStyle/>
          <a:p>
            <a:r>
              <a:rPr lang="el-GR" dirty="0"/>
              <a:t>Σε όλη τη διάρκεια </a:t>
            </a:r>
          </a:p>
          <a:p>
            <a:pPr marL="0" indent="0">
              <a:buNone/>
            </a:pPr>
            <a:r>
              <a:rPr lang="el-GR" dirty="0"/>
              <a:t>του εξαμήνου </a:t>
            </a:r>
          </a:p>
          <a:p>
            <a:pPr marL="0" indent="0">
              <a:buNone/>
            </a:pPr>
            <a:r>
              <a:rPr lang="el-GR" dirty="0"/>
              <a:t>θα εξεταστεί και αναλυθεί η σχέση:</a:t>
            </a:r>
          </a:p>
          <a:p>
            <a:r>
              <a:rPr lang="el-GR" b="1" dirty="0"/>
              <a:t>Δημοκρατία-Δημόσια Σφαίρα </a:t>
            </a:r>
          </a:p>
          <a:p>
            <a:pPr marL="0" indent="0">
              <a:buNone/>
            </a:pPr>
            <a:r>
              <a:rPr lang="el-GR" dirty="0"/>
              <a:t>  και </a:t>
            </a:r>
            <a:r>
              <a:rPr lang="el-GR" b="1" dirty="0"/>
              <a:t>Επικοινωνία </a:t>
            </a:r>
            <a:r>
              <a:rPr lang="el-GR" dirty="0"/>
              <a:t>και πώς: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αυτή η σχέση </a:t>
            </a:r>
            <a:r>
              <a:rPr lang="el-GR" b="1" dirty="0"/>
              <a:t>αλληλοεπιδρά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αλλά και </a:t>
            </a:r>
            <a:r>
              <a:rPr lang="el-GR" b="1" dirty="0"/>
              <a:t>καθορίζει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τις </a:t>
            </a:r>
            <a:r>
              <a:rPr lang="el-GR" b="1" dirty="0"/>
              <a:t>παραμέτρους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</a:t>
            </a:r>
            <a:r>
              <a:rPr lang="el-GR" b="1" dirty="0"/>
              <a:t>επικοινωνιακής διαδικασίας</a:t>
            </a:r>
            <a:r>
              <a:rPr lang="el-GR" dirty="0"/>
              <a:t>. 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5549807"/>
              </p:ext>
            </p:extLst>
          </p:nvPr>
        </p:nvGraphicFramePr>
        <p:xfrm>
          <a:off x="5988203" y="1694986"/>
          <a:ext cx="6032811" cy="444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2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ΜΕΡΟΣ Α΄ </a:t>
            </a:r>
            <a:br>
              <a:rPr lang="el-GR" b="1" dirty="0"/>
            </a:br>
            <a:r>
              <a:rPr lang="el-GR" b="1" dirty="0"/>
              <a:t>Εννοιολογικοί Προσδιορισμοί και Προσεγγίσεις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3200" b="1" dirty="0"/>
              <a:t>Δημοκρατία:</a:t>
            </a:r>
            <a:endParaRPr lang="el-GR" sz="3200" b="1" dirty="0"/>
          </a:p>
          <a:p>
            <a:pPr lvl="1"/>
            <a:r>
              <a:rPr lang="el-GR" sz="3200" dirty="0"/>
              <a:t>Η Δημοκρατία δεν παρουσιάζει μία μόνο μορφή, </a:t>
            </a:r>
          </a:p>
          <a:p>
            <a:pPr lvl="1"/>
            <a:r>
              <a:rPr lang="el-GR" sz="3200" dirty="0"/>
              <a:t>αλλά πολλές</a:t>
            </a:r>
            <a:r>
              <a:rPr lang="en-GB" sz="3200" dirty="0">
                <a:effectLst/>
              </a:rPr>
              <a:t> </a:t>
            </a:r>
            <a:r>
              <a:rPr lang="el-GR" sz="3200" dirty="0">
                <a:effectLst/>
              </a:rPr>
              <a:t>(</a:t>
            </a:r>
            <a:r>
              <a:rPr lang="en-US" sz="3200" dirty="0"/>
              <a:t>Katz,</a:t>
            </a:r>
            <a:r>
              <a:rPr lang="el-GR" sz="3200" dirty="0"/>
              <a:t> </a:t>
            </a:r>
            <a:r>
              <a:rPr lang="en-US" sz="3200" dirty="0"/>
              <a:t>R.</a:t>
            </a:r>
            <a:r>
              <a:rPr lang="el-GR" sz="3200" dirty="0"/>
              <a:t>, </a:t>
            </a:r>
            <a:r>
              <a:rPr lang="en-US" sz="3200" dirty="0"/>
              <a:t>1997). </a:t>
            </a:r>
            <a:endParaRPr lang="el-GR" sz="3200" dirty="0"/>
          </a:p>
          <a:p>
            <a:pPr marL="457200" lvl="1" indent="0">
              <a:buNone/>
            </a:pPr>
            <a:r>
              <a:rPr lang="el-GR" sz="3200" dirty="0"/>
              <a:t>Μερικές από αυτές έχουν ως κύριο στόχο :</a:t>
            </a:r>
          </a:p>
          <a:p>
            <a:pPr lvl="1">
              <a:buFont typeface="Wingdings" charset="2"/>
              <a:buChar char="Ø"/>
            </a:pPr>
            <a:r>
              <a:rPr lang="el-GR" sz="3200" dirty="0"/>
              <a:t>την </a:t>
            </a:r>
            <a:r>
              <a:rPr lang="el-GR" sz="3200" b="1" dirty="0"/>
              <a:t>απλή περιγραφή </a:t>
            </a:r>
            <a:r>
              <a:rPr lang="el-GR" sz="3200" dirty="0"/>
              <a:t>και </a:t>
            </a:r>
          </a:p>
          <a:p>
            <a:pPr lvl="1">
              <a:buFont typeface="Wingdings" charset="2"/>
              <a:buChar char="Ø"/>
            </a:pPr>
            <a:r>
              <a:rPr lang="el-GR" sz="3200" b="1" dirty="0"/>
              <a:t>επεξήγηση</a:t>
            </a:r>
            <a:r>
              <a:rPr lang="el-GR" sz="3200" dirty="0"/>
              <a:t>, ενώ ταυτόχρονα αποπειρώνται </a:t>
            </a:r>
          </a:p>
          <a:p>
            <a:pPr lvl="1">
              <a:buFont typeface="Wingdings" charset="2"/>
              <a:buChar char="Ø"/>
            </a:pPr>
            <a:r>
              <a:rPr lang="el-GR" sz="3200" dirty="0"/>
              <a:t>να </a:t>
            </a:r>
            <a:r>
              <a:rPr lang="el-GR" sz="3200" b="1" dirty="0"/>
              <a:t>ανακαλύψουν πιθανές σχέσεις αιτίου-αιτιατού</a:t>
            </a:r>
            <a:r>
              <a:rPr lang="en-GB" sz="3200" dirty="0">
                <a:effectLst/>
              </a:rPr>
              <a:t> </a:t>
            </a:r>
            <a:r>
              <a:rPr lang="el-GR" sz="3200" b="1" dirty="0">
                <a:effectLst/>
              </a:rPr>
              <a:t>(</a:t>
            </a:r>
            <a:r>
              <a:rPr lang="en-US" sz="3200" b="1" dirty="0"/>
              <a:t>Schmidt</a:t>
            </a:r>
            <a:r>
              <a:rPr lang="el-GR" sz="3200" b="1" dirty="0"/>
              <a:t>, </a:t>
            </a:r>
            <a:r>
              <a:rPr lang="en-US" sz="3200" b="1" dirty="0"/>
              <a:t>G</a:t>
            </a:r>
            <a:r>
              <a:rPr lang="el-GR" sz="3200" b="1" dirty="0"/>
              <a:t>. </a:t>
            </a:r>
            <a:r>
              <a:rPr lang="en-US" sz="3200" b="1" dirty="0"/>
              <a:t>M</a:t>
            </a:r>
            <a:r>
              <a:rPr lang="el-GR" sz="3200" b="1" dirty="0"/>
              <a:t>., 2004)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83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083"/>
            <a:ext cx="10515600" cy="5875880"/>
          </a:xfrm>
        </p:spPr>
        <p:txBody>
          <a:bodyPr/>
          <a:lstStyle/>
          <a:p>
            <a:r>
              <a:rPr lang="el-GR" sz="3200" dirty="0"/>
              <a:t>Πρόκειται για τις λεγόμενες </a:t>
            </a:r>
          </a:p>
          <a:p>
            <a:r>
              <a:rPr lang="el-GR" sz="3200" dirty="0"/>
              <a:t>εμπειρικές ή </a:t>
            </a:r>
          </a:p>
          <a:p>
            <a:r>
              <a:rPr lang="el-GR" sz="3200" dirty="0"/>
              <a:t>ρεαλιστικές θεωρίες της δημοκρατίας. </a:t>
            </a:r>
          </a:p>
          <a:p>
            <a:pPr marL="0" indent="0">
              <a:buNone/>
            </a:pPr>
            <a:r>
              <a:rPr lang="el-GR" sz="3600" b="1" dirty="0"/>
              <a:t>Οι μορφές της Δημοκρατίας </a:t>
            </a:r>
            <a:r>
              <a:rPr lang="el-GR" sz="3600" dirty="0"/>
              <a:t>και η συνεπακόλουθη ταξινόμησή τους ποικίλλουν ανάλογα: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με την </a:t>
            </a:r>
            <a:r>
              <a:rPr lang="el-GR" sz="3600" b="1" dirty="0"/>
              <a:t>συμμετοχή</a:t>
            </a:r>
            <a:r>
              <a:rPr lang="el-GR" sz="3600" dirty="0"/>
              <a:t> των πολιτών,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τον </a:t>
            </a:r>
            <a:r>
              <a:rPr lang="el-GR" sz="3600" b="1" dirty="0"/>
              <a:t>τρόπο λήψης </a:t>
            </a:r>
            <a:r>
              <a:rPr lang="el-GR" sz="3600" dirty="0"/>
              <a:t>των αποφάσεων,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αποτελεσματικότητα στη διακυβέρνηση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καθώς και σε </a:t>
            </a:r>
            <a:r>
              <a:rPr lang="el-GR" sz="3600" b="1" dirty="0"/>
              <a:t>ιδεολογικά</a:t>
            </a:r>
            <a:r>
              <a:rPr lang="el-GR" sz="3600" dirty="0"/>
              <a:t> και </a:t>
            </a:r>
            <a:r>
              <a:rPr lang="el-GR" sz="3600" b="1" dirty="0"/>
              <a:t>πολιτικά ρεύματα</a:t>
            </a:r>
            <a:r>
              <a:rPr lang="el-GR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5224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9" y="557561"/>
            <a:ext cx="10628971" cy="5619402"/>
          </a:xfrm>
        </p:spPr>
        <p:txBody>
          <a:bodyPr>
            <a:noAutofit/>
          </a:bodyPr>
          <a:lstStyle/>
          <a:p>
            <a:r>
              <a:rPr lang="el-GR" sz="3200" dirty="0"/>
              <a:t>Έτσι από την </a:t>
            </a:r>
            <a:r>
              <a:rPr lang="el-GR" sz="3200" b="1" dirty="0"/>
              <a:t>Αριστοτελική θεώρηση </a:t>
            </a:r>
            <a:r>
              <a:rPr lang="el-GR" sz="3200" dirty="0"/>
              <a:t>της </a:t>
            </a:r>
            <a:r>
              <a:rPr lang="el-GR" sz="3200" b="1" dirty="0"/>
              <a:t>Δημοκρατικής λειτουργίας </a:t>
            </a:r>
            <a:r>
              <a:rPr lang="el-GR" sz="3200" dirty="0"/>
              <a:t>του Πολιτεύματος και την διαχρονική τοποθέτησή του, ως του καλύτερου τρόπου για τη διακυβέρνηση των πολιτών, θα παρουσιαστούν στο πλαίσιο του μαθήματος: </a:t>
            </a:r>
          </a:p>
          <a:p>
            <a:r>
              <a:rPr lang="el-GR" sz="3200" dirty="0"/>
              <a:t>οι </a:t>
            </a:r>
            <a:r>
              <a:rPr lang="el-GR" sz="3200" b="1" dirty="0"/>
              <a:t>σύγχρονες θεωρίες για τη Δημοκρατία</a:t>
            </a:r>
            <a:r>
              <a:rPr lang="el-GR" sz="3200" dirty="0"/>
              <a:t>, οι οποίες διαρκώς μετασχηματίζονται και ενισχύονται ως συνέπεια της παράλληλης </a:t>
            </a:r>
            <a:r>
              <a:rPr lang="el-GR" sz="3200" b="1" dirty="0"/>
              <a:t>διαμόρφωσης και εξέλιξης της δημόσιας σφαίρας</a:t>
            </a:r>
            <a:r>
              <a:rPr lang="el-GR" sz="3200" dirty="0"/>
              <a:t>, </a:t>
            </a:r>
          </a:p>
          <a:p>
            <a:r>
              <a:rPr lang="el-GR" sz="3200" dirty="0"/>
              <a:t>ως της αναγκαίας προϋπόθεσης για την </a:t>
            </a:r>
            <a:r>
              <a:rPr lang="el-GR" sz="3600" b="1" dirty="0"/>
              <a:t>επικοινωνιακή πράξη</a:t>
            </a:r>
            <a:r>
              <a:rPr lang="el-GR" sz="3200" b="1" dirty="0"/>
              <a:t> </a:t>
            </a:r>
            <a:r>
              <a:rPr lang="el-GR" sz="3200" dirty="0"/>
              <a:t>και την </a:t>
            </a:r>
            <a:r>
              <a:rPr lang="el-GR" sz="3200" b="1" dirty="0"/>
              <a:t>συμμετοχή των πολιτών στη σύγχρονη δημόσια σφαίρα</a:t>
            </a:r>
            <a:r>
              <a:rPr lang="el-GR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6052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pPr algn="ctr"/>
            <a:r>
              <a:rPr lang="el-GR" b="1" dirty="0"/>
              <a:t>Δημόσια Σφαίρα</a:t>
            </a:r>
            <a:r>
              <a:rPr lang="en-GB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4727304"/>
          </a:xfrm>
        </p:spPr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3600" dirty="0"/>
              <a:t>η έννοια «Δημόσια Σφαίρα» </a:t>
            </a:r>
          </a:p>
          <a:p>
            <a:r>
              <a:rPr lang="el-GR" sz="3600" dirty="0"/>
              <a:t>δεν περιλαμβάνεται συχνά στα λεξικά, </a:t>
            </a:r>
          </a:p>
          <a:p>
            <a:r>
              <a:rPr lang="el-GR" sz="3600" dirty="0"/>
              <a:t>εν τούτοις βρίσκεται στο επίκεντρο </a:t>
            </a:r>
          </a:p>
          <a:p>
            <a:r>
              <a:rPr lang="el-GR" sz="3600" dirty="0"/>
              <a:t>της </a:t>
            </a:r>
            <a:r>
              <a:rPr lang="el-GR" sz="3600" b="1" dirty="0"/>
              <a:t>δημοκρατικής κοινωνίας</a:t>
            </a:r>
            <a:r>
              <a:rPr lang="en-GB" sz="3600" b="1" dirty="0"/>
              <a:t> </a:t>
            </a:r>
            <a:r>
              <a:rPr lang="el-GR" sz="3600" dirty="0"/>
              <a:t>(</a:t>
            </a:r>
            <a:r>
              <a:rPr lang="en-US" sz="3600" dirty="0"/>
              <a:t>Wolton</a:t>
            </a:r>
            <a:r>
              <a:rPr lang="el-GR" sz="3600" dirty="0"/>
              <a:t>, 2005).</a:t>
            </a:r>
            <a:endParaRPr lang="el-GR" sz="3600" b="1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41" y="1449659"/>
            <a:ext cx="7301132" cy="21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6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7991"/>
            <a:ext cx="6172200" cy="5988204"/>
          </a:xfrm>
        </p:spPr>
        <p:txBody>
          <a:bodyPr>
            <a:noAutofit/>
          </a:bodyPr>
          <a:lstStyle/>
          <a:p>
            <a:r>
              <a:rPr lang="el-GR" sz="3200" dirty="0"/>
              <a:t>Ο </a:t>
            </a:r>
            <a:r>
              <a:rPr lang="en-US" sz="3200" b="1" dirty="0"/>
              <a:t>Habermas</a:t>
            </a:r>
            <a:r>
              <a:rPr lang="el-GR" sz="3200" dirty="0"/>
              <a:t>, όπως ο ίδιος τονίζει, </a:t>
            </a:r>
          </a:p>
          <a:p>
            <a:r>
              <a:rPr lang="el-GR" sz="3200" dirty="0"/>
              <a:t>τη δανείστηκε από τον Ι. </a:t>
            </a:r>
            <a:r>
              <a:rPr lang="en-US" sz="3200" b="1" dirty="0"/>
              <a:t>Kant</a:t>
            </a:r>
            <a:r>
              <a:rPr lang="el-GR" sz="3200" dirty="0"/>
              <a:t> </a:t>
            </a:r>
          </a:p>
          <a:p>
            <a:r>
              <a:rPr lang="el-GR" sz="3200" dirty="0"/>
              <a:t>που είναι προφανώς ο δημιουργός της, </a:t>
            </a:r>
          </a:p>
          <a:p>
            <a:r>
              <a:rPr lang="el-GR" sz="3200" dirty="0"/>
              <a:t>και εκλαΐκευσε τη χρήση της </a:t>
            </a:r>
          </a:p>
          <a:p>
            <a:r>
              <a:rPr lang="el-GR" sz="3200" dirty="0"/>
              <a:t>στην πολιτική ανάλυση από τη δεκαετία του 1970. </a:t>
            </a:r>
          </a:p>
          <a:p>
            <a:r>
              <a:rPr lang="el-GR" sz="3200" b="1" dirty="0"/>
              <a:t>Την ορίζει ως ενδιάμεση σφαίρα που συγκροτήθηκε ιστορικά, την εποχή της Αναγέννησης, </a:t>
            </a:r>
            <a:r>
              <a:rPr lang="el-GR" sz="3200" dirty="0"/>
              <a:t>μεταξύ</a:t>
            </a:r>
            <a:r>
              <a:rPr lang="el-GR" sz="3200" b="1" dirty="0"/>
              <a:t> της κοινωνίας των Πολιτών και του Κράτους. </a:t>
            </a:r>
            <a:endParaRPr lang="en-GB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200722"/>
            <a:ext cx="3932237" cy="597705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245327"/>
            <a:ext cx="4850780" cy="61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780"/>
            <a:ext cx="10515600" cy="58981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4100" dirty="0"/>
              <a:t>Η Δημόσια Σφαίρα είναι ο τόπος, στον οποίο: </a:t>
            </a:r>
          </a:p>
          <a:p>
            <a:pPr>
              <a:lnSpc>
                <a:spcPct val="120000"/>
              </a:lnSpc>
            </a:pPr>
            <a:r>
              <a:rPr lang="el-GR" sz="4100" b="1" dirty="0"/>
              <a:t>έχουν πρόσβαση όλοι οι πολίτες</a:t>
            </a:r>
            <a:r>
              <a:rPr lang="el-GR" sz="4100" dirty="0"/>
              <a:t>,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όπου το </a:t>
            </a:r>
            <a:r>
              <a:rPr lang="el-GR" sz="4100" b="1" dirty="0"/>
              <a:t>κοινό</a:t>
            </a:r>
            <a:r>
              <a:rPr lang="el-GR" sz="4100" dirty="0"/>
              <a:t> συγκεντρώνεται για να διατυπώσει τη </a:t>
            </a:r>
            <a:r>
              <a:rPr lang="el-GR" sz="4100" b="1" dirty="0"/>
              <a:t>Γνώμη του</a:t>
            </a:r>
            <a:r>
              <a:rPr lang="el-GR" sz="41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Με την ανταλλαγή διαφορετικών λόγων του κοινού για τα προβλήματα γενικού ενδιαφέροντος αναδεικνύεται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η </a:t>
            </a:r>
            <a:r>
              <a:rPr lang="el-GR" sz="4100" b="1" dirty="0"/>
              <a:t>Κοινή Γνώμη</a:t>
            </a:r>
            <a:r>
              <a:rPr lang="el-GR" sz="4100" dirty="0"/>
              <a:t>.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Αυτή η «</a:t>
            </a:r>
            <a:r>
              <a:rPr lang="el-GR" sz="4100" b="1" dirty="0"/>
              <a:t>δημοσιότητα</a:t>
            </a:r>
            <a:r>
              <a:rPr lang="el-GR" sz="4100" dirty="0"/>
              <a:t>»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είναι ένα </a:t>
            </a:r>
            <a:r>
              <a:rPr lang="el-GR" sz="4100" b="1" dirty="0"/>
              <a:t>μέσο πίεσης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στη διάθεση των Πολιτών </a:t>
            </a:r>
          </a:p>
          <a:p>
            <a:pPr>
              <a:lnSpc>
                <a:spcPct val="120000"/>
              </a:lnSpc>
            </a:pPr>
            <a:r>
              <a:rPr lang="el-GR" sz="4100" dirty="0"/>
              <a:t>για να </a:t>
            </a:r>
            <a:r>
              <a:rPr lang="el-GR" sz="4100" b="1" dirty="0"/>
              <a:t>αντιτεθούν στην εξουσία του Κράτους</a:t>
            </a:r>
            <a:r>
              <a:rPr lang="el-GR" sz="4100" dirty="0"/>
              <a:t>. </a:t>
            </a:r>
            <a:endParaRPr lang="en-GB" sz="4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0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Κατά τον </a:t>
            </a:r>
            <a:r>
              <a:rPr lang="en-US" b="1" dirty="0"/>
              <a:t>Wolton </a:t>
            </a:r>
            <a:r>
              <a:rPr lang="el-GR" dirty="0"/>
              <a:t>καθώς και πολλούς θεωρητικούς, συμπεριλαμβανομένου του </a:t>
            </a:r>
            <a:r>
              <a:rPr lang="en-US" b="1" dirty="0"/>
              <a:t>Habermas</a:t>
            </a:r>
            <a:r>
              <a:rPr lang="el-GR" dirty="0"/>
              <a:t>, η δημόσια σφαίρα ουσιαστικά αποτελεί: </a:t>
            </a:r>
          </a:p>
          <a:p>
            <a:r>
              <a:rPr lang="el-GR" dirty="0"/>
              <a:t>έναν πολύ πιο ευρύ χώρο, </a:t>
            </a:r>
          </a:p>
          <a:p>
            <a:r>
              <a:rPr lang="el-GR" dirty="0"/>
              <a:t>με ένα μεγαλύτερο αριθμό θεμάτων για συζήτηση </a:t>
            </a:r>
          </a:p>
          <a:p>
            <a:r>
              <a:rPr lang="el-GR" dirty="0"/>
              <a:t>και δρώντων υποκειμένων, </a:t>
            </a:r>
          </a:p>
          <a:p>
            <a:r>
              <a:rPr lang="el-GR" dirty="0"/>
              <a:t>που παρεμβαίνουν δημόσια: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1395"/>
            <a:ext cx="5181600" cy="393556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600" b="1" dirty="0"/>
              <a:t>για την κυρίαρχη παρουσία της πληροφορίας,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των δημοσκοπήσεων,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του </a:t>
            </a:r>
            <a:r>
              <a:rPr lang="en-US" sz="3600" b="1" dirty="0"/>
              <a:t>marketing</a:t>
            </a:r>
            <a:r>
              <a:rPr lang="el-GR" sz="3600" b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και της επικοινωνίας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"/>
            <a:ext cx="10515599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7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34537"/>
            <a:ext cx="5181600" cy="584242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Ως </a:t>
            </a:r>
            <a:r>
              <a:rPr lang="el-GR" b="1" dirty="0"/>
              <a:t>δρώντα υποκείμενα </a:t>
            </a:r>
            <a:r>
              <a:rPr lang="el-GR" dirty="0"/>
              <a:t>της επικοινωνιακής διαδικασίας νοούνται: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όχι μόνο δύο πρόσωπα,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αλλά ευρύτερες οντότητες, όπως: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πολιτικά κόμματα,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κυβερνητικοί συνασπισμοί,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κράτη,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ομάδες κρατών,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καθώς και κάθε είδους υπερεθνική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πολιτική,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οικονομική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κοινωνική οντότητα. (</a:t>
            </a:r>
            <a:r>
              <a:rPr lang="en-US" dirty="0"/>
              <a:t>Wolton,2005)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6" y="334537"/>
            <a:ext cx="4505092" cy="5597911"/>
          </a:xfrm>
        </p:spPr>
      </p:pic>
    </p:spTree>
    <p:extLst>
      <p:ext uri="{BB962C8B-B14F-4D97-AF65-F5344CB8AC3E}">
        <p14:creationId xmlns:p14="http://schemas.microsoft.com/office/powerpoint/2010/main" val="28901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Πρόκειται ουσιαστικά για </a:t>
            </a:r>
            <a:r>
              <a:rPr lang="el-GR" b="1" dirty="0"/>
              <a:t>ένα συμβολικό χώρο</a:t>
            </a:r>
            <a:r>
              <a:rPr lang="el-GR" dirty="0"/>
              <a:t>, </a:t>
            </a:r>
            <a:r>
              <a:rPr lang="el-GR" b="1" dirty="0"/>
              <a:t>όπου</a:t>
            </a:r>
            <a:r>
              <a:rPr lang="el-GR" dirty="0"/>
              <a:t> πραγματοποιούνται: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596" y="1825625"/>
            <a:ext cx="5006898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-η </a:t>
            </a:r>
            <a:r>
              <a:rPr lang="el-GR" b="1" dirty="0"/>
              <a:t>ανταλλαγή</a:t>
            </a:r>
            <a:r>
              <a:rPr lang="el-GR" dirty="0"/>
              <a:t> και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-η </a:t>
            </a:r>
            <a:r>
              <a:rPr lang="el-GR" b="1" dirty="0"/>
              <a:t>αντιπαράθεση</a:t>
            </a:r>
            <a:r>
              <a:rPr lang="el-GR" dirty="0"/>
              <a:t> των λόγων των διαφόρων: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Πολιτικών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Κοινωνικών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Θρησκευτικών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Πνευματικών δρώντων υποκειμένων της κοινωνίας</a:t>
            </a:r>
            <a:r>
              <a:rPr lang="el-GR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8" y="1825625"/>
            <a:ext cx="5700132" cy="3900865"/>
          </a:xfrm>
        </p:spPr>
      </p:pic>
    </p:spTree>
    <p:extLst>
      <p:ext uri="{BB962C8B-B14F-4D97-AF65-F5344CB8AC3E}">
        <p14:creationId xmlns:p14="http://schemas.microsoft.com/office/powerpoint/2010/main" val="1876620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4829"/>
          </a:xfrm>
        </p:spPr>
        <p:txBody>
          <a:bodyPr/>
          <a:lstStyle/>
          <a:p>
            <a:r>
              <a:rPr lang="el-GR" b="1" dirty="0"/>
              <a:t>Η δημόσια σφαίρα: 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r="26899"/>
          <a:stretch>
            <a:fillRect/>
          </a:stretch>
        </p:blipFill>
        <p:spPr>
          <a:xfrm>
            <a:off x="7035800" y="987425"/>
            <a:ext cx="3736975" cy="5111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955" y="1293541"/>
            <a:ext cx="6032811" cy="4917688"/>
          </a:xfrm>
        </p:spPr>
        <p:txBody>
          <a:bodyPr>
            <a:normAutofit fontScale="92500" lnSpcReduction="10000"/>
          </a:bodyPr>
          <a:lstStyle/>
          <a:p>
            <a:r>
              <a:rPr lang="el-GR" sz="3200" dirty="0"/>
              <a:t>απαιτεί </a:t>
            </a:r>
            <a:r>
              <a:rPr lang="el-GR" sz="3200" b="1" dirty="0"/>
              <a:t>χρόνο</a:t>
            </a:r>
            <a:r>
              <a:rPr lang="el-GR" sz="3200" dirty="0"/>
              <a:t> για τη </a:t>
            </a:r>
            <a:r>
              <a:rPr lang="el-GR" sz="3200" b="1" dirty="0"/>
              <a:t>συγκρότησή της</a:t>
            </a:r>
            <a:r>
              <a:rPr lang="en-GB" sz="3200" b="1" dirty="0"/>
              <a:t> </a:t>
            </a:r>
            <a:endParaRPr lang="el-GR" sz="3200" b="1" dirty="0"/>
          </a:p>
          <a:p>
            <a:r>
              <a:rPr lang="el-GR" sz="3200" dirty="0"/>
              <a:t>απαιτεί όμως χρόνο και για τη </a:t>
            </a:r>
            <a:r>
              <a:rPr lang="el-GR" sz="3200" b="1" dirty="0"/>
              <a:t>διαμόρφωσή της </a:t>
            </a:r>
            <a:r>
              <a:rPr lang="el-GR" sz="3200" dirty="0"/>
              <a:t>και τη δημιουργία: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κοινού λεξιλογίου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κοινών αξιών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και κυρίως</a:t>
            </a:r>
            <a:endParaRPr lang="en-GB" sz="3200" dirty="0"/>
          </a:p>
          <a:p>
            <a:r>
              <a:rPr lang="el-GR" sz="3200" dirty="0"/>
              <a:t>τη </a:t>
            </a:r>
            <a:r>
              <a:rPr lang="el-GR" sz="3900" b="1" dirty="0"/>
              <a:t>νομιμοποίηση του διαλόγου </a:t>
            </a:r>
            <a:r>
              <a:rPr lang="el-GR" sz="3900" b="1" u="sng" dirty="0"/>
              <a:t>ενάντια στη νομιμοποίηση της βίας</a:t>
            </a:r>
            <a:r>
              <a:rPr lang="el-GR" sz="3200" b="1" dirty="0"/>
              <a:t>.</a:t>
            </a:r>
            <a:endParaRPr lang="en-GB" sz="3200" b="1" dirty="0"/>
          </a:p>
          <a:p>
            <a:pPr marL="457200" indent="-457200">
              <a:buFont typeface="Wingdings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866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Χειμερινό (5</a:t>
            </a:r>
            <a:r>
              <a:rPr lang="el-GR" sz="4800" b="1" baseline="30000" dirty="0"/>
              <a:t>ο</a:t>
            </a:r>
            <a:r>
              <a:rPr lang="el-GR" sz="4800" b="1" dirty="0"/>
              <a:t>) Εξάμηνο 202</a:t>
            </a:r>
            <a:r>
              <a:rPr lang="en-US" sz="4800" b="1" dirty="0"/>
              <a:t>3</a:t>
            </a:r>
            <a:r>
              <a:rPr lang="el-GR" sz="4800" b="1" dirty="0"/>
              <a:t>-202</a:t>
            </a:r>
            <a:r>
              <a:rPr lang="en-US" sz="4800" b="1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Περιεχόμενα:</a:t>
            </a:r>
          </a:p>
          <a:p>
            <a:pPr marL="0" indent="0">
              <a:buNone/>
            </a:pPr>
            <a:r>
              <a:rPr lang="el-GR" dirty="0"/>
              <a:t>-Εισαγωγή</a:t>
            </a:r>
          </a:p>
          <a:p>
            <a:pPr marL="0" indent="0">
              <a:buNone/>
            </a:pPr>
            <a:r>
              <a:rPr lang="el-GR" dirty="0"/>
              <a:t>-Μαθησιακοί στόχοι</a:t>
            </a:r>
          </a:p>
          <a:p>
            <a:pPr marL="0" indent="0">
              <a:buNone/>
            </a:pPr>
            <a:r>
              <a:rPr lang="el-GR" dirty="0"/>
              <a:t>-Παρουσίαση Ενοτήτων </a:t>
            </a:r>
          </a:p>
          <a:p>
            <a:pPr marL="0" indent="0">
              <a:buNone/>
            </a:pPr>
            <a:r>
              <a:rPr lang="el-GR" b="1" dirty="0"/>
              <a:t>ΜΕΡΟΣ Α΄</a:t>
            </a:r>
          </a:p>
          <a:p>
            <a:pPr marL="0" indent="0">
              <a:buNone/>
            </a:pPr>
            <a:r>
              <a:rPr lang="el-GR" dirty="0"/>
              <a:t>1. Εννοιολογικοί προσδιορισμοί</a:t>
            </a:r>
          </a:p>
          <a:p>
            <a:pPr marL="0" indent="0">
              <a:buNone/>
            </a:pPr>
            <a:r>
              <a:rPr lang="el-GR" dirty="0"/>
              <a:t>1.1. Δημοκρατία</a:t>
            </a:r>
          </a:p>
          <a:p>
            <a:pPr marL="0" indent="0">
              <a:buNone/>
            </a:pPr>
            <a:r>
              <a:rPr lang="el-GR" dirty="0"/>
              <a:t>1.2. Δημόσια Σφαίρα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1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724829"/>
            <a:ext cx="3932237" cy="5330283"/>
          </a:xfrm>
        </p:spPr>
        <p:txBody>
          <a:bodyPr>
            <a:noAutofit/>
          </a:bodyPr>
          <a:lstStyle/>
          <a:p>
            <a:r>
              <a:rPr lang="el-GR" sz="3200" dirty="0"/>
              <a:t>Η </a:t>
            </a:r>
            <a:r>
              <a:rPr lang="el-GR" sz="3200" b="1" dirty="0"/>
              <a:t>Δημόσια Σφαίρα </a:t>
            </a:r>
            <a:r>
              <a:rPr lang="el-GR" sz="3200" dirty="0"/>
              <a:t>(</a:t>
            </a:r>
            <a:r>
              <a:rPr lang="en-US" sz="3200" dirty="0"/>
              <a:t>Wolton</a:t>
            </a:r>
            <a:r>
              <a:rPr lang="el-GR" sz="3200" dirty="0"/>
              <a:t>, 2005), </a:t>
            </a:r>
          </a:p>
          <a:p>
            <a:r>
              <a:rPr lang="el-GR" sz="3200" dirty="0"/>
              <a:t>δεν αποτελεί ζήτημα συλλογικής βούλησης. </a:t>
            </a:r>
            <a:r>
              <a:rPr lang="el-GR" sz="3200" b="1" dirty="0"/>
              <a:t>Συμβολίζει και σηματοδοτεί</a:t>
            </a:r>
            <a:r>
              <a:rPr lang="el-GR" sz="3200" dirty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l-GR" sz="3200" dirty="0"/>
              <a:t>μια «δημοκρατία εν δράσει», </a:t>
            </a:r>
          </a:p>
          <a:p>
            <a:pPr marL="457200" indent="-457200">
              <a:buFont typeface="Arial" charset="0"/>
              <a:buChar char="•"/>
            </a:pPr>
            <a:r>
              <a:rPr lang="el-GR" sz="3200" dirty="0"/>
              <a:t>την έκφραση αντιφατικών και πολλές φορές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073805" y="3389970"/>
            <a:ext cx="64592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l-GR" sz="3200" dirty="0"/>
              <a:t>αλληλοσυγκρουόμενων πληροφοριών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απόψεων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συμφερόντων 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Ιδεολογιών.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847493"/>
            <a:ext cx="5705088" cy="25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05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4829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sz="3600" b="1" dirty="0"/>
              <a:t>Δημόσια Σφαίρα: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49299"/>
            <a:ext cx="3932237" cy="5018048"/>
          </a:xfrm>
        </p:spPr>
        <p:txBody>
          <a:bodyPr>
            <a:normAutofit/>
          </a:bodyPr>
          <a:lstStyle/>
          <a:p>
            <a:r>
              <a:rPr lang="el-GR" sz="4000" dirty="0"/>
              <a:t>Αποτελεί: </a:t>
            </a:r>
          </a:p>
          <a:p>
            <a:r>
              <a:rPr lang="el-GR" sz="4000" dirty="0"/>
              <a:t>τον </a:t>
            </a:r>
            <a:r>
              <a:rPr lang="el-GR" sz="4000" b="1" dirty="0"/>
              <a:t>πολιτικό δεσμό εκατομμυρίων ανώνυμων πολιτών </a:t>
            </a:r>
            <a:r>
              <a:rPr lang="el-GR" sz="4000" dirty="0"/>
              <a:t>δίνοντάς τους την αίσθηση: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8068" y="3105835"/>
            <a:ext cx="4304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στο πλαίσιο της </a:t>
            </a:r>
            <a:r>
              <a:rPr lang="el-GR" sz="3600" b="1" dirty="0"/>
              <a:t>πλουραλιστικής δημοκρατίας</a:t>
            </a:r>
          </a:p>
          <a:p>
            <a:pPr marL="571500" indent="-571500">
              <a:buFont typeface="Wingdings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πολιτικής συμμετοχής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68" y="557561"/>
            <a:ext cx="4304370" cy="25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0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/>
          <a:lstStyle/>
          <a:p>
            <a:r>
              <a:rPr lang="el-GR" dirty="0"/>
              <a:t>Αυτό με τη σειρά του προϋποθέτει: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εκτός της δημοκρατικής λειτουργίας της δημόσιας σφαίρας, στα πλαίσια της </a:t>
            </a:r>
            <a:r>
              <a:rPr lang="el-GR" b="1" dirty="0"/>
              <a:t>δημοκρατικής λειτουργίας της πολιτικής </a:t>
            </a:r>
            <a:r>
              <a:rPr lang="el-GR" dirty="0"/>
              <a:t>σε μια κρατική ή υπερεθνική οντότητα, </a:t>
            </a:r>
          </a:p>
          <a:p>
            <a:r>
              <a:rPr lang="el-GR" b="1" dirty="0"/>
              <a:t>πρόσωπα-πολίτες</a:t>
            </a:r>
            <a:r>
              <a:rPr lang="el-GR" dirty="0"/>
              <a:t>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με ελεύθερη σκέψη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αυτόνομη αξιακή προσωπικότητα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ικανή να διαμορφώσει αυτόνομη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ολοκληρωμένη πολιτική συμπεριφορά και έκφραση,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1240"/>
            <a:ext cx="5181600" cy="50291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l-GR" sz="3500" dirty="0"/>
              <a:t>μακριά από τους ιδεοληπτικούς και «αλλοτριωμένους από τους κυρίαρχους λόγους» </a:t>
            </a:r>
          </a:p>
          <a:p>
            <a:pPr>
              <a:buFont typeface="Wingdings" charset="2"/>
              <a:buChar char="Ø"/>
            </a:pPr>
            <a:r>
              <a:rPr lang="el-GR" sz="3500" dirty="0"/>
              <a:t>που πρεσβεύουν εξωθεσμικές διαδικασίες, ακόμη και χρήση βίας!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04" y="3936380"/>
            <a:ext cx="4832195" cy="22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8910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412273"/>
            <a:ext cx="10515600" cy="2587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4000" dirty="0"/>
              <a:t>  </a:t>
            </a:r>
            <a:r>
              <a:rPr lang="el-GR" sz="4100" dirty="0"/>
              <a:t>Εν τέλει :</a:t>
            </a:r>
          </a:p>
          <a:p>
            <a:pPr>
              <a:lnSpc>
                <a:spcPct val="120000"/>
              </a:lnSpc>
            </a:pPr>
            <a:r>
              <a:rPr lang="el-GR" sz="4600" dirty="0"/>
              <a:t>βασική προϋπόθεση για την: </a:t>
            </a:r>
          </a:p>
          <a:p>
            <a:pPr>
              <a:lnSpc>
                <a:spcPct val="120000"/>
              </a:lnSpc>
            </a:pPr>
            <a:r>
              <a:rPr lang="el-GR" sz="4600" b="1" dirty="0"/>
              <a:t>ομαλή</a:t>
            </a:r>
            <a:r>
              <a:rPr lang="el-GR" sz="4600" dirty="0"/>
              <a:t> και </a:t>
            </a:r>
          </a:p>
          <a:p>
            <a:pPr>
              <a:lnSpc>
                <a:spcPct val="120000"/>
              </a:lnSpc>
            </a:pPr>
            <a:r>
              <a:rPr lang="el-GR" sz="4600" b="1" dirty="0"/>
              <a:t>δημοκρατική</a:t>
            </a:r>
            <a:r>
              <a:rPr lang="el-GR" sz="4600" dirty="0"/>
              <a:t> λειτουργία της </a:t>
            </a:r>
            <a:r>
              <a:rPr lang="el-GR" sz="4600" b="1" dirty="0"/>
              <a:t>δημόσιας σφαίρας </a:t>
            </a:r>
            <a:r>
              <a:rPr lang="el-GR" sz="4600" dirty="0"/>
              <a:t>αποτελεί</a:t>
            </a:r>
            <a:r>
              <a:rPr lang="el-GR" sz="4100" dirty="0"/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28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1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0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044282"/>
            <a:ext cx="10515600" cy="3300761"/>
          </a:xfrm>
        </p:spPr>
        <p:txBody>
          <a:bodyPr>
            <a:normAutofit fontScale="85000" lnSpcReduction="20000"/>
          </a:bodyPr>
          <a:lstStyle/>
          <a:p>
            <a:r>
              <a:rPr lang="el-GR" sz="3600" dirty="0"/>
              <a:t>η </a:t>
            </a:r>
            <a:r>
              <a:rPr lang="el-GR" sz="3600" b="1" dirty="0"/>
              <a:t>Δημοκρατική Λειτουργία της Κοινωνίας </a:t>
            </a:r>
            <a:r>
              <a:rPr lang="el-GR" sz="3600" dirty="0"/>
              <a:t>και </a:t>
            </a:r>
          </a:p>
          <a:p>
            <a:r>
              <a:rPr lang="el-GR" sz="3600" dirty="0"/>
              <a:t>της </a:t>
            </a:r>
            <a:r>
              <a:rPr lang="el-GR" sz="3600" b="1" dirty="0"/>
              <a:t>Πολιτικής</a:t>
            </a:r>
            <a:r>
              <a:rPr lang="el-GR" sz="3600" dirty="0"/>
              <a:t> </a:t>
            </a:r>
          </a:p>
          <a:p>
            <a:r>
              <a:rPr lang="el-GR" sz="3600" dirty="0"/>
              <a:t>με </a:t>
            </a:r>
            <a:r>
              <a:rPr lang="el-GR" sz="3600" b="1" dirty="0"/>
              <a:t>πλήρη σεβασμό </a:t>
            </a:r>
          </a:p>
          <a:p>
            <a:r>
              <a:rPr lang="el-GR" sz="3600" dirty="0"/>
              <a:t>στο </a:t>
            </a:r>
            <a:r>
              <a:rPr lang="el-GR" sz="3600" b="1" dirty="0"/>
              <a:t>δημόσιο διάλογο </a:t>
            </a:r>
          </a:p>
          <a:p>
            <a:r>
              <a:rPr lang="el-GR" sz="3600" dirty="0"/>
              <a:t>και στην </a:t>
            </a:r>
            <a:r>
              <a:rPr lang="el-GR" sz="3600" b="1" dirty="0"/>
              <a:t>διεύρυνση της προσπάθειας </a:t>
            </a:r>
          </a:p>
          <a:p>
            <a:r>
              <a:rPr lang="el-GR" sz="3600" dirty="0"/>
              <a:t>για </a:t>
            </a:r>
            <a:r>
              <a:rPr lang="el-GR" sz="3600" b="1" dirty="0"/>
              <a:t>συμμετοχή</a:t>
            </a:r>
            <a:r>
              <a:rPr lang="el-GR" sz="3600" dirty="0"/>
              <a:t> και </a:t>
            </a:r>
            <a:r>
              <a:rPr lang="el-GR" sz="3600" b="1" dirty="0"/>
              <a:t>σεβασμό</a:t>
            </a:r>
            <a:r>
              <a:rPr lang="el-GR" sz="3600" dirty="0"/>
              <a:t> των πολιτών στη </a:t>
            </a:r>
            <a:r>
              <a:rPr lang="el-GR" sz="3600" b="1" dirty="0"/>
              <a:t>Δημοκρατία και τους Θεσμούς της</a:t>
            </a:r>
            <a:r>
              <a:rPr lang="el-GR" sz="3600" dirty="0"/>
              <a:t>. 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25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893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1979"/>
            <a:ext cx="10515600" cy="315498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1.3. </a:t>
            </a:r>
            <a:r>
              <a:rPr lang="el-GR" b="1" dirty="0"/>
              <a:t>Επικοινωνία</a:t>
            </a:r>
          </a:p>
          <a:p>
            <a:pPr marL="0" indent="0">
              <a:buNone/>
            </a:pPr>
            <a:r>
              <a:rPr lang="el-GR" b="1" dirty="0"/>
              <a:t>1.4. Κοινωνία Πολιτών</a:t>
            </a:r>
          </a:p>
          <a:p>
            <a:pPr marL="0" indent="0">
              <a:buNone/>
            </a:pPr>
            <a:r>
              <a:rPr lang="el-GR" b="1" dirty="0"/>
              <a:t>1.5. Κοινή Γνώμη</a:t>
            </a:r>
          </a:p>
          <a:p>
            <a:pPr marL="0" indent="0">
              <a:buNone/>
            </a:pPr>
            <a:r>
              <a:rPr lang="el-GR" b="1" dirty="0"/>
              <a:t>1.6. Ταυτότητα και Εικόνα</a:t>
            </a:r>
          </a:p>
          <a:p>
            <a:pPr marL="0" indent="0">
              <a:buNone/>
            </a:pPr>
            <a:r>
              <a:rPr lang="el-GR" b="1" dirty="0"/>
              <a:t>1.7. Κουλτούρα</a:t>
            </a:r>
          </a:p>
          <a:p>
            <a:pPr marL="0" indent="0">
              <a:buNone/>
            </a:pPr>
            <a:r>
              <a:rPr lang="el-GR" b="1" dirty="0"/>
              <a:t>1.8. Ιδεολογία-Εικόνα και Επικοινωνία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217239"/>
            <a:ext cx="10740483" cy="2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4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ΒΙΒΛΙΟΓΡΑΦΙΚΕΣ ΑΝΑΦΟΡΕΣ Α΄ΜΕΡΟΥΣ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8522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Bourdieu, P. (2001). </a:t>
            </a:r>
            <a:r>
              <a:rPr lang="en-US" i="1" dirty="0"/>
              <a:t>Langage et pouvoir symbolique</a:t>
            </a:r>
            <a:r>
              <a:rPr lang="en-US" dirty="0"/>
              <a:t>, Seuil, Paris, p.p.201-211.</a:t>
            </a:r>
            <a:endParaRPr lang="en-GB" dirty="0"/>
          </a:p>
          <a:p>
            <a:pPr lvl="0"/>
            <a:r>
              <a:rPr lang="el-GR" dirty="0"/>
              <a:t>Βώβου, Ι.,(2009). </a:t>
            </a:r>
            <a:r>
              <a:rPr lang="el-GR" i="1" dirty="0"/>
              <a:t>Οι διάτρητοι καθρέφτες της τηλεόρασης. </a:t>
            </a:r>
            <a:r>
              <a:rPr lang="en-GB" dirty="0"/>
              <a:t>Αθήνα: Ηρόδοτος σ.85.</a:t>
            </a:r>
          </a:p>
          <a:p>
            <a:pPr lvl="0"/>
            <a:r>
              <a:rPr lang="en-GB" dirty="0"/>
              <a:t>Colas, D. (1992).  </a:t>
            </a:r>
            <a:r>
              <a:rPr lang="en-US" dirty="0"/>
              <a:t>«Societe 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 Ο</a:t>
            </a:r>
            <a:r>
              <a:rPr lang="en-US" dirty="0"/>
              <a:t>. </a:t>
            </a:r>
            <a:r>
              <a:rPr lang="en-GB" dirty="0"/>
              <a:t>Duhamel </a:t>
            </a:r>
            <a:r>
              <a:rPr lang="el-GR" dirty="0"/>
              <a:t>και Υ</a:t>
            </a:r>
            <a:r>
              <a:rPr lang="en-US" dirty="0"/>
              <a:t>. </a:t>
            </a:r>
            <a:r>
              <a:rPr lang="en-GB" dirty="0"/>
              <a:t>Meny, </a:t>
            </a:r>
            <a:r>
              <a:rPr lang="en-GB" i="1" dirty="0"/>
              <a:t>Dictionnaire constitutionnel. </a:t>
            </a:r>
            <a:r>
              <a:rPr lang="en-GB" dirty="0"/>
              <a:t>Paris: PUF</a:t>
            </a:r>
            <a:r>
              <a:rPr lang="en-GB" i="1" dirty="0"/>
              <a:t>.</a:t>
            </a:r>
            <a:r>
              <a:rPr lang="en-GB" dirty="0"/>
              <a:t>   </a:t>
            </a:r>
          </a:p>
          <a:p>
            <a:pPr lvl="0"/>
            <a:r>
              <a:rPr lang="en-GB" dirty="0"/>
              <a:t>Cooley</a:t>
            </a:r>
            <a:r>
              <a:rPr lang="el-GR" dirty="0"/>
              <a:t>, </a:t>
            </a:r>
            <a:r>
              <a:rPr lang="en-GB" dirty="0"/>
              <a:t>C</a:t>
            </a:r>
            <a:r>
              <a:rPr lang="el-GR" dirty="0"/>
              <a:t>. (1909/1991). «Η σημασία της Επικοινωνίας».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 30-42.</a:t>
            </a:r>
            <a:endParaRPr lang="en-GB" dirty="0"/>
          </a:p>
          <a:p>
            <a:pPr lvl="0"/>
            <a:r>
              <a:rPr lang="en-GB" dirty="0"/>
              <a:t>Debord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(1986). </a:t>
            </a:r>
            <a:r>
              <a:rPr lang="en-GB" i="1" dirty="0"/>
              <a:t>H</a:t>
            </a:r>
            <a:r>
              <a:rPr lang="el-GR" i="1" dirty="0"/>
              <a:t> κοινωνία του θεάματος. </a:t>
            </a:r>
            <a:r>
              <a:rPr lang="el-GR" dirty="0"/>
              <a:t>Αθήνα: Ελεύθερος Τύπος.</a:t>
            </a:r>
            <a:endParaRPr lang="en-GB" dirty="0"/>
          </a:p>
          <a:p>
            <a:pPr lvl="0"/>
            <a:r>
              <a:rPr lang="el-GR" dirty="0"/>
              <a:t>Δεμερτζής, Ν. (2002). </a:t>
            </a:r>
            <a:r>
              <a:rPr lang="el-GR" i="1" dirty="0"/>
              <a:t>Πολιτική Επικοινωνία, Διακινδύνευση, Δημοσιότητα, Διαδίκτυο</a:t>
            </a:r>
            <a:r>
              <a:rPr lang="el-GR" dirty="0"/>
              <a:t>. </a:t>
            </a:r>
            <a:r>
              <a:rPr lang="en-GB" dirty="0"/>
              <a:t>Αθήνα</a:t>
            </a:r>
            <a:r>
              <a:rPr lang="el-GR" dirty="0"/>
              <a:t>: </a:t>
            </a:r>
            <a:r>
              <a:rPr lang="en-GB" dirty="0" err="1"/>
              <a:t>Π</a:t>
            </a:r>
            <a:r>
              <a:rPr lang="en-GB" dirty="0"/>
              <a:t>απαζήσης.</a:t>
            </a:r>
          </a:p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8595"/>
            <a:ext cx="10515600" cy="34783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lvl="0"/>
            <a:r>
              <a:rPr lang="en-GB" dirty="0"/>
              <a:t>Held, D. (1996). </a:t>
            </a:r>
            <a:r>
              <a:rPr lang="en-GB" i="1" dirty="0"/>
              <a:t>Models of Democracy</a:t>
            </a:r>
            <a:r>
              <a:rPr lang="en-GB" dirty="0"/>
              <a:t>. Cambridge/Oxford. </a:t>
            </a:r>
          </a:p>
          <a:p>
            <a:pPr lvl="0"/>
            <a:r>
              <a:rPr lang="en-GB" dirty="0"/>
              <a:t>Held</a:t>
            </a:r>
            <a:r>
              <a:rPr lang="el-GR" dirty="0"/>
              <a:t>, </a:t>
            </a:r>
            <a:r>
              <a:rPr lang="en-GB" dirty="0"/>
              <a:t>D</a:t>
            </a:r>
            <a:r>
              <a:rPr lang="el-GR" dirty="0"/>
              <a:t>. (2007). </a:t>
            </a:r>
            <a:r>
              <a:rPr lang="el-GR" i="1" dirty="0"/>
              <a:t>Μοντέλα Δημοκρατίας</a:t>
            </a:r>
            <a:r>
              <a:rPr lang="el-GR" dirty="0"/>
              <a:t>. Αθήνα: Πολύτροπο.</a:t>
            </a:r>
            <a:endParaRPr lang="en-GB" dirty="0"/>
          </a:p>
          <a:p>
            <a:pPr lvl="0"/>
            <a:r>
              <a:rPr lang="el-GR" dirty="0"/>
              <a:t>Καϊτατζή-Γουίτλοκ, Σ. (2012). </a:t>
            </a:r>
            <a:r>
              <a:rPr lang="el-GR" i="1" dirty="0"/>
              <a:t>Επικοινωνία: Θεωρία στην πράξη</a:t>
            </a:r>
            <a:r>
              <a:rPr lang="el-GR" dirty="0"/>
              <a:t>. </a:t>
            </a:r>
            <a:r>
              <a:rPr lang="en-GB" dirty="0"/>
              <a:t>Αθήνα: ΛΙΒΑΝΗΣ</a:t>
            </a:r>
          </a:p>
          <a:p>
            <a:pPr lvl="0"/>
            <a:r>
              <a:rPr lang="en-GB" dirty="0"/>
              <a:t>Katz, R. (1997). </a:t>
            </a:r>
            <a:r>
              <a:rPr lang="en-GB" i="1" dirty="0"/>
              <a:t>Democracy and Elections</a:t>
            </a:r>
            <a:r>
              <a:rPr lang="en-GB" dirty="0"/>
              <a:t>. New York</a:t>
            </a:r>
          </a:p>
          <a:p>
            <a:pPr lvl="0"/>
            <a:r>
              <a:rPr lang="en-GB" dirty="0"/>
              <a:t>Kornhauser, W. (1959). </a:t>
            </a:r>
            <a:r>
              <a:rPr lang="en-GB" i="1" dirty="0"/>
              <a:t>The Politics of Mass Society. </a:t>
            </a:r>
            <a:r>
              <a:rPr lang="en-GB" dirty="0"/>
              <a:t>Glencoe, Ill: The Free Press. p.256.</a:t>
            </a:r>
            <a:r>
              <a:rPr lang="en-GB" i="1" dirty="0"/>
              <a:t> </a:t>
            </a:r>
            <a:r>
              <a:rPr lang="en-GB" dirty="0"/>
              <a:t> </a:t>
            </a:r>
          </a:p>
          <a:p>
            <a:pPr lvl="0"/>
            <a:r>
              <a:rPr lang="el-GR" dirty="0"/>
              <a:t>Κούρτη, Ε. (1995). </a:t>
            </a:r>
            <a:r>
              <a:rPr lang="el-GR" i="1" dirty="0"/>
              <a:t>Διαπροσωπική Επικοινωνία. </a:t>
            </a:r>
            <a:r>
              <a:rPr lang="el-GR" dirty="0"/>
              <a:t>Θεσσαλονίκη: Μάγια. σ.19.</a:t>
            </a:r>
            <a:endParaRPr lang="en-GB" dirty="0"/>
          </a:p>
          <a:p>
            <a:pPr lvl="0"/>
            <a:r>
              <a:rPr lang="en-GB" dirty="0"/>
              <a:t>Lippmann Walter</a:t>
            </a:r>
            <a:r>
              <a:rPr lang="el-GR" dirty="0"/>
              <a:t> (1988). </a:t>
            </a:r>
            <a:r>
              <a:rPr lang="el-GR" i="1" dirty="0"/>
              <a:t>Κοινή́ Γνώμη</a:t>
            </a:r>
            <a:r>
              <a:rPr lang="el-GR" dirty="0"/>
              <a:t>. μτφρ. </a:t>
            </a:r>
            <a:r>
              <a:rPr lang="en-GB" dirty="0" err="1"/>
              <a:t>Γ</a:t>
            </a:r>
            <a:r>
              <a:rPr lang="en-GB" dirty="0"/>
              <a:t>. </a:t>
            </a:r>
            <a:r>
              <a:rPr lang="en-GB" dirty="0" err="1"/>
              <a:t>Κ</a:t>
            </a:r>
            <a:r>
              <a:rPr lang="en-GB" dirty="0"/>
              <a:t>α</a:t>
            </a:r>
            <a:r>
              <a:rPr lang="en-GB" dirty="0" err="1"/>
              <a:t>ρ</a:t>
            </a:r>
            <a:r>
              <a:rPr lang="en-GB" dirty="0"/>
              <a:t>αγιάννης. Αθήνα</a:t>
            </a:r>
            <a:r>
              <a:rPr lang="el-GR" dirty="0"/>
              <a:t>: </a:t>
            </a:r>
            <a:r>
              <a:rPr lang="en-GB" dirty="0" err="1"/>
              <a:t>Κ</a:t>
            </a:r>
            <a:r>
              <a:rPr lang="en-GB" dirty="0"/>
              <a:t>ά</a:t>
            </a:r>
            <a:r>
              <a:rPr lang="en-GB" dirty="0" err="1"/>
              <a:t>λ</a:t>
            </a:r>
            <a:r>
              <a:rPr lang="en-GB" dirty="0"/>
              <a:t>βος.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20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2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61" y="398205"/>
            <a:ext cx="10542639" cy="577875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Μακρυδημήτρης, Αντ. (2006). </a:t>
            </a:r>
            <a:r>
              <a:rPr lang="el-GR" i="1" dirty="0"/>
              <a:t>Κράτος των Πολιτών</a:t>
            </a:r>
            <a:r>
              <a:rPr lang="el-GR" dirty="0"/>
              <a:t>. Αθήνα: Λιβάνης.σ.σ.53-54.</a:t>
            </a:r>
            <a:endParaRPr lang="en-GB" dirty="0"/>
          </a:p>
          <a:p>
            <a:pPr lvl="0"/>
            <a:r>
              <a:rPr lang="en-GB" dirty="0"/>
              <a:t>Morin</a:t>
            </a:r>
            <a:r>
              <a:rPr lang="el-GR" dirty="0"/>
              <a:t>, </a:t>
            </a:r>
            <a:r>
              <a:rPr lang="en-GB" dirty="0"/>
              <a:t>E</a:t>
            </a:r>
            <a:r>
              <a:rPr lang="el-GR" dirty="0"/>
              <a:t>. (1986/2001). </a:t>
            </a:r>
            <a:r>
              <a:rPr lang="el-GR" i="1" dirty="0"/>
              <a:t>Η Μέθοδος: 3. Η Γνώση της Γνώσης</a:t>
            </a:r>
            <a:r>
              <a:rPr lang="el-GR" dirty="0"/>
              <a:t>. (μτφρ): Θοδωρής Τσαπικίδης. Αθήνα: Εκδόσεις του Εικοστού Πρώτου.</a:t>
            </a:r>
            <a:endParaRPr lang="en-GB" dirty="0"/>
          </a:p>
          <a:p>
            <a:pPr lvl="0"/>
            <a:r>
              <a:rPr lang="el-GR" dirty="0"/>
              <a:t>Μουζέλης, Ν. (2008). «Τί είναι η Κοινωνία των Πολιτών». Στο: </a:t>
            </a:r>
            <a:r>
              <a:rPr lang="el-GR" u="sng" dirty="0">
                <a:hlinkClick r:id="rId2"/>
              </a:rPr>
              <a:t>https://www.tovima.gr/2008/11/24/opinions/ti-einai-i-koinwnia-twn-politwn/</a:t>
            </a:r>
            <a:r>
              <a:rPr lang="el-GR" dirty="0"/>
              <a:t> (ανακτήθηκε στις 27.09.22).</a:t>
            </a:r>
            <a:endParaRPr lang="en-GB" dirty="0"/>
          </a:p>
          <a:p>
            <a:pPr lvl="0"/>
            <a:r>
              <a:rPr lang="el-GR" dirty="0"/>
              <a:t>Παναγιωτοπούλου, Ρ. (1998). </a:t>
            </a:r>
            <a:r>
              <a:rPr lang="el-GR" i="1" dirty="0"/>
              <a:t>Η κατασκευή της πραγματικότητας και τα ΜΜΕ</a:t>
            </a:r>
            <a:r>
              <a:rPr lang="el-GR" dirty="0"/>
              <a:t>. </a:t>
            </a:r>
            <a:r>
              <a:rPr lang="en-GB" dirty="0"/>
              <a:t>Αθήνα: ΑΛΕΞΑΝΔΡΕΙΑ.</a:t>
            </a:r>
          </a:p>
          <a:p>
            <a:pPr lvl="0"/>
            <a:r>
              <a:rPr lang="en-US" dirty="0"/>
              <a:t>Park</a:t>
            </a:r>
            <a:r>
              <a:rPr lang="el-GR" dirty="0"/>
              <a:t>, </a:t>
            </a:r>
            <a:r>
              <a:rPr lang="en-US" dirty="0"/>
              <a:t>R</a:t>
            </a:r>
            <a:r>
              <a:rPr lang="el-GR" dirty="0"/>
              <a:t>. (1948/1990). «Σκέψεις για την Επικοινωνία και την Κουλτούρα».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σ.σ.43-64.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78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147"/>
            <a:ext cx="10515600" cy="5247815"/>
          </a:xfrm>
        </p:spPr>
        <p:txBody>
          <a:bodyPr>
            <a:normAutofit/>
          </a:bodyPr>
          <a:lstStyle/>
          <a:p>
            <a:pPr lvl="0"/>
            <a:endParaRPr lang="el-GR" dirty="0"/>
          </a:p>
          <a:p>
            <a:r>
              <a:rPr lang="el-GR" dirty="0"/>
              <a:t>Πλειός, Ν., (2001). </a:t>
            </a:r>
            <a:r>
              <a:rPr lang="el-GR" i="1" dirty="0"/>
              <a:t>Ο λόγος της εικόνας. Ιδεολογία και Πολιτική</a:t>
            </a:r>
            <a:r>
              <a:rPr lang="el-GR" dirty="0"/>
              <a:t>. Αθήνα, Παπαζήσης.</a:t>
            </a:r>
            <a:endParaRPr lang="en-GB" dirty="0"/>
          </a:p>
          <a:p>
            <a:pPr lvl="0"/>
            <a:r>
              <a:rPr lang="en-GB" dirty="0"/>
              <a:t>Rangeon, F. (1986). </a:t>
            </a:r>
            <a:r>
              <a:rPr lang="en-US" dirty="0"/>
              <a:t>«Societe </a:t>
            </a:r>
            <a:r>
              <a:rPr lang="en-GB" dirty="0"/>
              <a:t>civile: histoire d’ un mot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dirty="0"/>
              <a:t>C.U.R.A.P.P., </a:t>
            </a:r>
            <a:r>
              <a:rPr lang="en-GB" i="1" dirty="0"/>
              <a:t>La Societe civile</a:t>
            </a:r>
            <a:r>
              <a:rPr lang="en-GB" dirty="0"/>
              <a:t>. </a:t>
            </a:r>
            <a:r>
              <a:rPr lang="el-GR" dirty="0"/>
              <a:t>Παρίσι: </a:t>
            </a:r>
            <a:r>
              <a:rPr lang="en-GB" dirty="0"/>
              <a:t>PUF.</a:t>
            </a:r>
            <a:r>
              <a:rPr lang="el-GR" dirty="0"/>
              <a:t> σ.σ.9-32.</a:t>
            </a:r>
            <a:endParaRPr lang="en-GB" dirty="0"/>
          </a:p>
          <a:p>
            <a:pPr lvl="0"/>
            <a:r>
              <a:rPr lang="en-GB" dirty="0"/>
              <a:t>Rogers Everett M. &amp; D.L. Kincaid. (1981). </a:t>
            </a:r>
            <a:r>
              <a:rPr lang="en-GB" i="1" dirty="0"/>
              <a:t>Communication Networks: Towards a Paradigm for Research. </a:t>
            </a:r>
            <a:r>
              <a:rPr lang="en-GB" dirty="0"/>
              <a:t>New York: Free Press.</a:t>
            </a:r>
          </a:p>
          <a:p>
            <a:pPr lvl="0"/>
            <a:r>
              <a:rPr lang="en-GB" dirty="0"/>
              <a:t>Schmidt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</a:t>
            </a:r>
            <a:r>
              <a:rPr lang="en-GB" dirty="0"/>
              <a:t>M</a:t>
            </a:r>
            <a:r>
              <a:rPr lang="el-GR" dirty="0"/>
              <a:t>. (2004). </a:t>
            </a:r>
            <a:r>
              <a:rPr lang="el-GR" i="1" dirty="0"/>
              <a:t>Θεωρίες της Δημοκρατίας</a:t>
            </a:r>
            <a:r>
              <a:rPr lang="el-GR" dirty="0"/>
              <a:t>. Αθήνα: ΣΑΒΒΑΛΑΣ.</a:t>
            </a:r>
            <a:endParaRPr lang="en-GB" dirty="0"/>
          </a:p>
          <a:p>
            <a:pPr lvl="0"/>
            <a:r>
              <a:rPr lang="el-GR" dirty="0"/>
              <a:t>Σταυρόπουλος, Α. (2018). </a:t>
            </a:r>
            <a:r>
              <a:rPr lang="en-GB" dirty="0"/>
              <a:t>Fake News </a:t>
            </a:r>
            <a:r>
              <a:rPr lang="el-GR" dirty="0"/>
              <a:t>και Δημοκρατία: Η Επικοινωνία στην Ψηφιακή Εποχή,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τχ7/2018, σ.σ.82-83. Στο: </a:t>
            </a:r>
            <a:r>
              <a:rPr lang="en-GB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GB" u="sng" dirty="0">
                <a:hlinkClick r:id="rId2"/>
              </a:rPr>
              <a:t>politika.inpatra.gr</a:t>
            </a:r>
            <a:r>
              <a:rPr lang="en-GB" u="sn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7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518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4" y="2934929"/>
            <a:ext cx="10380406" cy="3242033"/>
          </a:xfrm>
        </p:spPr>
        <p:txBody>
          <a:bodyPr>
            <a:normAutofit fontScale="85000" lnSpcReduction="20000"/>
          </a:bodyPr>
          <a:lstStyle/>
          <a:p>
            <a:pPr lvl="0"/>
            <a:endParaRPr lang="el-GR" dirty="0"/>
          </a:p>
          <a:p>
            <a:pPr lvl="0"/>
            <a:r>
              <a:rPr lang="en-GB" sz="3000" dirty="0"/>
              <a:t>Tap, P. (1985). </a:t>
            </a:r>
            <a:r>
              <a:rPr lang="en-US" sz="3000" dirty="0"/>
              <a:t>«</a:t>
            </a:r>
            <a:r>
              <a:rPr lang="en-GB" sz="3000" dirty="0"/>
              <a:t>Identide: psychologie</a:t>
            </a:r>
            <a:r>
              <a:rPr lang="en-US" sz="3000" dirty="0"/>
              <a:t>». </a:t>
            </a:r>
            <a:r>
              <a:rPr lang="en-GB" sz="3000" i="1" dirty="0"/>
              <a:t>Encyclopoedia Universallis</a:t>
            </a:r>
            <a:r>
              <a:rPr lang="en-GB" sz="3000" dirty="0"/>
              <a:t>. </a:t>
            </a:r>
            <a:r>
              <a:rPr lang="el-GR" sz="3000" dirty="0"/>
              <a:t>τομ</a:t>
            </a:r>
            <a:r>
              <a:rPr lang="en-US" sz="3000" dirty="0"/>
              <a:t>.9. </a:t>
            </a:r>
            <a:r>
              <a:rPr lang="el-GR" sz="3000" dirty="0"/>
              <a:t>Παρίσι:σ.756. </a:t>
            </a:r>
            <a:endParaRPr lang="en-GB" sz="3000" dirty="0"/>
          </a:p>
          <a:p>
            <a:pPr lvl="0"/>
            <a:r>
              <a:rPr lang="en-GB" sz="3000" dirty="0"/>
              <a:t>Wolton</a:t>
            </a:r>
            <a:r>
              <a:rPr lang="el-GR" sz="3000" dirty="0"/>
              <a:t>, </a:t>
            </a:r>
            <a:r>
              <a:rPr lang="en-GB" sz="3000" dirty="0"/>
              <a:t>D</a:t>
            </a:r>
            <a:r>
              <a:rPr lang="el-GR" sz="3000" dirty="0"/>
              <a:t>. (2005). </a:t>
            </a:r>
            <a:r>
              <a:rPr lang="el-GR" sz="3000" i="1" dirty="0"/>
              <a:t>Σκέψεις για την Επικοινωνία</a:t>
            </a:r>
            <a:r>
              <a:rPr lang="el-GR" sz="3000" dirty="0"/>
              <a:t>. Αθήνα: ΣΑΒΒΑΛΑΣ</a:t>
            </a:r>
            <a:endParaRPr lang="en-GB" sz="3000" dirty="0"/>
          </a:p>
          <a:p>
            <a:pPr lvl="0"/>
            <a:r>
              <a:rPr lang="en-GB" sz="3000" dirty="0"/>
              <a:t>Wiener, N. (1950). </a:t>
            </a:r>
            <a:r>
              <a:rPr lang="en-GB" sz="3000" i="1" dirty="0"/>
              <a:t>The Human Use of Human Beings: Cybernetics and Society</a:t>
            </a:r>
            <a:r>
              <a:rPr lang="en-GB" sz="3000" dirty="0"/>
              <a:t>. London: Free Association Books. p.p. 17-18.</a:t>
            </a:r>
          </a:p>
          <a:p>
            <a:pPr lvl="0"/>
            <a:r>
              <a:rPr lang="el-GR" sz="3000" dirty="0"/>
              <a:t>Ψύλλα Μ., (2003). </a:t>
            </a:r>
            <a:r>
              <a:rPr lang="el-GR" sz="3000" i="1" dirty="0"/>
              <a:t>Η πολιτική ως δράση και λόγος</a:t>
            </a:r>
            <a:r>
              <a:rPr lang="el-GR" sz="3000" dirty="0"/>
              <a:t>, Αθήνα, Τυπωθήτω - Γιώργος Δαρδανός.</a:t>
            </a:r>
            <a:endParaRPr lang="en-GB" sz="3000" dirty="0"/>
          </a:p>
          <a:p>
            <a:pPr marL="0" indent="0">
              <a:buNone/>
            </a:pPr>
            <a:r>
              <a:rPr lang="el-GR" b="1" dirty="0"/>
              <a:t> 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2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1804</Words>
  <Application>Microsoft Macintosh PowerPoint</Application>
  <PresentationFormat>Widescreen</PresentationFormat>
  <Paragraphs>258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Χειμερινό (5ο) Εξάμηνο 2023-2024</vt:lpstr>
      <vt:lpstr>PowerPoint Presentation</vt:lpstr>
      <vt:lpstr>ΒΙΒΛΙΟΓΡΑΦΙΚΕΣ ΑΝΑΦΟΡΕΣ Α΄ΜΕΡΟΥΣ</vt:lpstr>
      <vt:lpstr>PowerPoint Presentation</vt:lpstr>
      <vt:lpstr>PowerPoint Presentation</vt:lpstr>
      <vt:lpstr>PowerPoint Presentation</vt:lpstr>
      <vt:lpstr>PowerPoint Presentation</vt:lpstr>
      <vt:lpstr>ΔΗΜΟΚΡΑΤΙΑ-ΔΗΜΟΣΙΑ ΣΦΑΙΡΑ ΚΑΙ ΕΠΙΚΟΙΝΩΝΙΑ</vt:lpstr>
      <vt:lpstr>Εισαγωγή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Fake News και Δημοκρατία</vt:lpstr>
      <vt:lpstr>Συμπερασματικά</vt:lpstr>
      <vt:lpstr>ΜΕΡΟΣ Α΄  Εννοιολογικοί Προσδιορισμοί και Προσεγγίσεις</vt:lpstr>
      <vt:lpstr>PowerPoint Presentation</vt:lpstr>
      <vt:lpstr>PowerPoint Presentation</vt:lpstr>
      <vt:lpstr>Δημόσια Σφαίρα </vt:lpstr>
      <vt:lpstr>PowerPoint Presentation</vt:lpstr>
      <vt:lpstr>PowerPoint Presentation</vt:lpstr>
      <vt:lpstr>PowerPoint Presentation</vt:lpstr>
      <vt:lpstr>PowerPoint Presentation</vt:lpstr>
      <vt:lpstr>Πρόκειται ουσιαστικά για ένα συμβολικό χώρο, όπου πραγματοποιούνται:</vt:lpstr>
      <vt:lpstr>Η δημόσια σφαίρα: </vt:lpstr>
      <vt:lpstr>PowerPoint Presentation</vt:lpstr>
      <vt:lpstr>Η Δημόσια Σφαίρα:</vt:lpstr>
      <vt:lpstr>Αυτό με τη σειρά του προϋποθέτει: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ΔΗΜΟΚΡΑΤΙΑ ΔΗΜΟΣΙΑ ΣΦΑΙΡΑ ΚΑΙ ΕΠΙΚΟΙΝΩΝΙΑ</dc:title>
  <dc:creator>Microsoft Office User</dc:creator>
  <cp:lastModifiedBy>Microsoft Office User</cp:lastModifiedBy>
  <cp:revision>267</cp:revision>
  <dcterms:created xsi:type="dcterms:W3CDTF">2022-10-06T17:02:37Z</dcterms:created>
  <dcterms:modified xsi:type="dcterms:W3CDTF">2023-10-24T14:18:48Z</dcterms:modified>
</cp:coreProperties>
</file>