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298" r:id="rId5"/>
    <p:sldId id="275" r:id="rId6"/>
    <p:sldId id="259" r:id="rId7"/>
    <p:sldId id="261" r:id="rId8"/>
    <p:sldId id="262" r:id="rId9"/>
    <p:sldId id="263" r:id="rId10"/>
    <p:sldId id="268" r:id="rId11"/>
    <p:sldId id="269"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74151-5A2D-4EA7-93E3-5B6E86DE2FF2}"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5532F-2741-4C90-8732-C8D7521673EE}" type="slidenum">
              <a:rPr lang="en-US" smtClean="0"/>
              <a:t>‹#›</a:t>
            </a:fld>
            <a:endParaRPr lang="en-US"/>
          </a:p>
        </p:txBody>
      </p:sp>
    </p:spTree>
    <p:extLst>
      <p:ext uri="{BB962C8B-B14F-4D97-AF65-F5344CB8AC3E}">
        <p14:creationId xmlns:p14="http://schemas.microsoft.com/office/powerpoint/2010/main" val="109178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3283CCA-7AC6-4B16-A1B5-4BB574B4DFC0}" type="slidenum">
              <a:rPr lang="en-US" altLang="el-GR"/>
              <a:pPr/>
              <a:t>5</a:t>
            </a:fld>
            <a:endParaRPr lang="en-US"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64D8EE5-2BF9-45BB-AFAC-77EF3E5F68DD}" type="slidenum">
              <a:rPr lang="en-US" altLang="el-GR"/>
              <a:pPr/>
              <a:t>8</a:t>
            </a:fld>
            <a:endParaRPr lang="en-US"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10/2/2023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l-GR" sz="3200" dirty="0">
                <a:solidFill>
                  <a:schemeClr val="tx1"/>
                </a:solidFill>
              </a:rPr>
              <a:t>Μέθοδοι Επικοινωνιακής Έρευνας ΙΙ</a:t>
            </a:r>
            <a:endParaRPr lang="en-US" sz="3200" dirty="0">
              <a:solidFill>
                <a:schemeClr val="tx1"/>
              </a:solidFill>
            </a:endParaRP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ubtitle 5">
            <a:extLst>
              <a:ext uri="{FF2B5EF4-FFF2-40B4-BE49-F238E27FC236}">
                <a16:creationId xmlns:a16="http://schemas.microsoft.com/office/drawing/2014/main" id="{D4A2B3A3-8716-7B19-89B6-490EE0B4831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6BD91-FA4E-CD09-D2B9-E1EA21FBF147}"/>
              </a:ext>
            </a:extLst>
          </p:cNvPr>
          <p:cNvSpPr>
            <a:spLocks noGrp="1"/>
          </p:cNvSpPr>
          <p:nvPr>
            <p:ph type="title"/>
          </p:nvPr>
        </p:nvSpPr>
        <p:spPr>
          <a:xfrm>
            <a:off x="719847" y="336652"/>
            <a:ext cx="9426101" cy="1618489"/>
          </a:xfrm>
        </p:spPr>
        <p:txBody>
          <a:bodyPr anchor="ctr">
            <a:normAutofit/>
          </a:bodyPr>
          <a:lstStyle/>
          <a:p>
            <a:r>
              <a:rPr lang="el-GR" sz="2800" dirty="0">
                <a:solidFill>
                  <a:schemeClr val="tx1">
                    <a:lumMod val="65000"/>
                    <a:lumOff val="35000"/>
                  </a:schemeClr>
                </a:solidFill>
              </a:rPr>
              <a:t>Τι είναι η δημοσκόπηση κοινής γνώμης</a:t>
            </a:r>
            <a:r>
              <a:rPr lang="en-US" sz="2800" dirty="0">
                <a:solidFill>
                  <a:schemeClr val="tx1">
                    <a:lumMod val="65000"/>
                    <a:lumOff val="35000"/>
                  </a:schemeClr>
                </a:solidFill>
              </a:rPr>
              <a:t> (opinion poll)</a:t>
            </a:r>
            <a:r>
              <a:rPr lang="el-GR" sz="2800" dirty="0">
                <a:solidFill>
                  <a:schemeClr val="tx1">
                    <a:lumMod val="65000"/>
                    <a:lumOff val="35000"/>
                  </a:schemeClr>
                </a:solidFill>
              </a:rPr>
              <a:t>;</a:t>
            </a:r>
            <a:endParaRPr lang="en-US" sz="2800" dirty="0"/>
          </a:p>
        </p:txBody>
      </p:sp>
      <p:sp>
        <p:nvSpPr>
          <p:cNvPr id="3" name="Content Placeholder 2">
            <a:extLst>
              <a:ext uri="{FF2B5EF4-FFF2-40B4-BE49-F238E27FC236}">
                <a16:creationId xmlns:a16="http://schemas.microsoft.com/office/drawing/2014/main" id="{D9D74B22-A62C-E669-13B6-99579E69E2E5}"/>
              </a:ext>
            </a:extLst>
          </p:cNvPr>
          <p:cNvSpPr>
            <a:spLocks noGrp="1"/>
          </p:cNvSpPr>
          <p:nvPr>
            <p:ph idx="1"/>
          </p:nvPr>
        </p:nvSpPr>
        <p:spPr>
          <a:xfrm>
            <a:off x="1215347" y="2208178"/>
            <a:ext cx="10020100" cy="3442454"/>
          </a:xfrm>
        </p:spPr>
        <p:txBody>
          <a:bodyPr anchor="t">
            <a:noAutofit/>
          </a:bodyPr>
          <a:lstStyle/>
          <a:p>
            <a:pPr>
              <a:spcAft>
                <a:spcPts val="0"/>
              </a:spcAft>
              <a:buFont typeface="Arial" panose="020B0604020202020204" pitchFamily="34" charset="0"/>
              <a:buChar char="•"/>
              <a:defRPr/>
            </a:pPr>
            <a:r>
              <a:rPr lang="el-GR" sz="2000" dirty="0">
                <a:latin typeface="Arial" panose="020B0604020202020204" pitchFamily="34" charset="0"/>
                <a:cs typeface="Arial" panose="020B0604020202020204" pitchFamily="34" charset="0"/>
              </a:rPr>
              <a:t>Η δημοσκόπηση κοινής γνώμης διερευνά τη γνώμη ενός ΑΝΤΙΠΡΟΣΩΠΕΥΤΙΚΟΥ δείγματος ενός πληθυσμού πάνω σε ένα ή περισσότερα θέματα.</a:t>
            </a:r>
          </a:p>
          <a:p>
            <a:pPr>
              <a:spcAft>
                <a:spcPts val="0"/>
              </a:spcAft>
              <a:buFont typeface="Arial" panose="020B0604020202020204" pitchFamily="34" charset="0"/>
              <a:buChar char="•"/>
              <a:defRPr/>
            </a:pPr>
            <a:r>
              <a:rPr lang="el-GR" sz="2000" dirty="0">
                <a:latin typeface="Arial" panose="020B0604020202020204" pitchFamily="34" charset="0"/>
                <a:cs typeface="Arial" panose="020B0604020202020204" pitchFamily="34" charset="0"/>
              </a:rPr>
              <a:t>Ακολουθείται μια δειγματοληπτική μέθοδος - διαδικασία.</a:t>
            </a:r>
          </a:p>
          <a:p>
            <a:pPr>
              <a:spcAft>
                <a:spcPts val="0"/>
              </a:spcAft>
              <a:buFont typeface="Arial" panose="020B0604020202020204" pitchFamily="34" charset="0"/>
              <a:buChar char="•"/>
              <a:defRPr/>
            </a:pPr>
            <a:r>
              <a:rPr lang="el-GR" sz="2000" dirty="0">
                <a:latin typeface="Arial" panose="020B0604020202020204" pitchFamily="34" charset="0"/>
                <a:cs typeface="Arial" panose="020B0604020202020204" pitchFamily="34" charset="0"/>
              </a:rPr>
              <a:t>Συνήθως χρησιμοποιείται ερωτηματολόγιο και η τεχνική της προσωπικής συνέντευξης.</a:t>
            </a:r>
          </a:p>
          <a:p>
            <a:pPr>
              <a:spcAft>
                <a:spcPts val="0"/>
              </a:spcAft>
              <a:buFont typeface="Arial" panose="020B0604020202020204" pitchFamily="34" charset="0"/>
              <a:buChar char="•"/>
              <a:defRPr/>
            </a:pPr>
            <a:r>
              <a:rPr lang="el-GR" sz="2000" dirty="0">
                <a:latin typeface="Arial" panose="020B0604020202020204" pitchFamily="34" charset="0"/>
                <a:cs typeface="Arial" panose="020B0604020202020204" pitchFamily="34" charset="0"/>
              </a:rPr>
              <a:t>Πραγματοποιείται στατιστική επεξεργασία και ανάλυση των δεδομένων της δημοσκόπησης.</a:t>
            </a:r>
          </a:p>
          <a:p>
            <a:pPr>
              <a:spcAft>
                <a:spcPts val="0"/>
              </a:spcAft>
              <a:buFont typeface="Arial" panose="020B0604020202020204" pitchFamily="34" charset="0"/>
              <a:buChar char="•"/>
              <a:defRPr/>
            </a:pPr>
            <a:r>
              <a:rPr lang="el-GR" sz="2000" dirty="0">
                <a:latin typeface="Arial" panose="020B0604020202020204" pitchFamily="34" charset="0"/>
                <a:cs typeface="Arial" panose="020B0604020202020204" pitchFamily="34" charset="0"/>
              </a:rPr>
              <a:t>Προκύπτουν συμπεράσματα που μπορούν να γενικευθούν – αναχθούν στον πληθυσμό υπό μελέτη. </a:t>
            </a:r>
            <a:endParaRPr lang="fr-CA" sz="2000" dirty="0">
              <a:solidFill>
                <a:schemeClr val="tx1">
                  <a:lumMod val="65000"/>
                  <a:lumOff val="35000"/>
                </a:schemeClr>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78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7864" y="95452"/>
            <a:ext cx="9393373" cy="1785938"/>
          </a:xfrm>
        </p:spPr>
        <p:txBody>
          <a:bodyPr rtlCol="0">
            <a:normAutofit/>
          </a:bodyPr>
          <a:lstStyle/>
          <a:p>
            <a:pPr>
              <a:defRPr/>
            </a:pPr>
            <a:r>
              <a:rPr lang="el-GR" dirty="0">
                <a:solidFill>
                  <a:schemeClr val="tx1">
                    <a:lumMod val="65000"/>
                    <a:lumOff val="35000"/>
                  </a:schemeClr>
                </a:solidFill>
              </a:rPr>
              <a:t>Τι είναι η δημοσκόπηση </a:t>
            </a:r>
            <a:br>
              <a:rPr lang="el-GR" dirty="0">
                <a:solidFill>
                  <a:schemeClr val="tx1">
                    <a:lumMod val="65000"/>
                    <a:lumOff val="35000"/>
                  </a:schemeClr>
                </a:solidFill>
              </a:rPr>
            </a:br>
            <a:r>
              <a:rPr lang="el-GR" dirty="0">
                <a:solidFill>
                  <a:schemeClr val="tx1">
                    <a:lumMod val="65000"/>
                    <a:lumOff val="35000"/>
                  </a:schemeClr>
                </a:solidFill>
              </a:rPr>
              <a:t>κοινής γνώμης</a:t>
            </a:r>
            <a:r>
              <a:rPr lang="en-US" dirty="0">
                <a:solidFill>
                  <a:schemeClr val="tx1">
                    <a:lumMod val="65000"/>
                    <a:lumOff val="35000"/>
                  </a:schemeClr>
                </a:solidFill>
              </a:rPr>
              <a:t> (opinion poll)</a:t>
            </a:r>
            <a:r>
              <a:rPr lang="el-GR" dirty="0">
                <a:solidFill>
                  <a:schemeClr val="tx1">
                    <a:lumMod val="65000"/>
                    <a:lumOff val="35000"/>
                  </a:schemeClr>
                </a:solidFill>
              </a:rPr>
              <a:t>;</a:t>
            </a:r>
            <a:endParaRPr lang="fr-CA" dirty="0">
              <a:solidFill>
                <a:schemeClr val="tx1">
                  <a:lumMod val="65000"/>
                  <a:lumOff val="35000"/>
                </a:schemeClr>
              </a:solidFill>
            </a:endParaRPr>
          </a:p>
        </p:txBody>
      </p:sp>
      <p:sp>
        <p:nvSpPr>
          <p:cNvPr id="3" name="Espace réservé du contenu 2"/>
          <p:cNvSpPr>
            <a:spLocks noGrp="1"/>
          </p:cNvSpPr>
          <p:nvPr>
            <p:ph idx="1"/>
          </p:nvPr>
        </p:nvSpPr>
        <p:spPr>
          <a:xfrm>
            <a:off x="1147864" y="2241618"/>
            <a:ext cx="10068127" cy="4100513"/>
          </a:xfrm>
        </p:spPr>
        <p:txBody>
          <a:bodyPr rtlCol="0">
            <a:noAutofit/>
          </a:bodyPr>
          <a:lstStyle/>
          <a:p>
            <a:pPr eaLnBrk="1" hangingPunct="1">
              <a:buFont typeface="Wingdings" panose="05000000000000000000" pitchFamily="2" charset="2"/>
              <a:buChar char="Ø"/>
              <a:defRPr/>
            </a:pPr>
            <a:r>
              <a:rPr lang="el-GR" sz="1600" dirty="0"/>
              <a:t>Επιστημονική </a:t>
            </a:r>
          </a:p>
          <a:p>
            <a:pPr eaLnBrk="1" hangingPunct="1">
              <a:buFont typeface="Wingdings" panose="05000000000000000000" pitchFamily="2" charset="2"/>
              <a:buChar char="Ø"/>
              <a:defRPr/>
            </a:pPr>
            <a:r>
              <a:rPr lang="el-GR" sz="1600" dirty="0"/>
              <a:t>Μη μεροληπτική έρευνα σχεδιασμένη ώστε να μετρά τις απόψεις του κοινού αναφορικά με ένα συγκεκριμένο θέμα ή σειρά θεμάτων.</a:t>
            </a:r>
          </a:p>
          <a:p>
            <a:pPr eaLnBrk="1" hangingPunct="1">
              <a:buFont typeface="Wingdings" panose="05000000000000000000" pitchFamily="2" charset="2"/>
              <a:buChar char="Ø"/>
              <a:defRPr/>
            </a:pPr>
            <a:r>
              <a:rPr lang="el-GR" sz="1600" dirty="0"/>
              <a:t>Στην έρευνα οι ερωτήσεις γίνονται από ένα ειδικά εκπαιδευμένο </a:t>
            </a:r>
            <a:r>
              <a:rPr lang="el-GR" sz="1600" dirty="0" err="1"/>
              <a:t>συνεντευξιαστή</a:t>
            </a:r>
            <a:r>
              <a:rPr lang="el-GR" sz="1600" dirty="0"/>
              <a:t> σε άτομα που έχουν επιλεχθεί με τυχαίο τρόπο από το πληθυσμό υπό μελέτη. Είναι πολύ σημαντικό κατά την επιλογή του δείγματος κάθε άτομο του πληθυσμού να έχει την ίδια πιθανότητα να επιλεχθεί στο δείγμα.</a:t>
            </a:r>
          </a:p>
          <a:p>
            <a:pPr eaLnBrk="1" hangingPunct="1">
              <a:buFont typeface="Wingdings" panose="05000000000000000000" pitchFamily="2" charset="2"/>
              <a:buChar char="Ø"/>
              <a:defRPr/>
            </a:pPr>
            <a:r>
              <a:rPr lang="el-GR" sz="1600" dirty="0"/>
              <a:t>Τα συμπεράσματα προκύπτουν βάσει των απαντήσεων που δίδονται από τους ερωτώμενους.</a:t>
            </a:r>
          </a:p>
          <a:p>
            <a:pPr eaLnBrk="1" hangingPunct="1">
              <a:buFont typeface="Wingdings" panose="05000000000000000000" pitchFamily="2" charset="2"/>
              <a:buChar char="Ø"/>
              <a:defRPr/>
            </a:pPr>
            <a:r>
              <a:rPr lang="el-GR" sz="1600" dirty="0"/>
              <a:t>Σε αντίθετη περίπτωση τα αποτελέσματα θα είναι μεροληπτικά και μη αντιπροσωπευτικά του πληθυσμού.</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97857" y="406935"/>
            <a:ext cx="8229600" cy="1143001"/>
          </a:xfrm>
        </p:spPr>
        <p:txBody>
          <a:bodyPr/>
          <a:lstStyle/>
          <a:p>
            <a:pPr eaLnBrk="1" hangingPunct="1"/>
            <a:r>
              <a:rPr lang="el-GR" altLang="el-GR" dirty="0">
                <a:solidFill>
                  <a:schemeClr val="tx1"/>
                </a:solidFill>
              </a:rPr>
              <a:t>Ιστορική Αναδρομή - ΗΠΑ</a:t>
            </a:r>
          </a:p>
        </p:txBody>
      </p:sp>
      <p:sp>
        <p:nvSpPr>
          <p:cNvPr id="8195" name="Rectangle 3"/>
          <p:cNvSpPr>
            <a:spLocks noGrp="1" noChangeArrowheads="1"/>
          </p:cNvSpPr>
          <p:nvPr>
            <p:ph type="body" idx="1"/>
          </p:nvPr>
        </p:nvSpPr>
        <p:spPr>
          <a:xfrm>
            <a:off x="3181149" y="2400251"/>
            <a:ext cx="6778625" cy="3052762"/>
          </a:xfrm>
        </p:spPr>
        <p:txBody>
          <a:bodyPr/>
          <a:lstStyle/>
          <a:p>
            <a:pPr eaLnBrk="1" hangingPunct="1">
              <a:buFont typeface="Wingdings" pitchFamily="2" charset="2"/>
              <a:buChar char="q"/>
            </a:pPr>
            <a:r>
              <a:rPr lang="el-GR" altLang="el-GR" sz="1800" dirty="0"/>
              <a:t>19</a:t>
            </a:r>
            <a:r>
              <a:rPr lang="el-GR" altLang="el-GR" sz="1800" baseline="30000" dirty="0"/>
              <a:t>ος</a:t>
            </a:r>
            <a:r>
              <a:rPr lang="el-GR" altLang="el-GR" sz="1800" dirty="0"/>
              <a:t> αιώνας.</a:t>
            </a:r>
            <a:endParaRPr lang="en-US" altLang="el-GR" sz="1800" dirty="0"/>
          </a:p>
          <a:p>
            <a:pPr eaLnBrk="1" hangingPunct="1">
              <a:buFont typeface="Wingdings" pitchFamily="2" charset="2"/>
              <a:buChar char="q"/>
            </a:pPr>
            <a:r>
              <a:rPr lang="el-GR" altLang="el-GR" sz="1800" dirty="0"/>
              <a:t>Ομάδες ενδιαφερομένων και εφημερίδες θέλησαν να διερευνήσουν τις προτιμήσεις ψήφου τοπικών κοινών.</a:t>
            </a:r>
            <a:endParaRPr lang="en-US" altLang="el-GR" sz="1800" dirty="0"/>
          </a:p>
          <a:p>
            <a:pPr eaLnBrk="1" hangingPunct="1">
              <a:buFont typeface="Wingdings" pitchFamily="2" charset="2"/>
              <a:buChar char="q"/>
            </a:pPr>
            <a:r>
              <a:rPr lang="el-GR" altLang="el-GR" sz="1800" dirty="0"/>
              <a:t>Η επιστημονική δημοσκόπηση όμως εξελίχθηκε λόγω της ανάγκης επιχειρήσεων να  προσεγγίσουν ολοένα και περισσότερους αγοραστές.</a:t>
            </a:r>
          </a:p>
          <a:p>
            <a:pPr eaLnBrk="1" hangingPunct="1">
              <a:buFont typeface="Wingdings" pitchFamily="2" charset="2"/>
              <a:buChar char="q"/>
            </a:pPr>
            <a:endParaRPr lang="el-GR" altLang="el-GR" sz="1800" dirty="0"/>
          </a:p>
        </p:txBody>
      </p:sp>
      <p:sp>
        <p:nvSpPr>
          <p:cNvPr id="4" name="Rectangle 3"/>
          <p:cNvSpPr/>
          <p:nvPr/>
        </p:nvSpPr>
        <p:spPr>
          <a:xfrm>
            <a:off x="3472774" y="4826000"/>
            <a:ext cx="7195226"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eaLnBrk="1" hangingPunct="1">
              <a:defRPr/>
            </a:pPr>
            <a:r>
              <a:rPr lang="el-GR" dirty="0"/>
              <a:t>Στις αρχές του 1920 επιχειρήσεων των κλάδων των τροφίμων και του καπνού (τσιγάρα) διεξήγαγαν πολλές ΈΡΕΥΝΕΣ ΑΓΟΡΑΣ ώστε να βρουν κατάλληλους τρόπους για να επηρεάσουν συγκεκριμένες κατηγορίες αγοραστών και να νικήσουν τον ανταγωνισμό.</a:t>
            </a:r>
          </a:p>
        </p:txBody>
      </p:sp>
      <p:sp>
        <p:nvSpPr>
          <p:cNvPr id="8197" name="AutoShape 2" descr="data:image/jpeg;base64,/9j/4AAQSkZJRgABAQAAAQABAAD/2wCEAAkGBhQSEBUUExIWFRUWFhwYFRQYFhkUFxoVFhgbFxgYGhQXHiYeFxsmGhQXHzAkIycpLCwvFx4xNTEtNSYrLCkBCQoKBQUFDQUFDSkYEhgpKSkpKSkpKSkpKSkpKSkpKSkpKSkpKSkpKSkpKSkpKSkpKSkpKSkpKSkpKSkpKSkpKf/AABEIAFkAfwMBIgACEQEDEQH/xAAbAAABBQEBAAAAAAAAAAAAAAAGAgMEBQcBAP/EAEEQAAECBAMEBgYHBgcAAAAAAAECEQADBCEFEjEGQVFhEyIycYGhcpGxwdHwByM0NUJzshQzUmJjwhUkJYKDovH/xAAUAQEAAAAAAAAAAAAAAAAAAAAA/8QAFBEBAAAAAAAAAAAAAAAAAAAAAP/aAAwDAQACEQMRAD8AzozXN+ESUg5He3risWTFlSOUkfOsB5BCVqB0cgHxjxmAmGMRQQVekW9cM01almKcpZneAmmYRYed4udiVf6hT/mD2GB1dWFEEcGbg2vnBDsJ9403p/2mANsIm5sUSP60zyzRqKIyfZdebFE/mTj5rjWUwCo5CVKgLT9KdPmWFIWnKoh+qpwks4Y8oA2eItSppkvmoj/qfhETAtopNXLMySolIVlLpKSCwLMeREO1i/rZPpH9JgLHNEPFMSRIlqmLLJSL/Ac4p8e25p6VeRZUpepQkOQDvU9hAftnj8qrlypkqaSkKIMpmZQu6hxvAQsUx9U+YZi7D8CeA+MRKTFFhTJURy1EVk9RSASQQrRr6cYRhYPSg8Qd/fABtUdLtFthk1IHE7hFLitiIl4TMAl27ReANMOoKWoQopCumZRVKUrMTd8yLDN3awPmglJcA3Uf4XCQNbH1RX01Wv8AaE5CUqzDKoFgFPqTuHGD/ajCJiKdc2amWhaSPrEkNOezlDApN777bxAZpOQJayHsG8w/vh+kxQIC2DlTMpusli7oV+Ex6sQ85RDEOG59UX7o4qjdQEpOcktlSHYn2eMAafRhi5ViEkdGtTBQJsWsXUSWsHvvjaabFAc+ZkhCsrk62ffGEbILEqrSAcpRnBIOqhYs+t4O/wDDQtRUtZ6xfXnAEmN7XSBLWlKsysqspALBTFjm74wxFHMMvP0j8ix9ztbWLjaPaTMZkiUEiW7Es5OU310DiB2oDLPRFSUjsgm7c2sd8Bq2wVRMpaUCxCznIZrnnroBEzGNsVmZLMsAZTffrYj1QM7L7RpV9SW6T8Jd0L3lnDpPLT1RY1cyWuYkEcXBtfdADG1lOhU6fMJAWtZIDqOUvpexcMXipwJSkhaVC2YF+5xbiL+UXG0eHpmzEqSMqR2lues24DQd/hDBnywMuW+7ugETAQkWOU3FmeOYOeu7byNfdCKiaWAKnA0HKO4VMGcePsgAvFpS0TSleoPc44h4XQzAAXMSsbxgz1AKSlKR2SzqA4Zt45NFcEOLQD4mKCiQT87rRYSK2dPySQta3UyZbkso26oNnimSVae6LXZ7FUyp6VTJZUxBQxIZYLhTJYq0AYEawBBj/wBHddTSkzTLCwohLSiVqCj2XSBv5P6og7NYwqhmVIWllqklCRrlmOGNuAfxiRtRt3PqAUqmE9YuBZCRplAScquZuIG6aQuaos53qJ0SNHJJtpxvATDU5WKbKfq8e941abUFNHLnPmC5WYEX6zb/ABEZNU06EMc+bwaNO2TwxaaGWJrvMBIBLsk9kF9LboDMTNcvz1eJMtYBBUXD9Yct+heFbZ4F+x1PRpXmBQFj+XMSMr+HnFGAo7zAHWOSqdEqXNlL6MuCgpUZivFJNofwiZ0qUqVmyqW6SpTqITYlhpoq0AlFh6pqxLSbkKIewcJKm7yxi/qp65dDJQEqCs5OccA7pcczAEWMV6VrKQ2VNmGha/z/AOxRrW61Hgw+fKO0ySAH8Tq54wzThwsneq3gBAcqy6YXhkzrpA4H2QitkKEoKYgK7JNnjmF/vU9x9kALzz14eSq8S8cwxUiZlUzm7i/L2xXp7UBNCfOI9XYpIseIsd2+JUo3HdEatu3jAMyy0aFsItM7C8UpzlB6JM5CiQC8t3D79Aw5njGdaQoLtygCHYqVKXVpTUNlIISVaBeqbfO6NLppgppK1LmdKpBUUh9SPjGSYFR9PPTLvfVixYXNzBZNwCZJRMIUrIlJN1ahiT5iAodp8YNVVLmqSA7DKNAEgJ9o84rHhAMeeAepKro5iFs+RYU3EA3HcQ48YLdrsdTMmy5ctsoDEAMAVEMwHBLaQEKNolUU0qmIJLlx8+QgCArZySdNCbb9w3w2hJyoQlLlRvuAzHfDVYSx+bRGn1RExBSdFBXDskEbzw4wFvjOIq6FCVy7IZyFagBtN0V+E1YmTnCcoZgnXQNrBnUyVKT+FT36yRvuIgUlD17yUd6bQAZtRV9JPUp3uQO4GK6VF7XYQM13iTQ7OoUkkg6FrnWAo0qiJVKsO+Hkw3US/qwefxgIwLwoiEJhaQ8AQ7C0Qm1qEHTKolrGyYNttZQpqJQStXXIQAS4YlzryEBOx00y62SRZ1ZT3KDQRfSjUXky/SUb9yR/dAAjx0m0eEeVANgxb1OGGnl08wF+lRnvuILN5iKnLBftPI/yFAf6ZHrCT7oAdXiqjYpHrMdwhKVTkhfZLuxY6HQxDWLxZ7NSQqrkgixWx9RgNBRVMhI0AAAfgLQqkqHmMx0h2owtO60M0NKUq3m0AN4pOabdmiXh1akOHDMwiuxz994w5I0MAJmYxI5xypLyx3x5ephK+z4iAitEmmolrVlShRUz5QC7cWhowc4R96L/ACR+hMBQ7OdWskZgQ0xNjY2fjFt9Ik/NUp5Sh5qUYKKr94PTHtgO20+0/wDGPaYAfEdUISnWFGA4UwbbSdbDaU/w5fNJEBZ+PugvxX7rk/7PYqAEVJiy2Z+1ST/O/qBMVyosNnftEvvP6VQGkT6yO4fUOqIEyHMI7RgP/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entury Gothic" pitchFamily="34" charset="0"/>
              </a:defRPr>
            </a:lvl1pPr>
            <a:lvl2pPr marL="742950" indent="-285750">
              <a:spcBef>
                <a:spcPct val="20000"/>
              </a:spcBef>
              <a:buChar char="–"/>
              <a:defRPr sz="2800">
                <a:solidFill>
                  <a:schemeClr val="tx1"/>
                </a:solidFill>
                <a:latin typeface="Century Gothic" pitchFamily="34" charset="0"/>
              </a:defRPr>
            </a:lvl2pPr>
            <a:lvl3pPr marL="1143000" indent="-228600">
              <a:spcBef>
                <a:spcPct val="20000"/>
              </a:spcBef>
              <a:buChar char="•"/>
              <a:defRPr sz="2400">
                <a:solidFill>
                  <a:schemeClr val="tx1"/>
                </a:solidFill>
                <a:latin typeface="Century Gothic" pitchFamily="34" charset="0"/>
              </a:defRPr>
            </a:lvl3pPr>
            <a:lvl4pPr marL="1600200" indent="-228600">
              <a:spcBef>
                <a:spcPct val="20000"/>
              </a:spcBef>
              <a:buChar char="–"/>
              <a:defRPr sz="2000">
                <a:solidFill>
                  <a:schemeClr val="tx1"/>
                </a:solidFill>
                <a:latin typeface="Century Gothic" pitchFamily="34" charset="0"/>
              </a:defRPr>
            </a:lvl4pPr>
            <a:lvl5pPr marL="2057400" indent="-22860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l-GR" sz="1800">
              <a:latin typeface="Arial" charset="0"/>
            </a:endParaRPr>
          </a:p>
        </p:txBody>
      </p:sp>
      <p:sp>
        <p:nvSpPr>
          <p:cNvPr id="8198" name="AutoShape 4" descr="data:image/jpeg;base64,/9j/4AAQSkZJRgABAQAAAQABAAD/2wCEAAkGBhQSEBUUExIWFRUWFhwYFRQYFhkUFxoVFhgbFxgYGhQXHiYeFxsmGhQXHzAkIycpLCwvFx4xNTEtNSYrLCkBCQoKBQUFDQUFDSkYEhgpKSkpKSkpKSkpKSkpKSkpKSkpKSkpKSkpKSkpKSkpKSkpKSkpKSkpKSkpKSkpKSkpKf/AABEIAFkAfwMBIgACEQEDEQH/xAAbAAABBQEBAAAAAAAAAAAAAAAGAgMEBQcBAP/EAEEQAAECBAMEBgYHBgcAAAAAAAECEQADBCEFEjEGQVFhEyIycYGhcpGxwdHwByM0NUJzshQzUmJjwhUkJYKDovH/xAAUAQEAAAAAAAAAAAAAAAAAAAAA/8QAFBEBAAAAAAAAAAAAAAAAAAAAAP/aAAwDAQACEQMRAD8AzozXN+ESUg5He3risWTFlSOUkfOsB5BCVqB0cgHxjxmAmGMRQQVekW9cM01almKcpZneAmmYRYed4udiVf6hT/mD2GB1dWFEEcGbg2vnBDsJ9403p/2mANsIm5sUSP60zyzRqKIyfZdebFE/mTj5rjWUwCo5CVKgLT9KdPmWFIWnKoh+qpwks4Y8oA2eItSppkvmoj/qfhETAtopNXLMySolIVlLpKSCwLMeREO1i/rZPpH9JgLHNEPFMSRIlqmLLJSL/Ac4p8e25p6VeRZUpepQkOQDvU9hAftnj8qrlypkqaSkKIMpmZQu6hxvAQsUx9U+YZi7D8CeA+MRKTFFhTJURy1EVk9RSASQQrRr6cYRhYPSg8Qd/fABtUdLtFthk1IHE7hFLitiIl4TMAl27ReANMOoKWoQopCumZRVKUrMTd8yLDN3awPmglJcA3Uf4XCQNbH1RX01Wv8AaE5CUqzDKoFgFPqTuHGD/ajCJiKdc2amWhaSPrEkNOezlDApN777bxAZpOQJayHsG8w/vh+kxQIC2DlTMpusli7oV+Ex6sQ85RDEOG59UX7o4qjdQEpOcktlSHYn2eMAafRhi5ViEkdGtTBQJsWsXUSWsHvvjaabFAc+ZkhCsrk62ffGEbILEqrSAcpRnBIOqhYs+t4O/wDDQtRUtZ6xfXnAEmN7XSBLWlKsysqspALBTFjm74wxFHMMvP0j8ix9ztbWLjaPaTMZkiUEiW7Es5OU310DiB2oDLPRFSUjsgm7c2sd8Bq2wVRMpaUCxCznIZrnnroBEzGNsVmZLMsAZTffrYj1QM7L7RpV9SW6T8Jd0L3lnDpPLT1RY1cyWuYkEcXBtfdADG1lOhU6fMJAWtZIDqOUvpexcMXipwJSkhaVC2YF+5xbiL+UXG0eHpmzEqSMqR2lues24DQd/hDBnywMuW+7ugETAQkWOU3FmeOYOeu7byNfdCKiaWAKnA0HKO4VMGcePsgAvFpS0TSleoPc44h4XQzAAXMSsbxgz1AKSlKR2SzqA4Zt45NFcEOLQD4mKCiQT87rRYSK2dPySQta3UyZbkso26oNnimSVae6LXZ7FUyp6VTJZUxBQxIZYLhTJYq0AYEawBBj/wBHddTSkzTLCwohLSiVqCj2XSBv5P6og7NYwqhmVIWllqklCRrlmOGNuAfxiRtRt3PqAUqmE9YuBZCRplAScquZuIG6aQuaos53qJ0SNHJJtpxvATDU5WKbKfq8e941abUFNHLnPmC5WYEX6zb/ABEZNU06EMc+bwaNO2TwxaaGWJrvMBIBLsk9kF9LboDMTNcvz1eJMtYBBUXD9Yct+heFbZ4F+x1PRpXmBQFj+XMSMr+HnFGAo7zAHWOSqdEqXNlL6MuCgpUZivFJNofwiZ0qUqVmyqW6SpTqITYlhpoq0AlFh6pqxLSbkKIewcJKm7yxi/qp65dDJQEqCs5OccA7pcczAEWMV6VrKQ2VNmGha/z/AOxRrW61Hgw+fKO0ySAH8Tq54wzThwsneq3gBAcqy6YXhkzrpA4H2QitkKEoKYgK7JNnjmF/vU9x9kALzz14eSq8S8cwxUiZlUzm7i/L2xXp7UBNCfOI9XYpIseIsd2+JUo3HdEatu3jAMyy0aFsItM7C8UpzlB6JM5CiQC8t3D79Aw5njGdaQoLtygCHYqVKXVpTUNlIISVaBeqbfO6NLppgppK1LmdKpBUUh9SPjGSYFR9PPTLvfVixYXNzBZNwCZJRMIUrIlJN1ahiT5iAodp8YNVVLmqSA7DKNAEgJ9o84rHhAMeeAepKro5iFs+RYU3EA3HcQ48YLdrsdTMmy5ctsoDEAMAVEMwHBLaQEKNolUU0qmIJLlx8+QgCArZySdNCbb9w3w2hJyoQlLlRvuAzHfDVYSx+bRGn1RExBSdFBXDskEbzw4wFvjOIq6FCVy7IZyFagBtN0V+E1YmTnCcoZgnXQNrBnUyVKT+FT36yRvuIgUlD17yUd6bQAZtRV9JPUp3uQO4GK6VF7XYQM13iTQ7OoUkkg6FrnWAo0qiJVKsO+Hkw3US/qwefxgIwLwoiEJhaQ8AQ7C0Qm1qEHTKolrGyYNttZQpqJQStXXIQAS4YlzryEBOx00y62SRZ1ZT3KDQRfSjUXky/SUb9yR/dAAjx0m0eEeVANgxb1OGGnl08wF+lRnvuILN5iKnLBftPI/yFAf6ZHrCT7oAdXiqjYpHrMdwhKVTkhfZLuxY6HQxDWLxZ7NSQqrkgixWx9RgNBRVMhI0AAAfgLQqkqHmMx0h2owtO60M0NKUq3m0AN4pOabdmiXh1akOHDMwiuxz994w5I0MAJmYxI5xypLyx3x5ephK+z4iAitEmmolrVlShRUz5QC7cWhowc4R96L/ACR+hMBQ7OdWskZgQ0xNjY2fjFt9Ik/NUp5Sh5qUYKKr94PTHtgO20+0/wDGPaYAfEdUISnWFGA4UwbbSdbDaU/w5fNJEBZ+PugvxX7rk/7PYqAEVJiy2Z+1ST/O/qBMVyosNnftEvvP6VQGkT6yO4fUOqIEyHMI7RgP/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entury Gothic" pitchFamily="34" charset="0"/>
              </a:defRPr>
            </a:lvl1pPr>
            <a:lvl2pPr marL="742950" indent="-285750">
              <a:spcBef>
                <a:spcPct val="20000"/>
              </a:spcBef>
              <a:buChar char="–"/>
              <a:defRPr sz="2800">
                <a:solidFill>
                  <a:schemeClr val="tx1"/>
                </a:solidFill>
                <a:latin typeface="Century Gothic" pitchFamily="34" charset="0"/>
              </a:defRPr>
            </a:lvl2pPr>
            <a:lvl3pPr marL="1143000" indent="-228600">
              <a:spcBef>
                <a:spcPct val="20000"/>
              </a:spcBef>
              <a:buChar char="•"/>
              <a:defRPr sz="2400">
                <a:solidFill>
                  <a:schemeClr val="tx1"/>
                </a:solidFill>
                <a:latin typeface="Century Gothic" pitchFamily="34" charset="0"/>
              </a:defRPr>
            </a:lvl3pPr>
            <a:lvl4pPr marL="1600200" indent="-228600">
              <a:spcBef>
                <a:spcPct val="20000"/>
              </a:spcBef>
              <a:buChar char="–"/>
              <a:defRPr sz="2000">
                <a:solidFill>
                  <a:schemeClr val="tx1"/>
                </a:solidFill>
                <a:latin typeface="Century Gothic" pitchFamily="34" charset="0"/>
              </a:defRPr>
            </a:lvl4pPr>
            <a:lvl5pPr marL="2057400" indent="-22860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l-GR" sz="1800">
              <a:latin typeface="Arial" charset="0"/>
            </a:endParaRPr>
          </a:p>
        </p:txBody>
      </p:sp>
      <p:pic>
        <p:nvPicPr>
          <p:cNvPr id="29704" name="Picture 8" descr="http://digital.library.louisville.edu/utils/getthumbnail/collection/cs/id/833"/>
          <p:cNvPicPr>
            <a:picLocks noChangeAspect="1" noChangeArrowheads="1"/>
          </p:cNvPicPr>
          <p:nvPr/>
        </p:nvPicPr>
        <p:blipFill>
          <a:blip r:embed="rId2" cstate="print"/>
          <a:srcRect/>
          <a:stretch>
            <a:fillRect/>
          </a:stretch>
        </p:blipFill>
        <p:spPr bwMode="auto">
          <a:xfrm>
            <a:off x="787859" y="2400251"/>
            <a:ext cx="2088232" cy="2057498"/>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1992313" y="0"/>
            <a:ext cx="8229600" cy="1143000"/>
          </a:xfrm>
        </p:spPr>
        <p:txBody>
          <a:bodyPr/>
          <a:lstStyle/>
          <a:p>
            <a:pPr eaLnBrk="1" hangingPunct="1"/>
            <a:r>
              <a:rPr lang="el-GR" altLang="el-GR">
                <a:solidFill>
                  <a:schemeClr val="tx1"/>
                </a:solidFill>
              </a:rPr>
              <a:t>Ιστορική Αναδρομή - ΗΠΑ</a:t>
            </a:r>
            <a:endParaRPr lang="en-US" altLang="el-GR"/>
          </a:p>
        </p:txBody>
      </p:sp>
      <p:sp>
        <p:nvSpPr>
          <p:cNvPr id="9219" name="Content Placeholder 2"/>
          <p:cNvSpPr>
            <a:spLocks noGrp="1" noChangeArrowheads="1"/>
          </p:cNvSpPr>
          <p:nvPr>
            <p:ph idx="1"/>
          </p:nvPr>
        </p:nvSpPr>
        <p:spPr>
          <a:xfrm>
            <a:off x="3424136" y="2025887"/>
            <a:ext cx="7514585" cy="2620962"/>
          </a:xfrm>
        </p:spPr>
        <p:txBody>
          <a:bodyPr>
            <a:normAutofit/>
          </a:bodyPr>
          <a:lstStyle/>
          <a:p>
            <a:pPr eaLnBrk="1" hangingPunct="1">
              <a:buFont typeface="Wingdings" panose="05000000000000000000" pitchFamily="2" charset="2"/>
              <a:buChar char="Ø"/>
            </a:pPr>
            <a:r>
              <a:rPr lang="el-GR" altLang="el-GR" sz="1600" dirty="0"/>
              <a:t>Οι διαφημιστές ζητούσαν τη βοήθεια ειδικών επιστημόνων για να διεξάγουν έρευνες.</a:t>
            </a:r>
          </a:p>
          <a:p>
            <a:pPr eaLnBrk="1" hangingPunct="1">
              <a:buFont typeface="Wingdings" panose="05000000000000000000" pitchFamily="2" charset="2"/>
              <a:buChar char="Ø"/>
            </a:pPr>
            <a:r>
              <a:rPr lang="el-GR" altLang="el-GR" sz="1600" dirty="0"/>
              <a:t>Εξελίξεις στις στατιστικές μεθόδους οδήγησαν στην καλύτερη κατανόηση του ρόλου της δειγματοληψίας για τη μελέτη μεγάλων τμημάτων του πληθυσμού. </a:t>
            </a:r>
          </a:p>
          <a:p>
            <a:pPr eaLnBrk="1" hangingPunct="1">
              <a:buFont typeface="Wingdings" panose="05000000000000000000" pitchFamily="2" charset="2"/>
              <a:buChar char="Ø"/>
            </a:pPr>
            <a:r>
              <a:rPr lang="el-GR" altLang="el-GR" sz="1600" dirty="0"/>
              <a:t>Πρωτοπόρος στις δημοσκοπήσεις ήταν ο </a:t>
            </a:r>
            <a:r>
              <a:rPr lang="en-US" altLang="el-GR" sz="1600" dirty="0"/>
              <a:t>Walter Lippmann (1889-1974)</a:t>
            </a:r>
            <a:r>
              <a:rPr lang="el-GR" altLang="el-GR" sz="1600" dirty="0"/>
              <a:t>.</a:t>
            </a:r>
          </a:p>
        </p:txBody>
      </p:sp>
      <p:sp>
        <p:nvSpPr>
          <p:cNvPr id="4" name="Rectangle 3"/>
          <p:cNvSpPr/>
          <p:nvPr/>
        </p:nvSpPr>
        <p:spPr>
          <a:xfrm>
            <a:off x="4295800" y="4293096"/>
            <a:ext cx="6192688" cy="193899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el-GR" sz="1500" dirty="0"/>
              <a:t>Μέχρι το 1920 οι έρευνες που πραγματοποιούνταν δεν ήταν καλά σχεδιασμένες. Πραγματοποιούνταν από εργαζομένους σε εφημερίδες που έβγαιναν στο δρόμο και ρωτούσαν όποιον έβρισκαν διαθέσιμο ή μέσω αποστολής ερωτηματολογίων σε άτομα που είτε είχαν τηλέφωνο είτε ήταν συνδρομητές περιοδικών, κάτοχοι αυτοκινήτων, κ.λπ.  Αυτά τα άτομα ήταν κυρίως εύποροι Αμερικάνοι και Ρεπουμπλικάνοι.  Αποτυχία του Περιοδικού </a:t>
            </a:r>
            <a:r>
              <a:rPr lang="en-US" sz="1500" dirty="0"/>
              <a:t>The </a:t>
            </a:r>
            <a:r>
              <a:rPr lang="en-US" sz="1500" dirty="0" err="1"/>
              <a:t>Literaty</a:t>
            </a:r>
            <a:r>
              <a:rPr lang="en-US" sz="1500" dirty="0"/>
              <a:t> Digest </a:t>
            </a:r>
            <a:r>
              <a:rPr lang="el-GR" sz="1500" dirty="0"/>
              <a:t>όπου προέβλεψε λανθασμένα την ήττα του νικητή (τελικά) </a:t>
            </a:r>
            <a:r>
              <a:rPr lang="en-US" sz="1500" dirty="0"/>
              <a:t>Franklin Roosevelt </a:t>
            </a:r>
            <a:r>
              <a:rPr lang="el-GR" sz="1500" dirty="0"/>
              <a:t>το 1933.</a:t>
            </a:r>
            <a:endParaRPr lang="en-US" sz="1500" dirty="0"/>
          </a:p>
        </p:txBody>
      </p:sp>
      <p:pic>
        <p:nvPicPr>
          <p:cNvPr id="9223" name="Picture 2" descr="http://mathcenter.oxford.emory.edu/wiki2/images/3/30/Oser0010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1" y="2334419"/>
            <a:ext cx="23495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1831975" y="511782"/>
            <a:ext cx="8229600" cy="1143000"/>
          </a:xfrm>
        </p:spPr>
        <p:txBody>
          <a:bodyPr/>
          <a:lstStyle/>
          <a:p>
            <a:pPr eaLnBrk="1" hangingPunct="1"/>
            <a:r>
              <a:rPr lang="el-GR" altLang="el-GR" dirty="0">
                <a:solidFill>
                  <a:schemeClr val="tx1"/>
                </a:solidFill>
              </a:rPr>
              <a:t>Ιστορική Αναδρομή - ΗΠΑ</a:t>
            </a:r>
            <a:endParaRPr lang="en-US" altLang="el-GR" dirty="0"/>
          </a:p>
        </p:txBody>
      </p:sp>
      <p:sp>
        <p:nvSpPr>
          <p:cNvPr id="11267" name="Content Placeholder 2"/>
          <p:cNvSpPr>
            <a:spLocks noGrp="1" noChangeArrowheads="1"/>
          </p:cNvSpPr>
          <p:nvPr>
            <p:ph idx="1"/>
          </p:nvPr>
        </p:nvSpPr>
        <p:spPr>
          <a:xfrm>
            <a:off x="1981200" y="2323493"/>
            <a:ext cx="8229600" cy="2879725"/>
          </a:xfrm>
        </p:spPr>
        <p:txBody>
          <a:bodyPr>
            <a:normAutofit fontScale="92500" lnSpcReduction="20000"/>
          </a:bodyPr>
          <a:lstStyle/>
          <a:p>
            <a:pPr eaLnBrk="1" hangingPunct="1">
              <a:buFont typeface="Wingdings" panose="05000000000000000000" pitchFamily="2" charset="2"/>
              <a:buChar char="Ø"/>
            </a:pPr>
            <a:r>
              <a:rPr lang="el-GR" altLang="el-GR" sz="1600" dirty="0"/>
              <a:t>Οι προσπάθειες για πρόβλεψη εκλογικού αποτελέσματος κατέληγαν σε αποτυχία καθώς το ποσοστό λάθους των δημοσκοπήσεων εκείνο τον καιρό ήταν γύρω στο 14%.</a:t>
            </a:r>
          </a:p>
          <a:p>
            <a:pPr eaLnBrk="1" hangingPunct="1">
              <a:buFont typeface="Wingdings" panose="05000000000000000000" pitchFamily="2" charset="2"/>
              <a:buChar char="Ø"/>
            </a:pPr>
            <a:endParaRPr lang="el-GR" altLang="el-GR" sz="1600" dirty="0"/>
          </a:p>
          <a:p>
            <a:pPr eaLnBrk="1" hangingPunct="1">
              <a:buFont typeface="Wingdings" panose="05000000000000000000" pitchFamily="2" charset="2"/>
              <a:buChar char="Ø"/>
            </a:pPr>
            <a:r>
              <a:rPr lang="el-GR" altLang="el-GR" sz="1600" dirty="0"/>
              <a:t>Το 1932 ο </a:t>
            </a:r>
            <a:r>
              <a:rPr lang="en-US" altLang="el-GR" sz="1600" dirty="0"/>
              <a:t>George Gallup, </a:t>
            </a:r>
            <a:r>
              <a:rPr lang="el-GR" altLang="el-GR" sz="1600" dirty="0"/>
              <a:t>ένας νεαρός διαφημιστής στη Νέα Υόρκη και ιδρυτής του Αμερικάνικου Ινστιτούτου Κοινής Γνώμης αποφάσισε να δοκιμάσει μια νέα μέθοδο έρευνας για την πρόβλεψη του νικητή στις εκλογές στην </a:t>
            </a:r>
            <a:r>
              <a:rPr lang="en-US" altLang="el-GR" sz="1600" dirty="0"/>
              <a:t>Iowa. </a:t>
            </a:r>
            <a:r>
              <a:rPr lang="el-GR" altLang="el-GR" sz="1600" dirty="0"/>
              <a:t>Η νέα μέθοδος οδήγησε στη σωστή πρόβλεψη. </a:t>
            </a:r>
          </a:p>
          <a:p>
            <a:pPr eaLnBrk="1" hangingPunct="1">
              <a:buFont typeface="Wingdings" panose="05000000000000000000" pitchFamily="2" charset="2"/>
              <a:buChar char="Ø"/>
            </a:pPr>
            <a:endParaRPr lang="el-GR" altLang="el-GR" sz="1600" dirty="0"/>
          </a:p>
          <a:p>
            <a:pPr eaLnBrk="1" hangingPunct="1">
              <a:buFont typeface="Wingdings" panose="05000000000000000000" pitchFamily="2" charset="2"/>
              <a:buChar char="Ø"/>
            </a:pPr>
            <a:r>
              <a:rPr lang="el-GR" altLang="el-GR" sz="1600" dirty="0"/>
              <a:t>Το 1936 ο </a:t>
            </a:r>
            <a:r>
              <a:rPr lang="en-US" altLang="el-GR" sz="1600" dirty="0"/>
              <a:t>Gallup</a:t>
            </a:r>
            <a:r>
              <a:rPr lang="el-GR" altLang="el-GR" sz="1600" dirty="0"/>
              <a:t> και οι συνεργάτες του προέβλεψαν σωστά τη νίκη του </a:t>
            </a:r>
            <a:r>
              <a:rPr lang="en-US" altLang="el-GR" sz="1600" dirty="0"/>
              <a:t>Roosevelt </a:t>
            </a:r>
            <a:r>
              <a:rPr lang="el-GR" altLang="el-GR" sz="1600" dirty="0"/>
              <a:t>στις προεδρικές εκλογές.</a:t>
            </a:r>
          </a:p>
          <a:p>
            <a:pPr eaLnBrk="1" hangingPunct="1">
              <a:buFont typeface="Wingdings" panose="05000000000000000000" pitchFamily="2" charset="2"/>
              <a:buChar char="Ø"/>
            </a:pPr>
            <a:endParaRPr lang="el-GR" altLang="el-GR" sz="1600" dirty="0"/>
          </a:p>
        </p:txBody>
      </p:sp>
      <p:sp>
        <p:nvSpPr>
          <p:cNvPr id="11268" name="AutoShape 2" descr="data:image/jpeg;base64,/9j/4AAQSkZJRgABAQAAAQABAAD/2wCEAAkGBhQSERUUExQUFBUWGBUXGBQVFxUYGBccGBgaHBcXFRcYHCYeFxkkHRcXHy8gIycpLCwsFx4xNTAqNSYsLCkBCQoKBQUFDQUFDSkYEhgpKSkpKSkpKSkpKSkpKSkpKSkpKSkpKSkpKSkpKSkpKSkpKSkpKSkpKSkpKSkpKSkpKf/AABEIAMcA/QMBIgACEQEDEQH/xAAbAAACAgMBAAAAAAAAAAAAAAAFBgMEAAIHAf/EAEcQAAIAAwUDCAYFCwMFAQAAAAECAAMRBAUSITEiQVEGE2FxgZGhsSMycrLB0RQkQlLwBzNic4KDkqKz4fFjo8IVJTRDU3T/xAAUAQEAAAAAAAAAAAAAAAAAAAAA/8QAFBEBAAAAAAAAAAAAAAAAAAAAAP/aAAwDAQACEQMRAD8ATuUw9PM9p/AAfCI7SAWWu9hU/uzG99tinv0tN8zFATsx3/7UB68vOXnvHigMM3JxfQGv3z5CFTn/AFfbT3FENnJ5vQ/tnyEBPdS7Urp+l+cFpsv1fZEC7mbOX1Wr3oKWucA8oZ7SnPdlnnw3wFG9ZXpH9lfdEXrplehlewnlEN7kc640NF8ov3dQSpX6uX5CAoXIv1Z/an+Zgvcaf9vUf6SeQijdaegfMGrTsga7zWo3GDNxnFZEGH/1plvOyMvCAU3la9YjJsuncYJzbNL53GysoA9QMaE8esRBblU1wgjUa13DogBc6XsP1HygxydUfQ09ke8YGzZQMt8zo1f4cqQQ5PP9UUcFHvmAisa/Xz+rl+80C72TbfrPmYLWRD9NLZUwSxSufrtu1ilfMgq71U5k8ONfIiADy5WfdGluTYbti0FzGR3boivAbDQBWxj6rL6k92B96gFSRmCgz/ZgjdtWkSUUFnYLRFzY0UVy4dJyEHj+TO0TpVQ0tGwABDXhx3QHJrauwT1QRZdmX+sXyMS8qrjm2VWSahRqqKk5Hfl0H4HhHraSv1q+RgCN/S6iWf8ATWBYlZdnxg5fQGGXp+bEC2ljLtgKZl69XxjVZecWmp3gx4Bn+OEBDMlZH8bxG7pr1CLDpsntjWmWm6Aqzs6dUbTFBWnRnGzqcXRQfGNxZtTTXLugNLMM4r2OXVpntRPJlUYtTOmkeXcNqZl9qAjtk2s0+0/ixiji2h2/0xE87OYetz/MYqT3pMHW3uCA1ltkPbXyp8IaOTtp9ERwf4QmrOy/aXzMGrotVEbP7Q+MAx3VaKGWf/1e9BWfPBaX0CuvWO2FKwW2nN/v/EwSN4Zr7PxMBfvS00nuDvWv8gy84N3TbayJNQDSWgGvAU04QoX1bPS1/R/4/wB4K3TbAJUoV+wnkIAlcbVkzPbnDxMFbnb/ALeuf/rljwEL1wWqkmZ7U6DdztS7h0pL8lgBwnMK7TUyFKmnHSMnA59NfICIUep/aHlE9qOX46IClZrVilTNkGmMZjgIJ3EwNkU0A2cwK/fPEmBgFJT04N5ZwQ5Ot9UX2T/UMBHZP/O65Sf1GipeLekfrPmYs2Zvrw/VS/6jRSvEekf2j5wGlknhZiljkKEEcQMoive0YjMegGppu7eMaTRmOyIrYno36jANf5N5iiQs2gLtlXgqmiqOjKvSY6Cl6tir4Rx3k/aZ8mSiS8gZjrjK4gMxTIkADM1JI0hhs1426fZJlAEmqygYdSp1K1qARQ8YBk/KVIW1WGYMIxgbJ3ghgfh4mOOPLIMsEUImAHoNDkY6jycuyZgmpOYtLZSBiL4ydxIeuE14GnRlWEC/7MEtCUAAaYj0FRTEtaUOmsBYvP1E9gQHu5iQcXTTwg1bhsp7A84py0ArAUrbJOVMt8SWZaknSJpkuvjGWeVmeqAsYhhYnM/Ld5d0QI1R+OESzZewdeyIbOuXYPdEBpNatMlyGoFCct53xJ9mNZi5dkSTpyou0QDw37twzgK0nU9kVJNtEt5gOdW0FTTXWgjSde1MkXtb5D5wOa1vUnERXPI08oCdm2z+17xilz4E1WYYgHBK8QMNR2gUi7OHpG6294wMb1q67fxEA72vklZZoV5WKWGCsKGo7jpr4wLPJqZKBoysCR0GDnJy1qZAl1OWak64Tmo+HZDFcNyy57MWOSDIVO0eOW4ZacRAcxSS6YarpzlSKEZ9IiX6Xp1fEw+3zyVViTLZlYZ4Sag8c9a98KNpsbLUOASOND4wFG97Ric9nuiCd3Wn0aD9FfKKE6xK+uJT0fIxZs9kIUBWBwgDOoOVOz/MBdua1UlTM98wwzXTaaXaM/syx4LCbZrPMlo4ZTnjzGYzB3iDN32ul309geCwElltFSa01GXnnw0i5Pma9ULtmtOfbF6ZbKk8aQBCQaynOmy/gKRd5Of+IvUf6pgXJnejf2X92L/J1/qa8aNl+8MBllH1793L99orXgfSP7R96LNib66P1cv32ivef5xvaPvQFGeudOqI5+cuZ7J8oltTUNeGfhEbr6J/ZPlAMPJu3gJLJocctWYU0YbJPTUAHtgl/wBRmLNbCZCo2Hac0KgdFRUabxrC9dJpZpRG4DuowI7oI3ebK74y0qWwJxh0QsGBzIx6Z+UAzJbVcZOrAH11IplxplURzO+7e1onJMalTNQZCgoEIHgI6NZ7bKmu7KayJKh586mxRcytdGYgUoNx6I46l/AstVoqzcY6FzotOgGnZAM94LsJ7A84qS5eZ6onmW6XMVMDqaKoI35HhHqyT4b4Clb7IWWg1qD2VzieWuZ3ZR7bAcJANCRrwj2xjLPUAAwG5TYPbFeSn47BFydlL64jSX+OyAC3hbmxFVNAMiRrXr3QNb/Ji5eErDMYdNe/OKUyAhcRCYleImgCNqT0r+1M98wKK6+2feEGbWPSv7T+ZMC8NcXtN7wgCfJq1EgpvVih9liSp7CHHasdA5Dz6TVUk57LV4Np/Ngjld12jm5xzoGfATwqcm7Gwt2Q+WKbRw4NK504H7S9BBrAdLS6sEzExqBoB4VgByn5Goys8moalQuWE8RxBhku+8OekqxOZFG9oeVcjTpjZtKGA4wUzI0MSS5NeMMV/WKU893kHFSnOBQSA3EGlD055HPfFBZHVAUpUkjfTriYhiKMMQ39MX1s/GJ0sYgAEyxpwZeo/A1j2TdjzGPN1c0rhCsTQak4a5QwNd9d8M/5PrIFeaDkSqnI0qKneM9aQHPSrKrgjOjCm+tNKa1ghydn0swByIBrX9ZDfy45KPMPOowYgUzFGy3Fh62XHhCIJ7SmKPkSMu8HyEARsT/XB+rl++0Q3g3pG9o+8YgsVp+tj2E99oitFprNav3j5wGW77XQPlEF5XlKlKys4xEEYVzOfHh2wO5U3mUGBci+p4KPmfIwrgwBi2cqJjSRITYQChp6za6ncM9BHU7+uex/SbAJmJJlqKY8KhlIKrRjX1SzMq1FdSSMs+JiOq33ylk/S7ockHmZFmeaToodUND0hQzU/SEAS/LRfqWWzy7vs4EsPR5irlsA7IPEswqa/c6Y4yXgjymv57baptofWY1QPuqMkXsUAQLJgLMqdFux306HInq3d0Cq5R4ogH+w2oT5YcChzVgNxB8qEGLVkl7LdkBuRjnDMG6qkDrrn4QxyZdEaAimjYHXGSEzHbEs9dleuMGXdAAuUUihV+tT5j4wCmw0XouOSacMQ7M4V5gygK7GIyYlZD/nL+8QMw6T1UA8awBu1JSc3tNAuziuL2pnmIO3olJ7+22XdoYEWCVr7b+QgBlqXNv1g+ENN02wvL4nf7S0Br1jC3WTC3al2z+sXyEX7jnYXYbte7+xPhAdf5KWhJtnaWCUcCjAEgsCThccGFSp7OiPJdyTZJ51ZjMFqeaJcqy51GZ1pSEq7ryaS4eWaEZ9B4g9HRHQLBykSYNnUipQ6jjhOhHjSAjuy5LOql5IoJgJBqaitSRruJp+yNaQE/6YzO6rSq4ThzBoa5jKlKqw1yy4wPa3Gy2gK2J02iJeKi4iKYjXKtK9tOiLdkvIfSEmsroGqjpM+4wFa78qK2edF6YCz/0qauqN2UPlHoQjUFesEecFxLKFkq4w0oQagDdVQK7uOpi2/OIPWDjoIqK8Q2nfvgAWGCNy2rmpqtu9U9R1+B7ImaauWOWuehK4a9REemzSiK4WA/Rauu/a3QBaXf8AJtPPS0YB5RImIxAK0+1qRh6d2hpHPOUtkEyrKQxAqGUhg1MyKqSKkVI6QfvQ82q6JWJZpJxc2ZXOZVImELtU1IJBB3QlcmbsdZcwbNZRZZobFiV1OueRDa1z0GedAC3ddpraBxwoP5zGkyf6VvaPnG8+SJVpBGhOXQCa07IHtM9IT0nzgA3KK047S3BaKOwZ+JMVBEM+bimMeLE+MSq0BsTG5ckZknTXgBQDq+URExsIDww02T8m1sm2NLXKl84jkgS0qZlAaB8NM1JB0zyrSkKo1hwl/lUtyWeXZ5MxZMuWioDLQYyAKVLtU1PRSAUJ8sq2EgqRkQQQQeBBzEaqI3tVoaZMZ3ZndjVmYklicySTmTHnVANXImUcU01yCrXrrl5GGqSuw3XCRyavMSTMxZhgB2g6+MPN3WhJktip3jLfAeWlNlR+PxnGFczFqZLqyjoH48I1EvMwFG0yITrbLKuwOtdeNcwe4w9PLJArkcqjhClyispVwSakhuugOzXsNOyADseMM/J3lFJssrAbNJnkmpZxtA0oRUypgK5VFKamo3wqtEZgGW8pFZr/AK0/CBd1Sql6ZATGy/HVB63S/TzB/qKe9FgLcZyne2T5wAm2r6T94sTXcPSGnAnxER2kekHtrFu65XpT7LeYgCFhnAgMN9Mvxw07IYLu4VpwINCOBB3GFawmiIOKk9mL4E/zQZuydQg/jogDN4MWALgtTVkG115Zg9GnDWg0x2dubSzhqhwz1DZAesWroTp01i9KMb4oAxdk4TFBc5y6y2O+h/NzDx3V6cfCLdqkGuuKgCsuQYDppTFTLXr3QCu+04Jyk+pM9E/7R9Gf4jh6phg29BlMBYA8e45nga5QFO1WtQvpMCqu0cROziyqCfVHVXsrHsoghVI2SAQaqQRTI656qRCbfPKC0WW0TZTlXlUqmNUNZbg0DhSK5HDX9Fs4o3PeU5lWVIcjm/SKoK5AUUKWZjiSprhqaYs6igAdMs15VlvLIbEm0uXrYTmF/Sru403QlW+38xaROUkpa1CTXowTPIkZkAjM0y6BF2674eYWbBLQBgV5tidpSyujgmqtQDcNd+sD+U12kE4HZZc3bAFCtT6wKnhXxEALvkhtnfKJU59OngR2QCWZhJruzgnZ7PzQYFi4Y1LEddCO898B77Q07xAAVMTqYrqInSA3j2seMY8BgNkJByj0mseCPCYDzfEgWNZaxKIC3YZVa9A+Ig9d84pQg7xAi65dQx6AO/8AxBKWcK1O6AfVzavQvkYkuuyGbOMsEKaVqxoCAM6AZmnQI5jaeUs9phfnHRdAikgUpQZDU9JiXkzf1ol2pZshWmOKg0UzKhgQ1R1HfwgO6SeRktAS9ZhH3thBkdy5n9oiOaflQny2mSOaMvKUQyywoAIbfhGue8nsi5a1vS3vgo4BzwswUAeyM6Z8IF8q+Q9ossjn5syW+FlRlWtVqNTXI7gacYBNY0iMxITlGhEA7XiKWib+wf8AbELdyzPz46fiYZL6OGfM9iUfAj4Qq3O+1O7fegK8784vtrBC6V9OfZbzED5w9KvWIK3Qn1hvZfzEB5ZFAEotkBJmkngBQ17NYt2VqNTugbey0ssjMhnBTowkgsT/AAgdpi5dbY5CTKb2TsUgKe7Z61MA1XdOqItG1ywaM6KeBZR4VjTktdfPY82AVdUzarVpTuMJ16WAh5gNaoanpGLCSOipHfAO4lrMUgEMrVFVIPcRvGsHpE0zZKOfWFUme0poT2mp6mWEy6bM5f6rKDc2QjoSVYgLiY09UscRoxpoBQw48nrSOdZGBAfVXFCHQZhgdCUo37scYAbe1yrOUo2ySRRwFJBB6QQ2pFDxML/JfkxNs1rnoW9G0vGjEZPtUGmQZakMM9RlQiOh/R5XOCuCoxA6CprlplX5CK0+0WaVNKzZkqUaVCPMRdcg2bClaE0gFq3Xcsl+cFS0zDjNRQld5GQGpz+cSz5fOyWTVl207PWXtz7acIN3vd6bLZFBRqVbaU6YaVxVB8O+jPky5Zlupwhq7BalQRqtW1Hbr0wCJPl1gLeIyAI08eEOtvuhfpUtNZU2YhyORU1JUEajEAOoiLHKvkGgltMkDDQVKDTrA3QHHrQuFiKZaiMR4Jz7CHIBJFDu8o0vuxS5XNiWSaqS1aZZ5adsBSrHtY0rHoMBM8wECgoQM89YjWPIkVcoD1DElYjEGbsaxZc5zxY/ZJRV/j+YEBaueRSVU/aJPYMh8Yty7IZgKKpYk6AE+UTi1ypWkqUg3EhpzdmYTvEaT+VxpTE1OGIIvbLlBV7DWA8tNmsdlcrNl85MBIKkkqhUVIwg4WNSBqddco1tfLPCMEoErT1R6JBlphl7X88LBnBmIrq5IZun7x7oiZtmtc60w0O7fXSA6ryVvm0zTLx2iXZ5by6DCANMqGmZavGIeW3LczEm2VUGCmEuWJx6HHQUoaioqWpTu55YJ7laAtRTWoBNM+OgzgldVzzLXMwLMAJ1FXY7wKKgIrm2pG+AESXyjCYtXtdhs1oaUcVBkCwAqRSuhI1rkCacYqsYB15SNSd7UlfB2hUun15vUfeho5Tn0kk8ZTeDA/GFi6D6R+pvOAhtT+lFejwEFLvnFbQxArst5iA9q/ODtg5dRT6SeccIMLZnsgKnKGcKylVcKpLmUFSfWyBzPRBS5AzSZaBcsG4HgWr4nvijyn5szFwTEcc220vGtaH4dcHLptklbMnppSuUQZlqrTUZaGoXugGHkpe30eTMbWkyWe5Xp8YAcoHDsKAhQApIO0VNNa5E6fwiLUlqg4GVkcarmKjhwINR3xZm3ezK1ek1I9YgEjqNVPfADOSl8tKtBcn1ioZfvUAGVdD0x1C0yFtCCfIoXUhgR9rDnhPTqOokRyB7ESzClMNcqZim47/8RfuSbaedlpImsjVJUYmUM1PU2dS1MIrlnqIDpt4yvVZC1HFclduBrkwC1Bz7YqX7ybs9qCz5kkO6jBthyaVNAQrrox311ia7r3E2SpClqFgRMO0rEklWy1AalRqKdQ3FscZKEUcAHp3Y6QHtlUiy83L2TKAUKNyjQUMw6CtKt9nsgYZXPoyMDjlktnQk1rwbLvG6Lq2yaDUsOoAj418YG3napgNQRn0D41gI1sxMuoG1JZZiAYa0Bq4yJ1FfCDEy95WJZbkrzmSFhsvUA0VtK5jI0r0wrteEyucwinAKPECCV33ZJtkpUf8AOSspcwevLyFCpPUD2dFYDnHLC6OZtTKCKE1FKZdBpod0KV7zyziuVFA69anxjpXKvkkxt04IwDTV5+XWgDEGk1QdxB2uowg37Y6UNKVFe0GjU8DAChEgMQoYK3BcM22TRLlLXezH1VHFj8N8BW5sAKag1FaCuzmRQ9OVctxEZWCF93DNsj4Zq04MPVbqPwgdWAwmN0NeqIjGymAtvd7AbBNDmBnTPojLLYXJ2lNO7zhgs157CisgUVciGB0356xILx/Ud7fOAkuLkhKI5yeWbLKWtVHawNT2UitynsVmkBVlSsLOMRZ2dsI0ogJpWoOZrTthwk34kqSC5s1DQUHOM1T0LUxTt172O1hVmJIanqkfSFYV4ELXhlAc8m26utW6yTTqGggvyWvi0ynf6OGHOAKWVa0Fa6kYR1mHKz3fZpIqlms/tOtoc97qadkSm/k9UJJPQOfHgUygEblJMmc4PpDsz0xKcWIZnTo7OECSYc76tMiYBztnQ4a0bHOVs9RXKo6IWWuh3JMpNiuQLVIG4VOsAy8oTUWY8UcfyoYWLpPpj04/jDNfh9BZT0Ed8sfKFm6/zw6cXxgK9r/Odh8oK2Vm+kbJRTRs3pTQcQYFW0ek/i+MGbtYi0jKtVbyEB5favsMzSzQlNnD9oUJNFFRl4x7c7zWllFMvYJBDKtdSdcJqK17oltkkugxCzrjBKkvhYZkVp1iKN32xpTGYACBRJg1HQ2W40GY31G/MGm5Gcq6zMGyQy4aDiHFAPZ8YZSuOzLhO0HwnoJIZDTeKg062EALvnAzW5sgqGFW1DIxNSOsaQUsdsMh8s9QRuKno8YAfZ6C0OzZLOxEV4s1cJ6jUf5i5cNsNmtAqFwlgCGAO/I9BGtYIC4mmoxAxJUkN27uO4f4jS9rtKKhJD4lG0BSp4EbiPGAJ26yTUtvOSF9BaUZ3Ug0DSwxmCg0bRgemNzahFTktb3c80XfEtSihqGYtBjlFtV9VWBGeyw3xQvRWkTnl7S4WICnMgarnvyIzgCsy0xUtFuAGecCHtjEVrFK02owE94zgTUGnREfJ6+jInh65VAYcRvgbMmExpIArANP5R1WsuZKmuHlUmqoRmQhydrGF2a0IoTQ00jnN4Njlg8HJHRiHzUx0awX9LWVzNpBaURQMK4k3gZZ4fKEO+ZaKJglmqVTB2nEe4U6qwC5Ku0zJqy0zZ2CqOljTuju/Je5pNjkiVKpiNMbtk0xqet1agDcI53+T66S0xrRSvNbMsfemPlTsU58Kw02m+sNoEg7YlSy84gaMxqK9Shj+0IAxyrssp7JPM8AKEYg5ZECoI7aCOCI3GHXlrfzGzSJNTWYBMmGupoDQDcMRP8ACISQsBsuecSCNVEbCANWNUMta4K51qQDr1xYs8qWWFQlBrn8jGXIlZX5yUtGOTha7s8zpnBu4rJSYRz1lNfviWR2bUBHewkGyuZYAdMLA1b7LAmlTwrCpNGFzTjXs1HhHTrbdDsrJ9VJKCuGVucHCQQadNRCFZJazDLqqmiorA5EkEy8s/YMB1L8nFkE+ynKpGVeBB+UKHLO7+bm1pShpHlxT58uRPWTMmSmUI/o5kxaDFheoDdXfAu1S5kyVzrkzCCwZnZmNVz1JzJAOsBSvKysM6GnGILHexlggGndF+07BRiikEV01yI001EVsKKzB1VeFO3+0AavYfVbMeDKO+WR8IW7APTL1nzMNV5yj9AktTIPKzy34hCrZjSavtf8jAQ2sekHbBy4lrah7Le7AS3/AJwdZg1cb0tSHob+mflAXVAErFhRmWQpGJQwHpmGh6DE9o5PPzSTpSoJvN1mSgKJNVnpgK8dO7UECK4Hoeuzr/XOcN1mHo1/VS/fEAhXbyi+is6pLajEVRiQZeEnEmlT10HVWHKRPWfLWataeqw3hhuPYRnvFDCZyns5E+a+FqGa+2BXMn1Sdx4Qb5Hy3lygJgIE9zhU6jDL2WoeOA9hEA23HynmWYYMnltmUO48VP2T4ecR3rbUmmqEgVJwnKhOvR3GB02zUJ8e3Q/joiISsj8/xx8ICR7QFzBo2RFNQeyMvy+WtBR5lMSrhL0oXoSQWHGhpWKspWrspqaad0R2yzMp2wQdabx17oCq1szjSZMJ0BiOfeEmWc2XtYeQzinM5VqKhSSP0Ep15tnAWJqNviSSlN8ALRyjY6LT2mJ8BECX1MZgqvQ7sIC+OsA4TLKXWgIGmedBxgNa7PIRisycv7NCewCsDHsjPnMcseklvM08ICT5pDEA0AJGWW/ogH27OXcix2aZKlI7vXFKZlUAMwoxc5MaACmXRAW7b6CWS1u8wNOnuiFSdtgc3bTQhmFYVxG2KAu3peTT5pmNwAUcANBFcCNAY2BMBII9EaivGMpAF7JZKJtDM5joyixc9kBmgEA9YEb1yHUI2u6ZSaIDosohHfQASpGtABQECOYW2Xhtc1ARQTHKkUPrZrn2CHy9JkuYJst6gPJkio1+1pXqEc6vu6lkzgiMzKVDBjSu+unCkA48nb8krap7uoEu0yp0tl4GYgYfzLTtgHJtY+jtIIrV0mA9lD37XfAVWZGIrWm85+cSLOIKN2Hv/uYC7OtWMJUV5sAdlanxr3xWt0oM7EcYiLUdxxqY2kPlxzMAzW7lBKmWMSEDs4MvPDsjC1Tn1QuyvXHtH3jBazSQimgpv8IEyzp7X/KA0vFdr9r4wVug/WZXXTvQwMvLVug/GCN3NS0ST+knisAWkrWR+4ljvnGGyUMgP0ZY/wByFSwZyqf6ckf7xhtQaezK/qQAmzTduYNKzGPvfOIL6mkYCDQgTmB6RJeh+MSSaYmP6TeY+ZivfrigA3JP/pPAEFtkybMUDAislRsVYUcrQsWofVrplkN1YVLytFqaTLeS8wliyussUNdxARQaZEd0OVyywXFTSkljU7gJzQEu+2JIl5TZcwqvqJjOdeJWgHTAA7JbHsXNzZyMbQSxUzizUFCMhWo7wdYB3vfcy0OWmTGc8AMKgcAoyEWbZLm2ucTmzNoACT2AaD4CLtt5NoEAlpPMwUqWUKrHfkWqBw8YAfdt2y3Woap3rQAjv164IGworKAuoetc60K0yOW8wPlSsBpQo41G/wDuDE8+9TzgLKAgBAC1OZpU5nfSAr3642RXTFkN1aUipdiZk8KHzjW0PiYniSYK8nLkxsWc0C0NOOtfx0wHtWO49xhcfU9cN9uu7C7KS5p+k3ZCkRAYBHkbCPZYzEBiiJFESWpKO3XXvjQQGwEe0jI9QVIgD5s7/dMaWSzvzi7DagaGN5thH/zp2GMsN2FnACNlnkWHjAO0+xBmaooRKk9H3oTOWNgMtpR3EOK9TD5w42az80hwo1TSpYsxy6WMAOW0stKRyGG2RmThzXcNAcvCAUmqdd4/HlHh9XtiWRLxFQWoCaVNTThkM98STbEySxjOHFmoJGdMicq6UgIW9fPePhGWI0qDxjZjtKcRNBStNOrKNpCKKnGwqf8A5YvNhAGi2yeqBEvT9o+8YIq+z2QPkaZ8T7xgMvD7fb5iLVnejyjwaV5iK9r+31HzjdW2QeCqe6nygG/kxImUDqr05pAGAalQz1AI35iD0rESS+LWUKsD98ZZwGsV4oiABCFUZbZ8SRG8q/5RGJcTBSDQOCKjPMYYCtIqXfP7RI79O8RHeQ03+jm+4fnFa7nLhixOvnU0i8VGIAnIqQa7gcj5wBm5dhedb1BLdScsyZzEKBXMws3taudZgBQHIgbugfGPbyvJ6rKOFQoIAWoFSxqx4tuHfqYJXDd+GkxxU/YGR/aIOXV38ICXknYpchGLEc6wz12V+6Pj/aIbaaknaOe4RteSzFzBNOjLygLNtLnUntJ+MB5b7vWYuasCNGNAR36jogLLs23gfDU6UoQw6Onogi6sf7QLay43JJ0yH464CyLgCzFOoJ0O6GO5JVGdej4/jwgFZ7ewOFjiC0OL7Q9rjprBi7rTWYx4geZp+OqAo35ZXWbzlWMvKgrkDTMZnIVzpTfCVNG0es+cdNtUoTAV+9n27vHOOa2gUdh+k3nARkRJZ12h2+UaRfutMpjHctBXiT1cAYDW8U2geI8oriCN6zgyrQUIPGuo6oG1gJI2k+sOsecaVjFbOAZ2tP6K95+cEuTV6qs0imZHFoGTObP3h+OqDPJizSizVZhlwb5QDVarwOHQ9jGF3ltasdipRsnQ1JrxHDphgnSJRH5ylOOUUrbdsiYhR5ilT+lTTMUNcoDl/OZUAA6QM++J3tzMAGYmmlTWldacN3dBK/7mlSpmGW1RTXFXvgSbE3Qeoj4wGBWOlT1R40p96N2qflEM2SV1BHTGgtbffbvb5wBxsgB0QPlHL+LzjIyAkn6v1GNROODKma69m6PIyANXyplWdN4JAOZ3qTX49kB7LeRXJVXOlaVFaaV1jIyAIWHlQqAhpbZkGoI8jBOx39Z5jZsVNKUZCa58VrSPYyAvfRpDzZRmvljoAA+2T6oOWQrSGu183KzmNh7GPuiMjICtNZJqHAGccQB/yYQp2m0KhIw6GmZp7qnzjIyAr2i2+iJFK6aMcz0kindAWW2VYyMgI5BqrN96p7BkB598ELBays1DxGHvp8aRkZAHHnZ/jj84TOUtmwzyRo+2O3XxBPbGRkAMglYfzL9fyjIyA1tCjAfxviiRHsZAZHmKPYyAIy3JyGZpBW5prK5GYOWVflGRkAcNscCpLAca/gxDOvJx9o9pMZGQAK83eY1SRllv3QOKtWlB4RkZAYbG7DTxWNrHcLvWrIlKeuXzrwwK3jSMjID/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entury Gothic" pitchFamily="34" charset="0"/>
              </a:defRPr>
            </a:lvl1pPr>
            <a:lvl2pPr marL="742950" indent="-285750">
              <a:spcBef>
                <a:spcPct val="20000"/>
              </a:spcBef>
              <a:buChar char="–"/>
              <a:defRPr sz="2800">
                <a:solidFill>
                  <a:schemeClr val="tx1"/>
                </a:solidFill>
                <a:latin typeface="Century Gothic" pitchFamily="34" charset="0"/>
              </a:defRPr>
            </a:lvl2pPr>
            <a:lvl3pPr marL="1143000" indent="-228600">
              <a:spcBef>
                <a:spcPct val="20000"/>
              </a:spcBef>
              <a:buChar char="•"/>
              <a:defRPr sz="2400">
                <a:solidFill>
                  <a:schemeClr val="tx1"/>
                </a:solidFill>
                <a:latin typeface="Century Gothic" pitchFamily="34" charset="0"/>
              </a:defRPr>
            </a:lvl3pPr>
            <a:lvl4pPr marL="1600200" indent="-228600">
              <a:spcBef>
                <a:spcPct val="20000"/>
              </a:spcBef>
              <a:buChar char="–"/>
              <a:defRPr sz="2000">
                <a:solidFill>
                  <a:schemeClr val="tx1"/>
                </a:solidFill>
                <a:latin typeface="Century Gothic" pitchFamily="34" charset="0"/>
              </a:defRPr>
            </a:lvl4pPr>
            <a:lvl5pPr marL="2057400" indent="-22860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l-GR" sz="1800">
              <a:latin typeface="Arial" charset="0"/>
            </a:endParaRPr>
          </a:p>
        </p:txBody>
      </p:sp>
      <p:sp>
        <p:nvSpPr>
          <p:cNvPr id="11269" name="AutoShape 4" descr="data:image/jpeg;base64,/9j/4AAQSkZJRgABAQAAAQABAAD/2wCEAAkGBhQSERUUExQUFBUWGBUXGBQVFxUYGBccGBgaHBcXFRcYHCYeFxkkHRcXHy8gIycpLCwsFx4xNTAqNSYsLCkBCQoKBQUFDQUFDSkYEhgpKSkpKSkpKSkpKSkpKSkpKSkpKSkpKSkpKSkpKSkpKSkpKSkpKSkpKSkpKSkpKSkpKf/AABEIAMcA/QMBIgACEQEDEQH/xAAbAAACAgMBAAAAAAAAAAAAAAAFBgMEAAIHAf/EAEcQAAIAAwUDCAYFCwMFAQAAAAECAAMRBAUSITEiQVEGE2FxgZGhsSMycrLB0RQkQlLwBzNic4KDkqKz4fFjo8IVJTRDU3T/xAAUAQEAAAAAAAAAAAAAAAAAAAAA/8QAFBEBAAAAAAAAAAAAAAAAAAAAAP/aAAwDAQACEQMRAD8ATuUw9PM9p/AAfCI7SAWWu9hU/uzG99tinv0tN8zFATsx3/7UB68vOXnvHigMM3JxfQGv3z5CFTn/AFfbT3FENnJ5vQ/tnyEBPdS7Urp+l+cFpsv1fZEC7mbOX1Wr3oKWucA8oZ7SnPdlnnw3wFG9ZXpH9lfdEXrplehlewnlEN7kc640NF8ov3dQSpX6uX5CAoXIv1Z/an+Zgvcaf9vUf6SeQijdaegfMGrTsga7zWo3GDNxnFZEGH/1plvOyMvCAU3la9YjJsuncYJzbNL53GysoA9QMaE8esRBblU1wgjUa13DogBc6XsP1HygxydUfQ09ke8YGzZQMt8zo1f4cqQQ5PP9UUcFHvmAisa/Xz+rl+80C72TbfrPmYLWRD9NLZUwSxSufrtu1ilfMgq71U5k8ONfIiADy5WfdGluTYbti0FzGR3boivAbDQBWxj6rL6k92B96gFSRmCgz/ZgjdtWkSUUFnYLRFzY0UVy4dJyEHj+TO0TpVQ0tGwABDXhx3QHJrauwT1QRZdmX+sXyMS8qrjm2VWSahRqqKk5Hfl0H4HhHraSv1q+RgCN/S6iWf8ATWBYlZdnxg5fQGGXp+bEC2ljLtgKZl69XxjVZecWmp3gx4Bn+OEBDMlZH8bxG7pr1CLDpsntjWmWm6Aqzs6dUbTFBWnRnGzqcXRQfGNxZtTTXLugNLMM4r2OXVpntRPJlUYtTOmkeXcNqZl9qAjtk2s0+0/ixiji2h2/0xE87OYetz/MYqT3pMHW3uCA1ltkPbXyp8IaOTtp9ERwf4QmrOy/aXzMGrotVEbP7Q+MAx3VaKGWf/1e9BWfPBaX0CuvWO2FKwW2nN/v/EwSN4Zr7PxMBfvS00nuDvWv8gy84N3TbayJNQDSWgGvAU04QoX1bPS1/R/4/wB4K3TbAJUoV+wnkIAlcbVkzPbnDxMFbnb/ALeuf/rljwEL1wWqkmZ7U6DdztS7h0pL8lgBwnMK7TUyFKmnHSMnA59NfICIUep/aHlE9qOX46IClZrVilTNkGmMZjgIJ3EwNkU0A2cwK/fPEmBgFJT04N5ZwQ5Ot9UX2T/UMBHZP/O65Sf1GipeLekfrPmYs2Zvrw/VS/6jRSvEekf2j5wGlknhZiljkKEEcQMoive0YjMegGppu7eMaTRmOyIrYno36jANf5N5iiQs2gLtlXgqmiqOjKvSY6Cl6tir4Rx3k/aZ8mSiS8gZjrjK4gMxTIkADM1JI0hhs1426fZJlAEmqygYdSp1K1qARQ8YBk/KVIW1WGYMIxgbJ3ghgfh4mOOPLIMsEUImAHoNDkY6jycuyZgmpOYtLZSBiL4ydxIeuE14GnRlWEC/7MEtCUAAaYj0FRTEtaUOmsBYvP1E9gQHu5iQcXTTwg1bhsp7A84py0ArAUrbJOVMt8SWZaknSJpkuvjGWeVmeqAsYhhYnM/Ld5d0QI1R+OESzZewdeyIbOuXYPdEBpNatMlyGoFCct53xJ9mNZi5dkSTpyou0QDw37twzgK0nU9kVJNtEt5gOdW0FTTXWgjSde1MkXtb5D5wOa1vUnERXPI08oCdm2z+17xilz4E1WYYgHBK8QMNR2gUi7OHpG6294wMb1q67fxEA72vklZZoV5WKWGCsKGo7jpr4wLPJqZKBoysCR0GDnJy1qZAl1OWak64Tmo+HZDFcNyy57MWOSDIVO0eOW4ZacRAcxSS6YarpzlSKEZ9IiX6Xp1fEw+3zyVViTLZlYZ4Sag8c9a98KNpsbLUOASOND4wFG97Ric9nuiCd3Wn0aD9FfKKE6xK+uJT0fIxZs9kIUBWBwgDOoOVOz/MBdua1UlTM98wwzXTaaXaM/syx4LCbZrPMlo4ZTnjzGYzB3iDN32ul309geCwElltFSa01GXnnw0i5Pma9ULtmtOfbF6ZbKk8aQBCQaynOmy/gKRd5Of+IvUf6pgXJnejf2X92L/J1/qa8aNl+8MBllH1793L99orXgfSP7R96LNib66P1cv32ivef5xvaPvQFGeudOqI5+cuZ7J8oltTUNeGfhEbr6J/ZPlAMPJu3gJLJocctWYU0YbJPTUAHtgl/wBRmLNbCZCo2Hac0KgdFRUabxrC9dJpZpRG4DuowI7oI3ebK74y0qWwJxh0QsGBzIx6Z+UAzJbVcZOrAH11IplxplURzO+7e1onJMalTNQZCgoEIHgI6NZ7bKmu7KayJKh586mxRcytdGYgUoNx6I46l/AstVoqzcY6FzotOgGnZAM94LsJ7A84qS5eZ6onmW6XMVMDqaKoI35HhHqyT4b4Clb7IWWg1qD2VzieWuZ3ZR7bAcJANCRrwj2xjLPUAAwG5TYPbFeSn47BFydlL64jSX+OyAC3hbmxFVNAMiRrXr3QNb/Ji5eErDMYdNe/OKUyAhcRCYleImgCNqT0r+1M98wKK6+2feEGbWPSv7T+ZMC8NcXtN7wgCfJq1EgpvVih9liSp7CHHasdA5Dz6TVUk57LV4Np/Ngjld12jm5xzoGfATwqcm7Gwt2Q+WKbRw4NK504H7S9BBrAdLS6sEzExqBoB4VgByn5Goys8moalQuWE8RxBhku+8OekqxOZFG9oeVcjTpjZtKGA4wUzI0MSS5NeMMV/WKU893kHFSnOBQSA3EGlD055HPfFBZHVAUpUkjfTriYhiKMMQ39MX1s/GJ0sYgAEyxpwZeo/A1j2TdjzGPN1c0rhCsTQak4a5QwNd9d8M/5PrIFeaDkSqnI0qKneM9aQHPSrKrgjOjCm+tNKa1ghydn0swByIBrX9ZDfy45KPMPOowYgUzFGy3Fh62XHhCIJ7SmKPkSMu8HyEARsT/XB+rl++0Q3g3pG9o+8YgsVp+tj2E99oitFprNav3j5wGW77XQPlEF5XlKlKys4xEEYVzOfHh2wO5U3mUGBci+p4KPmfIwrgwBi2cqJjSRITYQChp6za6ncM9BHU7+uex/SbAJmJJlqKY8KhlIKrRjX1SzMq1FdSSMs+JiOq33ylk/S7ockHmZFmeaToodUND0hQzU/SEAS/LRfqWWzy7vs4EsPR5irlsA7IPEswqa/c6Y4yXgjymv57baptofWY1QPuqMkXsUAQLJgLMqdFux306HInq3d0Cq5R4ogH+w2oT5YcChzVgNxB8qEGLVkl7LdkBuRjnDMG6qkDrrn4QxyZdEaAimjYHXGSEzHbEs9dleuMGXdAAuUUihV+tT5j4wCmw0XouOSacMQ7M4V5gygK7GIyYlZD/nL+8QMw6T1UA8awBu1JSc3tNAuziuL2pnmIO3olJ7+22XdoYEWCVr7b+QgBlqXNv1g+ENN02wvL4nf7S0Br1jC3WTC3al2z+sXyEX7jnYXYbte7+xPhAdf5KWhJtnaWCUcCjAEgsCThccGFSp7OiPJdyTZJ51ZjMFqeaJcqy51GZ1pSEq7ryaS4eWaEZ9B4g9HRHQLBykSYNnUipQ6jjhOhHjSAjuy5LOql5IoJgJBqaitSRruJp+yNaQE/6YzO6rSq4ThzBoa5jKlKqw1yy4wPa3Gy2gK2J02iJeKi4iKYjXKtK9tOiLdkvIfSEmsroGqjpM+4wFa78qK2edF6YCz/0qauqN2UPlHoQjUFesEecFxLKFkq4w0oQagDdVQK7uOpi2/OIPWDjoIqK8Q2nfvgAWGCNy2rmpqtu9U9R1+B7ImaauWOWuehK4a9REemzSiK4WA/Rauu/a3QBaXf8AJtPPS0YB5RImIxAK0+1qRh6d2hpHPOUtkEyrKQxAqGUhg1MyKqSKkVI6QfvQ82q6JWJZpJxc2ZXOZVImELtU1IJBB3QlcmbsdZcwbNZRZZobFiV1OueRDa1z0GedAC3ddpraBxwoP5zGkyf6VvaPnG8+SJVpBGhOXQCa07IHtM9IT0nzgA3KK047S3BaKOwZ+JMVBEM+bimMeLE+MSq0BsTG5ckZknTXgBQDq+URExsIDww02T8m1sm2NLXKl84jkgS0qZlAaB8NM1JB0zyrSkKo1hwl/lUtyWeXZ5MxZMuWioDLQYyAKVLtU1PRSAUJ8sq2EgqRkQQQQeBBzEaqI3tVoaZMZ3ZndjVmYklicySTmTHnVANXImUcU01yCrXrrl5GGqSuw3XCRyavMSTMxZhgB2g6+MPN3WhJktip3jLfAeWlNlR+PxnGFczFqZLqyjoH48I1EvMwFG0yITrbLKuwOtdeNcwe4w9PLJArkcqjhClyispVwSakhuugOzXsNOyADseMM/J3lFJssrAbNJnkmpZxtA0oRUypgK5VFKamo3wqtEZgGW8pFZr/AK0/CBd1Sql6ZATGy/HVB63S/TzB/qKe9FgLcZyne2T5wAm2r6T94sTXcPSGnAnxER2kekHtrFu65XpT7LeYgCFhnAgMN9Mvxw07IYLu4VpwINCOBB3GFawmiIOKk9mL4E/zQZuydQg/jogDN4MWALgtTVkG115Zg9GnDWg0x2dubSzhqhwz1DZAesWroTp01i9KMb4oAxdk4TFBc5y6y2O+h/NzDx3V6cfCLdqkGuuKgCsuQYDppTFTLXr3QCu+04Jyk+pM9E/7R9Gf4jh6phg29BlMBYA8e45nga5QFO1WtQvpMCqu0cROziyqCfVHVXsrHsoghVI2SAQaqQRTI656qRCbfPKC0WW0TZTlXlUqmNUNZbg0DhSK5HDX9Fs4o3PeU5lWVIcjm/SKoK5AUUKWZjiSprhqaYs6igAdMs15VlvLIbEm0uXrYTmF/Sru403QlW+38xaROUkpa1CTXowTPIkZkAjM0y6BF2674eYWbBLQBgV5tidpSyujgmqtQDcNd+sD+U12kE4HZZc3bAFCtT6wKnhXxEALvkhtnfKJU59OngR2QCWZhJruzgnZ7PzQYFi4Y1LEddCO898B77Q07xAAVMTqYrqInSA3j2seMY8BgNkJByj0mseCPCYDzfEgWNZaxKIC3YZVa9A+Ig9d84pQg7xAi65dQx6AO/8AxBKWcK1O6AfVzavQvkYkuuyGbOMsEKaVqxoCAM6AZmnQI5jaeUs9phfnHRdAikgUpQZDU9JiXkzf1ol2pZshWmOKg0UzKhgQ1R1HfwgO6SeRktAS9ZhH3thBkdy5n9oiOaflQny2mSOaMvKUQyywoAIbfhGue8nsi5a1vS3vgo4BzwswUAeyM6Z8IF8q+Q9ossjn5syW+FlRlWtVqNTXI7gacYBNY0iMxITlGhEA7XiKWib+wf8AbELdyzPz46fiYZL6OGfM9iUfAj4Qq3O+1O7fegK8784vtrBC6V9OfZbzED5w9KvWIK3Qn1hvZfzEB5ZFAEotkBJmkngBQ17NYt2VqNTugbey0ssjMhnBTowkgsT/AAgdpi5dbY5CTKb2TsUgKe7Z61MA1XdOqItG1ywaM6KeBZR4VjTktdfPY82AVdUzarVpTuMJ16WAh5gNaoanpGLCSOipHfAO4lrMUgEMrVFVIPcRvGsHpE0zZKOfWFUme0poT2mp6mWEy6bM5f6rKDc2QjoSVYgLiY09UscRoxpoBQw48nrSOdZGBAfVXFCHQZhgdCUo37scYAbe1yrOUo2ySRRwFJBB6QQ2pFDxML/JfkxNs1rnoW9G0vGjEZPtUGmQZakMM9RlQiOh/R5XOCuCoxA6CprlplX5CK0+0WaVNKzZkqUaVCPMRdcg2bClaE0gFq3Xcsl+cFS0zDjNRQld5GQGpz+cSz5fOyWTVl207PWXtz7acIN3vd6bLZFBRqVbaU6YaVxVB8O+jPky5Zlupwhq7BalQRqtW1Hbr0wCJPl1gLeIyAI08eEOtvuhfpUtNZU2YhyORU1JUEajEAOoiLHKvkGgltMkDDQVKDTrA3QHHrQuFiKZaiMR4Jz7CHIBJFDu8o0vuxS5XNiWSaqS1aZZ5adsBSrHtY0rHoMBM8wECgoQM89YjWPIkVcoD1DElYjEGbsaxZc5zxY/ZJRV/j+YEBaueRSVU/aJPYMh8Yty7IZgKKpYk6AE+UTi1ypWkqUg3EhpzdmYTvEaT+VxpTE1OGIIvbLlBV7DWA8tNmsdlcrNl85MBIKkkqhUVIwg4WNSBqddco1tfLPCMEoErT1R6JBlphl7X88LBnBmIrq5IZun7x7oiZtmtc60w0O7fXSA6ryVvm0zTLx2iXZ5by6DCANMqGmZavGIeW3LczEm2VUGCmEuWJx6HHQUoaioqWpTu55YJ7laAtRTWoBNM+OgzgldVzzLXMwLMAJ1FXY7wKKgIrm2pG+AESXyjCYtXtdhs1oaUcVBkCwAqRSuhI1rkCacYqsYB15SNSd7UlfB2hUun15vUfeho5Tn0kk8ZTeDA/GFi6D6R+pvOAhtT+lFejwEFLvnFbQxArst5iA9q/ODtg5dRT6SeccIMLZnsgKnKGcKylVcKpLmUFSfWyBzPRBS5AzSZaBcsG4HgWr4nvijyn5szFwTEcc220vGtaH4dcHLptklbMnppSuUQZlqrTUZaGoXugGHkpe30eTMbWkyWe5Xp8YAcoHDsKAhQApIO0VNNa5E6fwiLUlqg4GVkcarmKjhwINR3xZm3ezK1ek1I9YgEjqNVPfADOSl8tKtBcn1ioZfvUAGVdD0x1C0yFtCCfIoXUhgR9rDnhPTqOokRyB7ESzClMNcqZim47/8RfuSbaedlpImsjVJUYmUM1PU2dS1MIrlnqIDpt4yvVZC1HFclduBrkwC1Bz7YqX7ybs9qCz5kkO6jBthyaVNAQrrox311ia7r3E2SpClqFgRMO0rEklWy1AalRqKdQ3FscZKEUcAHp3Y6QHtlUiy83L2TKAUKNyjQUMw6CtKt9nsgYZXPoyMDjlktnQk1rwbLvG6Lq2yaDUsOoAj418YG3napgNQRn0D41gI1sxMuoG1JZZiAYa0Bq4yJ1FfCDEy95WJZbkrzmSFhsvUA0VtK5jI0r0wrteEyucwinAKPECCV33ZJtkpUf8AOSspcwevLyFCpPUD2dFYDnHLC6OZtTKCKE1FKZdBpod0KV7zyziuVFA69anxjpXKvkkxt04IwDTV5+XWgDEGk1QdxB2uowg37Y6UNKVFe0GjU8DAChEgMQoYK3BcM22TRLlLXezH1VHFj8N8BW5sAKag1FaCuzmRQ9OVctxEZWCF93DNsj4Zq04MPVbqPwgdWAwmN0NeqIjGymAtvd7AbBNDmBnTPojLLYXJ2lNO7zhgs157CisgUVciGB0356xILx/Ud7fOAkuLkhKI5yeWbLKWtVHawNT2UitynsVmkBVlSsLOMRZ2dsI0ogJpWoOZrTthwk34kqSC5s1DQUHOM1T0LUxTt172O1hVmJIanqkfSFYV4ELXhlAc8m26utW6yTTqGggvyWvi0ynf6OGHOAKWVa0Fa6kYR1mHKz3fZpIqlms/tOtoc97qadkSm/k9UJJPQOfHgUygEblJMmc4PpDsz0xKcWIZnTo7OECSYc76tMiYBztnQ4a0bHOVs9RXKo6IWWuh3JMpNiuQLVIG4VOsAy8oTUWY8UcfyoYWLpPpj04/jDNfh9BZT0Ed8sfKFm6/zw6cXxgK9r/Odh8oK2Vm+kbJRTRs3pTQcQYFW0ek/i+MGbtYi0jKtVbyEB5favsMzSzQlNnD9oUJNFFRl4x7c7zWllFMvYJBDKtdSdcJqK17oltkkugxCzrjBKkvhYZkVp1iKN32xpTGYACBRJg1HQ2W40GY31G/MGm5Gcq6zMGyQy4aDiHFAPZ8YZSuOzLhO0HwnoJIZDTeKg062EALvnAzW5sgqGFW1DIxNSOsaQUsdsMh8s9QRuKno8YAfZ6C0OzZLOxEV4s1cJ6jUf5i5cNsNmtAqFwlgCGAO/I9BGtYIC4mmoxAxJUkN27uO4f4jS9rtKKhJD4lG0BSp4EbiPGAJ26yTUtvOSF9BaUZ3Ug0DSwxmCg0bRgemNzahFTktb3c80XfEtSihqGYtBjlFtV9VWBGeyw3xQvRWkTnl7S4WICnMgarnvyIzgCsy0xUtFuAGecCHtjEVrFK02owE94zgTUGnREfJ6+jInh65VAYcRvgbMmExpIArANP5R1WsuZKmuHlUmqoRmQhydrGF2a0IoTQ00jnN4Njlg8HJHRiHzUx0awX9LWVzNpBaURQMK4k3gZZ4fKEO+ZaKJglmqVTB2nEe4U6qwC5Ku0zJqy0zZ2CqOljTuju/Je5pNjkiVKpiNMbtk0xqet1agDcI53+T66S0xrRSvNbMsfemPlTsU58Kw02m+sNoEg7YlSy84gaMxqK9Shj+0IAxyrssp7JPM8AKEYg5ZECoI7aCOCI3GHXlrfzGzSJNTWYBMmGupoDQDcMRP8ACISQsBsuecSCNVEbCANWNUMta4K51qQDr1xYs8qWWFQlBrn8jGXIlZX5yUtGOTha7s8zpnBu4rJSYRz1lNfviWR2bUBHewkGyuZYAdMLA1b7LAmlTwrCpNGFzTjXs1HhHTrbdDsrJ9VJKCuGVucHCQQadNRCFZJazDLqqmiorA5EkEy8s/YMB1L8nFkE+ynKpGVeBB+UKHLO7+bm1pShpHlxT58uRPWTMmSmUI/o5kxaDFheoDdXfAu1S5kyVzrkzCCwZnZmNVz1JzJAOsBSvKysM6GnGILHexlggGndF+07BRiikEV01yI001EVsKKzB1VeFO3+0AavYfVbMeDKO+WR8IW7APTL1nzMNV5yj9AktTIPKzy34hCrZjSavtf8jAQ2sekHbBy4lrah7Le7AS3/AJwdZg1cb0tSHob+mflAXVAErFhRmWQpGJQwHpmGh6DE9o5PPzSTpSoJvN1mSgKJNVnpgK8dO7UECK4Hoeuzr/XOcN1mHo1/VS/fEAhXbyi+is6pLajEVRiQZeEnEmlT10HVWHKRPWfLWataeqw3hhuPYRnvFDCZyns5E+a+FqGa+2BXMn1Sdx4Qb5Hy3lygJgIE9zhU6jDL2WoeOA9hEA23HynmWYYMnltmUO48VP2T4ecR3rbUmmqEgVJwnKhOvR3GB02zUJ8e3Q/joiISsj8/xx8ICR7QFzBo2RFNQeyMvy+WtBR5lMSrhL0oXoSQWHGhpWKspWrspqaad0R2yzMp2wQdabx17oCq1szjSZMJ0BiOfeEmWc2XtYeQzinM5VqKhSSP0Ep15tnAWJqNviSSlN8ALRyjY6LT2mJ8BECX1MZgqvQ7sIC+OsA4TLKXWgIGmedBxgNa7PIRisycv7NCewCsDHsjPnMcseklvM08ICT5pDEA0AJGWW/ogH27OXcix2aZKlI7vXFKZlUAMwoxc5MaACmXRAW7b6CWS1u8wNOnuiFSdtgc3bTQhmFYVxG2KAu3peTT5pmNwAUcANBFcCNAY2BMBII9EaivGMpAF7JZKJtDM5joyixc9kBmgEA9YEb1yHUI2u6ZSaIDosohHfQASpGtABQECOYW2Xhtc1ARQTHKkUPrZrn2CHy9JkuYJst6gPJkio1+1pXqEc6vu6lkzgiMzKVDBjSu+unCkA48nb8krap7uoEu0yp0tl4GYgYfzLTtgHJtY+jtIIrV0mA9lD37XfAVWZGIrWm85+cSLOIKN2Hv/uYC7OtWMJUV5sAdlanxr3xWt0oM7EcYiLUdxxqY2kPlxzMAzW7lBKmWMSEDs4MvPDsjC1Tn1QuyvXHtH3jBazSQimgpv8IEyzp7X/KA0vFdr9r4wVug/WZXXTvQwMvLVug/GCN3NS0ST+knisAWkrWR+4ljvnGGyUMgP0ZY/wByFSwZyqf6ckf7xhtQaezK/qQAmzTduYNKzGPvfOIL6mkYCDQgTmB6RJeh+MSSaYmP6TeY+ZivfrigA3JP/pPAEFtkybMUDAislRsVYUcrQsWofVrplkN1YVLytFqaTLeS8wliyussUNdxARQaZEd0OVyywXFTSkljU7gJzQEu+2JIl5TZcwqvqJjOdeJWgHTAA7JbHsXNzZyMbQSxUzizUFCMhWo7wdYB3vfcy0OWmTGc8AMKgcAoyEWbZLm2ucTmzNoACT2AaD4CLtt5NoEAlpPMwUqWUKrHfkWqBw8YAfdt2y3Woap3rQAjv164IGworKAuoetc60K0yOW8wPlSsBpQo41G/wDuDE8+9TzgLKAgBAC1OZpU5nfSAr3642RXTFkN1aUipdiZk8KHzjW0PiYniSYK8nLkxsWc0C0NOOtfx0wHtWO49xhcfU9cN9uu7C7KS5p+k3ZCkRAYBHkbCPZYzEBiiJFESWpKO3XXvjQQGwEe0jI9QVIgD5s7/dMaWSzvzi7DagaGN5thH/zp2GMsN2FnACNlnkWHjAO0+xBmaooRKk9H3oTOWNgMtpR3EOK9TD5w42az80hwo1TSpYsxy6WMAOW0stKRyGG2RmThzXcNAcvCAUmqdd4/HlHh9XtiWRLxFQWoCaVNTThkM98STbEySxjOHFmoJGdMicq6UgIW9fPePhGWI0qDxjZjtKcRNBStNOrKNpCKKnGwqf8A5YvNhAGi2yeqBEvT9o+8YIq+z2QPkaZ8T7xgMvD7fb5iLVnejyjwaV5iK9r+31HzjdW2QeCqe6nygG/kxImUDqr05pAGAalQz1AI35iD0rESS+LWUKsD98ZZwGsV4oiABCFUZbZ8SRG8q/5RGJcTBSDQOCKjPMYYCtIqXfP7RI79O8RHeQ03+jm+4fnFa7nLhixOvnU0i8VGIAnIqQa7gcj5wBm5dhedb1BLdScsyZzEKBXMws3taudZgBQHIgbugfGPbyvJ6rKOFQoIAWoFSxqx4tuHfqYJXDd+GkxxU/YGR/aIOXV38ICXknYpchGLEc6wz12V+6Pj/aIbaaknaOe4RteSzFzBNOjLygLNtLnUntJ+MB5b7vWYuasCNGNAR36jogLLs23gfDU6UoQw6Onogi6sf7QLay43JJ0yH464CyLgCzFOoJ0O6GO5JVGdej4/jwgFZ7ewOFjiC0OL7Q9rjprBi7rTWYx4geZp+OqAo35ZXWbzlWMvKgrkDTMZnIVzpTfCVNG0es+cdNtUoTAV+9n27vHOOa2gUdh+k3nARkRJZ12h2+UaRfutMpjHctBXiT1cAYDW8U2geI8oriCN6zgyrQUIPGuo6oG1gJI2k+sOsecaVjFbOAZ2tP6K95+cEuTV6qs0imZHFoGTObP3h+OqDPJizSizVZhlwb5QDVarwOHQ9jGF3ltasdipRsnQ1JrxHDphgnSJRH5ylOOUUrbdsiYhR5ilT+lTTMUNcoDl/OZUAA6QM++J3tzMAGYmmlTWldacN3dBK/7mlSpmGW1RTXFXvgSbE3Qeoj4wGBWOlT1R40p96N2qflEM2SV1BHTGgtbffbvb5wBxsgB0QPlHL+LzjIyAkn6v1GNROODKma69m6PIyANXyplWdN4JAOZ3qTX49kB7LeRXJVXOlaVFaaV1jIyAIWHlQqAhpbZkGoI8jBOx39Z5jZsVNKUZCa58VrSPYyAvfRpDzZRmvljoAA+2T6oOWQrSGu183KzmNh7GPuiMjICtNZJqHAGccQB/yYQp2m0KhIw6GmZp7qnzjIyAr2i2+iJFK6aMcz0kindAWW2VYyMgI5BqrN96p7BkB598ELBays1DxGHvp8aRkZAHHnZ/jj84TOUtmwzyRo+2O3XxBPbGRkAMglYfzL9fyjIyA1tCjAfxviiRHsZAZHmKPYyAIy3JyGZpBW5prK5GYOWVflGRkAcNscCpLAca/gxDOvJx9o9pMZGQAK83eY1SRllv3QOKtWlB4RkZAYbG7DTxWNrHcLvWrIlKeuXzrwwK3jSMjID/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entury Gothic" pitchFamily="34" charset="0"/>
              </a:defRPr>
            </a:lvl1pPr>
            <a:lvl2pPr marL="742950" indent="-285750">
              <a:spcBef>
                <a:spcPct val="20000"/>
              </a:spcBef>
              <a:buChar char="–"/>
              <a:defRPr sz="2800">
                <a:solidFill>
                  <a:schemeClr val="tx1"/>
                </a:solidFill>
                <a:latin typeface="Century Gothic" pitchFamily="34" charset="0"/>
              </a:defRPr>
            </a:lvl2pPr>
            <a:lvl3pPr marL="1143000" indent="-228600">
              <a:spcBef>
                <a:spcPct val="20000"/>
              </a:spcBef>
              <a:buChar char="•"/>
              <a:defRPr sz="2400">
                <a:solidFill>
                  <a:schemeClr val="tx1"/>
                </a:solidFill>
                <a:latin typeface="Century Gothic" pitchFamily="34" charset="0"/>
              </a:defRPr>
            </a:lvl3pPr>
            <a:lvl4pPr marL="1600200" indent="-228600">
              <a:spcBef>
                <a:spcPct val="20000"/>
              </a:spcBef>
              <a:buChar char="–"/>
              <a:defRPr sz="2000">
                <a:solidFill>
                  <a:schemeClr val="tx1"/>
                </a:solidFill>
                <a:latin typeface="Century Gothic" pitchFamily="34" charset="0"/>
              </a:defRPr>
            </a:lvl4pPr>
            <a:lvl5pPr marL="2057400" indent="-22860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l-GR" sz="1800">
              <a:latin typeface="Arial" charset="0"/>
            </a:endParaRPr>
          </a:p>
        </p:txBody>
      </p:sp>
      <p:sp>
        <p:nvSpPr>
          <p:cNvPr id="11270" name="AutoShape 6" descr="data:image/jpeg;base64,/9j/4AAQSkZJRgABAQAAAQABAAD/2wCEAAkGBhQSERUUExQUFBUWGBUXGBQVFxUYGBccGBgaHBcXFRcYHCYeFxkkHRcXHy8gIycpLCwsFx4xNTAqNSYsLCkBCQoKBQUFDQUFDSkYEhgpKSkpKSkpKSkpKSkpKSkpKSkpKSkpKSkpKSkpKSkpKSkpKSkpKSkpKSkpKSkpKSkpKf/AABEIAMcA/QMBIgACEQEDEQH/xAAbAAACAgMBAAAAAAAAAAAAAAAFBgMEAAIHAf/EAEcQAAIAAwUDCAYFCwMFAQAAAAECAAMRBAUSITEiQVEGE2FxgZGhsSMycrLB0RQkQlLwBzNic4KDkqKz4fFjo8IVJTRDU3T/xAAUAQEAAAAAAAAAAAAAAAAAAAAA/8QAFBEBAAAAAAAAAAAAAAAAAAAAAP/aAAwDAQACEQMRAD8ATuUw9PM9p/AAfCI7SAWWu9hU/uzG99tinv0tN8zFATsx3/7UB68vOXnvHigMM3JxfQGv3z5CFTn/AFfbT3FENnJ5vQ/tnyEBPdS7Urp+l+cFpsv1fZEC7mbOX1Wr3oKWucA8oZ7SnPdlnnw3wFG9ZXpH9lfdEXrplehlewnlEN7kc640NF8ov3dQSpX6uX5CAoXIv1Z/an+Zgvcaf9vUf6SeQijdaegfMGrTsga7zWo3GDNxnFZEGH/1plvOyMvCAU3la9YjJsuncYJzbNL53GysoA9QMaE8esRBblU1wgjUa13DogBc6XsP1HygxydUfQ09ke8YGzZQMt8zo1f4cqQQ5PP9UUcFHvmAisa/Xz+rl+80C72TbfrPmYLWRD9NLZUwSxSufrtu1ilfMgq71U5k8ONfIiADy5WfdGluTYbti0FzGR3boivAbDQBWxj6rL6k92B96gFSRmCgz/ZgjdtWkSUUFnYLRFzY0UVy4dJyEHj+TO0TpVQ0tGwABDXhx3QHJrauwT1QRZdmX+sXyMS8qrjm2VWSahRqqKk5Hfl0H4HhHraSv1q+RgCN/S6iWf8ATWBYlZdnxg5fQGGXp+bEC2ljLtgKZl69XxjVZecWmp3gx4Bn+OEBDMlZH8bxG7pr1CLDpsntjWmWm6Aqzs6dUbTFBWnRnGzqcXRQfGNxZtTTXLugNLMM4r2OXVpntRPJlUYtTOmkeXcNqZl9qAjtk2s0+0/ixiji2h2/0xE87OYetz/MYqT3pMHW3uCA1ltkPbXyp8IaOTtp9ERwf4QmrOy/aXzMGrotVEbP7Q+MAx3VaKGWf/1e9BWfPBaX0CuvWO2FKwW2nN/v/EwSN4Zr7PxMBfvS00nuDvWv8gy84N3TbayJNQDSWgGvAU04QoX1bPS1/R/4/wB4K3TbAJUoV+wnkIAlcbVkzPbnDxMFbnb/ALeuf/rljwEL1wWqkmZ7U6DdztS7h0pL8lgBwnMK7TUyFKmnHSMnA59NfICIUep/aHlE9qOX46IClZrVilTNkGmMZjgIJ3EwNkU0A2cwK/fPEmBgFJT04N5ZwQ5Ot9UX2T/UMBHZP/O65Sf1GipeLekfrPmYs2Zvrw/VS/6jRSvEekf2j5wGlknhZiljkKEEcQMoive0YjMegGppu7eMaTRmOyIrYno36jANf5N5iiQs2gLtlXgqmiqOjKvSY6Cl6tir4Rx3k/aZ8mSiS8gZjrjK4gMxTIkADM1JI0hhs1426fZJlAEmqygYdSp1K1qARQ8YBk/KVIW1WGYMIxgbJ3ghgfh4mOOPLIMsEUImAHoNDkY6jycuyZgmpOYtLZSBiL4ydxIeuE14GnRlWEC/7MEtCUAAaYj0FRTEtaUOmsBYvP1E9gQHu5iQcXTTwg1bhsp7A84py0ArAUrbJOVMt8SWZaknSJpkuvjGWeVmeqAsYhhYnM/Ld5d0QI1R+OESzZewdeyIbOuXYPdEBpNatMlyGoFCct53xJ9mNZi5dkSTpyou0QDw37twzgK0nU9kVJNtEt5gOdW0FTTXWgjSde1MkXtb5D5wOa1vUnERXPI08oCdm2z+17xilz4E1WYYgHBK8QMNR2gUi7OHpG6294wMb1q67fxEA72vklZZoV5WKWGCsKGo7jpr4wLPJqZKBoysCR0GDnJy1qZAl1OWak64Tmo+HZDFcNyy57MWOSDIVO0eOW4ZacRAcxSS6YarpzlSKEZ9IiX6Xp1fEw+3zyVViTLZlYZ4Sag8c9a98KNpsbLUOASOND4wFG97Ric9nuiCd3Wn0aD9FfKKE6xK+uJT0fIxZs9kIUBWBwgDOoOVOz/MBdua1UlTM98wwzXTaaXaM/syx4LCbZrPMlo4ZTnjzGYzB3iDN32ul309geCwElltFSa01GXnnw0i5Pma9ULtmtOfbF6ZbKk8aQBCQaynOmy/gKRd5Of+IvUf6pgXJnejf2X92L/J1/qa8aNl+8MBllH1793L99orXgfSP7R96LNib66P1cv32ivef5xvaPvQFGeudOqI5+cuZ7J8oltTUNeGfhEbr6J/ZPlAMPJu3gJLJocctWYU0YbJPTUAHtgl/wBRmLNbCZCo2Hac0KgdFRUabxrC9dJpZpRG4DuowI7oI3ebK74y0qWwJxh0QsGBzIx6Z+UAzJbVcZOrAH11IplxplURzO+7e1onJMalTNQZCgoEIHgI6NZ7bKmu7KayJKh586mxRcytdGYgUoNx6I46l/AstVoqzcY6FzotOgGnZAM94LsJ7A84qS5eZ6onmW6XMVMDqaKoI35HhHqyT4b4Clb7IWWg1qD2VzieWuZ3ZR7bAcJANCRrwj2xjLPUAAwG5TYPbFeSn47BFydlL64jSX+OyAC3hbmxFVNAMiRrXr3QNb/Ji5eErDMYdNe/OKUyAhcRCYleImgCNqT0r+1M98wKK6+2feEGbWPSv7T+ZMC8NcXtN7wgCfJq1EgpvVih9liSp7CHHasdA5Dz6TVUk57LV4Np/Ngjld12jm5xzoGfATwqcm7Gwt2Q+WKbRw4NK504H7S9BBrAdLS6sEzExqBoB4VgByn5Goys8moalQuWE8RxBhku+8OekqxOZFG9oeVcjTpjZtKGA4wUzI0MSS5NeMMV/WKU893kHFSnOBQSA3EGlD055HPfFBZHVAUpUkjfTriYhiKMMQ39MX1s/GJ0sYgAEyxpwZeo/A1j2TdjzGPN1c0rhCsTQak4a5QwNd9d8M/5PrIFeaDkSqnI0qKneM9aQHPSrKrgjOjCm+tNKa1ghydn0swByIBrX9ZDfy45KPMPOowYgUzFGy3Fh62XHhCIJ7SmKPkSMu8HyEARsT/XB+rl++0Q3g3pG9o+8YgsVp+tj2E99oitFprNav3j5wGW77XQPlEF5XlKlKys4xEEYVzOfHh2wO5U3mUGBci+p4KPmfIwrgwBi2cqJjSRITYQChp6za6ncM9BHU7+uex/SbAJmJJlqKY8KhlIKrRjX1SzMq1FdSSMs+JiOq33ylk/S7ockHmZFmeaToodUND0hQzU/SEAS/LRfqWWzy7vs4EsPR5irlsA7IPEswqa/c6Y4yXgjymv57baptofWY1QPuqMkXsUAQLJgLMqdFux306HInq3d0Cq5R4ogH+w2oT5YcChzVgNxB8qEGLVkl7LdkBuRjnDMG6qkDrrn4QxyZdEaAimjYHXGSEzHbEs9dleuMGXdAAuUUihV+tT5j4wCmw0XouOSacMQ7M4V5gygK7GIyYlZD/nL+8QMw6T1UA8awBu1JSc3tNAuziuL2pnmIO3olJ7+22XdoYEWCVr7b+QgBlqXNv1g+ENN02wvL4nf7S0Br1jC3WTC3al2z+sXyEX7jnYXYbte7+xPhAdf5KWhJtnaWCUcCjAEgsCThccGFSp7OiPJdyTZJ51ZjMFqeaJcqy51GZ1pSEq7ryaS4eWaEZ9B4g9HRHQLBykSYNnUipQ6jjhOhHjSAjuy5LOql5IoJgJBqaitSRruJp+yNaQE/6YzO6rSq4ThzBoa5jKlKqw1yy4wPa3Gy2gK2J02iJeKi4iKYjXKtK9tOiLdkvIfSEmsroGqjpM+4wFa78qK2edF6YCz/0qauqN2UPlHoQjUFesEecFxLKFkq4w0oQagDdVQK7uOpi2/OIPWDjoIqK8Q2nfvgAWGCNy2rmpqtu9U9R1+B7ImaauWOWuehK4a9REemzSiK4WA/Rauu/a3QBaXf8AJtPPS0YB5RImIxAK0+1qRh6d2hpHPOUtkEyrKQxAqGUhg1MyKqSKkVI6QfvQ82q6JWJZpJxc2ZXOZVImELtU1IJBB3QlcmbsdZcwbNZRZZobFiV1OueRDa1z0GedAC3ddpraBxwoP5zGkyf6VvaPnG8+SJVpBGhOXQCa07IHtM9IT0nzgA3KK047S3BaKOwZ+JMVBEM+bimMeLE+MSq0BsTG5ckZknTXgBQDq+URExsIDww02T8m1sm2NLXKl84jkgS0qZlAaB8NM1JB0zyrSkKo1hwl/lUtyWeXZ5MxZMuWioDLQYyAKVLtU1PRSAUJ8sq2EgqRkQQQQeBBzEaqI3tVoaZMZ3ZndjVmYklicySTmTHnVANXImUcU01yCrXrrl5GGqSuw3XCRyavMSTMxZhgB2g6+MPN3WhJktip3jLfAeWlNlR+PxnGFczFqZLqyjoH48I1EvMwFG0yITrbLKuwOtdeNcwe4w9PLJArkcqjhClyispVwSakhuugOzXsNOyADseMM/J3lFJssrAbNJnkmpZxtA0oRUypgK5VFKamo3wqtEZgGW8pFZr/AK0/CBd1Sql6ZATGy/HVB63S/TzB/qKe9FgLcZyne2T5wAm2r6T94sTXcPSGnAnxER2kekHtrFu65XpT7LeYgCFhnAgMN9Mvxw07IYLu4VpwINCOBB3GFawmiIOKk9mL4E/zQZuydQg/jogDN4MWALgtTVkG115Zg9GnDWg0x2dubSzhqhwz1DZAesWroTp01i9KMb4oAxdk4TFBc5y6y2O+h/NzDx3V6cfCLdqkGuuKgCsuQYDppTFTLXr3QCu+04Jyk+pM9E/7R9Gf4jh6phg29BlMBYA8e45nga5QFO1WtQvpMCqu0cROziyqCfVHVXsrHsoghVI2SAQaqQRTI656qRCbfPKC0WW0TZTlXlUqmNUNZbg0DhSK5HDX9Fs4o3PeU5lWVIcjm/SKoK5AUUKWZjiSprhqaYs6igAdMs15VlvLIbEm0uXrYTmF/Sru403QlW+38xaROUkpa1CTXowTPIkZkAjM0y6BF2674eYWbBLQBgV5tidpSyujgmqtQDcNd+sD+U12kE4HZZc3bAFCtT6wKnhXxEALvkhtnfKJU59OngR2QCWZhJruzgnZ7PzQYFi4Y1LEddCO898B77Q07xAAVMTqYrqInSA3j2seMY8BgNkJByj0mseCPCYDzfEgWNZaxKIC3YZVa9A+Ig9d84pQg7xAi65dQx6AO/8AxBKWcK1O6AfVzavQvkYkuuyGbOMsEKaVqxoCAM6AZmnQI5jaeUs9phfnHRdAikgUpQZDU9JiXkzf1ol2pZshWmOKg0UzKhgQ1R1HfwgO6SeRktAS9ZhH3thBkdy5n9oiOaflQny2mSOaMvKUQyywoAIbfhGue8nsi5a1vS3vgo4BzwswUAeyM6Z8IF8q+Q9ossjn5syW+FlRlWtVqNTXI7gacYBNY0iMxITlGhEA7XiKWib+wf8AbELdyzPz46fiYZL6OGfM9iUfAj4Qq3O+1O7fegK8784vtrBC6V9OfZbzED5w9KvWIK3Qn1hvZfzEB5ZFAEotkBJmkngBQ17NYt2VqNTugbey0ssjMhnBTowkgsT/AAgdpi5dbY5CTKb2TsUgKe7Z61MA1XdOqItG1ywaM6KeBZR4VjTktdfPY82AVdUzarVpTuMJ16WAh5gNaoanpGLCSOipHfAO4lrMUgEMrVFVIPcRvGsHpE0zZKOfWFUme0poT2mp6mWEy6bM5f6rKDc2QjoSVYgLiY09UscRoxpoBQw48nrSOdZGBAfVXFCHQZhgdCUo37scYAbe1yrOUo2ySRRwFJBB6QQ2pFDxML/JfkxNs1rnoW9G0vGjEZPtUGmQZakMM9RlQiOh/R5XOCuCoxA6CprlplX5CK0+0WaVNKzZkqUaVCPMRdcg2bClaE0gFq3Xcsl+cFS0zDjNRQld5GQGpz+cSz5fOyWTVl207PWXtz7acIN3vd6bLZFBRqVbaU6YaVxVB8O+jPky5Zlupwhq7BalQRqtW1Hbr0wCJPl1gLeIyAI08eEOtvuhfpUtNZU2YhyORU1JUEajEAOoiLHKvkGgltMkDDQVKDTrA3QHHrQuFiKZaiMR4Jz7CHIBJFDu8o0vuxS5XNiWSaqS1aZZ5adsBSrHtY0rHoMBM8wECgoQM89YjWPIkVcoD1DElYjEGbsaxZc5zxY/ZJRV/j+YEBaueRSVU/aJPYMh8Yty7IZgKKpYk6AE+UTi1ypWkqUg3EhpzdmYTvEaT+VxpTE1OGIIvbLlBV7DWA8tNmsdlcrNl85MBIKkkqhUVIwg4WNSBqddco1tfLPCMEoErT1R6JBlphl7X88LBnBmIrq5IZun7x7oiZtmtc60w0O7fXSA6ryVvm0zTLx2iXZ5by6DCANMqGmZavGIeW3LczEm2VUGCmEuWJx6HHQUoaioqWpTu55YJ7laAtRTWoBNM+OgzgldVzzLXMwLMAJ1FXY7wKKgIrm2pG+AESXyjCYtXtdhs1oaUcVBkCwAqRSuhI1rkCacYqsYB15SNSd7UlfB2hUun15vUfeho5Tn0kk8ZTeDA/GFi6D6R+pvOAhtT+lFejwEFLvnFbQxArst5iA9q/ODtg5dRT6SeccIMLZnsgKnKGcKylVcKpLmUFSfWyBzPRBS5AzSZaBcsG4HgWr4nvijyn5szFwTEcc220vGtaH4dcHLptklbMnppSuUQZlqrTUZaGoXugGHkpe30eTMbWkyWe5Xp8YAcoHDsKAhQApIO0VNNa5E6fwiLUlqg4GVkcarmKjhwINR3xZm3ezK1ek1I9YgEjqNVPfADOSl8tKtBcn1ioZfvUAGVdD0x1C0yFtCCfIoXUhgR9rDnhPTqOokRyB7ESzClMNcqZim47/8RfuSbaedlpImsjVJUYmUM1PU2dS1MIrlnqIDpt4yvVZC1HFclduBrkwC1Bz7YqX7ybs9qCz5kkO6jBthyaVNAQrrox311ia7r3E2SpClqFgRMO0rEklWy1AalRqKdQ3FscZKEUcAHp3Y6QHtlUiy83L2TKAUKNyjQUMw6CtKt9nsgYZXPoyMDjlktnQk1rwbLvG6Lq2yaDUsOoAj418YG3napgNQRn0D41gI1sxMuoG1JZZiAYa0Bq4yJ1FfCDEy95WJZbkrzmSFhsvUA0VtK5jI0r0wrteEyucwinAKPECCV33ZJtkpUf8AOSspcwevLyFCpPUD2dFYDnHLC6OZtTKCKE1FKZdBpod0KV7zyziuVFA69anxjpXKvkkxt04IwDTV5+XWgDEGk1QdxB2uowg37Y6UNKVFe0GjU8DAChEgMQoYK3BcM22TRLlLXezH1VHFj8N8BW5sAKag1FaCuzmRQ9OVctxEZWCF93DNsj4Zq04MPVbqPwgdWAwmN0NeqIjGymAtvd7AbBNDmBnTPojLLYXJ2lNO7zhgs157CisgUVciGB0356xILx/Ud7fOAkuLkhKI5yeWbLKWtVHawNT2UitynsVmkBVlSsLOMRZ2dsI0ogJpWoOZrTthwk34kqSC5s1DQUHOM1T0LUxTt172O1hVmJIanqkfSFYV4ELXhlAc8m26utW6yTTqGggvyWvi0ynf6OGHOAKWVa0Fa6kYR1mHKz3fZpIqlms/tOtoc97qadkSm/k9UJJPQOfHgUygEblJMmc4PpDsz0xKcWIZnTo7OECSYc76tMiYBztnQ4a0bHOVs9RXKo6IWWuh3JMpNiuQLVIG4VOsAy8oTUWY8UcfyoYWLpPpj04/jDNfh9BZT0Ed8sfKFm6/zw6cXxgK9r/Odh8oK2Vm+kbJRTRs3pTQcQYFW0ek/i+MGbtYi0jKtVbyEB5favsMzSzQlNnD9oUJNFFRl4x7c7zWllFMvYJBDKtdSdcJqK17oltkkugxCzrjBKkvhYZkVp1iKN32xpTGYACBRJg1HQ2W40GY31G/MGm5Gcq6zMGyQy4aDiHFAPZ8YZSuOzLhO0HwnoJIZDTeKg062EALvnAzW5sgqGFW1DIxNSOsaQUsdsMh8s9QRuKno8YAfZ6C0OzZLOxEV4s1cJ6jUf5i5cNsNmtAqFwlgCGAO/I9BGtYIC4mmoxAxJUkN27uO4f4jS9rtKKhJD4lG0BSp4EbiPGAJ26yTUtvOSF9BaUZ3Ug0DSwxmCg0bRgemNzahFTktb3c80XfEtSihqGYtBjlFtV9VWBGeyw3xQvRWkTnl7S4WICnMgarnvyIzgCsy0xUtFuAGecCHtjEVrFK02owE94zgTUGnREfJ6+jInh65VAYcRvgbMmExpIArANP5R1WsuZKmuHlUmqoRmQhydrGF2a0IoTQ00jnN4Njlg8HJHRiHzUx0awX9LWVzNpBaURQMK4k3gZZ4fKEO+ZaKJglmqVTB2nEe4U6qwC5Ku0zJqy0zZ2CqOljTuju/Je5pNjkiVKpiNMbtk0xqet1agDcI53+T66S0xrRSvNbMsfemPlTsU58Kw02m+sNoEg7YlSy84gaMxqK9Shj+0IAxyrssp7JPM8AKEYg5ZECoI7aCOCI3GHXlrfzGzSJNTWYBMmGupoDQDcMRP8ACISQsBsuecSCNVEbCANWNUMta4K51qQDr1xYs8qWWFQlBrn8jGXIlZX5yUtGOTha7s8zpnBu4rJSYRz1lNfviWR2bUBHewkGyuZYAdMLA1b7LAmlTwrCpNGFzTjXs1HhHTrbdDsrJ9VJKCuGVucHCQQadNRCFZJazDLqqmiorA5EkEy8s/YMB1L8nFkE+ynKpGVeBB+UKHLO7+bm1pShpHlxT58uRPWTMmSmUI/o5kxaDFheoDdXfAu1S5kyVzrkzCCwZnZmNVz1JzJAOsBSvKysM6GnGILHexlggGndF+07BRiikEV01yI001EVsKKzB1VeFO3+0AavYfVbMeDKO+WR8IW7APTL1nzMNV5yj9AktTIPKzy34hCrZjSavtf8jAQ2sekHbBy4lrah7Le7AS3/AJwdZg1cb0tSHob+mflAXVAErFhRmWQpGJQwHpmGh6DE9o5PPzSTpSoJvN1mSgKJNVnpgK8dO7UECK4Hoeuzr/XOcN1mHo1/VS/fEAhXbyi+is6pLajEVRiQZeEnEmlT10HVWHKRPWfLWataeqw3hhuPYRnvFDCZyns5E+a+FqGa+2BXMn1Sdx4Qb5Hy3lygJgIE9zhU6jDL2WoeOA9hEA23HynmWYYMnltmUO48VP2T4ecR3rbUmmqEgVJwnKhOvR3GB02zUJ8e3Q/joiISsj8/xx8ICR7QFzBo2RFNQeyMvy+WtBR5lMSrhL0oXoSQWHGhpWKspWrspqaad0R2yzMp2wQdabx17oCq1szjSZMJ0BiOfeEmWc2XtYeQzinM5VqKhSSP0Ep15tnAWJqNviSSlN8ALRyjY6LT2mJ8BECX1MZgqvQ7sIC+OsA4TLKXWgIGmedBxgNa7PIRisycv7NCewCsDHsjPnMcseklvM08ICT5pDEA0AJGWW/ogH27OXcix2aZKlI7vXFKZlUAMwoxc5MaACmXRAW7b6CWS1u8wNOnuiFSdtgc3bTQhmFYVxG2KAu3peTT5pmNwAUcANBFcCNAY2BMBII9EaivGMpAF7JZKJtDM5joyixc9kBmgEA9YEb1yHUI2u6ZSaIDosohHfQASpGtABQECOYW2Xhtc1ARQTHKkUPrZrn2CHy9JkuYJst6gPJkio1+1pXqEc6vu6lkzgiMzKVDBjSu+unCkA48nb8krap7uoEu0yp0tl4GYgYfzLTtgHJtY+jtIIrV0mA9lD37XfAVWZGIrWm85+cSLOIKN2Hv/uYC7OtWMJUV5sAdlanxr3xWt0oM7EcYiLUdxxqY2kPlxzMAzW7lBKmWMSEDs4MvPDsjC1Tn1QuyvXHtH3jBazSQimgpv8IEyzp7X/KA0vFdr9r4wVug/WZXXTvQwMvLVug/GCN3NS0ST+knisAWkrWR+4ljvnGGyUMgP0ZY/wByFSwZyqf6ckf7xhtQaezK/qQAmzTduYNKzGPvfOIL6mkYCDQgTmB6RJeh+MSSaYmP6TeY+ZivfrigA3JP/pPAEFtkybMUDAislRsVYUcrQsWofVrplkN1YVLytFqaTLeS8wliyussUNdxARQaZEd0OVyywXFTSkljU7gJzQEu+2JIl5TZcwqvqJjOdeJWgHTAA7JbHsXNzZyMbQSxUzizUFCMhWo7wdYB3vfcy0OWmTGc8AMKgcAoyEWbZLm2ucTmzNoACT2AaD4CLtt5NoEAlpPMwUqWUKrHfkWqBw8YAfdt2y3Woap3rQAjv164IGworKAuoetc60K0yOW8wPlSsBpQo41G/wDuDE8+9TzgLKAgBAC1OZpU5nfSAr3642RXTFkN1aUipdiZk8KHzjW0PiYniSYK8nLkxsWc0C0NOOtfx0wHtWO49xhcfU9cN9uu7C7KS5p+k3ZCkRAYBHkbCPZYzEBiiJFESWpKO3XXvjQQGwEe0jI9QVIgD5s7/dMaWSzvzi7DagaGN5thH/zp2GMsN2FnACNlnkWHjAO0+xBmaooRKk9H3oTOWNgMtpR3EOK9TD5w42az80hwo1TSpYsxy6WMAOW0stKRyGG2RmThzXcNAcvCAUmqdd4/HlHh9XtiWRLxFQWoCaVNTThkM98STbEySxjOHFmoJGdMicq6UgIW9fPePhGWI0qDxjZjtKcRNBStNOrKNpCKKnGwqf8A5YvNhAGi2yeqBEvT9o+8YIq+z2QPkaZ8T7xgMvD7fb5iLVnejyjwaV5iK9r+31HzjdW2QeCqe6nygG/kxImUDqr05pAGAalQz1AI35iD0rESS+LWUKsD98ZZwGsV4oiABCFUZbZ8SRG8q/5RGJcTBSDQOCKjPMYYCtIqXfP7RI79O8RHeQ03+jm+4fnFa7nLhixOvnU0i8VGIAnIqQa7gcj5wBm5dhedb1BLdScsyZzEKBXMws3taudZgBQHIgbugfGPbyvJ6rKOFQoIAWoFSxqx4tuHfqYJXDd+GkxxU/YGR/aIOXV38ICXknYpchGLEc6wz12V+6Pj/aIbaaknaOe4RteSzFzBNOjLygLNtLnUntJ+MB5b7vWYuasCNGNAR36jogLLs23gfDU6UoQw6Onogi6sf7QLay43JJ0yH464CyLgCzFOoJ0O6GO5JVGdej4/jwgFZ7ewOFjiC0OL7Q9rjprBi7rTWYx4geZp+OqAo35ZXWbzlWMvKgrkDTMZnIVzpTfCVNG0es+cdNtUoTAV+9n27vHOOa2gUdh+k3nARkRJZ12h2+UaRfutMpjHctBXiT1cAYDW8U2geI8oriCN6zgyrQUIPGuo6oG1gJI2k+sOsecaVjFbOAZ2tP6K95+cEuTV6qs0imZHFoGTObP3h+OqDPJizSizVZhlwb5QDVarwOHQ9jGF3ltasdipRsnQ1JrxHDphgnSJRH5ylOOUUrbdsiYhR5ilT+lTTMUNcoDl/OZUAA6QM++J3tzMAGYmmlTWldacN3dBK/7mlSpmGW1RTXFXvgSbE3Qeoj4wGBWOlT1R40p96N2qflEM2SV1BHTGgtbffbvb5wBxsgB0QPlHL+LzjIyAkn6v1GNROODKma69m6PIyANXyplWdN4JAOZ3qTX49kB7LeRXJVXOlaVFaaV1jIyAIWHlQqAhpbZkGoI8jBOx39Z5jZsVNKUZCa58VrSPYyAvfRpDzZRmvljoAA+2T6oOWQrSGu183KzmNh7GPuiMjICtNZJqHAGccQB/yYQp2m0KhIw6GmZp7qnzjIyAr2i2+iJFK6aMcz0kindAWW2VYyMgI5BqrN96p7BkB598ELBays1DxGHvp8aRkZAHHnZ/jj84TOUtmwzyRo+2O3XxBPbGRkAMglYfzL9fyjIyA1tCjAfxviiRHsZAZHmKPYyAIy3JyGZpBW5prK5GYOWVflGRkAcNscCpLAca/gxDOvJx9o9pMZGQAK83eY1SRllv3QOKtWlB4RkZAYbG7DTxWNrHcLvWrIlKeuXzrwwK3jSMjID/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entury Gothic" pitchFamily="34" charset="0"/>
              </a:defRPr>
            </a:lvl1pPr>
            <a:lvl2pPr marL="742950" indent="-285750">
              <a:spcBef>
                <a:spcPct val="20000"/>
              </a:spcBef>
              <a:buChar char="–"/>
              <a:defRPr sz="2800">
                <a:solidFill>
                  <a:schemeClr val="tx1"/>
                </a:solidFill>
                <a:latin typeface="Century Gothic" pitchFamily="34" charset="0"/>
              </a:defRPr>
            </a:lvl2pPr>
            <a:lvl3pPr marL="1143000" indent="-228600">
              <a:spcBef>
                <a:spcPct val="20000"/>
              </a:spcBef>
              <a:buChar char="•"/>
              <a:defRPr sz="2400">
                <a:solidFill>
                  <a:schemeClr val="tx1"/>
                </a:solidFill>
                <a:latin typeface="Century Gothic" pitchFamily="34" charset="0"/>
              </a:defRPr>
            </a:lvl3pPr>
            <a:lvl4pPr marL="1600200" indent="-228600">
              <a:spcBef>
                <a:spcPct val="20000"/>
              </a:spcBef>
              <a:buChar char="–"/>
              <a:defRPr sz="2000">
                <a:solidFill>
                  <a:schemeClr val="tx1"/>
                </a:solidFill>
                <a:latin typeface="Century Gothic" pitchFamily="34" charset="0"/>
              </a:defRPr>
            </a:lvl4pPr>
            <a:lvl5pPr marL="2057400" indent="-22860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l-GR" sz="1800">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1919288" y="188913"/>
            <a:ext cx="8229600" cy="1143000"/>
          </a:xfrm>
        </p:spPr>
        <p:txBody>
          <a:bodyPr>
            <a:normAutofit fontScale="90000"/>
          </a:bodyPr>
          <a:lstStyle/>
          <a:p>
            <a:pPr eaLnBrk="1" hangingPunct="1"/>
            <a:r>
              <a:rPr lang="el-GR" altLang="el-GR">
                <a:solidFill>
                  <a:schemeClr val="tx1"/>
                </a:solidFill>
              </a:rPr>
              <a:t>Ιστορική Αναδρομή - Ελλάδα</a:t>
            </a:r>
            <a:endParaRPr lang="en-US" altLang="el-GR"/>
          </a:p>
        </p:txBody>
      </p:sp>
      <p:sp>
        <p:nvSpPr>
          <p:cNvPr id="3" name="Content Placeholder 2"/>
          <p:cNvSpPr>
            <a:spLocks noGrp="1"/>
          </p:cNvSpPr>
          <p:nvPr>
            <p:ph idx="1"/>
          </p:nvPr>
        </p:nvSpPr>
        <p:spPr>
          <a:xfrm>
            <a:off x="2916511" y="2142349"/>
            <a:ext cx="8229600" cy="4525962"/>
          </a:xfrm>
        </p:spPr>
        <p:txBody>
          <a:bodyPr/>
          <a:lstStyle/>
          <a:p>
            <a:pPr eaLnBrk="1" hangingPunct="1">
              <a:buFontTx/>
              <a:buNone/>
              <a:defRPr/>
            </a:pPr>
            <a:r>
              <a:rPr lang="el-GR" sz="2400" dirty="0"/>
              <a:t>	</a:t>
            </a:r>
            <a:r>
              <a:rPr lang="el-GR" sz="2200" dirty="0"/>
              <a:t>Πρώτες Μεταπολεμικές Βουλευτικές Εκλογές της 31ης Μαρτίου 1946 από τη Συμμαχική Αποστολή για την Παρακολούθηση των Ελληνικών Εκλογών» (</a:t>
            </a:r>
            <a:r>
              <a:rPr lang="el-GR" sz="2200" dirty="0" err="1"/>
              <a:t>Allied</a:t>
            </a:r>
            <a:r>
              <a:rPr lang="el-GR" sz="2200" dirty="0"/>
              <a:t> </a:t>
            </a:r>
            <a:r>
              <a:rPr lang="el-GR" sz="2200" dirty="0" err="1"/>
              <a:t>Mission</a:t>
            </a:r>
            <a:r>
              <a:rPr lang="el-GR" sz="2200" dirty="0"/>
              <a:t> </a:t>
            </a:r>
            <a:r>
              <a:rPr lang="el-GR" sz="2200" dirty="0" err="1"/>
              <a:t>to</a:t>
            </a:r>
            <a:r>
              <a:rPr lang="el-GR" sz="2200" dirty="0"/>
              <a:t> </a:t>
            </a:r>
            <a:r>
              <a:rPr lang="el-GR" sz="2200" dirty="0" err="1"/>
              <a:t>Observe</a:t>
            </a:r>
            <a:r>
              <a:rPr lang="el-GR" sz="2200" dirty="0"/>
              <a:t> </a:t>
            </a:r>
            <a:r>
              <a:rPr lang="el-GR" sz="2200" dirty="0" err="1"/>
              <a:t>the</a:t>
            </a:r>
            <a:r>
              <a:rPr lang="el-GR" sz="2200" dirty="0"/>
              <a:t> </a:t>
            </a:r>
            <a:r>
              <a:rPr lang="el-GR" sz="2200" dirty="0" err="1"/>
              <a:t>Greek</a:t>
            </a:r>
            <a:r>
              <a:rPr lang="el-GR" sz="2200" dirty="0"/>
              <a:t> </a:t>
            </a:r>
            <a:r>
              <a:rPr lang="el-GR" sz="2200" dirty="0" err="1"/>
              <a:t>Elections</a:t>
            </a:r>
            <a:r>
              <a:rPr lang="el-GR" sz="2200" dirty="0"/>
              <a:t> – AMFOGE).</a:t>
            </a:r>
          </a:p>
          <a:p>
            <a:pPr eaLnBrk="1" hangingPunct="1">
              <a:buFontTx/>
              <a:buNone/>
              <a:defRPr/>
            </a:pPr>
            <a:endParaRPr lang="el-GR" sz="2400" dirty="0"/>
          </a:p>
          <a:p>
            <a:pPr lvl="1" eaLnBrk="1" hangingPunct="1">
              <a:buFont typeface="Wingdings" pitchFamily="2" charset="2"/>
              <a:buChar char="ü"/>
              <a:defRPr/>
            </a:pPr>
            <a:r>
              <a:rPr lang="el-GR" sz="1800" dirty="0"/>
              <a:t>Δειγματοληπτική έρευνα την επόμενη των εκλογών, </a:t>
            </a:r>
          </a:p>
          <a:p>
            <a:pPr lvl="1" eaLnBrk="1" hangingPunct="1">
              <a:buFont typeface="Wingdings" pitchFamily="2" charset="2"/>
              <a:buChar char="ü"/>
              <a:defRPr/>
            </a:pPr>
            <a:endParaRPr lang="el-GR" sz="1800" dirty="0"/>
          </a:p>
          <a:p>
            <a:pPr lvl="1" eaLnBrk="1" hangingPunct="1">
              <a:buFont typeface="Wingdings" pitchFamily="2" charset="2"/>
              <a:buChar char="ü"/>
              <a:defRPr/>
            </a:pPr>
            <a:r>
              <a:rPr lang="el-GR" sz="1800" dirty="0"/>
              <a:t>Προσωπικές συνεντεύξεις από 1.345 άτομα, επιλεγμένα από τους εκλογικούς καταλόγους 113 εκλογικών τμημάτων.</a:t>
            </a:r>
          </a:p>
          <a:p>
            <a:pPr lvl="1" eaLnBrk="1" hangingPunct="1">
              <a:buFont typeface="Wingdings" pitchFamily="2" charset="2"/>
              <a:buChar char="ü"/>
              <a:defRPr/>
            </a:pPr>
            <a:endParaRPr lang="el-GR" sz="1800" dirty="0"/>
          </a:p>
          <a:p>
            <a:pPr lvl="1" eaLnBrk="1" hangingPunct="1">
              <a:buFont typeface="Wingdings" pitchFamily="2" charset="2"/>
              <a:buChar char="ü"/>
              <a:defRPr/>
            </a:pPr>
            <a:r>
              <a:rPr lang="el-GR" sz="1800" dirty="0"/>
              <a:t>Τα αποτελέσματα της δημοσκόπησης παρουσιάστηκαν σε εφημερίδες.</a:t>
            </a:r>
          </a:p>
        </p:txBody>
      </p:sp>
      <p:pic>
        <p:nvPicPr>
          <p:cNvPr id="12292" name="Picture 2" descr="https://encrypted-tbn0.gstatic.com/images?q=tbn:ANd9GcQ5KljDPcTuWetWr_ujk3WCpsanAm3HBqgCQxA-PXs67Vvgjnn-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65" y="2486262"/>
            <a:ext cx="23145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1919288" y="0"/>
            <a:ext cx="8229600" cy="1143000"/>
          </a:xfrm>
        </p:spPr>
        <p:txBody>
          <a:bodyPr>
            <a:normAutofit fontScale="90000"/>
          </a:bodyPr>
          <a:lstStyle/>
          <a:p>
            <a:pPr eaLnBrk="1" hangingPunct="1"/>
            <a:r>
              <a:rPr lang="el-GR" altLang="el-GR">
                <a:solidFill>
                  <a:schemeClr val="tx1"/>
                </a:solidFill>
              </a:rPr>
              <a:t>Ιστορική Αναδρομή - Ελλάδα</a:t>
            </a:r>
            <a:endParaRPr lang="en-US" altLang="el-GR"/>
          </a:p>
        </p:txBody>
      </p:sp>
      <p:sp>
        <p:nvSpPr>
          <p:cNvPr id="13315" name="Content Placeholder 2"/>
          <p:cNvSpPr>
            <a:spLocks noGrp="1" noChangeArrowheads="1"/>
          </p:cNvSpPr>
          <p:nvPr>
            <p:ph idx="1"/>
          </p:nvPr>
        </p:nvSpPr>
        <p:spPr>
          <a:xfrm>
            <a:off x="877650" y="2032000"/>
            <a:ext cx="5814980" cy="3960812"/>
          </a:xfrm>
        </p:spPr>
        <p:txBody>
          <a:bodyPr>
            <a:normAutofit fontScale="92500" lnSpcReduction="10000"/>
          </a:bodyPr>
          <a:lstStyle/>
          <a:p>
            <a:pPr eaLnBrk="1" hangingPunct="1">
              <a:buFont typeface="Wingdings" pitchFamily="2" charset="2"/>
              <a:buChar char="q"/>
            </a:pPr>
            <a:r>
              <a:rPr lang="el-GR" altLang="el-GR" sz="1600" dirty="0"/>
              <a:t>Το 1952 ιδρύεται το Ινστιτούτο Ερευνών και Επικοινωνίας.</a:t>
            </a:r>
          </a:p>
          <a:p>
            <a:pPr eaLnBrk="1" hangingPunct="1">
              <a:buFont typeface="Wingdings" pitchFamily="2" charset="2"/>
              <a:buChar char="q"/>
            </a:pPr>
            <a:endParaRPr lang="el-GR" altLang="el-GR" sz="1600" dirty="0"/>
          </a:p>
          <a:p>
            <a:pPr eaLnBrk="1" hangingPunct="1">
              <a:buFont typeface="Wingdings" pitchFamily="2" charset="2"/>
              <a:buChar char="q"/>
            </a:pPr>
            <a:r>
              <a:rPr lang="el-GR" altLang="el-GR" sz="1600" dirty="0"/>
              <a:t>Το 1957 διεξάγεται έρευνα στην Ελλάδα για τις στάσεις των Ελλήνων απέναντι στις ΗΠΑ, σε ζητήματα εξωτερικής πολιτικής και πολιτιστικών επιρροών. Η έρευνα αυτή αποτελεί μέρος μιας ευρύτερης Ευρωπαϊκής έρευνας με συντονιστή τον </a:t>
            </a:r>
            <a:r>
              <a:rPr lang="en-US" altLang="el-GR" sz="1600" dirty="0"/>
              <a:t>George Gallup</a:t>
            </a:r>
            <a:r>
              <a:rPr lang="el-GR" altLang="el-GR" sz="1600" dirty="0"/>
              <a:t> και διεξάγεται από το ΙΕΕ</a:t>
            </a:r>
            <a:r>
              <a:rPr lang="en-US" altLang="el-GR" sz="1600" dirty="0"/>
              <a:t>. </a:t>
            </a:r>
            <a:r>
              <a:rPr lang="el-GR" altLang="el-GR" sz="1600" dirty="0"/>
              <a:t> </a:t>
            </a:r>
          </a:p>
          <a:p>
            <a:pPr eaLnBrk="1" hangingPunct="1">
              <a:buFontTx/>
              <a:buNone/>
            </a:pPr>
            <a:endParaRPr lang="en-US" altLang="el-GR" sz="1600" dirty="0"/>
          </a:p>
          <a:p>
            <a:pPr eaLnBrk="1" hangingPunct="1">
              <a:buFont typeface="Wingdings" pitchFamily="2" charset="2"/>
              <a:buChar char="q"/>
            </a:pPr>
            <a:r>
              <a:rPr lang="el-GR" altLang="el-GR" sz="1600" dirty="0"/>
              <a:t>Εκλογές 1961: Το ΙΕΕ διεξάγει έρευνες για πρόβλεψη εκλογικού αποτελέσματος σε περιοχές των Αθηνών και του Πειραιά.</a:t>
            </a:r>
          </a:p>
          <a:p>
            <a:pPr eaLnBrk="1" hangingPunct="1">
              <a:buFontTx/>
              <a:buNone/>
            </a:pPr>
            <a:endParaRPr lang="el-GR" altLang="el-GR" sz="1600" dirty="0"/>
          </a:p>
          <a:p>
            <a:pPr eaLnBrk="1" hangingPunct="1">
              <a:buFont typeface="Wingdings" pitchFamily="2" charset="2"/>
              <a:buChar char="q"/>
            </a:pPr>
            <a:r>
              <a:rPr lang="el-GR" altLang="el-GR" sz="1600" dirty="0"/>
              <a:t>Το 1963 δημοσιεύονται στα ΝΕΑ τα αποτελέσματα δημοσκοπήσεων το ΙΕΕ που αφορούσαν κοινωνικά ζητήματα.</a:t>
            </a:r>
          </a:p>
        </p:txBody>
      </p:sp>
      <p:sp>
        <p:nvSpPr>
          <p:cNvPr id="13316" name="AutoShape 2" descr="data:image/jpeg;base64,/9j/4AAQSkZJRgABAQAAAQABAAD/2wCEAAkGBhAQEBQUEBAPFBAUDw4PFBAPDhQPEBAQFBAVIBQXFhUXHCYeFxovGRQXIC8gIyc1LCwsGCAxNjEqNSw3LC4BCQoKDgwOGQ8PGi0cHCU1LCktNSwsLCwpLDAsNSwsLSwpLCktLCwsKSksLCwsKiksLDUpLCkpLCkpNSwsKSwpLP/AABEIAHIAoAMBIgACEQEDEQH/xAAbAAACAgMBAAAAAAAAAAAAAAAAAQIDBAUGB//EADMQAAICAQIEBAUCBgMBAAAAAAECABEDEiEEBTFBBiJRYRMycYHBQpGhsdHh8PEjM5IU/8QAGgEBAQEBAQEBAAAAAAAAAAAAAAECBAMGBf/EACIRAQACAgICAQUAAAAAAAAAAAABAgMREjEEIUETFCJRYf/aAAwDAQACEQMRAD8A8sGOxInF/lSSNLQZ3OdjnH9IgsyGWQKyIqCx1J6I9EKgFj0SWiFQIlZHTLNMRgV6Y6jMUBFYBY5K4CCx6YBpLUDAjUVSVSDGAjImO4ifzCpgyxXlQ/pHCLw8ntMbVEWhGYqwZDMZMlTITKZRAmVM0uajKwJFVkxXLGEhpgGqEAklUCMiTBmkNUm1S1RR4sTOaRSx9AL/ANTqeXeG8ZQaxeQUxJ1ad+1A0R9d9jPHJmrj7WI20nActyZ7CAUKtjdWegHcnYmh2F9JkPy/h8X/AHZGJoeRVsn3rsPqe83nNOJwcHp0hXzEEjGvlXGPVgorfsBOPz5i7Fm6sSx+pmKWvl99VJ9J8bmV3JQELsACADQ9QNpRCRJnVEajSJg/iMNIwgThIRwiYj1yMcDIHCZCmsKSmoqSNyCPUfeY4edL4Wyk4si72MmNwaurRtQvt0B+03q8qDjWVCG61IgBsjcaqIqcV/J4WmJb4+tvPviRap3uTw2NhqwtuTT8OAb+q0D+0qz+FEO4w4j2rFmONm99J6GSPMpKcXEBo9V7TsG8Hvto4Qm9rfKhUfXzTNw+HPhjzlCRuVxUir7agNTd/SW3mUjpeE/Ljl5G9W740J/SxJb71sD7TO5f4X+If1ECizUUSj6bW38J22DgcajWMaA1WoLTG/cg3MXmXHrw2IuwD9QqFiFLHvt1P+dpyfd3vPGva/jDH4bl2Ph0OlVC0WLN823vU5jm/irJkJGIlMfQb25Hsf0j6fe5TzHxNlzKwYINShTRb5b6AE0OgmnJnVg8bU8snuWdmzXuTv77kxXCKdyHFHUICBhcjUzOU8EubKEZqGnIfclUJAH3ktPGNyR7YuqWcPiZzS1dXua/jLn5Nm1aVxu1nYouoH06dJtsPLGwJpYD4jeZqIta6Lvt7/fqKnjkyxWNxKxDHxciZgKyY9R/Sbr/ANf2mLxPLMuM0yHc0GHmUn2I/l1myw5KO53qzVnb7HuZteE5kUBDdKYb0NO1WADdzl+4vH9enCFPIuFyY0GzqSxd6bQwXoo36nY+286vlfPMYAXNjtlIIyAjUD33uqsdJo8nM0pbDVprsSCepBobbdJm8HiXI6gZQpNAnKdK2B1qcOXd5mbQkbjpnXZ7VZ8ymjvXodhv9JucOI6PKlPpLG7OoC/vvW34E58YABvXl1WRRu+gsdT/AE+0z8fMm06XICPeM46IHlHlOr9u88dFdVVtxj/MNkrT1oaSLN17m7leLLrKkK9EkXexK7np123r+cxHa2at1JAoAgAkdL6hR+JncDhDKT5VB3oA7Cz/AA7X7yTDzj8pWNjBUgBdOoWuotpo9iNjvdfmcr4v4LKeHD7lMeXzEkGgwoH6drm5ycYQCg+W7IXbt6/iWvxeu1AsaArK4tdBH6h6G+s3ivOO8WbiN+nlkU3PiXw5l4PIQynQT5T6egPofr1+s0tz6CtovHKvTHRwEVxibDijgYQhGjlSCpog2COoI6SIjlV6VypWKa00kMoGqupIvyf622HeQ5ry4ZbIRjk66QNrF6jQ9h9Ji+CvEIZRi01mULTgeVkU7bb0RtdKbqdlxCY/hDUQHNEkLSb7Em7ok3W/bafP5YtjvqXTERaHmGbAb81316V09DJIpCljRFDrsdXpff8A1Oz4nAuVEwlUCq2Ry4BDE72zNv2AXehtK8HhLE9trdbOkIQroLIvUb2AF/sJv6ka9rFduZfgcuqmQWpZbLjQzLV+bptd7e3rGOFdTvZrc2vb/N9vxN5n8NPjDOjjIqBnr4ZsrdE6D3Fjv3E1jkWLLMa07/KtdQek1FtmkcHN3xt5X7URQ3FdCDt7zcY+cMfmbX8tr8wB+hG3fYbTU48C5SBQBoEmqq63F/adBl8KNiVCMqXag62FHYWVZb1ruNx6zNuPyzNWz5HWetQQaH+JboApFeazpN0Aev26SvmbLhxvxPwh8NQWJ1jJpsBURUO36ht7gbTF5bmGHCwJcrkemIII07bKDuSa69poPEvNcY4ZsYfUXIUBMlqpD22oD2Ci/eeePHzyREdPC0x1DByeNlaweGGk2bGbS1nv8tdhtVbSzJ4nwY0Vsep2Ok6CCjqwHm1NWw36C7qchIz9afExfoi0w6niPGGPPjbHmwaQyadePI2TfeiVau9dDOWqEc96Y609VJnZVHCo6m0KBkqkTKhQkqhUKz/D/NjwnEJlChtOoFDsGVgQf6/aei8H4kw5yhV/h2zMUVxuQe6GyvU9qNieV1JBpzZvGrl9z6lYtMPUlfJqYKzaW1C1YY2Zu46EhdxXrNzw+IqoWiL8mxurHTc9Om533M835R474nh1CnRlxjTQyr/yKAdguVfMv0JIhxnjriXdmTSgJO3/AG9++rv9pwW8LJvXrT1jLEPRuE4J7YsaVCRqKnVtvVDp83U1+RVzDwrrT4jlUANFjsADdsTfrsb9Zy3hXn2bim+C+VEIBPxGDAHGWGrZKNgmxXXp9dZ475vnycQcL5C2LCFTGAnw1YaR5ynYn36VUzTxr/U4zOmpyxrp0vDf/KHr4/DuoGm1zYlYUPKRZ33rbv8AxkeZ+LeExmlIyBSQFVSGvbqVpasGiu2/tPNrhO2PDp8zMvGby3HMfE+bKW06UU9lHmO/duv7VNNcci06q0rSNVjTGkTFHUKmgCOo6iJlAZAtGTImFMGIwhILYQqFQCEIQCFQjEIniyshtGZT6qaP7iSz8VkyVrd3KigXYsQLugTK4CNR2CoR3HKIkwhFAVQqOKAiZEmMxGRSMUcAIBUKkqgRAs/tFCEqEYQhIojhCACOEJUOMQhARihCAjImEICiMIQpSQhCQORMIQP/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entury Gothic" pitchFamily="34" charset="0"/>
              </a:defRPr>
            </a:lvl1pPr>
            <a:lvl2pPr marL="742950" indent="-285750">
              <a:spcBef>
                <a:spcPct val="20000"/>
              </a:spcBef>
              <a:buChar char="–"/>
              <a:defRPr sz="2800">
                <a:solidFill>
                  <a:schemeClr val="tx1"/>
                </a:solidFill>
                <a:latin typeface="Century Gothic" pitchFamily="34" charset="0"/>
              </a:defRPr>
            </a:lvl2pPr>
            <a:lvl3pPr marL="1143000" indent="-228600">
              <a:spcBef>
                <a:spcPct val="20000"/>
              </a:spcBef>
              <a:buChar char="•"/>
              <a:defRPr sz="2400">
                <a:solidFill>
                  <a:schemeClr val="tx1"/>
                </a:solidFill>
                <a:latin typeface="Century Gothic" pitchFamily="34" charset="0"/>
              </a:defRPr>
            </a:lvl3pPr>
            <a:lvl4pPr marL="1600200" indent="-228600">
              <a:spcBef>
                <a:spcPct val="20000"/>
              </a:spcBef>
              <a:buChar char="–"/>
              <a:defRPr sz="2000">
                <a:solidFill>
                  <a:schemeClr val="tx1"/>
                </a:solidFill>
                <a:latin typeface="Century Gothic" pitchFamily="34" charset="0"/>
              </a:defRPr>
            </a:lvl4pPr>
            <a:lvl5pPr marL="2057400" indent="-22860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l-GR" sz="1800">
              <a:latin typeface="Arial" charset="0"/>
            </a:endParaRPr>
          </a:p>
        </p:txBody>
      </p:sp>
      <p:sp>
        <p:nvSpPr>
          <p:cNvPr id="13317" name="AutoShape 4" descr="data:image/jpeg;base64,/9j/4AAQSkZJRgABAQAAAQABAAD/2wCEAAkGBhAQEBQUEBAPFBAUDw4PFBAPDhQPEBAQFBAVIBQXFhUXHCYeFxovGRQXIC8gIyc1LCwsGCAxNjEqNSw3LC4BCQoKDgwOGQ8PGi0cHCU1LCktNSwsLCwpLDAsNSwsLSwpLCktLCwsKSksLCwsKiksLDUpLCkpLCkpNSwsKSwpLP/AABEIAHIAoAMBIgACEQEDEQH/xAAbAAACAgMBAAAAAAAAAAAAAAAAAQIDBAUGB//EADMQAAICAQIEBAUCBgMBAAAAAAECABEDEiEEBTFBBiJRYRMycYHBQpGhsdHh8PEjM5IU/8QAGgEBAQEBAQEBAAAAAAAAAAAAAAECBAMGBf/EACIRAQACAgICAQUAAAAAAAAAAAABAgMREjEEIUETFCJRYf/aAAwDAQACEQMRAD8A8sGOxInF/lSSNLQZ3OdjnH9IgsyGWQKyIqCx1J6I9EKgFj0SWiFQIlZHTLNMRgV6Y6jMUBFYBY5K4CCx6YBpLUDAjUVSVSDGAjImO4ifzCpgyxXlQ/pHCLw8ntMbVEWhGYqwZDMZMlTITKZRAmVM0uajKwJFVkxXLGEhpgGqEAklUCMiTBmkNUm1S1RR4sTOaRSx9AL/ANTqeXeG8ZQaxeQUxJ1ad+1A0R9d9jPHJmrj7WI20nActyZ7CAUKtjdWegHcnYmh2F9JkPy/h8X/AHZGJoeRVsn3rsPqe83nNOJwcHp0hXzEEjGvlXGPVgorfsBOPz5i7Fm6sSx+pmKWvl99VJ9J8bmV3JQELsACADQ9QNpRCRJnVEajSJg/iMNIwgThIRwiYj1yMcDIHCZCmsKSmoqSNyCPUfeY4edL4Wyk4si72MmNwaurRtQvt0B+03q8qDjWVCG61IgBsjcaqIqcV/J4WmJb4+tvPviRap3uTw2NhqwtuTT8OAb+q0D+0qz+FEO4w4j2rFmONm99J6GSPMpKcXEBo9V7TsG8Hvto4Qm9rfKhUfXzTNw+HPhjzlCRuVxUir7agNTd/SW3mUjpeE/Ljl5G9W740J/SxJb71sD7TO5f4X+If1ECizUUSj6bW38J22DgcajWMaA1WoLTG/cg3MXmXHrw2IuwD9QqFiFLHvt1P+dpyfd3vPGva/jDH4bl2Ph0OlVC0WLN823vU5jm/irJkJGIlMfQb25Hsf0j6fe5TzHxNlzKwYINShTRb5b6AE0OgmnJnVg8bU8snuWdmzXuTv77kxXCKdyHFHUICBhcjUzOU8EubKEZqGnIfclUJAH3ktPGNyR7YuqWcPiZzS1dXua/jLn5Nm1aVxu1nYouoH06dJtsPLGwJpYD4jeZqIta6Lvt7/fqKnjkyxWNxKxDHxciZgKyY9R/Sbr/ANf2mLxPLMuM0yHc0GHmUn2I/l1myw5KO53qzVnb7HuZteE5kUBDdKYb0NO1WADdzl+4vH9enCFPIuFyY0GzqSxd6bQwXoo36nY+286vlfPMYAXNjtlIIyAjUD33uqsdJo8nM0pbDVprsSCepBobbdJm8HiXI6gZQpNAnKdK2B1qcOXd5mbQkbjpnXZ7VZ8ymjvXodhv9JucOI6PKlPpLG7OoC/vvW34E58YABvXl1WRRu+gsdT/AE+0z8fMm06XICPeM46IHlHlOr9u88dFdVVtxj/MNkrT1oaSLN17m7leLLrKkK9EkXexK7np123r+cxHa2at1JAoAgAkdL6hR+JncDhDKT5VB3oA7Cz/AA7X7yTDzj8pWNjBUgBdOoWuotpo9iNjvdfmcr4v4LKeHD7lMeXzEkGgwoH6drm5ycYQCg+W7IXbt6/iWvxeu1AsaArK4tdBH6h6G+s3ivOO8WbiN+nlkU3PiXw5l4PIQynQT5T6egPofr1+s0tz6CtovHKvTHRwEVxibDijgYQhGjlSCpog2COoI6SIjlV6VypWKa00kMoGqupIvyf622HeQ5ry4ZbIRjk66QNrF6jQ9h9Ji+CvEIZRi01mULTgeVkU7bb0RtdKbqdlxCY/hDUQHNEkLSb7Em7ok3W/bafP5YtjvqXTERaHmGbAb81316V09DJIpCljRFDrsdXpff8A1Oz4nAuVEwlUCq2Ry4BDE72zNv2AXehtK8HhLE9trdbOkIQroLIvUb2AF/sJv6ka9rFduZfgcuqmQWpZbLjQzLV+bptd7e3rGOFdTvZrc2vb/N9vxN5n8NPjDOjjIqBnr4ZsrdE6D3Fjv3E1jkWLLMa07/KtdQek1FtmkcHN3xt5X7URQ3FdCDt7zcY+cMfmbX8tr8wB+hG3fYbTU48C5SBQBoEmqq63F/adBl8KNiVCMqXag62FHYWVZb1ruNx6zNuPyzNWz5HWetQQaH+JboApFeazpN0Aev26SvmbLhxvxPwh8NQWJ1jJpsBURUO36ht7gbTF5bmGHCwJcrkemIII07bKDuSa69poPEvNcY4ZsYfUXIUBMlqpD22oD2Ci/eeePHzyREdPC0x1DByeNlaweGGk2bGbS1nv8tdhtVbSzJ4nwY0Vsep2Ok6CCjqwHm1NWw36C7qchIz9afExfoi0w6niPGGPPjbHmwaQyadePI2TfeiVau9dDOWqEc96Y609VJnZVHCo6m0KBkqkTKhQkqhUKz/D/NjwnEJlChtOoFDsGVgQf6/aei8H4kw5yhV/h2zMUVxuQe6GyvU9qNieV1JBpzZvGrl9z6lYtMPUlfJqYKzaW1C1YY2Zu46EhdxXrNzw+IqoWiL8mxurHTc9Om533M835R474nh1CnRlxjTQyr/yKAdguVfMv0JIhxnjriXdmTSgJO3/AG9++rv9pwW8LJvXrT1jLEPRuE4J7YsaVCRqKnVtvVDp83U1+RVzDwrrT4jlUANFjsADdsTfrsb9Zy3hXn2bim+C+VEIBPxGDAHGWGrZKNgmxXXp9dZ475vnycQcL5C2LCFTGAnw1YaR5ynYn36VUzTxr/U4zOmpyxrp0vDf/KHr4/DuoGm1zYlYUPKRZ33rbv8AxkeZ+LeExmlIyBSQFVSGvbqVpasGiu2/tPNrhO2PDp8zMvGby3HMfE+bKW06UU9lHmO/duv7VNNcci06q0rSNVjTGkTFHUKmgCOo6iJlAZAtGTImFMGIwhILYQqFQCEIQCFQjEIniyshtGZT6qaP7iSz8VkyVrd3KigXYsQLugTK4CNR2CoR3HKIkwhFAVQqOKAiZEmMxGRSMUcAIBUKkqgRAs/tFCEqEYQhIojhCACOEJUOMQhARihCAjImEICiMIQpSQhCQORMIQP/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entury Gothic" pitchFamily="34" charset="0"/>
              </a:defRPr>
            </a:lvl1pPr>
            <a:lvl2pPr marL="742950" indent="-285750">
              <a:spcBef>
                <a:spcPct val="20000"/>
              </a:spcBef>
              <a:buChar char="–"/>
              <a:defRPr sz="2800">
                <a:solidFill>
                  <a:schemeClr val="tx1"/>
                </a:solidFill>
                <a:latin typeface="Century Gothic" pitchFamily="34" charset="0"/>
              </a:defRPr>
            </a:lvl2pPr>
            <a:lvl3pPr marL="1143000" indent="-228600">
              <a:spcBef>
                <a:spcPct val="20000"/>
              </a:spcBef>
              <a:buChar char="•"/>
              <a:defRPr sz="2400">
                <a:solidFill>
                  <a:schemeClr val="tx1"/>
                </a:solidFill>
                <a:latin typeface="Century Gothic" pitchFamily="34" charset="0"/>
              </a:defRPr>
            </a:lvl3pPr>
            <a:lvl4pPr marL="1600200" indent="-228600">
              <a:spcBef>
                <a:spcPct val="20000"/>
              </a:spcBef>
              <a:buChar char="–"/>
              <a:defRPr sz="2000">
                <a:solidFill>
                  <a:schemeClr val="tx1"/>
                </a:solidFill>
                <a:latin typeface="Century Gothic" pitchFamily="34" charset="0"/>
              </a:defRPr>
            </a:lvl4pPr>
            <a:lvl5pPr marL="2057400" indent="-22860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l-GR" sz="1800">
              <a:latin typeface="Arial" charset="0"/>
            </a:endParaRPr>
          </a:p>
        </p:txBody>
      </p:sp>
      <p:sp>
        <p:nvSpPr>
          <p:cNvPr id="13318" name="AutoShape 6" descr="data:image/jpeg;base64,/9j/4AAQSkZJRgABAQAAAQABAAD/2wCEAAkGBhAQEBQUEBAPFBAUDw4PFBAPDhQPEBAQFBAVIBQXFhUXHCYeFxovGRQXIC8gIyc1LCwsGCAxNjEqNSw3LC4BCQoKDgwOGQ8PGi0cHCU1LCktNSwsLCwpLDAsNSwsLSwpLCktLCwsKSksLCwsKiksLDUpLCkpLCkpNSwsKSwpLP/AABEIAHIAoAMBIgACEQEDEQH/xAAbAAACAgMBAAAAAAAAAAAAAAAAAQIDBAUGB//EADMQAAICAQIEBAUCBgMBAAAAAAECABEDEiEEBTFBBiJRYRMycYHBQpGhsdHh8PEjM5IU/8QAGgEBAQEBAQEBAAAAAAAAAAAAAAECBAMGBf/EACIRAQACAgICAQUAAAAAAAAAAAABAgMREjEEIUETFCJRYf/aAAwDAQACEQMRAD8A8sGOxInF/lSSNLQZ3OdjnH9IgsyGWQKyIqCx1J6I9EKgFj0SWiFQIlZHTLNMRgV6Y6jMUBFYBY5K4CCx6YBpLUDAjUVSVSDGAjImO4ifzCpgyxXlQ/pHCLw8ntMbVEWhGYqwZDMZMlTITKZRAmVM0uajKwJFVkxXLGEhpgGqEAklUCMiTBmkNUm1S1RR4sTOaRSx9AL/ANTqeXeG8ZQaxeQUxJ1ad+1A0R9d9jPHJmrj7WI20nActyZ7CAUKtjdWegHcnYmh2F9JkPy/h8X/AHZGJoeRVsn3rsPqe83nNOJwcHp0hXzEEjGvlXGPVgorfsBOPz5i7Fm6sSx+pmKWvl99VJ9J8bmV3JQELsACADQ9QNpRCRJnVEajSJg/iMNIwgThIRwiYj1yMcDIHCZCmsKSmoqSNyCPUfeY4edL4Wyk4si72MmNwaurRtQvt0B+03q8qDjWVCG61IgBsjcaqIqcV/J4WmJb4+tvPviRap3uTw2NhqwtuTT8OAb+q0D+0qz+FEO4w4j2rFmONm99J6GSPMpKcXEBo9V7TsG8Hvto4Qm9rfKhUfXzTNw+HPhjzlCRuVxUir7agNTd/SW3mUjpeE/Ljl5G9W740J/SxJb71sD7TO5f4X+If1ECizUUSj6bW38J22DgcajWMaA1WoLTG/cg3MXmXHrw2IuwD9QqFiFLHvt1P+dpyfd3vPGva/jDH4bl2Ph0OlVC0WLN823vU5jm/irJkJGIlMfQb25Hsf0j6fe5TzHxNlzKwYINShTRb5b6AE0OgmnJnVg8bU8snuWdmzXuTv77kxXCKdyHFHUICBhcjUzOU8EubKEZqGnIfclUJAH3ktPGNyR7YuqWcPiZzS1dXua/jLn5Nm1aVxu1nYouoH06dJtsPLGwJpYD4jeZqIta6Lvt7/fqKnjkyxWNxKxDHxciZgKyY9R/Sbr/ANf2mLxPLMuM0yHc0GHmUn2I/l1myw5KO53qzVnb7HuZteE5kUBDdKYb0NO1WADdzl+4vH9enCFPIuFyY0GzqSxd6bQwXoo36nY+286vlfPMYAXNjtlIIyAjUD33uqsdJo8nM0pbDVprsSCepBobbdJm8HiXI6gZQpNAnKdK2B1qcOXd5mbQkbjpnXZ7VZ8ymjvXodhv9JucOI6PKlPpLG7OoC/vvW34E58YABvXl1WRRu+gsdT/AE+0z8fMm06XICPeM46IHlHlOr9u88dFdVVtxj/MNkrT1oaSLN17m7leLLrKkK9EkXexK7np123r+cxHa2at1JAoAgAkdL6hR+JncDhDKT5VB3oA7Cz/AA7X7yTDzj8pWNjBUgBdOoWuotpo9iNjvdfmcr4v4LKeHD7lMeXzEkGgwoH6drm5ycYQCg+W7IXbt6/iWvxeu1AsaArK4tdBH6h6G+s3ivOO8WbiN+nlkU3PiXw5l4PIQynQT5T6egPofr1+s0tz6CtovHKvTHRwEVxibDijgYQhGjlSCpog2COoI6SIjlV6VypWKa00kMoGqupIvyf622HeQ5ry4ZbIRjk66QNrF6jQ9h9Ji+CvEIZRi01mULTgeVkU7bb0RtdKbqdlxCY/hDUQHNEkLSb7Em7ok3W/bafP5YtjvqXTERaHmGbAb81316V09DJIpCljRFDrsdXpff8A1Oz4nAuVEwlUCq2Ry4BDE72zNv2AXehtK8HhLE9trdbOkIQroLIvUb2AF/sJv6ka9rFduZfgcuqmQWpZbLjQzLV+bptd7e3rGOFdTvZrc2vb/N9vxN5n8NPjDOjjIqBnr4ZsrdE6D3Fjv3E1jkWLLMa07/KtdQek1FtmkcHN3xt5X7URQ3FdCDt7zcY+cMfmbX8tr8wB+hG3fYbTU48C5SBQBoEmqq63F/adBl8KNiVCMqXag62FHYWVZb1ruNx6zNuPyzNWz5HWetQQaH+JboApFeazpN0Aev26SvmbLhxvxPwh8NQWJ1jJpsBURUO36ht7gbTF5bmGHCwJcrkemIII07bKDuSa69poPEvNcY4ZsYfUXIUBMlqpD22oD2Ci/eeePHzyREdPC0x1DByeNlaweGGk2bGbS1nv8tdhtVbSzJ4nwY0Vsep2Ok6CCjqwHm1NWw36C7qchIz9afExfoi0w6niPGGPPjbHmwaQyadePI2TfeiVau9dDOWqEc96Y609VJnZVHCo6m0KBkqkTKhQkqhUKz/D/NjwnEJlChtOoFDsGVgQf6/aei8H4kw5yhV/h2zMUVxuQe6GyvU9qNieV1JBpzZvGrl9z6lYtMPUlfJqYKzaW1C1YY2Zu46EhdxXrNzw+IqoWiL8mxurHTc9Om533M835R474nh1CnRlxjTQyr/yKAdguVfMv0JIhxnjriXdmTSgJO3/AG9++rv9pwW8LJvXrT1jLEPRuE4J7YsaVCRqKnVtvVDp83U1+RVzDwrrT4jlUANFjsADdsTfrsb9Zy3hXn2bim+C+VEIBPxGDAHGWGrZKNgmxXXp9dZ475vnycQcL5C2LCFTGAnw1YaR5ynYn36VUzTxr/U4zOmpyxrp0vDf/KHr4/DuoGm1zYlYUPKRZ33rbv8AxkeZ+LeExmlIyBSQFVSGvbqVpasGiu2/tPNrhO2PDp8zMvGby3HMfE+bKW06UU9lHmO/duv7VNNcci06q0rSNVjTGkTFHUKmgCOo6iJlAZAtGTImFMGIwhILYQqFQCEIQCFQjEIniyshtGZT6qaP7iSz8VkyVrd3KigXYsQLugTK4CNR2CoR3HKIkwhFAVQqOKAiZEmMxGRSMUcAIBUKkqgRAs/tFCEqEYQhIojhCACOEJUOMQhARihCAjImEICiMIQpSQhCQORMIQP/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entury Gothic" pitchFamily="34" charset="0"/>
              </a:defRPr>
            </a:lvl1pPr>
            <a:lvl2pPr marL="742950" indent="-285750">
              <a:spcBef>
                <a:spcPct val="20000"/>
              </a:spcBef>
              <a:buChar char="–"/>
              <a:defRPr sz="2800">
                <a:solidFill>
                  <a:schemeClr val="tx1"/>
                </a:solidFill>
                <a:latin typeface="Century Gothic" pitchFamily="34" charset="0"/>
              </a:defRPr>
            </a:lvl2pPr>
            <a:lvl3pPr marL="1143000" indent="-228600">
              <a:spcBef>
                <a:spcPct val="20000"/>
              </a:spcBef>
              <a:buChar char="•"/>
              <a:defRPr sz="2400">
                <a:solidFill>
                  <a:schemeClr val="tx1"/>
                </a:solidFill>
                <a:latin typeface="Century Gothic" pitchFamily="34" charset="0"/>
              </a:defRPr>
            </a:lvl3pPr>
            <a:lvl4pPr marL="1600200" indent="-228600">
              <a:spcBef>
                <a:spcPct val="20000"/>
              </a:spcBef>
              <a:buChar char="–"/>
              <a:defRPr sz="2000">
                <a:solidFill>
                  <a:schemeClr val="tx1"/>
                </a:solidFill>
                <a:latin typeface="Century Gothic" pitchFamily="34" charset="0"/>
              </a:defRPr>
            </a:lvl4pPr>
            <a:lvl5pPr marL="2057400" indent="-22860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l-GR" sz="1800">
              <a:latin typeface="Arial" charset="0"/>
            </a:endParaRPr>
          </a:p>
        </p:txBody>
      </p:sp>
      <p:sp>
        <p:nvSpPr>
          <p:cNvPr id="7" name="Rectangle 6"/>
          <p:cNvSpPr/>
          <p:nvPr/>
        </p:nvSpPr>
        <p:spPr>
          <a:xfrm>
            <a:off x="6916366" y="1895844"/>
            <a:ext cx="4756825"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eaLnBrk="1" hangingPunct="1">
              <a:buFont typeface="Wingdings" pitchFamily="2" charset="2"/>
              <a:buChar char="q"/>
              <a:defRPr/>
            </a:pPr>
            <a:r>
              <a:rPr lang="el-GR" sz="2400" dirty="0"/>
              <a:t>Η έκρηξη των δημοσκοπήσεων ξεκινάει μετά την πτώση της δικτατορίας. </a:t>
            </a:r>
          </a:p>
          <a:p>
            <a:pPr eaLnBrk="1" hangingPunct="1">
              <a:buFont typeface="Wingdings" pitchFamily="2" charset="2"/>
              <a:buChar char="q"/>
              <a:defRPr/>
            </a:pPr>
            <a:endParaRPr lang="el-GR" sz="2400" dirty="0"/>
          </a:p>
          <a:p>
            <a:pPr eaLnBrk="1" hangingPunct="1">
              <a:buFont typeface="Wingdings" pitchFamily="2" charset="2"/>
              <a:buChar char="q"/>
              <a:defRPr/>
            </a:pPr>
            <a:r>
              <a:rPr lang="el-GR" sz="2400" dirty="0"/>
              <a:t> 1976  - Δημοσιευτήκαν στην Ελευθεροτυπία τα αποτελέσματα πολιτικής δημοσκόπησης του ΙΕΕ.</a:t>
            </a:r>
          </a:p>
          <a:p>
            <a:pPr eaLnBrk="1" hangingPunct="1">
              <a:buFont typeface="Wingdings" pitchFamily="2" charset="2"/>
              <a:buChar char="q"/>
              <a:defRPr/>
            </a:pPr>
            <a:endParaRPr lang="el-GR" sz="2400" dirty="0"/>
          </a:p>
          <a:p>
            <a:pPr eaLnBrk="1" hangingPunct="1">
              <a:buFont typeface="Wingdings" pitchFamily="2" charset="2"/>
              <a:buChar char="q"/>
              <a:defRPr/>
            </a:pPr>
            <a:r>
              <a:rPr lang="el-GR" sz="2400" dirty="0"/>
              <a:t> Πριν τις εκλογές του 1977 έγιναν οι πρώτες προσπάθειες για πρόβλεψη του εκλογικού αποτελέσματος.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1992313" y="0"/>
            <a:ext cx="8229600" cy="1143000"/>
          </a:xfrm>
        </p:spPr>
        <p:txBody>
          <a:bodyPr>
            <a:normAutofit fontScale="90000"/>
          </a:bodyPr>
          <a:lstStyle/>
          <a:p>
            <a:pPr eaLnBrk="1" hangingPunct="1"/>
            <a:r>
              <a:rPr lang="el-GR" altLang="el-GR">
                <a:solidFill>
                  <a:schemeClr val="tx1"/>
                </a:solidFill>
              </a:rPr>
              <a:t>Ιστορική Αναδρομή - Ελλάδα</a:t>
            </a:r>
            <a:endParaRPr lang="en-US" altLang="el-GR"/>
          </a:p>
        </p:txBody>
      </p:sp>
      <p:sp>
        <p:nvSpPr>
          <p:cNvPr id="15363" name="Content Placeholder 2"/>
          <p:cNvSpPr>
            <a:spLocks noGrp="1" noChangeArrowheads="1"/>
          </p:cNvSpPr>
          <p:nvPr>
            <p:ph idx="1"/>
          </p:nvPr>
        </p:nvSpPr>
        <p:spPr>
          <a:xfrm>
            <a:off x="1087642" y="2008761"/>
            <a:ext cx="6470749" cy="2942618"/>
          </a:xfrm>
        </p:spPr>
        <p:txBody>
          <a:bodyPr>
            <a:normAutofit fontScale="85000" lnSpcReduction="20000"/>
          </a:bodyPr>
          <a:lstStyle/>
          <a:p>
            <a:pPr eaLnBrk="1" hangingPunct="1"/>
            <a:r>
              <a:rPr lang="el-GR" altLang="el-GR" sz="1600" dirty="0"/>
              <a:t>Δεκαετία του 80:</a:t>
            </a:r>
          </a:p>
          <a:p>
            <a:pPr eaLnBrk="1" hangingPunct="1">
              <a:buFontTx/>
              <a:buNone/>
            </a:pPr>
            <a:endParaRPr lang="el-GR" altLang="el-GR" sz="1600" dirty="0"/>
          </a:p>
          <a:p>
            <a:pPr lvl="2" eaLnBrk="1" hangingPunct="1">
              <a:buFont typeface="Wingdings" pitchFamily="2" charset="2"/>
              <a:buChar char="q"/>
            </a:pPr>
            <a:r>
              <a:rPr lang="el-GR" altLang="el-GR" sz="1600" dirty="0"/>
              <a:t>Διεξαγωγή τακτικών ερευνών όπως το Ευρωβαρόμετρο (1</a:t>
            </a:r>
            <a:r>
              <a:rPr lang="el-GR" altLang="el-GR" sz="1600" baseline="30000" dirty="0"/>
              <a:t>η</a:t>
            </a:r>
            <a:r>
              <a:rPr lang="el-GR" altLang="el-GR" sz="1600" dirty="0"/>
              <a:t> έρευνα στην Ελλάδα – 1981).</a:t>
            </a:r>
          </a:p>
          <a:p>
            <a:pPr lvl="2" eaLnBrk="1" hangingPunct="1">
              <a:buFont typeface="Wingdings" pitchFamily="2" charset="2"/>
              <a:buChar char="q"/>
            </a:pPr>
            <a:endParaRPr lang="el-GR" altLang="el-GR" sz="1600" dirty="0"/>
          </a:p>
          <a:p>
            <a:pPr lvl="2" eaLnBrk="1" hangingPunct="1">
              <a:buFont typeface="Wingdings" pitchFamily="2" charset="2"/>
              <a:buChar char="q"/>
            </a:pPr>
            <a:r>
              <a:rPr lang="el-GR" altLang="el-GR" sz="1600" dirty="0"/>
              <a:t>Επιτυχία πρόβλεψης αποτελέσματος στις Ευρωεκλογές του 84.</a:t>
            </a:r>
          </a:p>
          <a:p>
            <a:pPr lvl="2" eaLnBrk="1" hangingPunct="1">
              <a:buFont typeface="Wingdings" pitchFamily="2" charset="2"/>
              <a:buChar char="q"/>
            </a:pPr>
            <a:endParaRPr lang="el-GR" altLang="el-GR" sz="1600" dirty="0"/>
          </a:p>
          <a:p>
            <a:pPr lvl="2" eaLnBrk="1" hangingPunct="1">
              <a:buFont typeface="Wingdings" pitchFamily="2" charset="2"/>
              <a:buChar char="q"/>
            </a:pPr>
            <a:r>
              <a:rPr lang="el-GR" altLang="el-GR" sz="1600" dirty="0"/>
              <a:t>Την περίοδο 1985-1990 το Εθνικό Κέντρο Κοινωνικών Ερευνών διεξάγει έρευνες σχετικές με την πολιτική κουλτούρα και συμπεριφορά των Ελλήνων.</a:t>
            </a:r>
          </a:p>
          <a:p>
            <a:pPr lvl="2" eaLnBrk="1" hangingPunct="1">
              <a:buFontTx/>
              <a:buNone/>
            </a:pPr>
            <a:endParaRPr lang="el-GR" altLang="el-GR" sz="1600" dirty="0"/>
          </a:p>
          <a:p>
            <a:pPr lvl="2" eaLnBrk="1" hangingPunct="1">
              <a:buFont typeface="Wingdings" pitchFamily="2" charset="2"/>
              <a:buChar char="q"/>
            </a:pPr>
            <a:r>
              <a:rPr lang="el-GR" altLang="el-GR" sz="1600" dirty="0"/>
              <a:t>Μετά το 1989 τα αποτελέσματα των δημοσκοπήσεων αποτελούν τα βασικό θέμα πολιτικών συζητήσεων </a:t>
            </a:r>
          </a:p>
          <a:p>
            <a:pPr lvl="2" eaLnBrk="1" hangingPunct="1">
              <a:buFont typeface="Wingdings" pitchFamily="2" charset="2"/>
              <a:buChar char="q"/>
            </a:pPr>
            <a:endParaRPr lang="el-GR" altLang="el-GR" sz="1600" dirty="0"/>
          </a:p>
          <a:p>
            <a:pPr lvl="1" eaLnBrk="1" hangingPunct="1">
              <a:buFontTx/>
              <a:buNone/>
            </a:pPr>
            <a:endParaRPr lang="en-US" altLang="el-GR" sz="1600" dirty="0"/>
          </a:p>
        </p:txBody>
      </p:sp>
      <p:sp>
        <p:nvSpPr>
          <p:cNvPr id="4" name="Rectangle 3"/>
          <p:cNvSpPr/>
          <p:nvPr/>
        </p:nvSpPr>
        <p:spPr>
          <a:xfrm>
            <a:off x="8035047" y="3296002"/>
            <a:ext cx="3720055" cy="175432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eaLnBrk="1" hangingPunct="1">
              <a:defRPr/>
            </a:pPr>
            <a:r>
              <a:rPr lang="el-GR" dirty="0"/>
              <a:t>Από το 1990 τα αποτελέσματα των δημοσκοπήσεων προβάλλονται και τηλεοπτικά. Το 1994 το </a:t>
            </a:r>
            <a:r>
              <a:rPr lang="en-US" dirty="0"/>
              <a:t>Mega Channel </a:t>
            </a:r>
            <a:r>
              <a:rPr lang="el-GR" dirty="0"/>
              <a:t>παρουσιάζει τα αποτελέσματα του </a:t>
            </a:r>
            <a:r>
              <a:rPr lang="en-US" dirty="0"/>
              <a:t>exit-poll </a:t>
            </a:r>
            <a:r>
              <a:rPr lang="el-GR" dirty="0"/>
              <a:t>για τις Ευρωεκλογές του 1994.</a:t>
            </a:r>
          </a:p>
        </p:txBody>
      </p:sp>
    </p:spTree>
  </p:cSld>
  <p:clrMapOvr>
    <a:masterClrMapping/>
  </p:clrMapOvr>
</p:sld>
</file>

<file path=ppt/theme/theme1.xml><?xml version="1.0" encoding="utf-8"?>
<a:theme xmlns:a="http://schemas.openxmlformats.org/drawingml/2006/main" name="Custom">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F5B7AB07-F859-4656-A1C1-DAFCFA0ACA4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D2957789-34B8-480C-AF9B-3EB54B9E5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Statistics focus</Template>
  <TotalTime>39</TotalTime>
  <Words>753</Words>
  <Application>Microsoft Office PowerPoint</Application>
  <PresentationFormat>Widescreen</PresentationFormat>
  <Paragraphs>63</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Bookman Old Style</vt:lpstr>
      <vt:lpstr>Calibri</vt:lpstr>
      <vt:lpstr>Franklin Gothic Book</vt:lpstr>
      <vt:lpstr>Wingdings</vt:lpstr>
      <vt:lpstr>Custom</vt:lpstr>
      <vt:lpstr>Μέθοδοι Επικοινωνιακής Έρευνας ΙΙ</vt:lpstr>
      <vt:lpstr>Τι είναι η δημοσκόπηση κοινής γνώμης (opinion poll);</vt:lpstr>
      <vt:lpstr>Τι είναι η δημοσκόπηση  κοινής γνώμης (opinion poll);</vt:lpstr>
      <vt:lpstr>Ιστορική Αναδρομή - ΗΠΑ</vt:lpstr>
      <vt:lpstr>Ιστορική Αναδρομή - ΗΠΑ</vt:lpstr>
      <vt:lpstr>Ιστορική Αναδρομή - ΗΠΑ</vt:lpstr>
      <vt:lpstr>Ιστορική Αναδρομή - Ελλάδα</vt:lpstr>
      <vt:lpstr>Ιστορική Αναδρομή - Ελλάδα</vt:lpstr>
      <vt:lpstr>Ιστορική Αναδρομή - Ελλάδα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Μέθοδοι Επικοινωνιακής Έρευνας ΙΙ</dc:title>
  <dc:creator>ΤΡΙΑΝΤΑΦΥΛΛΙΔΟΥ ΑΜΑΛΙΑ</dc:creator>
  <cp:lastModifiedBy>ΤΡΙΑΝΤΑΦΥΛΛΙΔΟΥ ΑΜΑΛΙΑ</cp:lastModifiedBy>
  <cp:revision>1</cp:revision>
  <dcterms:created xsi:type="dcterms:W3CDTF">2023-10-02T13:50:23Z</dcterms:created>
  <dcterms:modified xsi:type="dcterms:W3CDTF">2023-10-02T14:29:51Z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