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57" r:id="rId3"/>
    <p:sldId id="258" r:id="rId4"/>
    <p:sldId id="286" r:id="rId5"/>
    <p:sldId id="287" r:id="rId6"/>
    <p:sldId id="288" r:id="rId7"/>
    <p:sldId id="259"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74768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86352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8160531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14323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smtClean="0"/>
              <a:t>11/15/2021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8901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758853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09728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217920" y="2582334"/>
            <a:ext cx="4937760" cy="33782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727060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395554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8A87A34-81AB-432B-8DAE-1953F412C126}" type="datetimeFigureOut">
              <a:rPr lang="en-US" smtClean="0"/>
              <a:t>11/15/2021</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70533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8A87A34-81AB-432B-8DAE-1953F412C126}" type="datetimeFigureOut">
              <a:rPr lang="en-US" smtClean="0"/>
              <a:t>11/15/2021</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6D22F896-40B5-4ADD-8801-0D06FADFA095}" type="slidenum">
              <a:rPr lang="en-US" smtClean="0"/>
              <a:t>‹#›</a:t>
            </a:fld>
            <a:endParaRPr lang="en-US" dirty="0"/>
          </a:p>
        </p:txBody>
      </p:sp>
    </p:spTree>
    <p:extLst>
      <p:ext uri="{BB962C8B-B14F-4D97-AF65-F5344CB8AC3E}">
        <p14:creationId xmlns:p14="http://schemas.microsoft.com/office/powerpoint/2010/main" val="2332323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smtClean="0"/>
              <a:pPr/>
              <a:t>11/15/2021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1152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8A87A34-81AB-432B-8DAE-1953F412C126}" type="datetimeFigureOut">
              <a:rPr lang="en-US" smtClean="0"/>
              <a:pPr/>
              <a:t>11/15/2021</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6D22F896-40B5-4ADD-8801-0D06FADFA095}" type="slidenum">
              <a:rPr lang="en-US" smtClean="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855736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66D98F-3353-4A8C-9695-9B468151C738}"/>
              </a:ext>
            </a:extLst>
          </p:cNvPr>
          <p:cNvSpPr>
            <a:spLocks noGrp="1"/>
          </p:cNvSpPr>
          <p:nvPr>
            <p:ph type="ctrTitle"/>
          </p:nvPr>
        </p:nvSpPr>
        <p:spPr/>
        <p:txBody>
          <a:bodyPr/>
          <a:lstStyle/>
          <a:p>
            <a:r>
              <a:rPr lang="el-GR" dirty="0" err="1"/>
              <a:t>Έμφυλη</a:t>
            </a:r>
            <a:r>
              <a:rPr lang="el-GR" dirty="0"/>
              <a:t> ετερότητα </a:t>
            </a:r>
          </a:p>
        </p:txBody>
      </p:sp>
      <p:sp>
        <p:nvSpPr>
          <p:cNvPr id="3" name="Υπότιτλος 2">
            <a:extLst>
              <a:ext uri="{FF2B5EF4-FFF2-40B4-BE49-F238E27FC236}">
                <a16:creationId xmlns:a16="http://schemas.microsoft.com/office/drawing/2014/main" id="{9935FA25-6DB3-4DBB-B0B8-2C5C927B5A9A}"/>
              </a:ext>
            </a:extLst>
          </p:cNvPr>
          <p:cNvSpPr>
            <a:spLocks noGrp="1"/>
          </p:cNvSpPr>
          <p:nvPr>
            <p:ph type="subTitle" idx="1"/>
          </p:nvPr>
        </p:nvSpPr>
        <p:spPr/>
        <p:txBody>
          <a:bodyPr/>
          <a:lstStyle/>
          <a:p>
            <a:endParaRPr lang="el-GR"/>
          </a:p>
        </p:txBody>
      </p:sp>
    </p:spTree>
    <p:extLst>
      <p:ext uri="{BB962C8B-B14F-4D97-AF65-F5344CB8AC3E}">
        <p14:creationId xmlns:p14="http://schemas.microsoft.com/office/powerpoint/2010/main" val="541877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02EEC80-D8F5-46E1-BFD0-0FED5DF69662}"/>
              </a:ext>
            </a:extLst>
          </p:cNvPr>
          <p:cNvSpPr>
            <a:spLocks noGrp="1"/>
          </p:cNvSpPr>
          <p:nvPr>
            <p:ph type="title"/>
          </p:nvPr>
        </p:nvSpPr>
        <p:spPr/>
        <p:txBody>
          <a:bodyPr/>
          <a:lstStyle/>
          <a:p>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Η </a:t>
            </a:r>
            <a:r>
              <a:rPr kumimoji="0" lang="el-GR" sz="48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  ως Βασική Αρχή Οργάνωσης της Κοινωνίας</a:t>
            </a:r>
            <a:endParaRPr lang="el-GR" dirty="0"/>
          </a:p>
        </p:txBody>
      </p:sp>
      <p:sp>
        <p:nvSpPr>
          <p:cNvPr id="3" name="Θέση περιεχομένου 2">
            <a:extLst>
              <a:ext uri="{FF2B5EF4-FFF2-40B4-BE49-F238E27FC236}">
                <a16:creationId xmlns:a16="http://schemas.microsoft.com/office/drawing/2014/main" id="{6C5DB7DD-C130-4952-9414-E723FEBE4814}"/>
              </a:ext>
            </a:extLst>
          </p:cNvPr>
          <p:cNvSpPr>
            <a:spLocks noGrp="1"/>
          </p:cNvSpPr>
          <p:nvPr>
            <p:ph idx="1"/>
          </p:nvPr>
        </p:nvSpPr>
        <p:spPr/>
        <p:txBody>
          <a:bodyPr/>
          <a:lstStyle/>
          <a:p>
            <a:pPr algn="just"/>
            <a:r>
              <a:rPr lang="el-GR" dirty="0">
                <a:latin typeface="Arial" panose="020B0604020202020204" pitchFamily="34" charset="0"/>
              </a:rPr>
              <a:t>Τ</a:t>
            </a:r>
            <a:r>
              <a:rPr lang="el-GR" dirty="0">
                <a:effectLst/>
                <a:latin typeface="Arial" panose="020B0604020202020204" pitchFamily="34" charset="0"/>
              </a:rPr>
              <a:t>ο φύλο λειτουργεί και ως σύνολο επιταγών, που μας μαθαίνει κανόνες συμπεριφοράς και τρόπους σκέψης, οριοθετεί επιδιώξεις και προσδοκίες που θεωρείται ότι αρμόζουν στην κατηγορία όπου μας κατατάσσει, και όλα αυτά γίνονται κατά τέτοιο τρόπο ώστε, συνήθως, έχουμε την αίσθηση ότι ελεύθερα αποφασίζουμε και επιλέγουμε. </a:t>
            </a:r>
          </a:p>
          <a:p>
            <a:pPr algn="just"/>
            <a:endParaRPr lang="el-GR" dirty="0">
              <a:latin typeface="Arial" panose="020B0604020202020204" pitchFamily="34" charset="0"/>
            </a:endParaRPr>
          </a:p>
          <a:p>
            <a:pPr algn="just"/>
            <a:r>
              <a:rPr lang="el-GR" dirty="0">
                <a:effectLst/>
                <a:latin typeface="Arial" panose="020B0604020202020204" pitchFamily="34" charset="0"/>
              </a:rPr>
              <a:t>Με αυτήν την έννοια τα πρότυπα φύλου, όπως όλα τα πρότυπα συμπεριφοράς που παραπέμπουν σε μια ιεράρχηση, και παρά τη «φυσικότητα» με την οποία επενδύονται, είναι για όλους και όλες </a:t>
            </a:r>
            <a:r>
              <a:rPr lang="el-GR" dirty="0" err="1">
                <a:effectLst/>
                <a:latin typeface="Arial" panose="020B0604020202020204" pitchFamily="34" charset="0"/>
              </a:rPr>
              <a:t>πε-ριοριστικά</a:t>
            </a:r>
            <a:r>
              <a:rPr lang="el-GR" dirty="0">
                <a:effectLst/>
                <a:latin typeface="Arial" panose="020B0604020202020204" pitchFamily="34" charset="0"/>
              </a:rPr>
              <a:t> και καταπιεστικά, κατά τρόπο που βεβαίως δεν προωθεί τη δημοκρατική και ισότιμη συμβίωση των ατόμων. </a:t>
            </a:r>
            <a:endParaRPr lang="el-GR" dirty="0"/>
          </a:p>
        </p:txBody>
      </p:sp>
    </p:spTree>
    <p:extLst>
      <p:ext uri="{BB962C8B-B14F-4D97-AF65-F5344CB8AC3E}">
        <p14:creationId xmlns:p14="http://schemas.microsoft.com/office/powerpoint/2010/main" val="5191932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730D52B-93CF-4AD1-8B07-936F4A1ACCBA}"/>
              </a:ext>
            </a:extLst>
          </p:cNvPr>
          <p:cNvSpPr>
            <a:spLocks noGrp="1"/>
          </p:cNvSpPr>
          <p:nvPr>
            <p:ph type="title"/>
          </p:nvPr>
        </p:nvSpPr>
        <p:spPr/>
        <p:txBody>
          <a:bodyPr/>
          <a:lstStyle/>
          <a:p>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Η </a:t>
            </a:r>
            <a:r>
              <a:rPr kumimoji="0" lang="el-GR" sz="48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  ως Βασική Αρχή Οργάνωσης της Κοινωνίας</a:t>
            </a:r>
            <a:endParaRPr lang="el-GR" dirty="0"/>
          </a:p>
        </p:txBody>
      </p:sp>
      <p:sp>
        <p:nvSpPr>
          <p:cNvPr id="3" name="Θέση περιεχομένου 2">
            <a:extLst>
              <a:ext uri="{FF2B5EF4-FFF2-40B4-BE49-F238E27FC236}">
                <a16:creationId xmlns:a16="http://schemas.microsoft.com/office/drawing/2014/main" id="{142EF7DC-1B61-43DE-B85F-D05540C4DE55}"/>
              </a:ext>
            </a:extLst>
          </p:cNvPr>
          <p:cNvSpPr>
            <a:spLocks noGrp="1"/>
          </p:cNvSpPr>
          <p:nvPr>
            <p:ph idx="1"/>
          </p:nvPr>
        </p:nvSpPr>
        <p:spPr/>
        <p:txBody>
          <a:bodyPr/>
          <a:lstStyle/>
          <a:p>
            <a:r>
              <a:rPr lang="el-GR" dirty="0"/>
              <a:t>Εάν </a:t>
            </a:r>
            <a:r>
              <a:rPr lang="el-GR" dirty="0">
                <a:effectLst/>
                <a:latin typeface="Arial" panose="020B0604020202020204" pitchFamily="34" charset="0"/>
              </a:rPr>
              <a:t>το φύλο αποτελεί όντως παράγοντα ανισότητας έτσι όπως το βιώνουμε, και πράγματι ιεραρχεί τα άτομα και τα περιορίζει σε προδιαγεγραμμένες πορείες ζωής, ένα ερώτημα παραμένει:</a:t>
            </a:r>
          </a:p>
          <a:p>
            <a:r>
              <a:rPr lang="el-GR" dirty="0">
                <a:effectLst/>
                <a:latin typeface="Arial" panose="020B0604020202020204" pitchFamily="34" charset="0"/>
              </a:rPr>
              <a:t> Γιατί να απομονώσουμε αναλυτικά το φύλο, που προφανώς δεν αποτελεί τη μοναδική, ούτε βέβαια τη γενικότερα αποδεκτή μορφή ετερότητας που δημιουργεί την ανισότητα, από όλες τις άλλες σχέσεις που εκφράζουν ανισότητες; </a:t>
            </a:r>
            <a:endParaRPr lang="el-GR" dirty="0"/>
          </a:p>
        </p:txBody>
      </p:sp>
    </p:spTree>
    <p:extLst>
      <p:ext uri="{BB962C8B-B14F-4D97-AF65-F5344CB8AC3E}">
        <p14:creationId xmlns:p14="http://schemas.microsoft.com/office/powerpoint/2010/main" val="23955654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8D380E-B17D-4D84-A204-120B4C2A6D67}"/>
              </a:ext>
            </a:extLst>
          </p:cNvPr>
          <p:cNvSpPr>
            <a:spLocks noGrp="1"/>
          </p:cNvSpPr>
          <p:nvPr>
            <p:ph type="title"/>
          </p:nvPr>
        </p:nvSpPr>
        <p:spPr/>
        <p:txBody>
          <a:bodyPr/>
          <a:lstStyle/>
          <a:p>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Η </a:t>
            </a:r>
            <a:r>
              <a:rPr kumimoji="0" lang="el-GR" sz="48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  ως Βασική Αρχή Οργάνωσης της Κοινωνίας</a:t>
            </a:r>
            <a:endParaRPr lang="el-GR" dirty="0"/>
          </a:p>
        </p:txBody>
      </p:sp>
      <p:sp>
        <p:nvSpPr>
          <p:cNvPr id="3" name="Θέση περιεχομένου 2">
            <a:extLst>
              <a:ext uri="{FF2B5EF4-FFF2-40B4-BE49-F238E27FC236}">
                <a16:creationId xmlns:a16="http://schemas.microsoft.com/office/drawing/2014/main" id="{4E5B4526-850A-40F1-B1D1-0250860FE1B9}"/>
              </a:ext>
            </a:extLst>
          </p:cNvPr>
          <p:cNvSpPr>
            <a:spLocks noGrp="1"/>
          </p:cNvSpPr>
          <p:nvPr>
            <p:ph idx="1"/>
          </p:nvPr>
        </p:nvSpPr>
        <p:spPr/>
        <p:txBody>
          <a:bodyPr>
            <a:normAutofit/>
          </a:bodyPr>
          <a:lstStyle/>
          <a:p>
            <a:pPr algn="just"/>
            <a:r>
              <a:rPr lang="el-GR" sz="2400" dirty="0">
                <a:effectLst/>
                <a:latin typeface="Arial" panose="020B0604020202020204" pitchFamily="34" charset="0"/>
              </a:rPr>
              <a:t>Οι ανισότητες φύλου αφορούν πάνω από το μισό πληθυσμό, που τις βιώνει κατά ποικίλους τρόπους αλλά πάντως από τη θέση του υποτελούς. Στη συνέχεια, θα έπρεπε να υπογραμμιστεί ότι το φύλο αποτελεί βασική αρχή οργάνωσης της κοινωνίας, που καθορίζει ποιος/ποια θα έχει πρόσβαση σε τι (Σκοτ, 1997).</a:t>
            </a:r>
          </a:p>
          <a:p>
            <a:pPr algn="just"/>
            <a:r>
              <a:rPr lang="el-GR" dirty="0">
                <a:latin typeface="Arial" panose="020B0604020202020204" pitchFamily="34" charset="0"/>
              </a:rPr>
              <a:t>Τ</a:t>
            </a:r>
            <a:r>
              <a:rPr lang="el-GR" sz="2000" dirty="0">
                <a:effectLst/>
                <a:latin typeface="Arial" panose="020B0604020202020204" pitchFamily="34" charset="0"/>
              </a:rPr>
              <a:t>ο φύλο, ως στοιχείο της ταυτότητας των υποκειμένων, δεν ακυρώνεται και δεν μεταβάλλεται.</a:t>
            </a:r>
          </a:p>
          <a:p>
            <a:pPr algn="just"/>
            <a:r>
              <a:rPr lang="el-GR" dirty="0">
                <a:latin typeface="Arial" panose="020B0604020202020204" pitchFamily="34" charset="0"/>
              </a:rPr>
              <a:t>Σ</a:t>
            </a:r>
            <a:r>
              <a:rPr lang="el-GR" sz="2000" dirty="0">
                <a:effectLst/>
                <a:latin typeface="Arial" panose="020B0604020202020204" pitchFamily="34" charset="0"/>
              </a:rPr>
              <a:t>ε συνθήκες νομικής ισότητας που περιλαμβάνουν όλες και όλους, μπορούν να λειτουργούν αποκλεισμοί, στη βάση μιας μη αναστρέψιμης ιδιότητας των πολιτών, όπως είναι το φύλο τους.</a:t>
            </a:r>
            <a:endParaRPr lang="el-GR" sz="2400" dirty="0"/>
          </a:p>
        </p:txBody>
      </p:sp>
    </p:spTree>
    <p:extLst>
      <p:ext uri="{BB962C8B-B14F-4D97-AF65-F5344CB8AC3E}">
        <p14:creationId xmlns:p14="http://schemas.microsoft.com/office/powerpoint/2010/main" val="9451924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6D3D128-7EE5-4430-9736-D273371768AA}"/>
              </a:ext>
            </a:extLst>
          </p:cNvPr>
          <p:cNvSpPr>
            <a:spLocks noGrp="1"/>
          </p:cNvSpPr>
          <p:nvPr>
            <p:ph type="title"/>
          </p:nvPr>
        </p:nvSpPr>
        <p:spPr/>
        <p:txBody>
          <a:bodyPr/>
          <a:lstStyle/>
          <a:p>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Η </a:t>
            </a:r>
            <a:r>
              <a:rPr kumimoji="0" lang="el-GR" sz="48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  ως Βασική Αρχή Οργάνωσης της Κοινωνίας</a:t>
            </a:r>
            <a:endParaRPr lang="el-GR" dirty="0"/>
          </a:p>
        </p:txBody>
      </p:sp>
      <p:sp>
        <p:nvSpPr>
          <p:cNvPr id="3" name="Θέση περιεχομένου 2">
            <a:extLst>
              <a:ext uri="{FF2B5EF4-FFF2-40B4-BE49-F238E27FC236}">
                <a16:creationId xmlns:a16="http://schemas.microsoft.com/office/drawing/2014/main" id="{F890AA64-2B8A-458E-8E0A-C1053124CBDC}"/>
              </a:ext>
            </a:extLst>
          </p:cNvPr>
          <p:cNvSpPr>
            <a:spLocks noGrp="1"/>
          </p:cNvSpPr>
          <p:nvPr>
            <p:ph idx="1"/>
          </p:nvPr>
        </p:nvSpPr>
        <p:spPr/>
        <p:txBody>
          <a:bodyPr>
            <a:normAutofit/>
          </a:bodyPr>
          <a:lstStyle/>
          <a:p>
            <a:pPr algn="just"/>
            <a:r>
              <a:rPr lang="el-GR" sz="2400" dirty="0">
                <a:latin typeface="Arial" panose="020B0604020202020204" pitchFamily="34" charset="0"/>
              </a:rPr>
              <a:t>Τ</a:t>
            </a:r>
            <a:r>
              <a:rPr lang="el-GR" sz="2400" dirty="0">
                <a:effectLst/>
                <a:latin typeface="Arial" panose="020B0604020202020204" pitchFamily="34" charset="0"/>
              </a:rPr>
              <a:t>ο φύλο αποτελεί σύνολο επιταγών, που μάλιστα λειτουργεί βάσει μιας κοινωνικά διαμορφωμένης αντίληψης σχετικά με το τι επιτάσσει η φύση (</a:t>
            </a:r>
            <a:r>
              <a:rPr lang="el-GR" sz="2400" dirty="0" err="1">
                <a:effectLst/>
                <a:latin typeface="Arial" panose="020B0604020202020204" pitchFamily="34" charset="0"/>
              </a:rPr>
              <a:t>Παπαταξιάρχης</a:t>
            </a:r>
            <a:r>
              <a:rPr lang="el-GR" sz="2400" dirty="0">
                <a:effectLst/>
                <a:latin typeface="Arial" panose="020B0604020202020204" pitchFamily="34" charset="0"/>
              </a:rPr>
              <a:t>, 1992). Παράλληλα, συνιστά κυρίαρχη </a:t>
            </a:r>
            <a:r>
              <a:rPr lang="el-GR" sz="2400" dirty="0" err="1">
                <a:effectLst/>
                <a:latin typeface="Arial" panose="020B0604020202020204" pitchFamily="34" charset="0"/>
              </a:rPr>
              <a:t>κοινωνικο</a:t>
            </a:r>
            <a:r>
              <a:rPr lang="el-GR" sz="2400" dirty="0">
                <a:effectLst/>
                <a:latin typeface="Arial" panose="020B0604020202020204" pitchFamily="34" charset="0"/>
              </a:rPr>
              <a:t>-πολιτισμική κατηγορία ταξινόμησης και ιεράρχησης των υποκειμένων (</a:t>
            </a:r>
            <a:r>
              <a:rPr lang="el-GR" sz="2400" dirty="0" err="1">
                <a:effectLst/>
                <a:latin typeface="Arial" panose="020B0604020202020204" pitchFamily="34" charset="0"/>
              </a:rPr>
              <a:t>Connell</a:t>
            </a:r>
            <a:r>
              <a:rPr lang="el-GR" sz="2400" dirty="0">
                <a:effectLst/>
                <a:latin typeface="Arial" panose="020B0604020202020204" pitchFamily="34" charset="0"/>
              </a:rPr>
              <a:t>, 2006).</a:t>
            </a:r>
          </a:p>
          <a:p>
            <a:pPr algn="just"/>
            <a:r>
              <a:rPr lang="el-GR" sz="2400" dirty="0">
                <a:latin typeface="Arial" panose="020B0604020202020204" pitchFamily="34" charset="0"/>
              </a:rPr>
              <a:t>Π</a:t>
            </a:r>
            <a:r>
              <a:rPr lang="el-GR" sz="2400" dirty="0">
                <a:effectLst/>
                <a:latin typeface="Arial" panose="020B0604020202020204" pitchFamily="34" charset="0"/>
              </a:rPr>
              <a:t>ρέπει να κατανοήσουμε είναι ότι το φύλο αποτελεί </a:t>
            </a:r>
            <a:r>
              <a:rPr lang="el-GR" sz="2400" b="1" dirty="0">
                <a:effectLst/>
                <a:latin typeface="Arial" panose="020B0604020202020204" pitchFamily="34" charset="0"/>
              </a:rPr>
              <a:t>κοινωνική κατασκευή </a:t>
            </a:r>
            <a:r>
              <a:rPr lang="el-GR" sz="2400" dirty="0">
                <a:effectLst/>
                <a:latin typeface="Arial" panose="020B0604020202020204" pitchFamily="34" charset="0"/>
              </a:rPr>
              <a:t>και τρόπο </a:t>
            </a:r>
            <a:r>
              <a:rPr lang="el-GR" sz="2400" b="1" dirty="0">
                <a:effectLst/>
                <a:latin typeface="Arial" panose="020B0604020202020204" pitchFamily="34" charset="0"/>
              </a:rPr>
              <a:t>κοινωνικής ιεράρχησης </a:t>
            </a:r>
            <a:r>
              <a:rPr lang="el-GR" sz="2400" dirty="0">
                <a:effectLst/>
                <a:latin typeface="Arial" panose="020B0604020202020204" pitchFamily="34" charset="0"/>
              </a:rPr>
              <a:t>που χωρίζει τα υποκείμενα σε ανώτερα και κατώτερα, ενώ ως σύστημα εξουσιαστικών σχέσεων είναι καθοριστικό για τις συνθήκες διαβίωσης όλων, τόσο στο δημόσιο όσο και στον ιδιωτικό χώρο.</a:t>
            </a:r>
            <a:endParaRPr lang="el-GR" sz="2400" dirty="0"/>
          </a:p>
        </p:txBody>
      </p:sp>
    </p:spTree>
    <p:extLst>
      <p:ext uri="{BB962C8B-B14F-4D97-AF65-F5344CB8AC3E}">
        <p14:creationId xmlns:p14="http://schemas.microsoft.com/office/powerpoint/2010/main" val="19401391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0B6257-59B1-40CB-A208-0365ED50F4A5}"/>
              </a:ext>
            </a:extLst>
          </p:cNvPr>
          <p:cNvSpPr>
            <a:spLocks noGrp="1"/>
          </p:cNvSpPr>
          <p:nvPr>
            <p:ph type="title"/>
          </p:nvPr>
        </p:nvSpPr>
        <p:spPr/>
        <p:txBody>
          <a:bodyPr/>
          <a:lstStyle/>
          <a:p>
            <a:r>
              <a:rPr lang="el-GR" dirty="0"/>
              <a:t>Το φύλο </a:t>
            </a:r>
          </a:p>
        </p:txBody>
      </p:sp>
      <p:sp>
        <p:nvSpPr>
          <p:cNvPr id="3" name="Θέση περιεχομένου 2">
            <a:extLst>
              <a:ext uri="{FF2B5EF4-FFF2-40B4-BE49-F238E27FC236}">
                <a16:creationId xmlns:a16="http://schemas.microsoft.com/office/drawing/2014/main" id="{E078A07E-39C5-4130-B4D1-E8F58EB72469}"/>
              </a:ext>
            </a:extLst>
          </p:cNvPr>
          <p:cNvSpPr>
            <a:spLocks noGrp="1"/>
          </p:cNvSpPr>
          <p:nvPr>
            <p:ph idx="1"/>
          </p:nvPr>
        </p:nvSpPr>
        <p:spPr/>
        <p:txBody>
          <a:bodyPr/>
          <a:lstStyle/>
          <a:p>
            <a:pPr marL="0" indent="0">
              <a:buNone/>
            </a:pPr>
            <a:r>
              <a:rPr lang="el-GR" dirty="0">
                <a:effectLst/>
                <a:latin typeface="Arial" panose="020B0604020202020204" pitchFamily="34" charset="0"/>
              </a:rPr>
              <a:t>Αποτελεί βασική αρχή οργάνωσης της κοινωνίας που καθορίζει πορείες ζωής.</a:t>
            </a:r>
          </a:p>
          <a:p>
            <a:pPr marL="0" indent="0">
              <a:buNone/>
            </a:pPr>
            <a:r>
              <a:rPr lang="el-GR" dirty="0">
                <a:effectLst/>
                <a:latin typeface="Arial" panose="020B0604020202020204" pitchFamily="34" charset="0"/>
              </a:rPr>
              <a:t>Κατασκευάζεται κοινωνικά και διαχωρίζει τα άτομα.</a:t>
            </a:r>
          </a:p>
          <a:p>
            <a:pPr marL="0" indent="0">
              <a:buNone/>
            </a:pPr>
            <a:r>
              <a:rPr lang="el-GR" dirty="0">
                <a:effectLst/>
                <a:latin typeface="Arial" panose="020B0604020202020204" pitchFamily="34" charset="0"/>
              </a:rPr>
              <a:t>Αποτελεί σύστημα σχέσεων (δεν υπάρχει ανδρικό χωρίς γυναικείο και αντίστροφα).</a:t>
            </a:r>
          </a:p>
          <a:p>
            <a:pPr marL="0" indent="0">
              <a:buNone/>
            </a:pPr>
            <a:r>
              <a:rPr lang="el-GR" dirty="0">
                <a:effectLst/>
                <a:latin typeface="Arial" panose="020B0604020202020204" pitchFamily="34" charset="0"/>
              </a:rPr>
              <a:t>Κατατάσσει διχοτομικά και έτσι ιεραρχεί τα άτομα.</a:t>
            </a:r>
          </a:p>
          <a:p>
            <a:pPr marL="0" indent="0">
              <a:buNone/>
            </a:pPr>
            <a:r>
              <a:rPr lang="el-GR" dirty="0">
                <a:effectLst/>
                <a:latin typeface="Arial" panose="020B0604020202020204" pitchFamily="34" charset="0"/>
              </a:rPr>
              <a:t>Μαθαίνεται με την κοινωνικοποίηση και μεταβιβάζεται από γενιά σε γενιά. </a:t>
            </a:r>
          </a:p>
          <a:p>
            <a:pPr marL="0" indent="0">
              <a:buNone/>
            </a:pPr>
            <a:r>
              <a:rPr lang="el-GR" dirty="0" err="1">
                <a:effectLst/>
                <a:latin typeface="Arial" panose="020B0604020202020204" pitchFamily="34" charset="0"/>
              </a:rPr>
              <a:t>Έίναι</a:t>
            </a:r>
            <a:r>
              <a:rPr lang="el-GR" dirty="0">
                <a:effectLst/>
                <a:latin typeface="Arial" panose="020B0604020202020204" pitchFamily="34" charset="0"/>
              </a:rPr>
              <a:t> σύνολο επιταγών που μας λέει πως πρέπει να είμαστε, ανάλογα με τη θέση που μας αποδίδεται στο σύστημα </a:t>
            </a:r>
            <a:r>
              <a:rPr lang="el-GR" dirty="0" err="1">
                <a:effectLst/>
                <a:latin typeface="Arial" panose="020B0604020202020204" pitchFamily="34" charset="0"/>
              </a:rPr>
              <a:t>έμφυλων</a:t>
            </a:r>
            <a:r>
              <a:rPr lang="el-GR" dirty="0">
                <a:effectLst/>
                <a:latin typeface="Arial" panose="020B0604020202020204" pitchFamily="34" charset="0"/>
              </a:rPr>
              <a:t> σχέσεων.</a:t>
            </a:r>
            <a:endParaRPr lang="el-GR" dirty="0">
              <a:latin typeface="Arial" panose="020B0604020202020204" pitchFamily="34" charset="0"/>
            </a:endParaRPr>
          </a:p>
          <a:p>
            <a:pPr marL="0" indent="0">
              <a:buNone/>
            </a:pPr>
            <a:r>
              <a:rPr lang="el-GR" dirty="0">
                <a:effectLst/>
                <a:latin typeface="Arial" panose="020B0604020202020204" pitchFamily="34" charset="0"/>
              </a:rPr>
              <a:t>Λειτουργεί περιοριστικά και καταπιεστικά για όλους/</a:t>
            </a:r>
            <a:r>
              <a:rPr lang="el-GR" dirty="0" err="1">
                <a:effectLst/>
                <a:latin typeface="Arial" panose="020B0604020202020204" pitchFamily="34" charset="0"/>
              </a:rPr>
              <a:t>ες</a:t>
            </a:r>
            <a:r>
              <a:rPr lang="el-GR" dirty="0">
                <a:effectLst/>
                <a:latin typeface="Arial" panose="020B0604020202020204" pitchFamily="34" charset="0"/>
              </a:rPr>
              <a:t>, αλλά πρωτίστως για το κατώτερο μέλος του δίπολου.</a:t>
            </a:r>
            <a:endParaRPr lang="el-GR" dirty="0"/>
          </a:p>
        </p:txBody>
      </p:sp>
    </p:spTree>
    <p:extLst>
      <p:ext uri="{BB962C8B-B14F-4D97-AF65-F5344CB8AC3E}">
        <p14:creationId xmlns:p14="http://schemas.microsoft.com/office/powerpoint/2010/main" val="17723684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C1FAF6-1D5D-4474-BB8D-53B4D4BABB26}"/>
              </a:ext>
            </a:extLst>
          </p:cNvPr>
          <p:cNvSpPr>
            <a:spLocks noGrp="1"/>
          </p:cNvSpPr>
          <p:nvPr>
            <p:ph type="title"/>
          </p:nvPr>
        </p:nvSpPr>
        <p:spPr/>
        <p:txBody>
          <a:bodyPr>
            <a:noAutofit/>
          </a:bodyPr>
          <a:lstStyle/>
          <a:p>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Διαδικασία Διαμόρφωσης της Ταυτότητας Φύλου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Κοινωνικοποίηση και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a:t>
            </a:r>
            <a:endParaRPr lang="el-GR" sz="3600" dirty="0"/>
          </a:p>
        </p:txBody>
      </p:sp>
      <p:sp>
        <p:nvSpPr>
          <p:cNvPr id="3" name="Θέση περιεχομένου 2">
            <a:extLst>
              <a:ext uri="{FF2B5EF4-FFF2-40B4-BE49-F238E27FC236}">
                <a16:creationId xmlns:a16="http://schemas.microsoft.com/office/drawing/2014/main" id="{B7C03377-3DD8-4237-9454-15B8262AB6C1}"/>
              </a:ext>
            </a:extLst>
          </p:cNvPr>
          <p:cNvSpPr>
            <a:spLocks noGrp="1"/>
          </p:cNvSpPr>
          <p:nvPr>
            <p:ph idx="1"/>
          </p:nvPr>
        </p:nvSpPr>
        <p:spPr/>
        <p:txBody>
          <a:bodyPr/>
          <a:lstStyle/>
          <a:p>
            <a:pPr algn="just"/>
            <a:r>
              <a:rPr lang="el-GR" dirty="0">
                <a:effectLst/>
                <a:latin typeface="Arial" panose="020B0604020202020204" pitchFamily="34" charset="0"/>
              </a:rPr>
              <a:t>Είναι γεγονός ότι το φύλο εξακολουθεί να αποτελεί ένα από τα πιο σταθερά σημεία αναφοράς για τη διαμόρφωση της ταυτότητας των υποκειμένων, και έναν από τους ισχυρότερους παράγοντες διαφοροποίησης στην κοινωνικοποίησή τους.</a:t>
            </a:r>
          </a:p>
          <a:p>
            <a:endParaRPr lang="el-GR" dirty="0">
              <a:latin typeface="Arial" panose="020B0604020202020204" pitchFamily="34" charset="0"/>
            </a:endParaRPr>
          </a:p>
          <a:p>
            <a:pPr algn="just"/>
            <a:r>
              <a:rPr lang="el-GR" dirty="0">
                <a:effectLst/>
                <a:latin typeface="Arial" panose="020B0604020202020204" pitchFamily="34" charset="0"/>
              </a:rPr>
              <a:t>Το φύλο δεν είναι, ωστόσο, απλώς κάτι που έχει κάποιο υποκείμενο ή μια στατική περιγραφή του τι είναι, αλλά «αποτελεί μια από τις νόρμες που καθιστούν εξαρχής βιώσιμο το υποκείμενο» (</a:t>
            </a:r>
            <a:r>
              <a:rPr lang="el-GR" dirty="0" err="1">
                <a:effectLst/>
                <a:latin typeface="Arial" panose="020B0604020202020204" pitchFamily="34" charset="0"/>
              </a:rPr>
              <a:t>Butler</a:t>
            </a:r>
            <a:r>
              <a:rPr lang="el-GR" dirty="0">
                <a:effectLst/>
                <a:latin typeface="Arial" panose="020B0604020202020204" pitchFamily="34" charset="0"/>
              </a:rPr>
              <a:t>, 1990: 43). «Υπάρχουμε» από τη γέννηση είτε ως κορίτσια, είτε ως αγόρια, που σημαίνει ότι η κατεύθυνση της </a:t>
            </a:r>
            <a:r>
              <a:rPr lang="el-GR" dirty="0" err="1">
                <a:effectLst/>
                <a:latin typeface="Arial" panose="020B0604020202020204" pitchFamily="34" charset="0"/>
              </a:rPr>
              <a:t>έμφυλης</a:t>
            </a:r>
            <a:r>
              <a:rPr lang="el-GR" dirty="0">
                <a:effectLst/>
                <a:latin typeface="Arial" panose="020B0604020202020204" pitchFamily="34" charset="0"/>
              </a:rPr>
              <a:t> κοινωνικοποίησής μας προδιαγράφεται από τη στιγμή που γεννιόμαστε.</a:t>
            </a:r>
            <a:endParaRPr lang="el-GR" dirty="0"/>
          </a:p>
        </p:txBody>
      </p:sp>
    </p:spTree>
    <p:extLst>
      <p:ext uri="{BB962C8B-B14F-4D97-AF65-F5344CB8AC3E}">
        <p14:creationId xmlns:p14="http://schemas.microsoft.com/office/powerpoint/2010/main" val="31694778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649D23-5167-4F94-951C-B8B944D2C851}"/>
              </a:ext>
            </a:extLst>
          </p:cNvPr>
          <p:cNvSpPr>
            <a:spLocks noGrp="1"/>
          </p:cNvSpPr>
          <p:nvPr>
            <p:ph type="title"/>
          </p:nvPr>
        </p:nvSpPr>
        <p:spPr/>
        <p:txBody>
          <a:bodyPr/>
          <a:lstStyle/>
          <a:p>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Διαδικασία Διαμόρφωσης της Ταυτότητας Φύλου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Κοινωνικοποίηση και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a:t>
            </a:r>
            <a:endParaRPr lang="el-GR" dirty="0"/>
          </a:p>
        </p:txBody>
      </p:sp>
      <p:sp>
        <p:nvSpPr>
          <p:cNvPr id="3" name="Θέση περιεχομένου 2">
            <a:extLst>
              <a:ext uri="{FF2B5EF4-FFF2-40B4-BE49-F238E27FC236}">
                <a16:creationId xmlns:a16="http://schemas.microsoft.com/office/drawing/2014/main" id="{8A34652A-4CEA-41AB-A777-87A5607271F0}"/>
              </a:ext>
            </a:extLst>
          </p:cNvPr>
          <p:cNvSpPr>
            <a:spLocks noGrp="1"/>
          </p:cNvSpPr>
          <p:nvPr>
            <p:ph idx="1"/>
          </p:nvPr>
        </p:nvSpPr>
        <p:spPr/>
        <p:txBody>
          <a:bodyPr>
            <a:normAutofit lnSpcReduction="10000"/>
          </a:bodyPr>
          <a:lstStyle/>
          <a:p>
            <a:pPr algn="just"/>
            <a:r>
              <a:rPr lang="el-GR" dirty="0">
                <a:effectLst/>
                <a:latin typeface="Arial" panose="020B0604020202020204" pitchFamily="34" charset="0"/>
              </a:rPr>
              <a:t>Μια από τις πιο γνωστές φεμινιστικές ρήσεις της </a:t>
            </a:r>
            <a:r>
              <a:rPr lang="el-GR" dirty="0" err="1">
                <a:effectLst/>
                <a:latin typeface="Arial" panose="020B0604020202020204" pitchFamily="34" charset="0"/>
              </a:rPr>
              <a:t>Simone</a:t>
            </a:r>
            <a:r>
              <a:rPr lang="el-GR" dirty="0">
                <a:effectLst/>
                <a:latin typeface="Arial" panose="020B0604020202020204" pitchFamily="34" charset="0"/>
              </a:rPr>
              <a:t> De </a:t>
            </a:r>
            <a:r>
              <a:rPr lang="el-GR" dirty="0" err="1">
                <a:effectLst/>
                <a:latin typeface="Arial" panose="020B0604020202020204" pitchFamily="34" charset="0"/>
              </a:rPr>
              <a:t>Beauvoir</a:t>
            </a:r>
            <a:r>
              <a:rPr lang="el-GR" dirty="0">
                <a:effectLst/>
                <a:latin typeface="Arial" panose="020B0604020202020204" pitchFamily="34" charset="0"/>
              </a:rPr>
              <a:t> στο «Δεύτερο φύλο», αναφέρεται στο ότι, οι γυναίκες δε γεννιούνται, οι γυναίκες γίνονται. Αυτό που σημαίνει είναι ακριβώς ότι τα ιδιαίτερα χαρακτηριστικά που αποδίδουμε στις κατηγορίες φύλου διαμορφώνονται κοινωνικά, μέσω της διαδικασίας της κοινωνικοποίησης. </a:t>
            </a:r>
          </a:p>
          <a:p>
            <a:pPr algn="just"/>
            <a:r>
              <a:rPr lang="el-GR" dirty="0">
                <a:effectLst/>
                <a:latin typeface="Arial" panose="020B0604020202020204" pitchFamily="34" charset="0"/>
              </a:rPr>
              <a:t>Η M. </a:t>
            </a:r>
            <a:r>
              <a:rPr lang="el-GR" dirty="0" err="1">
                <a:effectLst/>
                <a:latin typeface="Arial" panose="020B0604020202020204" pitchFamily="34" charset="0"/>
              </a:rPr>
              <a:t>Wetherell</a:t>
            </a:r>
            <a:r>
              <a:rPr lang="el-GR" dirty="0">
                <a:effectLst/>
                <a:latin typeface="Arial" panose="020B0604020202020204" pitchFamily="34" charset="0"/>
              </a:rPr>
              <a:t> επισημαίνει επιπλέον ότι, όταν σημείο αναφοράς για τη διαμόρφωση της ταυτότητας είναι η φυλή, η τάξη ή το φύλο, δεν βαρύνουν μόνο οι «πραγματικές» εμπειρίες που βιώνουν τα υποκείμενα, αλλά και μνήμες του παρελθόντος, όπως τους μεταβιβάζονται κατά τη διαδικασία κοινωνικοποίησης, φαντασιακές κατασκευές, επιθυμίες κ.λπ. </a:t>
            </a:r>
            <a:r>
              <a:rPr lang="el-GR" dirty="0" err="1">
                <a:effectLst/>
                <a:latin typeface="Arial" panose="020B0604020202020204" pitchFamily="34" charset="0"/>
              </a:rPr>
              <a:t>Ένώ</a:t>
            </a:r>
            <a:r>
              <a:rPr lang="el-GR" dirty="0">
                <a:effectLst/>
                <a:latin typeface="Arial" panose="020B0604020202020204" pitchFamily="34" charset="0"/>
              </a:rPr>
              <a:t> η κοινωνική ταυτότητα συνήθως θεωρείται ως ενοποιημένη και σαφής (κάποιος/α είναι ή άνδρας ή γυναίκα, και ή λευκός/ή, ή μαύρος/η, και ή ετεροφυλόφιλος/η ή ομοφυλόφιλος/η, και ή εργατικής προέλευσης ή μεσοαστικής), στην πραγματικότητα η ταυτότητα είναι συχνά ένα αντιφατικό μείγμα θέσεων, με αποτέλεσμα ορισμένοι συνδυασμοί να είναι ενίοτε εξαιρετικά δύσκολα βιώσιμοι (</a:t>
            </a:r>
            <a:r>
              <a:rPr lang="el-GR" dirty="0" err="1">
                <a:effectLst/>
                <a:latin typeface="Arial" panose="020B0604020202020204" pitchFamily="34" charset="0"/>
              </a:rPr>
              <a:t>Wetherell</a:t>
            </a:r>
            <a:r>
              <a:rPr lang="el-GR" dirty="0">
                <a:effectLst/>
                <a:latin typeface="Arial" panose="020B0604020202020204" pitchFamily="34" charset="0"/>
              </a:rPr>
              <a:t>, 2005: 419).</a:t>
            </a:r>
            <a:endParaRPr lang="el-GR" dirty="0"/>
          </a:p>
        </p:txBody>
      </p:sp>
    </p:spTree>
    <p:extLst>
      <p:ext uri="{BB962C8B-B14F-4D97-AF65-F5344CB8AC3E}">
        <p14:creationId xmlns:p14="http://schemas.microsoft.com/office/powerpoint/2010/main" val="33606134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DF7FF5D-D64B-4B2D-87F4-E38E7C7DA11A}"/>
              </a:ext>
            </a:extLst>
          </p:cNvPr>
          <p:cNvSpPr>
            <a:spLocks noGrp="1"/>
          </p:cNvSpPr>
          <p:nvPr>
            <p:ph type="title"/>
          </p:nvPr>
        </p:nvSpPr>
        <p:spPr/>
        <p:txBody>
          <a:bodyPr/>
          <a:lstStyle/>
          <a:p>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Διαδικασία Διαμόρφωσης της Ταυτότητας Φύλου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Κοινωνικοποίηση και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a:t>
            </a:r>
            <a:endParaRPr lang="el-GR" dirty="0"/>
          </a:p>
        </p:txBody>
      </p:sp>
      <p:sp>
        <p:nvSpPr>
          <p:cNvPr id="3" name="Θέση περιεχομένου 2">
            <a:extLst>
              <a:ext uri="{FF2B5EF4-FFF2-40B4-BE49-F238E27FC236}">
                <a16:creationId xmlns:a16="http://schemas.microsoft.com/office/drawing/2014/main" id="{4003AD1C-8637-405C-A3C5-79E6A33B1A4D}"/>
              </a:ext>
            </a:extLst>
          </p:cNvPr>
          <p:cNvSpPr>
            <a:spLocks noGrp="1"/>
          </p:cNvSpPr>
          <p:nvPr>
            <p:ph idx="1"/>
          </p:nvPr>
        </p:nvSpPr>
        <p:spPr>
          <a:xfrm>
            <a:off x="1097280" y="1845734"/>
            <a:ext cx="10058400" cy="4369536"/>
          </a:xfrm>
        </p:spPr>
        <p:txBody>
          <a:bodyPr/>
          <a:lstStyle/>
          <a:p>
            <a:r>
              <a:rPr lang="el-GR" dirty="0">
                <a:effectLst/>
                <a:latin typeface="Arial" panose="020B0604020202020204" pitchFamily="34" charset="0"/>
              </a:rPr>
              <a:t>Σύμφωνα με την Δεληγιάννη-</a:t>
            </a:r>
            <a:r>
              <a:rPr lang="el-GR" dirty="0" err="1">
                <a:effectLst/>
                <a:latin typeface="Arial" panose="020B0604020202020204" pitchFamily="34" charset="0"/>
              </a:rPr>
              <a:t>Κουϊμτζή</a:t>
            </a:r>
            <a:r>
              <a:rPr lang="el-GR" dirty="0">
                <a:effectLst/>
                <a:latin typeface="Arial" panose="020B0604020202020204" pitchFamily="34" charset="0"/>
              </a:rPr>
              <a:t> κ.ά. (2000) και τις έρευνές τους σε εφήβους, οι ταυτότητες φύλου διαμορφώνονται με βάση τα παρακάτω:</a:t>
            </a:r>
          </a:p>
          <a:p>
            <a:pPr algn="just"/>
            <a:r>
              <a:rPr lang="el-GR" dirty="0">
                <a:effectLst/>
                <a:latin typeface="Arial" panose="020B0604020202020204" pitchFamily="34" charset="0"/>
              </a:rPr>
              <a:t>Η </a:t>
            </a:r>
            <a:r>
              <a:rPr lang="el-GR" b="1" dirty="0">
                <a:effectLst/>
                <a:latin typeface="Arial" panose="020B0604020202020204" pitchFamily="34" charset="0"/>
              </a:rPr>
              <a:t>ανδρική ταυτότητα </a:t>
            </a:r>
            <a:r>
              <a:rPr lang="el-GR" dirty="0">
                <a:effectLst/>
                <a:latin typeface="Arial" panose="020B0604020202020204" pitchFamily="34" charset="0"/>
              </a:rPr>
              <a:t>δομείται με βάση χαρακτηριστικά όπως είναι η σωματική δύναμη και η προσωπική ελευθερία. Συνδέεται με τη δημόσια σφαίρα και τις θετικές επιστήμες. Ταυτίζεται με παραδοσιακές αξίες και αντιλήψεις για τον </a:t>
            </a:r>
            <a:r>
              <a:rPr lang="el-GR" dirty="0" err="1">
                <a:effectLst/>
                <a:latin typeface="Arial" panose="020B0604020202020204" pitchFamily="34" charset="0"/>
              </a:rPr>
              <a:t>έμφυλο</a:t>
            </a:r>
            <a:r>
              <a:rPr lang="el-GR" dirty="0">
                <a:effectLst/>
                <a:latin typeface="Arial" panose="020B0604020202020204" pitchFamily="34" charset="0"/>
              </a:rPr>
              <a:t> καταμερισμό της εργασίας και τις </a:t>
            </a:r>
            <a:r>
              <a:rPr lang="el-GR" dirty="0" err="1">
                <a:effectLst/>
                <a:latin typeface="Arial" panose="020B0604020202020204" pitchFamily="34" charset="0"/>
              </a:rPr>
              <a:t>έμφυλες</a:t>
            </a:r>
            <a:r>
              <a:rPr lang="el-GR" dirty="0">
                <a:effectLst/>
                <a:latin typeface="Arial" panose="020B0604020202020204" pitchFamily="34" charset="0"/>
              </a:rPr>
              <a:t> σχέσεις στην οικογένεια και την αγορά εργασίας. Βασίζεται στο «τι κάνει και τι δεν κάνει ένας άνδρας» στο σπίτι και τη δουλειά. Διατηρεί το ρόλο του «άνδρα-κουβαλητή» στην οικογένεια. Επενδύει στην οικονομική εξασφάλιση και την επαγγελματική πρόοδο, όσον αφορά την έννοια της επιτυχίας. Αν προσθέταμε σε αυτά την τόλμη, την αποφασιστικότητα, την ανεξαρτησία και τη δυσκολία να εκφράσουν συναισθήματα και αδυναμίες θα είχαμε νομίζω μια σφαιρική εικόνα των χαρακτηριστικών με βάση τα οποία διαμορφώνεται η ανδρική ταυτότητα</a:t>
            </a:r>
            <a:endParaRPr lang="el-GR" dirty="0"/>
          </a:p>
        </p:txBody>
      </p:sp>
    </p:spTree>
    <p:extLst>
      <p:ext uri="{BB962C8B-B14F-4D97-AF65-F5344CB8AC3E}">
        <p14:creationId xmlns:p14="http://schemas.microsoft.com/office/powerpoint/2010/main" val="1944570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D4F4F6E-6E45-4604-8AF7-18827AA54C72}"/>
              </a:ext>
            </a:extLst>
          </p:cNvPr>
          <p:cNvSpPr>
            <a:spLocks noGrp="1"/>
          </p:cNvSpPr>
          <p:nvPr>
            <p:ph type="title"/>
          </p:nvPr>
        </p:nvSpPr>
        <p:spPr/>
        <p:txBody>
          <a:bodyPr/>
          <a:lstStyle/>
          <a:p>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Διαδικασία Διαμόρφωσης της Ταυτότητας Φύλου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Κοινωνικοποίηση και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a:t>
            </a:r>
            <a:endParaRPr lang="el-GR" dirty="0"/>
          </a:p>
        </p:txBody>
      </p:sp>
      <p:sp>
        <p:nvSpPr>
          <p:cNvPr id="3" name="Θέση περιεχομένου 2">
            <a:extLst>
              <a:ext uri="{FF2B5EF4-FFF2-40B4-BE49-F238E27FC236}">
                <a16:creationId xmlns:a16="http://schemas.microsoft.com/office/drawing/2014/main" id="{4B762816-311E-45F7-9651-DCAD9083C669}"/>
              </a:ext>
            </a:extLst>
          </p:cNvPr>
          <p:cNvSpPr>
            <a:spLocks noGrp="1"/>
          </p:cNvSpPr>
          <p:nvPr>
            <p:ph idx="1"/>
          </p:nvPr>
        </p:nvSpPr>
        <p:spPr/>
        <p:txBody>
          <a:bodyPr/>
          <a:lstStyle/>
          <a:p>
            <a:pPr algn="just">
              <a:lnSpc>
                <a:spcPct val="150000"/>
              </a:lnSpc>
            </a:pPr>
            <a:r>
              <a:rPr lang="el-GR" dirty="0">
                <a:effectLst/>
                <a:latin typeface="Arial" panose="020B0604020202020204" pitchFamily="34" charset="0"/>
              </a:rPr>
              <a:t>Η </a:t>
            </a:r>
            <a:r>
              <a:rPr lang="el-GR" b="1" dirty="0">
                <a:effectLst/>
                <a:latin typeface="Arial" panose="020B0604020202020204" pitchFamily="34" charset="0"/>
              </a:rPr>
              <a:t>γυναικεία ταυτότητα</a:t>
            </a:r>
            <a:r>
              <a:rPr lang="el-GR" dirty="0">
                <a:effectLst/>
                <a:latin typeface="Arial" panose="020B0604020202020204" pitchFamily="34" charset="0"/>
              </a:rPr>
              <a:t>, από την άλλη, σύμφωνα πάντα με την Δεληγιάννη-</a:t>
            </a:r>
            <a:r>
              <a:rPr lang="el-GR" dirty="0" err="1">
                <a:effectLst/>
                <a:latin typeface="Arial" panose="020B0604020202020204" pitchFamily="34" charset="0"/>
              </a:rPr>
              <a:t>Κουϊμτζή</a:t>
            </a:r>
            <a:r>
              <a:rPr lang="el-GR" dirty="0">
                <a:effectLst/>
                <a:latin typeface="Arial" panose="020B0604020202020204" pitchFamily="34" charset="0"/>
              </a:rPr>
              <a:t> κ.ά. (2000), δομείται με βάση χαρακτηριστικά όπως η φροντίδα, η επιμέλεια, οι καλές επιδόσεις, η πειθαρχία και η ήπια συμπεριφορά. Συνδέεται με την ιδιωτική σφαίρα και τις θεωρητικές επιστήμες. Ταυτίζεται με ανανεωτικές ιδέες, όσον αφορά τις </a:t>
            </a:r>
            <a:r>
              <a:rPr lang="el-GR" dirty="0" err="1">
                <a:effectLst/>
                <a:latin typeface="Arial" panose="020B0604020202020204" pitchFamily="34" charset="0"/>
              </a:rPr>
              <a:t>έμφυλες</a:t>
            </a:r>
            <a:r>
              <a:rPr lang="el-GR" dirty="0">
                <a:effectLst/>
                <a:latin typeface="Arial" panose="020B0604020202020204" pitchFamily="34" charset="0"/>
              </a:rPr>
              <a:t> σχέσεις στην οικογένεια και τον καταμερισμό της εργασίας, διατηρώντας όμως παράλληλα μια παραδοσιακή αντίληψη για το ρόλο του άνδρα ως κουβαλητή. Διατηρεί επίσης και το ρόλο της μητέρας- νοικοκυράς στην οικογένεια. Στοχεύει στην προσωπική ολοκλήρωση, όσον αφορά την έννοια της επιτυχίας.</a:t>
            </a:r>
            <a:endParaRPr lang="el-GR" dirty="0"/>
          </a:p>
        </p:txBody>
      </p:sp>
    </p:spTree>
    <p:extLst>
      <p:ext uri="{BB962C8B-B14F-4D97-AF65-F5344CB8AC3E}">
        <p14:creationId xmlns:p14="http://schemas.microsoft.com/office/powerpoint/2010/main" val="235171568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7995E5-FE62-4FF3-A6AB-D6E958CC096A}"/>
              </a:ext>
            </a:extLst>
          </p:cNvPr>
          <p:cNvSpPr>
            <a:spLocks noGrp="1"/>
          </p:cNvSpPr>
          <p:nvPr>
            <p:ph type="title"/>
          </p:nvPr>
        </p:nvSpPr>
        <p:spPr/>
        <p:txBody>
          <a:bodyPr/>
          <a:lstStyle/>
          <a:p>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Διαδικασία Διαμόρφωσης της Ταυτότητας Φύλου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Κοινωνικοποίηση και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a:t>
            </a:r>
            <a:endParaRPr lang="el-GR" dirty="0"/>
          </a:p>
        </p:txBody>
      </p:sp>
      <p:sp>
        <p:nvSpPr>
          <p:cNvPr id="3" name="Θέση περιεχομένου 2">
            <a:extLst>
              <a:ext uri="{FF2B5EF4-FFF2-40B4-BE49-F238E27FC236}">
                <a16:creationId xmlns:a16="http://schemas.microsoft.com/office/drawing/2014/main" id="{455F0E03-5C07-445C-94A2-4A6C7EC88B86}"/>
              </a:ext>
            </a:extLst>
          </p:cNvPr>
          <p:cNvSpPr>
            <a:spLocks noGrp="1"/>
          </p:cNvSpPr>
          <p:nvPr>
            <p:ph idx="1"/>
          </p:nvPr>
        </p:nvSpPr>
        <p:spPr/>
        <p:txBody>
          <a:bodyPr>
            <a:normAutofit lnSpcReduction="10000"/>
          </a:bodyPr>
          <a:lstStyle/>
          <a:p>
            <a:pPr algn="just"/>
            <a:r>
              <a:rPr lang="el-GR" dirty="0">
                <a:effectLst/>
                <a:latin typeface="Arial" panose="020B0604020202020204" pitchFamily="34" charset="0"/>
              </a:rPr>
              <a:t>Βασικό χαρακτηριστικό των ετεροτήτων είναι η δημιουργία </a:t>
            </a:r>
            <a:r>
              <a:rPr lang="el-GR" dirty="0">
                <a:latin typeface="Arial" panose="020B0604020202020204" pitchFamily="34" charset="0"/>
              </a:rPr>
              <a:t>π</a:t>
            </a:r>
            <a:r>
              <a:rPr lang="el-GR" dirty="0">
                <a:effectLst/>
                <a:latin typeface="Arial" panose="020B0604020202020204" pitchFamily="34" charset="0"/>
              </a:rPr>
              <a:t>ροκαταλήψεων και στερεοτυπικών αντιλήψεων. </a:t>
            </a:r>
          </a:p>
          <a:p>
            <a:pPr algn="just"/>
            <a:endParaRPr lang="el-GR" dirty="0">
              <a:latin typeface="Arial" panose="020B0604020202020204" pitchFamily="34" charset="0"/>
            </a:endParaRPr>
          </a:p>
          <a:p>
            <a:pPr algn="just"/>
            <a:r>
              <a:rPr lang="el-GR" dirty="0">
                <a:effectLst/>
                <a:latin typeface="Arial" panose="020B0604020202020204" pitchFamily="34" charset="0"/>
              </a:rPr>
              <a:t>Τα στερεότυπα φύλου είναι κοινωνικές αντιλήψεις σύμφωνα με τις οποίες ορισμένα προτερήματα ή μειονεκτήματα, και τύποι συμπεριφοράς αποδίδονται στα άτομα ανάλογα με το φύλο τους, αγνοώντας ή παραβλέποντας τις ατομικές τους διαφορές και ιδιαιτερότητες (Δεληγιάννη-</a:t>
            </a:r>
            <a:r>
              <a:rPr lang="el-GR" dirty="0" err="1">
                <a:effectLst/>
                <a:latin typeface="Arial" panose="020B0604020202020204" pitchFamily="34" charset="0"/>
              </a:rPr>
              <a:t>Κουϊμτζή</a:t>
            </a:r>
            <a:r>
              <a:rPr lang="el-GR" dirty="0">
                <a:effectLst/>
                <a:latin typeface="Arial" panose="020B0604020202020204" pitchFamily="34" charset="0"/>
              </a:rPr>
              <a:t>, 2003). Το σημαντικό μάλιστα είναι ότι, όπως γνωρίζουμε από τις κλασικές μελέτες της Μ. </a:t>
            </a:r>
            <a:r>
              <a:rPr lang="el-GR" dirty="0" err="1">
                <a:effectLst/>
                <a:latin typeface="Arial" panose="020B0604020202020204" pitchFamily="34" charset="0"/>
              </a:rPr>
              <a:t>Μead</a:t>
            </a:r>
            <a:r>
              <a:rPr lang="el-GR" dirty="0">
                <a:effectLst/>
                <a:latin typeface="Arial" panose="020B0604020202020204" pitchFamily="34" charset="0"/>
              </a:rPr>
              <a:t> το 1935, διαφορετικές κουλτούρες έχουν διαφορετική θεώρηση σχετικά με το ποιες συμπεριφορές, ασχολίες και χαρακτηριστικά αρμόζουν σε άνδρες και σε γυναίκες. Είναι ενδιαφέρον να παρατηρήσουμε όμως ότι, παρά τις αλλαγές που έχουν σημειωθεί στην κοινωνική θέση των γυναικών, τα στερεότυπα φύλου εξακολουθούν να επικρατούν και να τέμνουν κάθετα ηλικία, θρήσκευμα, φύλο οικογενειακή κατάσταση και μορφωτικό επίπεδο (</a:t>
            </a:r>
            <a:r>
              <a:rPr lang="el-GR" dirty="0" err="1">
                <a:effectLst/>
                <a:latin typeface="Arial" panose="020B0604020202020204" pitchFamily="34" charset="0"/>
              </a:rPr>
              <a:t>Μαραγκουδάκη</a:t>
            </a:r>
            <a:r>
              <a:rPr lang="el-GR" dirty="0">
                <a:effectLst/>
                <a:latin typeface="Arial" panose="020B0604020202020204" pitchFamily="34" charset="0"/>
              </a:rPr>
              <a:t>, 2000). </a:t>
            </a:r>
            <a:endParaRPr lang="el-GR" dirty="0"/>
          </a:p>
        </p:txBody>
      </p:sp>
    </p:spTree>
    <p:extLst>
      <p:ext uri="{BB962C8B-B14F-4D97-AF65-F5344CB8AC3E}">
        <p14:creationId xmlns:p14="http://schemas.microsoft.com/office/powerpoint/2010/main" val="38574763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C10AD2E-F67E-47DD-B288-A97F2AF94405}"/>
              </a:ext>
            </a:extLst>
          </p:cNvPr>
          <p:cNvSpPr>
            <a:spLocks noGrp="1"/>
          </p:cNvSpPr>
          <p:nvPr>
            <p:ph type="title"/>
          </p:nvPr>
        </p:nvSpPr>
        <p:spPr/>
        <p:txBody>
          <a:bodyPr/>
          <a:lstStyle/>
          <a:p>
            <a:r>
              <a:rPr lang="el-GR" dirty="0"/>
              <a:t>Τι είναι η </a:t>
            </a:r>
            <a:r>
              <a:rPr lang="el-GR" dirty="0" err="1"/>
              <a:t>έμφυλη</a:t>
            </a:r>
            <a:r>
              <a:rPr lang="el-GR" dirty="0"/>
              <a:t> ετερότητα</a:t>
            </a:r>
            <a:r>
              <a:rPr lang="en-US" dirty="0"/>
              <a:t>;</a:t>
            </a:r>
            <a:endParaRPr lang="el-GR" dirty="0"/>
          </a:p>
        </p:txBody>
      </p:sp>
      <p:sp>
        <p:nvSpPr>
          <p:cNvPr id="3" name="Θέση περιεχομένου 2">
            <a:extLst>
              <a:ext uri="{FF2B5EF4-FFF2-40B4-BE49-F238E27FC236}">
                <a16:creationId xmlns:a16="http://schemas.microsoft.com/office/drawing/2014/main" id="{A183D06E-936C-4E0E-A0D9-8D0F7F81F866}"/>
              </a:ext>
            </a:extLst>
          </p:cNvPr>
          <p:cNvSpPr>
            <a:spLocks noGrp="1"/>
          </p:cNvSpPr>
          <p:nvPr>
            <p:ph idx="1"/>
          </p:nvPr>
        </p:nvSpPr>
        <p:spPr/>
        <p:txBody>
          <a:bodyPr>
            <a:normAutofit/>
          </a:bodyPr>
          <a:lstStyle/>
          <a:p>
            <a:r>
              <a:rPr lang="el-GR" sz="2400" dirty="0"/>
              <a:t>Η ετερότητα μπορεί να αναφέρεται σε όσους προσδιορίζονται από ιδιότητες άλλες, δηλαδή διαφορετικές από της δικής μας ταυτότητας. </a:t>
            </a:r>
          </a:p>
          <a:p>
            <a:r>
              <a:rPr lang="el-GR" sz="2400" dirty="0"/>
              <a:t>Στην περίπτωση της ετερότητας μεταξύ των φύλων το διαφορετικό προκύπτει από το φύλο και συγκεκριμένα από το κοινωνικό φύλο το οποίο αποτελεί μια από τις ατομικές ταυτότητες των ανθρώπων. </a:t>
            </a:r>
          </a:p>
          <a:p>
            <a:r>
              <a:rPr lang="el-GR" sz="2400" dirty="0"/>
              <a:t>Το φύλο ως προσδιοριστικός παράγοντας χαρακτηρίζεται ως κοινωνικό φύλο </a:t>
            </a:r>
            <a:r>
              <a:rPr lang="en-US" sz="2400" dirty="0"/>
              <a:t>(gender) </a:t>
            </a:r>
            <a:r>
              <a:rPr lang="el-GR" sz="2400" dirty="0"/>
              <a:t>και όχι ως βιολογικό </a:t>
            </a:r>
            <a:r>
              <a:rPr lang="en-US" sz="2400" dirty="0"/>
              <a:t>(sex).</a:t>
            </a:r>
            <a:endParaRPr lang="el-GR" sz="2400" dirty="0"/>
          </a:p>
        </p:txBody>
      </p:sp>
    </p:spTree>
    <p:extLst>
      <p:ext uri="{BB962C8B-B14F-4D97-AF65-F5344CB8AC3E}">
        <p14:creationId xmlns:p14="http://schemas.microsoft.com/office/powerpoint/2010/main" val="31365635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241F5C6-DAB2-472D-ACD3-D6E9C8FBCF9B}"/>
              </a:ext>
            </a:extLst>
          </p:cNvPr>
          <p:cNvSpPr>
            <a:spLocks noGrp="1"/>
          </p:cNvSpPr>
          <p:nvPr>
            <p:ph type="title"/>
          </p:nvPr>
        </p:nvSpPr>
        <p:spPr/>
        <p:txBody>
          <a:bodyPr/>
          <a:lstStyle/>
          <a:p>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Διαδικασία Διαμόρφωσης της Ταυτότητας Φύλου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Κοινωνικοποίηση και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a:t>
            </a:r>
            <a:endParaRPr lang="el-GR" dirty="0"/>
          </a:p>
        </p:txBody>
      </p:sp>
      <p:sp>
        <p:nvSpPr>
          <p:cNvPr id="3" name="Θέση περιεχομένου 2">
            <a:extLst>
              <a:ext uri="{FF2B5EF4-FFF2-40B4-BE49-F238E27FC236}">
                <a16:creationId xmlns:a16="http://schemas.microsoft.com/office/drawing/2014/main" id="{BDAE1041-0E33-4F2E-91B6-664B038FD6ED}"/>
              </a:ext>
            </a:extLst>
          </p:cNvPr>
          <p:cNvSpPr>
            <a:spLocks noGrp="1"/>
          </p:cNvSpPr>
          <p:nvPr>
            <p:ph idx="1"/>
          </p:nvPr>
        </p:nvSpPr>
        <p:spPr/>
        <p:txBody>
          <a:bodyPr/>
          <a:lstStyle/>
          <a:p>
            <a:pPr algn="just">
              <a:lnSpc>
                <a:spcPct val="150000"/>
              </a:lnSpc>
            </a:pPr>
            <a:r>
              <a:rPr lang="el-GR" dirty="0">
                <a:effectLst/>
                <a:latin typeface="Arial" panose="020B0604020202020204" pitchFamily="34" charset="0"/>
              </a:rPr>
              <a:t>Είναι ενδιαφέρον να επισημανθεί ότι, ενώ η διάκριση βιολογικό-κοινωνικό φύλο αποτέλεσε στο παρελθόν σημαντικότατη εισφορά της φεμινιστικής σκέψης στην κοινωνική θεωρία, η εξέλιξη της φεμινιστικής θεωρίας επέτρεψε να φανεί ότι, αφενός, η σχετική διάκριση δεν είναι τόσο απόλυτη όσο νομίζαμε, και αφετέρου σίγουρα δεν ευνόησε τη θεωρητική αντιμετώπιση του σώματος και του βιολογικού φύλου, στα οποία επιτράπηκε έτσι να παραμείνουν εκτός του πεδίου της θεωρίας, σε αυτό της «φυσικότητας».</a:t>
            </a:r>
          </a:p>
          <a:p>
            <a:pPr algn="just"/>
            <a:endParaRPr lang="el-GR" dirty="0">
              <a:latin typeface="Arial" panose="020B0604020202020204" pitchFamily="34" charset="0"/>
            </a:endParaRPr>
          </a:p>
          <a:p>
            <a:pPr marL="0" indent="0" algn="just">
              <a:buNone/>
            </a:pPr>
            <a:endParaRPr lang="el-GR" dirty="0"/>
          </a:p>
        </p:txBody>
      </p:sp>
    </p:spTree>
    <p:extLst>
      <p:ext uri="{BB962C8B-B14F-4D97-AF65-F5344CB8AC3E}">
        <p14:creationId xmlns:p14="http://schemas.microsoft.com/office/powerpoint/2010/main" val="20163948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C05B75-CD3A-4814-A7CA-A8533022D692}"/>
              </a:ext>
            </a:extLst>
          </p:cNvPr>
          <p:cNvSpPr>
            <a:spLocks noGrp="1"/>
          </p:cNvSpPr>
          <p:nvPr>
            <p:ph type="title"/>
          </p:nvPr>
        </p:nvSpPr>
        <p:spPr/>
        <p:txBody>
          <a:bodyPr/>
          <a:lstStyle/>
          <a:p>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Διαδικασία Διαμόρφωσης της Ταυτότητας Φύλου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Κοινωνικοποίηση και </a:t>
            </a:r>
            <a:r>
              <a:rPr kumimoji="0" lang="el-GR" sz="36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36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a:t>
            </a:r>
            <a:endParaRPr lang="el-GR" dirty="0"/>
          </a:p>
        </p:txBody>
      </p:sp>
      <p:sp>
        <p:nvSpPr>
          <p:cNvPr id="3" name="Θέση περιεχομένου 2">
            <a:extLst>
              <a:ext uri="{FF2B5EF4-FFF2-40B4-BE49-F238E27FC236}">
                <a16:creationId xmlns:a16="http://schemas.microsoft.com/office/drawing/2014/main" id="{09537322-7ACD-4028-889A-D14CC04B378F}"/>
              </a:ext>
            </a:extLst>
          </p:cNvPr>
          <p:cNvSpPr>
            <a:spLocks noGrp="1"/>
          </p:cNvSpPr>
          <p:nvPr>
            <p:ph idx="1"/>
          </p:nvPr>
        </p:nvSpPr>
        <p:spPr/>
        <p:txBody>
          <a:bodyPr/>
          <a:lstStyle/>
          <a:p>
            <a:pPr algn="just"/>
            <a:r>
              <a:rPr lang="el-GR" dirty="0">
                <a:effectLst/>
                <a:latin typeface="Arial" panose="020B0604020202020204" pitchFamily="34" charset="0"/>
              </a:rPr>
              <a:t>Είναι ενδιαφέρον να επισημανθεί ότι, ενώ η διάκριση βιολογικό-κοινωνικό φύλο αποτέλεσε όντως σημαντικότατη συνεισφορά της φεμινιστικής σκέψης στην κοινωνική θεωρία, η εξέλιξη της φεμινιστικής θεωρίας επέτρεψε να φανεί ότι η σχετική διάκριση δεν ευνόησε τη θεωρητική αντιμετώπιση του σώματος και του βιολογικού φύλου, στα οποία επιτράπηκε, να παραμείνουν στο πεδίο του «φυσικού». H συνειδητοποίηση του προβλήματος αυτού ώθησε φεμινίστριες θεωρητικούς να περάσουν από τη μελέτη των κοινωνικών </a:t>
            </a:r>
            <a:r>
              <a:rPr lang="el-GR" dirty="0" err="1">
                <a:effectLst/>
                <a:latin typeface="Arial" panose="020B0604020202020204" pitchFamily="34" charset="0"/>
              </a:rPr>
              <a:t>συμφραζομένων</a:t>
            </a:r>
            <a:r>
              <a:rPr lang="el-GR" dirty="0">
                <a:effectLst/>
                <a:latin typeface="Arial" panose="020B0604020202020204" pitchFamily="34" charset="0"/>
              </a:rPr>
              <a:t> και συνεπειών του βιολογικού φύλου (από το κοινωνικό φύλο δηλαδή, αφού έτσι το </a:t>
            </a:r>
            <a:r>
              <a:rPr lang="el-GR" dirty="0" err="1">
                <a:effectLst/>
                <a:latin typeface="Arial" panose="020B0604020202020204" pitchFamily="34" charset="0"/>
              </a:rPr>
              <a:t>εννοιολογούσαν</a:t>
            </a:r>
            <a:r>
              <a:rPr lang="el-GR" dirty="0">
                <a:effectLst/>
                <a:latin typeface="Arial" panose="020B0604020202020204" pitchFamily="34" charset="0"/>
              </a:rPr>
              <a:t>) και από τα πολιτισμικά νοήματα που συνδέονται με το σώμα, σε μια άλλη προσέγγιση. </a:t>
            </a:r>
          </a:p>
          <a:p>
            <a:pPr algn="just"/>
            <a:endParaRPr lang="el-GR" dirty="0">
              <a:latin typeface="Arial" panose="020B0604020202020204" pitchFamily="34" charset="0"/>
            </a:endParaRPr>
          </a:p>
          <a:p>
            <a:pPr algn="just"/>
            <a:r>
              <a:rPr lang="el-GR" dirty="0">
                <a:latin typeface="Arial" panose="020B0604020202020204" pitchFamily="34" charset="0"/>
              </a:rPr>
              <a:t>Τ</a:t>
            </a:r>
            <a:r>
              <a:rPr lang="el-GR" dirty="0">
                <a:effectLst/>
                <a:latin typeface="Arial" panose="020B0604020202020204" pitchFamily="34" charset="0"/>
              </a:rPr>
              <a:t>ο να αναφέρεται κανείς στη «διαφορά των φύλων», ως συγκεκριμένη και αυθύπαρκτη, συσκοτίζει την πραγματικότητα που αφορά την κοινωνική διαδικασία της δόμησης και της </a:t>
            </a:r>
            <a:r>
              <a:rPr lang="el-GR" dirty="0" err="1">
                <a:effectLst/>
                <a:latin typeface="Arial" panose="020B0604020202020204" pitchFamily="34" charset="0"/>
              </a:rPr>
              <a:t>σημασιοδότησης</a:t>
            </a:r>
            <a:r>
              <a:rPr lang="el-GR" dirty="0">
                <a:effectLst/>
                <a:latin typeface="Arial" panose="020B0604020202020204" pitchFamily="34" charset="0"/>
              </a:rPr>
              <a:t> του φύλου (</a:t>
            </a:r>
            <a:r>
              <a:rPr lang="el-GR" dirty="0" err="1">
                <a:effectLst/>
                <a:latin typeface="Arial" panose="020B0604020202020204" pitchFamily="34" charset="0"/>
              </a:rPr>
              <a:t>Chodorow</a:t>
            </a:r>
            <a:r>
              <a:rPr lang="el-GR" dirty="0">
                <a:effectLst/>
                <a:latin typeface="Arial" panose="020B0604020202020204" pitchFamily="34" charset="0"/>
              </a:rPr>
              <a:t>, 1980: 18).</a:t>
            </a:r>
            <a:endParaRPr lang="el-GR" dirty="0"/>
          </a:p>
        </p:txBody>
      </p:sp>
    </p:spTree>
    <p:extLst>
      <p:ext uri="{BB962C8B-B14F-4D97-AF65-F5344CB8AC3E}">
        <p14:creationId xmlns:p14="http://schemas.microsoft.com/office/powerpoint/2010/main" val="26751488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9C62DE9-48F0-4ABC-A7A9-DE3041F01F79}"/>
              </a:ext>
            </a:extLst>
          </p:cNvPr>
          <p:cNvSpPr>
            <a:spLocks noGrp="1"/>
          </p:cNvSpPr>
          <p:nvPr>
            <p:ph type="title"/>
          </p:nvPr>
        </p:nvSpPr>
        <p:spPr/>
        <p:txBody>
          <a:bodyPr>
            <a:normAutofit fontScale="90000"/>
          </a:bodyPr>
          <a:lstStyle/>
          <a:p>
            <a:r>
              <a:rPr lang="el-GR" dirty="0">
                <a:effectLst/>
                <a:latin typeface="Arial" panose="020B0604020202020204" pitchFamily="34" charset="0"/>
              </a:rPr>
              <a:t>Το φύλο ως μορφή κοινωνικής ανισότητας και οι ιδιαιτερότητες που παρουσιάζει </a:t>
            </a:r>
            <a:endParaRPr lang="el-GR" dirty="0"/>
          </a:p>
        </p:txBody>
      </p:sp>
      <p:sp>
        <p:nvSpPr>
          <p:cNvPr id="3" name="Θέση περιεχομένου 2">
            <a:extLst>
              <a:ext uri="{FF2B5EF4-FFF2-40B4-BE49-F238E27FC236}">
                <a16:creationId xmlns:a16="http://schemas.microsoft.com/office/drawing/2014/main" id="{5BF08BE7-2439-416D-9A35-48E06E704E67}"/>
              </a:ext>
            </a:extLst>
          </p:cNvPr>
          <p:cNvSpPr>
            <a:spLocks noGrp="1"/>
          </p:cNvSpPr>
          <p:nvPr>
            <p:ph idx="1"/>
          </p:nvPr>
        </p:nvSpPr>
        <p:spPr/>
        <p:txBody>
          <a:bodyPr/>
          <a:lstStyle/>
          <a:p>
            <a:pPr algn="just">
              <a:lnSpc>
                <a:spcPct val="150000"/>
              </a:lnSpc>
            </a:pPr>
            <a:r>
              <a:rPr lang="el-GR" dirty="0">
                <a:effectLst/>
                <a:latin typeface="Arial" panose="020B0604020202020204" pitchFamily="34" charset="0"/>
              </a:rPr>
              <a:t>Γνωρίζουμε ότι οι γυναίκες βρίσκονται, ιστορικά, σε κατώτερη κοινωνική θέση από τους άνδρες, με βάση όποιους δείκτες κι αν επιλέξουμε: Επάγγελμα, θέση στο επάγγελμα, ύψος μισθού, εισόδημα, κατοχή πλούτου, συμμετοχή σε δομές λήψης αποφάσεων, πολιτικών, οικονομικών και άλλων κ.λπ. Πράγματι, η ιστορία των γυναικών και η ιστορία του φύλου τεκμηριώνουν την υπόθεση της γυναικείας κοινωνικής υποτέλειας, τις διαφορετικές μορφές με τις οποίες αυτή εκφράστηκε, αλλά και τη διαχείριση που της έγινε από τις ίδιες (ενδεικτικά βλ.: </a:t>
            </a:r>
            <a:r>
              <a:rPr lang="el-GR" dirty="0" err="1">
                <a:effectLst/>
                <a:latin typeface="Arial" panose="020B0604020202020204" pitchFamily="34" charset="0"/>
              </a:rPr>
              <a:t>Αβδελά</a:t>
            </a:r>
            <a:r>
              <a:rPr lang="el-GR" dirty="0">
                <a:effectLst/>
                <a:latin typeface="Arial" panose="020B0604020202020204" pitchFamily="34" charset="0"/>
              </a:rPr>
              <a:t>, Ψαρρά, 1997 και Βαρίκα, 2000). </a:t>
            </a:r>
            <a:endParaRPr lang="el-GR" dirty="0"/>
          </a:p>
        </p:txBody>
      </p:sp>
    </p:spTree>
    <p:extLst>
      <p:ext uri="{BB962C8B-B14F-4D97-AF65-F5344CB8AC3E}">
        <p14:creationId xmlns:p14="http://schemas.microsoft.com/office/powerpoint/2010/main" val="30109151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A4D9D0F-7784-448D-8E69-F1B7F64801D8}"/>
              </a:ext>
            </a:extLst>
          </p:cNvPr>
          <p:cNvSpPr>
            <a:spLocks noGrp="1"/>
          </p:cNvSpPr>
          <p:nvPr>
            <p:ph type="title"/>
          </p:nvPr>
        </p:nvSpPr>
        <p:spPr/>
        <p:txBody>
          <a:bodyPr/>
          <a:lstStyle/>
          <a:p>
            <a:r>
              <a:rPr kumimoji="0" lang="el-GR" sz="43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Το φύλο ως μορφή κοινωνικής ανισότητας και οι ιδιαιτερότητες που παρουσιάζει </a:t>
            </a:r>
            <a:endParaRPr lang="el-GR" dirty="0"/>
          </a:p>
        </p:txBody>
      </p:sp>
      <p:sp>
        <p:nvSpPr>
          <p:cNvPr id="3" name="Θέση περιεχομένου 2">
            <a:extLst>
              <a:ext uri="{FF2B5EF4-FFF2-40B4-BE49-F238E27FC236}">
                <a16:creationId xmlns:a16="http://schemas.microsoft.com/office/drawing/2014/main" id="{C6D2CE4C-910C-4179-82CE-13090752A7FE}"/>
              </a:ext>
            </a:extLst>
          </p:cNvPr>
          <p:cNvSpPr>
            <a:spLocks noGrp="1"/>
          </p:cNvSpPr>
          <p:nvPr>
            <p:ph idx="1"/>
          </p:nvPr>
        </p:nvSpPr>
        <p:spPr/>
        <p:txBody>
          <a:bodyPr>
            <a:normAutofit fontScale="77500" lnSpcReduction="20000"/>
          </a:bodyPr>
          <a:lstStyle/>
          <a:p>
            <a:pPr>
              <a:lnSpc>
                <a:spcPct val="170000"/>
              </a:lnSpc>
            </a:pPr>
            <a:r>
              <a:rPr lang="el-GR" dirty="0">
                <a:latin typeface="Arial" panose="020B0604020202020204" pitchFamily="34" charset="0"/>
              </a:rPr>
              <a:t>Γ</a:t>
            </a:r>
            <a:r>
              <a:rPr lang="el-GR" dirty="0">
                <a:effectLst/>
                <a:latin typeface="Arial" panose="020B0604020202020204" pitchFamily="34" charset="0"/>
              </a:rPr>
              <a:t>ια να κατανοήσουμε γενικότερα τον τρόπο με τον οποίο λειτουργούν οι </a:t>
            </a:r>
            <a:r>
              <a:rPr lang="el-GR" dirty="0" err="1">
                <a:effectLst/>
                <a:latin typeface="Arial" panose="020B0604020202020204" pitchFamily="34" charset="0"/>
              </a:rPr>
              <a:t>έμφυλες</a:t>
            </a:r>
            <a:r>
              <a:rPr lang="el-GR" dirty="0">
                <a:effectLst/>
                <a:latin typeface="Arial" panose="020B0604020202020204" pitchFamily="34" charset="0"/>
              </a:rPr>
              <a:t> ανισότητες στην απασχόληση είναι απαραίτητο να μελετήσουμε τη λειτουργία της οικογένειας (</a:t>
            </a:r>
            <a:r>
              <a:rPr lang="el-GR" dirty="0" err="1">
                <a:effectLst/>
                <a:latin typeface="Arial" panose="020B0604020202020204" pitchFamily="34" charset="0"/>
              </a:rPr>
              <a:t>Alonzo</a:t>
            </a:r>
            <a:r>
              <a:rPr lang="el-GR" dirty="0">
                <a:effectLst/>
                <a:latin typeface="Arial" panose="020B0604020202020204" pitchFamily="34" charset="0"/>
              </a:rPr>
              <a:t>, </a:t>
            </a:r>
            <a:r>
              <a:rPr lang="el-GR" dirty="0" err="1">
                <a:effectLst/>
                <a:latin typeface="Arial" panose="020B0604020202020204" pitchFamily="34" charset="0"/>
              </a:rPr>
              <a:t>Angeloff</a:t>
            </a:r>
            <a:r>
              <a:rPr lang="el-GR" dirty="0">
                <a:effectLst/>
                <a:latin typeface="Arial" panose="020B0604020202020204" pitchFamily="34" charset="0"/>
              </a:rPr>
              <a:t>, 2008: 485).</a:t>
            </a:r>
          </a:p>
          <a:p>
            <a:pPr algn="just">
              <a:lnSpc>
                <a:spcPct val="170000"/>
              </a:lnSpc>
            </a:pPr>
            <a:r>
              <a:rPr lang="el-GR" dirty="0">
                <a:effectLst/>
                <a:latin typeface="Arial" panose="020B0604020202020204" pitchFamily="34" charset="0"/>
              </a:rPr>
              <a:t>Η ενδοοικογενειακή βία και η κακοποίηση γυναικών αποτελούν ακραία έκφραση ενός συστήματος </a:t>
            </a:r>
            <a:r>
              <a:rPr lang="el-GR" dirty="0" err="1">
                <a:effectLst/>
                <a:latin typeface="Arial" panose="020B0604020202020204" pitchFamily="34" charset="0"/>
              </a:rPr>
              <a:t>έμφυλων</a:t>
            </a:r>
            <a:r>
              <a:rPr lang="el-GR" dirty="0">
                <a:effectLst/>
                <a:latin typeface="Arial" panose="020B0604020202020204" pitchFamily="34" charset="0"/>
              </a:rPr>
              <a:t> σχέσεων που είναι εξουσιαστικό, υποτιμά και απαξιώνει τις γυναίκες, και μιας οικογενειακής οργάνωσης που στηρίζεται στην εκμετάλλευση των γυναικών και την υπαγωγή τους σε κατηγορία ατόμων ελάσσονος σημασίας. </a:t>
            </a:r>
          </a:p>
          <a:p>
            <a:pPr algn="just">
              <a:lnSpc>
                <a:spcPct val="170000"/>
              </a:lnSpc>
            </a:pPr>
            <a:r>
              <a:rPr lang="el-GR" dirty="0">
                <a:effectLst/>
                <a:latin typeface="Arial" panose="020B0604020202020204" pitchFamily="34" charset="0"/>
              </a:rPr>
              <a:t>Όσο άνισες σχέσεις και άνισοι ρόλοι γίνονται ανεκτοί στην οικογένεια, τόσο θα υπάρχει και κίνδυνος κακοποίησης γυναικών και </a:t>
            </a:r>
            <a:r>
              <a:rPr lang="el-GR" dirty="0" err="1">
                <a:effectLst/>
                <a:latin typeface="Arial" panose="020B0604020202020204" pitchFamily="34" charset="0"/>
              </a:rPr>
              <a:t>ενδο</a:t>
            </a:r>
            <a:r>
              <a:rPr lang="el-GR" dirty="0">
                <a:effectLst/>
                <a:latin typeface="Arial" panose="020B0604020202020204" pitchFamily="34" charset="0"/>
              </a:rPr>
              <a:t>-οικογενειακής βίας. Οι εξουσιαστικές </a:t>
            </a:r>
            <a:r>
              <a:rPr lang="el-GR" dirty="0" err="1">
                <a:effectLst/>
                <a:latin typeface="Arial" panose="020B0604020202020204" pitchFamily="34" charset="0"/>
              </a:rPr>
              <a:t>έμφυλες</a:t>
            </a:r>
            <a:r>
              <a:rPr lang="el-GR" dirty="0">
                <a:effectLst/>
                <a:latin typeface="Arial" panose="020B0604020202020204" pitchFamily="34" charset="0"/>
              </a:rPr>
              <a:t> σχέσεις είναι η πηγή της </a:t>
            </a:r>
            <a:r>
              <a:rPr lang="el-GR" dirty="0" err="1">
                <a:effectLst/>
                <a:latin typeface="Arial" panose="020B0604020202020204" pitchFamily="34" charset="0"/>
              </a:rPr>
              <a:t>έμφυλης</a:t>
            </a:r>
            <a:r>
              <a:rPr lang="el-GR" dirty="0">
                <a:effectLst/>
                <a:latin typeface="Arial" panose="020B0604020202020204" pitchFamily="34" charset="0"/>
              </a:rPr>
              <a:t> βίας, και η </a:t>
            </a:r>
            <a:r>
              <a:rPr lang="el-GR" dirty="0" err="1">
                <a:effectLst/>
                <a:latin typeface="Arial" panose="020B0604020202020204" pitchFamily="34" charset="0"/>
              </a:rPr>
              <a:t>έμφυλη</a:t>
            </a:r>
            <a:r>
              <a:rPr lang="el-GR" dirty="0">
                <a:effectLst/>
                <a:latin typeface="Arial" panose="020B0604020202020204" pitchFamily="34" charset="0"/>
              </a:rPr>
              <a:t> βία, που προϋποθέτει τη γυναικεία υποτέλεια, συγχρόνως την αναπαράγει. </a:t>
            </a:r>
            <a:endParaRPr lang="el-GR" dirty="0"/>
          </a:p>
        </p:txBody>
      </p:sp>
    </p:spTree>
    <p:extLst>
      <p:ext uri="{BB962C8B-B14F-4D97-AF65-F5344CB8AC3E}">
        <p14:creationId xmlns:p14="http://schemas.microsoft.com/office/powerpoint/2010/main" val="24812290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C423BC-4971-4928-AEE2-812F1390306B}"/>
              </a:ext>
            </a:extLst>
          </p:cNvPr>
          <p:cNvSpPr>
            <a:spLocks noGrp="1"/>
          </p:cNvSpPr>
          <p:nvPr>
            <p:ph type="title"/>
          </p:nvPr>
        </p:nvSpPr>
        <p:spPr>
          <a:xfrm>
            <a:off x="1097280" y="286603"/>
            <a:ext cx="10058400" cy="959101"/>
          </a:xfrm>
        </p:spPr>
        <p:txBody>
          <a:bodyPr>
            <a:normAutofit/>
          </a:bodyPr>
          <a:lstStyle/>
          <a:p>
            <a:r>
              <a:rPr lang="el-GR" sz="2000" b="1" dirty="0">
                <a:effectLst/>
                <a:latin typeface="Arial" panose="020B0604020202020204" pitchFamily="34" charset="0"/>
              </a:rPr>
              <a:t>Το σχολείο ως πολιτισμικό πλαίσιο κατασκευής </a:t>
            </a:r>
            <a:r>
              <a:rPr lang="el-GR" sz="2000" b="1" dirty="0" err="1">
                <a:effectLst/>
                <a:latin typeface="Arial" panose="020B0604020202020204" pitchFamily="34" charset="0"/>
              </a:rPr>
              <a:t>έμφυλων</a:t>
            </a:r>
            <a:r>
              <a:rPr lang="el-GR" sz="2000" b="1" dirty="0">
                <a:effectLst/>
                <a:latin typeface="Arial" panose="020B0604020202020204" pitchFamily="34" charset="0"/>
              </a:rPr>
              <a:t> ταυτοτήτων και ως ένα προνομιακό πεδίο για την άρση του σεξισμού</a:t>
            </a:r>
            <a:endParaRPr lang="el-GR" sz="2000" b="1" dirty="0"/>
          </a:p>
        </p:txBody>
      </p:sp>
      <p:sp>
        <p:nvSpPr>
          <p:cNvPr id="3" name="Θέση περιεχομένου 2">
            <a:extLst>
              <a:ext uri="{FF2B5EF4-FFF2-40B4-BE49-F238E27FC236}">
                <a16:creationId xmlns:a16="http://schemas.microsoft.com/office/drawing/2014/main" id="{C7D1ED7C-B484-4A1F-9895-F53E8D6E9E8F}"/>
              </a:ext>
            </a:extLst>
          </p:cNvPr>
          <p:cNvSpPr>
            <a:spLocks noGrp="1"/>
          </p:cNvSpPr>
          <p:nvPr>
            <p:ph idx="1"/>
          </p:nvPr>
        </p:nvSpPr>
        <p:spPr/>
        <p:txBody>
          <a:bodyPr/>
          <a:lstStyle/>
          <a:p>
            <a:pPr>
              <a:lnSpc>
                <a:spcPct val="150000"/>
              </a:lnSpc>
            </a:pPr>
            <a:r>
              <a:rPr lang="el-GR" dirty="0">
                <a:effectLst/>
                <a:latin typeface="Arial" panose="020B0604020202020204" pitchFamily="34" charset="0"/>
              </a:rPr>
              <a:t>Η εκπαίδευση, ως θεσμός, αποτελεί χώρο όπου διαμορφώνονται πρακτικές φύλων και έχει και η ίδια φύλο. </a:t>
            </a:r>
          </a:p>
          <a:p>
            <a:pPr algn="just">
              <a:lnSpc>
                <a:spcPct val="150000"/>
              </a:lnSpc>
            </a:pPr>
            <a:r>
              <a:rPr lang="el-GR" dirty="0">
                <a:effectLst/>
                <a:latin typeface="Arial" panose="020B0604020202020204" pitchFamily="34" charset="0"/>
              </a:rPr>
              <a:t>Η εκπαίδευση, ως θεσμός, διαδραματίζει σημαντικό ρόλο στη διαδικασία διαπραγμάτευσης και εξέλιξης των ταυτοτήτων μέσα από συγκεκριμένες εκπαιδευτικές πρακτικές – χωρίς αυτό να σημαίνει ότι οτιδήποτε διαδραματίζεται μέσα στο σχολείο είναι αποτέλεσμα μόνον της εκπαιδευτικής διαδικασίας. </a:t>
            </a:r>
            <a:endParaRPr lang="el-GR" dirty="0"/>
          </a:p>
        </p:txBody>
      </p:sp>
    </p:spTree>
    <p:extLst>
      <p:ext uri="{BB962C8B-B14F-4D97-AF65-F5344CB8AC3E}">
        <p14:creationId xmlns:p14="http://schemas.microsoft.com/office/powerpoint/2010/main" val="3277661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73E23D-E66A-4B80-A48E-A76EF55A34C0}"/>
              </a:ext>
            </a:extLst>
          </p:cNvPr>
          <p:cNvSpPr>
            <a:spLocks noGrp="1"/>
          </p:cNvSpPr>
          <p:nvPr>
            <p:ph type="title"/>
          </p:nvPr>
        </p:nvSpPr>
        <p:spPr/>
        <p:txBody>
          <a:bodyPr/>
          <a:lstStyle/>
          <a:p>
            <a:r>
              <a:rPr kumimoji="0" lang="el-GR" sz="2000" b="1"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Το σχολείο ως πολιτισμικό πλαίσιο κατασκευής </a:t>
            </a:r>
            <a:r>
              <a:rPr kumimoji="0" lang="el-GR" sz="2000" b="1"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έμφυλων</a:t>
            </a:r>
            <a:r>
              <a:rPr kumimoji="0" lang="el-GR" sz="2000" b="1"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ταυτοτήτων και ως ένα προνομιακό πεδίο για την άρση του σεξισμού</a:t>
            </a:r>
            <a:endParaRPr lang="el-GR" dirty="0"/>
          </a:p>
        </p:txBody>
      </p:sp>
      <p:sp>
        <p:nvSpPr>
          <p:cNvPr id="3" name="Θέση περιεχομένου 2">
            <a:extLst>
              <a:ext uri="{FF2B5EF4-FFF2-40B4-BE49-F238E27FC236}">
                <a16:creationId xmlns:a16="http://schemas.microsoft.com/office/drawing/2014/main" id="{463A3FF3-E248-4AF0-BA71-727DB1D25AB6}"/>
              </a:ext>
            </a:extLst>
          </p:cNvPr>
          <p:cNvSpPr>
            <a:spLocks noGrp="1"/>
          </p:cNvSpPr>
          <p:nvPr>
            <p:ph idx="1"/>
          </p:nvPr>
        </p:nvSpPr>
        <p:spPr/>
        <p:txBody>
          <a:bodyPr/>
          <a:lstStyle/>
          <a:p>
            <a:pPr algn="just">
              <a:lnSpc>
                <a:spcPct val="150000"/>
              </a:lnSpc>
            </a:pPr>
            <a:r>
              <a:rPr lang="el-GR" dirty="0">
                <a:effectLst/>
                <a:latin typeface="Arial" panose="020B0604020202020204" pitchFamily="34" charset="0"/>
              </a:rPr>
              <a:t>Το σχολείο ως θεσμός αποτελεί ένα από τα κυρίαρχα πολιτισμικά πλαίσια μέσα στο οποίο δομούνται και αναπαράγονται νοήματα και πρακτικές που διαμορφώνουν και αναπαράγουν τις </a:t>
            </a:r>
            <a:r>
              <a:rPr lang="el-GR" dirty="0" err="1">
                <a:effectLst/>
                <a:latin typeface="Arial" panose="020B0604020202020204" pitchFamily="34" charset="0"/>
              </a:rPr>
              <a:t>έμφυλες</a:t>
            </a:r>
            <a:r>
              <a:rPr lang="el-GR" dirty="0">
                <a:effectLst/>
                <a:latin typeface="Arial" panose="020B0604020202020204" pitchFamily="34" charset="0"/>
              </a:rPr>
              <a:t> και σεξουαλικές ταυτότητες των μαθητών/μαθητριών. Ακριβέστερα, είναι χώρος παραγωγής πολλαπλών </a:t>
            </a:r>
            <a:r>
              <a:rPr lang="el-GR" dirty="0" err="1">
                <a:effectLst/>
                <a:latin typeface="Arial" panose="020B0604020202020204" pitchFamily="34" charset="0"/>
              </a:rPr>
              <a:t>έμφυλων</a:t>
            </a:r>
            <a:r>
              <a:rPr lang="el-GR" dirty="0">
                <a:effectLst/>
                <a:latin typeface="Arial" panose="020B0604020202020204" pitchFamily="34" charset="0"/>
              </a:rPr>
              <a:t> υποκειμενικοτήτων. Ο τρόπος όμως που οι μαθητές μαθαίνουν να είναι αγόρια και οι μαθήτριες κορίτσια στο πλαίσιο του σχολείου δεν είναι παθητικός, δηλ. είναι ενεργά υποκείμενα σε αυτή τη διαδικασία, διαπραγματεύονται με το περιβάλλον του σχολείου και συμβάλλουν ενεργά στη διαμόρφωση των </a:t>
            </a:r>
            <a:r>
              <a:rPr lang="el-GR" dirty="0" err="1">
                <a:effectLst/>
                <a:latin typeface="Arial" panose="020B0604020202020204" pitchFamily="34" charset="0"/>
              </a:rPr>
              <a:t>έμφυλων</a:t>
            </a:r>
            <a:r>
              <a:rPr lang="el-GR" dirty="0">
                <a:effectLst/>
                <a:latin typeface="Arial" panose="020B0604020202020204" pitchFamily="34" charset="0"/>
              </a:rPr>
              <a:t> ταυτοτήτων τους. </a:t>
            </a:r>
            <a:endParaRPr lang="el-GR" dirty="0"/>
          </a:p>
        </p:txBody>
      </p:sp>
    </p:spTree>
    <p:extLst>
      <p:ext uri="{BB962C8B-B14F-4D97-AF65-F5344CB8AC3E}">
        <p14:creationId xmlns:p14="http://schemas.microsoft.com/office/powerpoint/2010/main" val="41354386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F1BDD64-C98B-44F0-9EE0-AAE3D607AF91}"/>
              </a:ext>
            </a:extLst>
          </p:cNvPr>
          <p:cNvSpPr>
            <a:spLocks noGrp="1"/>
          </p:cNvSpPr>
          <p:nvPr>
            <p:ph type="title"/>
          </p:nvPr>
        </p:nvSpPr>
        <p:spPr/>
        <p:txBody>
          <a:bodyPr/>
          <a:lstStyle/>
          <a:p>
            <a:r>
              <a:rPr lang="el-GR" dirty="0">
                <a:effectLst/>
                <a:latin typeface="Arial" panose="020B0604020202020204" pitchFamily="34" charset="0"/>
              </a:rPr>
              <a:t>Η μελέτη του ανδρισμού στην εκπαίδευση </a:t>
            </a:r>
            <a:endParaRPr lang="el-GR" dirty="0"/>
          </a:p>
        </p:txBody>
      </p:sp>
      <p:sp>
        <p:nvSpPr>
          <p:cNvPr id="3" name="Θέση περιεχομένου 2">
            <a:extLst>
              <a:ext uri="{FF2B5EF4-FFF2-40B4-BE49-F238E27FC236}">
                <a16:creationId xmlns:a16="http://schemas.microsoft.com/office/drawing/2014/main" id="{69570455-AEA4-40F3-8F1E-EC40288BC4CE}"/>
              </a:ext>
            </a:extLst>
          </p:cNvPr>
          <p:cNvSpPr>
            <a:spLocks noGrp="1"/>
          </p:cNvSpPr>
          <p:nvPr>
            <p:ph idx="1"/>
          </p:nvPr>
        </p:nvSpPr>
        <p:spPr/>
        <p:txBody>
          <a:bodyPr>
            <a:normAutofit fontScale="85000" lnSpcReduction="10000"/>
          </a:bodyPr>
          <a:lstStyle/>
          <a:p>
            <a:pPr algn="just">
              <a:lnSpc>
                <a:spcPct val="150000"/>
              </a:lnSpc>
            </a:pPr>
            <a:r>
              <a:rPr lang="el-GR" dirty="0">
                <a:effectLst/>
                <a:latin typeface="Arial" panose="020B0604020202020204" pitchFamily="34" charset="0"/>
              </a:rPr>
              <a:t>Ιδιαίτερα τα σχολεία της πρωτοβάθμιας εκπαίδευσης αποτελούν χώρους μέσα στους οποίους η ανδρική κυριαρχία συστηματοποιείται και νομιμοποιείται. Η αλληλεπίδραση μεταξύ εκπαιδευτικών-μαθητών/τριών και μαθητών/τριών μεταξύ τους, των </a:t>
            </a:r>
            <a:r>
              <a:rPr lang="el-GR" dirty="0" err="1">
                <a:effectLst/>
                <a:latin typeface="Arial" panose="020B0604020202020204" pitchFamily="34" charset="0"/>
              </a:rPr>
              <a:t>οργανωσιακών</a:t>
            </a:r>
            <a:r>
              <a:rPr lang="el-GR" dirty="0">
                <a:effectLst/>
                <a:latin typeface="Arial" panose="020B0604020202020204" pitchFamily="34" charset="0"/>
              </a:rPr>
              <a:t> διαδικασιών, των επιδράσεων από την τοπική κοινότητα και την ευρύτερη κουλτούρα, της εκπαιδευτικής πολιτικής και των παροχών, παράγουν ποικίλες μορφές ανδρισμών σε κάθε σχολικό χώρο. Η έρευνα έχει καταδείξει ότι η συγκρότηση του ανδρισμού εμφανίζεται ξεκάθαρα μέσω των μοντέλων εξουσίας που βρίσκονται στο αναλυτικό πρόγραμμα, στις διαδικασίες αξιολόγησης των μαθητών/τριών για την κατάταξη και διοχέτευσή τους, καθώς και στις μορφές διαχείρισης και ελέγχου των μαθητών/τριών. Για να αντιμετωπιστούν οι στερεότυπες </a:t>
            </a:r>
            <a:r>
              <a:rPr lang="el-GR" dirty="0" err="1">
                <a:effectLst/>
                <a:latin typeface="Arial" panose="020B0604020202020204" pitchFamily="34" charset="0"/>
              </a:rPr>
              <a:t>έμφυλες</a:t>
            </a:r>
            <a:r>
              <a:rPr lang="el-GR" dirty="0">
                <a:effectLst/>
                <a:latin typeface="Arial" panose="020B0604020202020204" pitchFamily="34" charset="0"/>
              </a:rPr>
              <a:t> εκδοχές στα σχολικά πλαίσια χρειάζεται η αμφισβήτηση των </a:t>
            </a:r>
            <a:r>
              <a:rPr lang="el-GR" dirty="0" err="1">
                <a:effectLst/>
                <a:latin typeface="Arial" panose="020B0604020202020204" pitchFamily="34" charset="0"/>
              </a:rPr>
              <a:t>έμφυλων</a:t>
            </a:r>
            <a:r>
              <a:rPr lang="el-GR" dirty="0">
                <a:effectLst/>
                <a:latin typeface="Arial" panose="020B0604020202020204" pitchFamily="34" charset="0"/>
              </a:rPr>
              <a:t> Λόγων.</a:t>
            </a:r>
            <a:endParaRPr lang="el-GR" dirty="0"/>
          </a:p>
        </p:txBody>
      </p:sp>
    </p:spTree>
    <p:extLst>
      <p:ext uri="{BB962C8B-B14F-4D97-AF65-F5344CB8AC3E}">
        <p14:creationId xmlns:p14="http://schemas.microsoft.com/office/powerpoint/2010/main" val="1840477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0DBF9AD-EC1B-48B8-8456-4E82822BFC5A}"/>
              </a:ext>
            </a:extLst>
          </p:cNvPr>
          <p:cNvSpPr>
            <a:spLocks noGrp="1"/>
          </p:cNvSpPr>
          <p:nvPr>
            <p:ph type="title"/>
          </p:nvPr>
        </p:nvSpPr>
        <p:spPr>
          <a:xfrm>
            <a:off x="1097280" y="286603"/>
            <a:ext cx="10058400" cy="601293"/>
          </a:xfrm>
        </p:spPr>
        <p:txBody>
          <a:bodyPr>
            <a:normAutofit fontScale="90000"/>
          </a:bodyPr>
          <a:lstStyle/>
          <a:p>
            <a:r>
              <a:rPr lang="el-GR" dirty="0"/>
              <a:t>Παράδειγμα προς συζήτηση</a:t>
            </a:r>
          </a:p>
        </p:txBody>
      </p:sp>
      <p:sp>
        <p:nvSpPr>
          <p:cNvPr id="3" name="Θέση περιεχομένου 2">
            <a:extLst>
              <a:ext uri="{FF2B5EF4-FFF2-40B4-BE49-F238E27FC236}">
                <a16:creationId xmlns:a16="http://schemas.microsoft.com/office/drawing/2014/main" id="{4423CA14-16CE-46CD-AA62-6CFFA98ABEDF}"/>
              </a:ext>
            </a:extLst>
          </p:cNvPr>
          <p:cNvSpPr>
            <a:spLocks noGrp="1"/>
          </p:cNvSpPr>
          <p:nvPr>
            <p:ph idx="1"/>
          </p:nvPr>
        </p:nvSpPr>
        <p:spPr>
          <a:xfrm>
            <a:off x="1097280" y="887896"/>
            <a:ext cx="10058400" cy="4831889"/>
          </a:xfrm>
        </p:spPr>
        <p:txBody>
          <a:bodyPr>
            <a:normAutofit fontScale="85000" lnSpcReduction="20000"/>
          </a:bodyPr>
          <a:lstStyle/>
          <a:p>
            <a:pPr algn="just">
              <a:lnSpc>
                <a:spcPct val="150000"/>
              </a:lnSpc>
            </a:pPr>
            <a:r>
              <a:rPr lang="el-GR" dirty="0">
                <a:effectLst/>
                <a:latin typeface="Arial" panose="020B0604020202020204" pitchFamily="34" charset="0"/>
              </a:rPr>
              <a:t>Χαρακτηριστική είναι και η παρακάτω περίπτωση, όπου η κατηγορία άνθρωπος δεν περιλαμβάνει και τις γυναίκες: Σε υπαγόρευση κειμένου ορθογραφίας από τη δασκάλα τους, το οποίο ανέφερε ότι: «θέλω να γίνω καλή μαθήτρια», μερικοί μαθητές αντέδρασαν έντονα και αρνήθηκαν να το γράψουν, λέγοντας ότι στη θέση του θα έγραφαν: «Θέλω να γίνω καλός μαθητής». Στο επιχείρημα της δασκάλας ότι τα κορίτσια σε ανάλογη περίπτωση δε θα αντιδρούσαν έτσι και θα έγραφαν την ορθογραφία τους όπως είχε, τα αγόρια θεώρησαν κάτι τέτοιο ως «φυσικό», καθώς θα ήταν τιμή για τα κορίτσια να τα θεωρήσουν αγόρια. Μάλιστα, ένας μαθητής πρόβαλε το επιχείρημα ότι μπορεί να έβρισκε το τετράδιό του κάποιος μετά από πολλά χρόνια και να τον χαρακτήριζε «αδερφή» και ακολούθησε ο παρακάτω διάλογος: </a:t>
            </a:r>
          </a:p>
          <a:p>
            <a:pPr algn="just">
              <a:lnSpc>
                <a:spcPct val="150000"/>
              </a:lnSpc>
            </a:pPr>
            <a:r>
              <a:rPr lang="el-GR" dirty="0">
                <a:effectLst/>
                <a:latin typeface="Arial" panose="020B0604020202020204" pitchFamily="34" charset="0"/>
              </a:rPr>
              <a:t>∆α: Τι σημαίνει αδερφή; </a:t>
            </a:r>
          </a:p>
          <a:p>
            <a:pPr algn="just">
              <a:lnSpc>
                <a:spcPct val="150000"/>
              </a:lnSpc>
            </a:pPr>
            <a:r>
              <a:rPr lang="el-GR" dirty="0" err="1">
                <a:effectLst/>
                <a:latin typeface="Arial" panose="020B0604020202020204" pitchFamily="34" charset="0"/>
              </a:rPr>
              <a:t>Μαθ</a:t>
            </a:r>
            <a:r>
              <a:rPr lang="el-GR" dirty="0">
                <a:effectLst/>
                <a:latin typeface="Arial" panose="020B0604020202020204" pitchFamily="34" charset="0"/>
              </a:rPr>
              <a:t>: Τι σημαίνει; Είναι ... γυναικούλα (κουνά με υπονοούμενο το χέρι του) </a:t>
            </a:r>
          </a:p>
          <a:p>
            <a:pPr algn="just">
              <a:lnSpc>
                <a:spcPct val="150000"/>
              </a:lnSpc>
            </a:pPr>
            <a:r>
              <a:rPr lang="el-GR" dirty="0">
                <a:effectLst/>
                <a:latin typeface="Arial" panose="020B0604020202020204" pitchFamily="34" charset="0"/>
              </a:rPr>
              <a:t>∆α: Κι η γυναίκα άνθρωπος δεν είναι; </a:t>
            </a:r>
          </a:p>
          <a:p>
            <a:pPr algn="just">
              <a:lnSpc>
                <a:spcPct val="150000"/>
              </a:lnSpc>
            </a:pPr>
            <a:r>
              <a:rPr lang="el-GR" dirty="0" err="1">
                <a:latin typeface="Arial" panose="020B0604020202020204" pitchFamily="34" charset="0"/>
              </a:rPr>
              <a:t>Μαθ</a:t>
            </a:r>
            <a:r>
              <a:rPr lang="el-GR" dirty="0">
                <a:effectLst/>
                <a:latin typeface="Arial" panose="020B0604020202020204" pitchFamily="34" charset="0"/>
              </a:rPr>
              <a:t>: ∆εν είναι άνθρωπος, είναι γυναίκα ... φοράει φούστα!</a:t>
            </a:r>
            <a:endParaRPr lang="el-GR" dirty="0"/>
          </a:p>
        </p:txBody>
      </p:sp>
    </p:spTree>
    <p:extLst>
      <p:ext uri="{BB962C8B-B14F-4D97-AF65-F5344CB8AC3E}">
        <p14:creationId xmlns:p14="http://schemas.microsoft.com/office/powerpoint/2010/main" val="29657274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497E09A-F8EF-4A5F-9169-03EB54991F98}"/>
              </a:ext>
            </a:extLst>
          </p:cNvPr>
          <p:cNvSpPr>
            <a:spLocks noGrp="1"/>
          </p:cNvSpPr>
          <p:nvPr>
            <p:ph type="title"/>
          </p:nvPr>
        </p:nvSpPr>
        <p:spPr>
          <a:xfrm>
            <a:off x="1097280" y="286603"/>
            <a:ext cx="10058400" cy="800075"/>
          </a:xfrm>
        </p:spPr>
        <p:txBody>
          <a:bodyPr>
            <a:normAutofit fontScale="90000"/>
          </a:bodyPr>
          <a:lstStyle/>
          <a:p>
            <a:r>
              <a:rPr lang="el-GR" sz="2800" dirty="0">
                <a:effectLst/>
                <a:latin typeface="Arial" panose="020B0604020202020204" pitchFamily="34" charset="0"/>
              </a:rPr>
              <a:t>Το σχολείο παράγει, συντηρεί και αναπαράγει την </a:t>
            </a:r>
            <a:r>
              <a:rPr lang="el-GR" sz="2800" dirty="0" err="1">
                <a:effectLst/>
                <a:latin typeface="Arial" panose="020B0604020202020204" pitchFamily="34" charset="0"/>
              </a:rPr>
              <a:t>έμφυλη</a:t>
            </a:r>
            <a:r>
              <a:rPr lang="el-GR" sz="2800" dirty="0">
                <a:effectLst/>
                <a:latin typeface="Arial" panose="020B0604020202020204" pitchFamily="34" charset="0"/>
              </a:rPr>
              <a:t> ανισότητα </a:t>
            </a:r>
            <a:endParaRPr lang="el-GR" sz="2800" dirty="0"/>
          </a:p>
        </p:txBody>
      </p:sp>
      <p:sp>
        <p:nvSpPr>
          <p:cNvPr id="3" name="Θέση περιεχομένου 2">
            <a:extLst>
              <a:ext uri="{FF2B5EF4-FFF2-40B4-BE49-F238E27FC236}">
                <a16:creationId xmlns:a16="http://schemas.microsoft.com/office/drawing/2014/main" id="{E16995D9-E98A-427F-9D7F-19ADD1090F2E}"/>
              </a:ext>
            </a:extLst>
          </p:cNvPr>
          <p:cNvSpPr>
            <a:spLocks noGrp="1"/>
          </p:cNvSpPr>
          <p:nvPr>
            <p:ph idx="1"/>
          </p:nvPr>
        </p:nvSpPr>
        <p:spPr>
          <a:xfrm>
            <a:off x="1097280" y="1709530"/>
            <a:ext cx="10058400" cy="4159564"/>
          </a:xfrm>
        </p:spPr>
        <p:txBody>
          <a:bodyPr/>
          <a:lstStyle/>
          <a:p>
            <a:pPr algn="just">
              <a:lnSpc>
                <a:spcPct val="150000"/>
              </a:lnSpc>
            </a:pPr>
            <a:r>
              <a:rPr lang="el-GR" dirty="0">
                <a:effectLst/>
                <a:latin typeface="Arial" panose="020B0604020202020204" pitchFamily="34" charset="0"/>
              </a:rPr>
              <a:t>Αν και θεσμικά δεν επιτρέπονται διακρίσεις με βάση το φύλο, από την έρευνα έχει καταγραφεί ότι μεγάλος αριθμός εκπαιδευτικών πρακτικών, από εκείνες που</a:t>
            </a:r>
            <a:r>
              <a:rPr lang="el-GR" dirty="0">
                <a:latin typeface="Times New Roman" panose="02020603050405020304" pitchFamily="18" charset="0"/>
              </a:rPr>
              <a:t> </a:t>
            </a:r>
            <a:r>
              <a:rPr lang="el-GR" dirty="0">
                <a:effectLst/>
                <a:latin typeface="Arial" panose="020B0604020202020204" pitchFamily="34" charset="0"/>
              </a:rPr>
              <a:t>θεωρούνται 'αυτονόητες' μέσα στο εκπαιδευτικό σύστημα, θέτει σε πιο πλεονεκτική θέση τα αγόρια και περιορίζει συγκριτικά τις δυνατότητες μάθησης και επιτυχίας των κοριτσιών και ενισχύει υφιστάμενα κοινωνικά στερεότυπα για τα φύλα. Το σχολείο περιορίζει μαθητές και μαθήτριες σε ένα πλαίσιο, με Λόγους σεξιστικούς και </a:t>
            </a:r>
            <a:r>
              <a:rPr lang="el-GR" dirty="0" err="1">
                <a:effectLst/>
                <a:latin typeface="Arial" panose="020B0604020202020204" pitchFamily="34" charset="0"/>
              </a:rPr>
              <a:t>ομοφυλοφοβικούς</a:t>
            </a:r>
            <a:r>
              <a:rPr lang="el-GR" dirty="0">
                <a:effectLst/>
                <a:latin typeface="Arial" panose="020B0604020202020204" pitchFamily="34" charset="0"/>
              </a:rPr>
              <a:t> – που αποτελούν και στοιχεία της ευρύτερης κοινωνίας - γεγονός που ενέχει σοβαρές πολιτικές επιπτώσεις καθώς παράγει, συντηρεί και αναπαράγει την </a:t>
            </a:r>
            <a:r>
              <a:rPr lang="el-GR" dirty="0" err="1">
                <a:effectLst/>
                <a:latin typeface="Arial" panose="020B0604020202020204" pitchFamily="34" charset="0"/>
              </a:rPr>
              <a:t>έμφυλη</a:t>
            </a:r>
            <a:r>
              <a:rPr lang="el-GR" dirty="0">
                <a:effectLst/>
                <a:latin typeface="Arial" panose="020B0604020202020204" pitchFamily="34" charset="0"/>
              </a:rPr>
              <a:t> ανισότητα και ασυμμετρία. </a:t>
            </a:r>
            <a:endParaRPr lang="el-GR" dirty="0"/>
          </a:p>
        </p:txBody>
      </p:sp>
    </p:spTree>
    <p:extLst>
      <p:ext uri="{BB962C8B-B14F-4D97-AF65-F5344CB8AC3E}">
        <p14:creationId xmlns:p14="http://schemas.microsoft.com/office/powerpoint/2010/main" val="34321909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4F1B419-4852-4D7E-A5A5-14F778527B25}"/>
              </a:ext>
            </a:extLst>
          </p:cNvPr>
          <p:cNvSpPr>
            <a:spLocks noGrp="1"/>
          </p:cNvSpPr>
          <p:nvPr>
            <p:ph type="title"/>
          </p:nvPr>
        </p:nvSpPr>
        <p:spPr>
          <a:xfrm>
            <a:off x="1097280" y="286604"/>
            <a:ext cx="10058400" cy="601292"/>
          </a:xfrm>
        </p:spPr>
        <p:txBody>
          <a:bodyPr>
            <a:normAutofit fontScale="90000"/>
          </a:bodyPr>
          <a:lstStyle/>
          <a:p>
            <a:r>
              <a:rPr kumimoji="0" lang="el-GR" sz="2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Το σχολείο παράγει, συντηρεί και αναπαράγει την </a:t>
            </a:r>
            <a:r>
              <a:rPr kumimoji="0" lang="el-GR" sz="28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2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ανισότητα </a:t>
            </a:r>
            <a:endParaRPr lang="el-GR" dirty="0"/>
          </a:p>
        </p:txBody>
      </p:sp>
      <p:sp>
        <p:nvSpPr>
          <p:cNvPr id="3" name="Θέση περιεχομένου 2">
            <a:extLst>
              <a:ext uri="{FF2B5EF4-FFF2-40B4-BE49-F238E27FC236}">
                <a16:creationId xmlns:a16="http://schemas.microsoft.com/office/drawing/2014/main" id="{F87F59FC-805B-420E-A268-A4A52FF7DBF3}"/>
              </a:ext>
            </a:extLst>
          </p:cNvPr>
          <p:cNvSpPr>
            <a:spLocks noGrp="1"/>
          </p:cNvSpPr>
          <p:nvPr>
            <p:ph idx="1"/>
          </p:nvPr>
        </p:nvSpPr>
        <p:spPr>
          <a:xfrm>
            <a:off x="1097280" y="1497496"/>
            <a:ext cx="10058400" cy="4371598"/>
          </a:xfrm>
        </p:spPr>
        <p:txBody>
          <a:bodyPr>
            <a:normAutofit fontScale="92500" lnSpcReduction="20000"/>
          </a:bodyPr>
          <a:lstStyle/>
          <a:p>
            <a:r>
              <a:rPr lang="el-GR" dirty="0">
                <a:effectLst/>
                <a:latin typeface="Arial" panose="020B0604020202020204" pitchFamily="34" charset="0"/>
              </a:rPr>
              <a:t>Πιο συγκεκριμένα, οι μαθήτριες και οι μαθητές παίρνουν πολλά μηνύματα από:</a:t>
            </a:r>
          </a:p>
          <a:p>
            <a:r>
              <a:rPr lang="el-GR" dirty="0">
                <a:effectLst/>
                <a:latin typeface="Arial" panose="020B0604020202020204" pitchFamily="34" charset="0"/>
              </a:rPr>
              <a:t>•</a:t>
            </a:r>
            <a:r>
              <a:rPr lang="el-GR" sz="2200" dirty="0">
                <a:effectLst/>
                <a:latin typeface="Arial" panose="020B0604020202020204" pitchFamily="34" charset="0"/>
              </a:rPr>
              <a:t>Την κοινωνική παραδοχή για την </a:t>
            </a:r>
            <a:r>
              <a:rPr lang="el-GR" sz="2200" dirty="0" err="1">
                <a:effectLst/>
                <a:latin typeface="Arial" panose="020B0604020202020204" pitchFamily="34" charset="0"/>
              </a:rPr>
              <a:t>καταλληλότητα</a:t>
            </a:r>
            <a:r>
              <a:rPr lang="el-GR" sz="2200" dirty="0">
                <a:effectLst/>
                <a:latin typeface="Arial" panose="020B0604020202020204" pitchFamily="34" charset="0"/>
              </a:rPr>
              <a:t> της διδασκαλίας για τις γυναίκες, ιδιαίτερα για τα μικρά παιδιά </a:t>
            </a:r>
          </a:p>
          <a:p>
            <a:r>
              <a:rPr lang="el-GR" sz="2200" dirty="0">
                <a:effectLst/>
                <a:latin typeface="Arial" panose="020B0604020202020204" pitchFamily="34" charset="0"/>
              </a:rPr>
              <a:t>•Την προσδοκία ότι οι άνδρες εκπαιδευτικοί είναι πιο αποτελεσματικοί στο τομέα της πειθαρχίας </a:t>
            </a:r>
          </a:p>
          <a:p>
            <a:r>
              <a:rPr lang="el-GR" sz="2200" dirty="0">
                <a:effectLst/>
                <a:latin typeface="Arial" panose="020B0604020202020204" pitchFamily="34" charset="0"/>
              </a:rPr>
              <a:t>•Τις διαφοροποιήσεις στην κατανομή ανδρών/γυναικών στις διάφορες βαθμίδες της εκπαίδευσης και στις ειδικότητες </a:t>
            </a:r>
          </a:p>
          <a:p>
            <a:r>
              <a:rPr lang="el-GR" sz="2200" dirty="0">
                <a:effectLst/>
                <a:latin typeface="Arial" panose="020B0604020202020204" pitchFamily="34" charset="0"/>
              </a:rPr>
              <a:t>•Τη μικρή εκπροσώπηση των γυναικών σε όλες τις θέσεις-κλειδιά της επιστήμης και της έρευνας</a:t>
            </a:r>
          </a:p>
          <a:p>
            <a:pPr algn="just"/>
            <a:r>
              <a:rPr lang="el-GR" sz="2200" dirty="0">
                <a:effectLst/>
                <a:latin typeface="Arial" panose="020B0604020202020204" pitchFamily="34" charset="0"/>
              </a:rPr>
              <a:t> •Την </a:t>
            </a:r>
            <a:r>
              <a:rPr lang="el-GR" sz="2200" dirty="0" err="1">
                <a:effectLst/>
                <a:latin typeface="Arial" panose="020B0604020202020204" pitchFamily="34" charset="0"/>
              </a:rPr>
              <a:t>υποαντιπροσώπευση</a:t>
            </a:r>
            <a:r>
              <a:rPr lang="el-GR" sz="2200" dirty="0">
                <a:effectLst/>
                <a:latin typeface="Arial" panose="020B0604020202020204" pitchFamily="34" charset="0"/>
              </a:rPr>
              <a:t> των γυναικών στη διοικητική ιεραρχία όλων των βαθμίδων της εκπαίδευσης καθώς και άλλων θεσμών της εκπαίδευσης – συμπεριλαμβανομένων και των συνδικαλιστικών οργάνων (και από τα στοιχεία της Στατιστικής Υπηρεσίας για τη διεύθυνση των σχολικών μονάδων και των εκπαιδευτικών διευθύνσεων για το 2009 φαίνεται ότι όσο  ψηλότερα πάμε στην ιεραρχία της κυπριακής εκπαίδευσης τόσο λιγότερες γυναίκες υπάρχουν). </a:t>
            </a:r>
            <a:endParaRPr lang="el-GR" sz="2200" dirty="0"/>
          </a:p>
        </p:txBody>
      </p:sp>
    </p:spTree>
    <p:extLst>
      <p:ext uri="{BB962C8B-B14F-4D97-AF65-F5344CB8AC3E}">
        <p14:creationId xmlns:p14="http://schemas.microsoft.com/office/powerpoint/2010/main" val="472229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628BD9-9C9E-4590-B6FF-2443A65B06C4}"/>
              </a:ext>
            </a:extLst>
          </p:cNvPr>
          <p:cNvSpPr>
            <a:spLocks noGrp="1"/>
          </p:cNvSpPr>
          <p:nvPr>
            <p:ph type="title"/>
          </p:nvPr>
        </p:nvSpPr>
        <p:spPr/>
        <p:txBody>
          <a:bodyPr/>
          <a:lstStyle/>
          <a:p>
            <a:r>
              <a:rPr lang="el-GR" dirty="0"/>
              <a:t>Πως ορίζεται το βιολογικό και το κοινωνικό φύλο.</a:t>
            </a:r>
          </a:p>
        </p:txBody>
      </p:sp>
      <p:sp>
        <p:nvSpPr>
          <p:cNvPr id="3" name="Θέση περιεχομένου 2">
            <a:extLst>
              <a:ext uri="{FF2B5EF4-FFF2-40B4-BE49-F238E27FC236}">
                <a16:creationId xmlns:a16="http://schemas.microsoft.com/office/drawing/2014/main" id="{83544CB5-4A3A-4674-AF81-9795DD49C1DD}"/>
              </a:ext>
            </a:extLst>
          </p:cNvPr>
          <p:cNvSpPr>
            <a:spLocks noGrp="1"/>
          </p:cNvSpPr>
          <p:nvPr>
            <p:ph idx="1"/>
          </p:nvPr>
        </p:nvSpPr>
        <p:spPr/>
        <p:txBody>
          <a:bodyPr>
            <a:normAutofit/>
          </a:bodyPr>
          <a:lstStyle/>
          <a:p>
            <a:r>
              <a:rPr lang="el-GR" sz="2400" dirty="0"/>
              <a:t>Ο όρος </a:t>
            </a:r>
            <a:r>
              <a:rPr lang="en-US" sz="2400" dirty="0"/>
              <a:t>sex </a:t>
            </a:r>
            <a:r>
              <a:rPr lang="el-GR" sz="2400" dirty="0"/>
              <a:t>αναφέρεται στα βιολογικά χαρακτηριστικά που καθορίζουν τους ανθρώπους ως αρσενικό και θηλυκό </a:t>
            </a:r>
          </a:p>
          <a:p>
            <a:pPr algn="just"/>
            <a:r>
              <a:rPr lang="el-GR" sz="2400" dirty="0"/>
              <a:t>Ο όρος </a:t>
            </a:r>
            <a:r>
              <a:rPr lang="en-US" sz="2400" dirty="0"/>
              <a:t>gender </a:t>
            </a:r>
            <a:r>
              <a:rPr lang="el-GR" sz="2400" dirty="0"/>
              <a:t>αναφέρεται σε μια σειρά από κοινωνικά κατασκευασμένους ρόλους και σχέσεις, χαρακτηριστικά της προσωπικότητας, στάσεις συμπεριφορές, αξίες και σχετική δυναμική που η κοινωνία δίνει στα φύλα.</a:t>
            </a:r>
          </a:p>
        </p:txBody>
      </p:sp>
    </p:spTree>
    <p:extLst>
      <p:ext uri="{BB962C8B-B14F-4D97-AF65-F5344CB8AC3E}">
        <p14:creationId xmlns:p14="http://schemas.microsoft.com/office/powerpoint/2010/main" val="421198083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5104DE8-9657-4B15-A748-126AE15CE07D}"/>
              </a:ext>
            </a:extLst>
          </p:cNvPr>
          <p:cNvSpPr>
            <a:spLocks noGrp="1"/>
          </p:cNvSpPr>
          <p:nvPr>
            <p:ph type="title"/>
          </p:nvPr>
        </p:nvSpPr>
        <p:spPr>
          <a:xfrm>
            <a:off x="1097280" y="286604"/>
            <a:ext cx="10058400" cy="866336"/>
          </a:xfrm>
        </p:spPr>
        <p:txBody>
          <a:bodyPr/>
          <a:lstStyle/>
          <a:p>
            <a:r>
              <a:rPr kumimoji="0" lang="el-GR" sz="25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Το σχολείο παράγει, συντηρεί και αναπαράγει την </a:t>
            </a:r>
            <a:r>
              <a:rPr kumimoji="0" lang="el-GR" sz="25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25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ανισότητα </a:t>
            </a:r>
            <a:endParaRPr lang="el-GR" dirty="0"/>
          </a:p>
        </p:txBody>
      </p:sp>
      <p:sp>
        <p:nvSpPr>
          <p:cNvPr id="3" name="Θέση περιεχομένου 2">
            <a:extLst>
              <a:ext uri="{FF2B5EF4-FFF2-40B4-BE49-F238E27FC236}">
                <a16:creationId xmlns:a16="http://schemas.microsoft.com/office/drawing/2014/main" id="{33421014-8816-4025-9B14-8ABC5E043DAD}"/>
              </a:ext>
            </a:extLst>
          </p:cNvPr>
          <p:cNvSpPr>
            <a:spLocks noGrp="1"/>
          </p:cNvSpPr>
          <p:nvPr>
            <p:ph idx="1"/>
          </p:nvPr>
        </p:nvSpPr>
        <p:spPr/>
        <p:txBody>
          <a:bodyPr/>
          <a:lstStyle/>
          <a:p>
            <a:r>
              <a:rPr kumimoji="0" lang="el-GR" sz="1700" b="0" i="0" u="none"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mn-ea"/>
                <a:cs typeface="+mn-cs"/>
              </a:rPr>
              <a:t>•</a:t>
            </a:r>
            <a:r>
              <a:rPr kumimoji="0" lang="el-GR" sz="2400" b="0" i="0" u="none"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mn-ea"/>
                <a:cs typeface="+mn-cs"/>
              </a:rPr>
              <a:t>Τις διαφορετικές αναπαραστάσεις των ανδρών και γυναικών εκπαιδευτικών για το ρόλο τους που έχει ως αποτέλεσμα οι γυναίκες να αποτελούν πλειονότητα στις τάξεις και μειονότητα στη διοίκηση, ή την κοινωνική πρακτική που επιβιώνει ακόμη της ανάληψης της πρώτης τάξης, κυρίως, από γυναίκες (όπως και των θέσεων στην </a:t>
            </a:r>
            <a:r>
              <a:rPr kumimoji="0" lang="el-GR" sz="2400" b="0" i="0" u="none" strike="noStrike" kern="1200" cap="none" spc="0" normalizeH="0" baseline="0" noProof="0" dirty="0" err="1">
                <a:ln>
                  <a:noFill/>
                </a:ln>
                <a:solidFill>
                  <a:srgbClr val="000000">
                    <a:lumMod val="75000"/>
                    <a:lumOff val="25000"/>
                  </a:srgbClr>
                </a:solidFill>
                <a:effectLst/>
                <a:uLnTx/>
                <a:uFillTx/>
                <a:latin typeface="Arial" panose="020B0604020202020204" pitchFamily="34" charset="0"/>
                <a:ea typeface="+mn-ea"/>
                <a:cs typeface="+mn-cs"/>
              </a:rPr>
              <a:t>προδημοτική</a:t>
            </a:r>
            <a:r>
              <a:rPr kumimoji="0" lang="el-GR" sz="2400" b="0" i="0" u="none"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mn-ea"/>
                <a:cs typeface="+mn-cs"/>
              </a:rPr>
              <a:t> εκπαίδευση)</a:t>
            </a:r>
          </a:p>
          <a:p>
            <a:r>
              <a:rPr kumimoji="0" lang="el-GR" sz="2400" b="0" i="0" u="none"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mn-ea"/>
                <a:cs typeface="+mn-cs"/>
              </a:rPr>
              <a:t> •Τον καταμερισμό των αρμοδιοτήτων των εκπαιδευτικών στο σχολείο που γίνεται συχνά με κριτήριο το φύλο (π.χ. εκδηλώσεις, δραστηριότητες).</a:t>
            </a:r>
          </a:p>
          <a:p>
            <a:r>
              <a:rPr kumimoji="0" lang="el-GR" sz="2400" b="0" i="0" u="none"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mn-ea"/>
                <a:cs typeface="+mn-cs"/>
              </a:rPr>
              <a:t>•Την ύπαρξη σεξουαλικής παρενόχλησης</a:t>
            </a:r>
            <a:endParaRPr lang="el-GR" sz="2400" dirty="0"/>
          </a:p>
        </p:txBody>
      </p:sp>
    </p:spTree>
    <p:extLst>
      <p:ext uri="{BB962C8B-B14F-4D97-AF65-F5344CB8AC3E}">
        <p14:creationId xmlns:p14="http://schemas.microsoft.com/office/powerpoint/2010/main" val="27134032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B1C78A-2293-4CC6-A6F3-E3E4EC12835E}"/>
              </a:ext>
            </a:extLst>
          </p:cNvPr>
          <p:cNvSpPr>
            <a:spLocks noGrp="1"/>
          </p:cNvSpPr>
          <p:nvPr>
            <p:ph type="title"/>
          </p:nvPr>
        </p:nvSpPr>
        <p:spPr/>
        <p:txBody>
          <a:bodyPr/>
          <a:lstStyle/>
          <a:p>
            <a:r>
              <a:rPr kumimoji="0" lang="el-GR" sz="2000" b="0" i="0" u="none" strike="noStrike" kern="1200" cap="none" spc="0" normalizeH="0" baseline="0" noProof="0" dirty="0">
                <a:ln>
                  <a:noFill/>
                </a:ln>
                <a:solidFill>
                  <a:srgbClr val="000000">
                    <a:lumMod val="75000"/>
                    <a:lumOff val="25000"/>
                  </a:srgbClr>
                </a:solidFill>
                <a:effectLst/>
                <a:uLnTx/>
                <a:uFillTx/>
                <a:latin typeface="Arial" panose="020B0604020202020204" pitchFamily="34" charset="0"/>
                <a:ea typeface="+mn-ea"/>
                <a:cs typeface="+mn-cs"/>
              </a:rPr>
              <a:t>Βιβλιογραφικός Οδηγός για Περαιτέρω Εμβάθυνση</a:t>
            </a:r>
            <a:endParaRPr lang="el-GR" dirty="0"/>
          </a:p>
        </p:txBody>
      </p:sp>
      <p:sp>
        <p:nvSpPr>
          <p:cNvPr id="3" name="Θέση περιεχομένου 2">
            <a:extLst>
              <a:ext uri="{FF2B5EF4-FFF2-40B4-BE49-F238E27FC236}">
                <a16:creationId xmlns:a16="http://schemas.microsoft.com/office/drawing/2014/main" id="{7AAD85B5-91B5-4006-8648-AD48E7673875}"/>
              </a:ext>
            </a:extLst>
          </p:cNvPr>
          <p:cNvSpPr>
            <a:spLocks noGrp="1"/>
          </p:cNvSpPr>
          <p:nvPr>
            <p:ph idx="1"/>
          </p:nvPr>
        </p:nvSpPr>
        <p:spPr/>
        <p:txBody>
          <a:bodyPr>
            <a:normAutofit fontScale="85000" lnSpcReduction="20000"/>
          </a:bodyPr>
          <a:lstStyle/>
          <a:p>
            <a:r>
              <a:rPr lang="el-GR" dirty="0" err="1">
                <a:effectLst/>
                <a:latin typeface="Arial" panose="020B0604020202020204" pitchFamily="34" charset="0"/>
              </a:rPr>
              <a:t>Αβδέλα</a:t>
            </a:r>
            <a:r>
              <a:rPr lang="el-GR" dirty="0">
                <a:effectLst/>
                <a:latin typeface="Arial" panose="020B0604020202020204" pitchFamily="34" charset="0"/>
              </a:rPr>
              <a:t>, E., Ψαρρά, A., (</a:t>
            </a:r>
            <a:r>
              <a:rPr lang="el-GR" dirty="0" err="1">
                <a:effectLst/>
                <a:latin typeface="Arial" panose="020B0604020202020204" pitchFamily="34" charset="0"/>
              </a:rPr>
              <a:t>επιμ</a:t>
            </a:r>
            <a:r>
              <a:rPr lang="el-GR" dirty="0">
                <a:effectLst/>
                <a:latin typeface="Arial" panose="020B0604020202020204" pitchFamily="34" charset="0"/>
              </a:rPr>
              <a:t>.) (1997), Σιωπηρές ιστορίες: Γυναίκες και φύλο στην ιστορική αφήγηση, Αθήνα: Αλεξάνδρεια (ιδιαίτερα την </a:t>
            </a:r>
            <a:r>
              <a:rPr lang="el-GR" dirty="0" err="1">
                <a:effectLst/>
                <a:latin typeface="Arial" panose="020B0604020202020204" pitchFamily="34" charset="0"/>
              </a:rPr>
              <a:t>Έισαγωγή</a:t>
            </a:r>
            <a:r>
              <a:rPr lang="el-GR" dirty="0">
                <a:effectLst/>
                <a:latin typeface="Arial" panose="020B0604020202020204" pitchFamily="34" charset="0"/>
              </a:rPr>
              <a:t>).</a:t>
            </a:r>
          </a:p>
          <a:p>
            <a:r>
              <a:rPr lang="el-GR" dirty="0" err="1">
                <a:effectLst/>
                <a:latin typeface="Arial" panose="020B0604020202020204" pitchFamily="34" charset="0"/>
              </a:rPr>
              <a:t>Connell</a:t>
            </a:r>
            <a:r>
              <a:rPr lang="el-GR" dirty="0">
                <a:effectLst/>
                <a:latin typeface="Arial" panose="020B0604020202020204" pitchFamily="34" charset="0"/>
              </a:rPr>
              <a:t>, R.W., (2006), Το κοινωνικό φύλο, (πρόλογος Δ. </a:t>
            </a:r>
            <a:r>
              <a:rPr lang="el-GR" dirty="0" err="1">
                <a:effectLst/>
                <a:latin typeface="Arial" panose="020B0604020202020204" pitchFamily="34" charset="0"/>
              </a:rPr>
              <a:t>Κογκίδου</a:t>
            </a:r>
            <a:r>
              <a:rPr lang="el-GR" dirty="0">
                <a:effectLst/>
                <a:latin typeface="Arial" panose="020B0604020202020204" pitchFamily="34" charset="0"/>
              </a:rPr>
              <a:t>, Φ. Πολίτης), Αθήνα: </a:t>
            </a:r>
            <a:r>
              <a:rPr lang="el-GR" dirty="0" err="1">
                <a:effectLst/>
                <a:latin typeface="Arial" panose="020B0604020202020204" pitchFamily="34" charset="0"/>
              </a:rPr>
              <a:t>Έπίκεντρο</a:t>
            </a:r>
            <a:r>
              <a:rPr lang="el-GR" dirty="0">
                <a:effectLst/>
                <a:latin typeface="Arial" panose="020B0604020202020204" pitchFamily="34" charset="0"/>
              </a:rPr>
              <a:t>. </a:t>
            </a:r>
          </a:p>
          <a:p>
            <a:r>
              <a:rPr lang="el-GR" dirty="0" err="1">
                <a:effectLst/>
                <a:latin typeface="Arial" panose="020B0604020202020204" pitchFamily="34" charset="0"/>
              </a:rPr>
              <a:t>Μποντελό</a:t>
            </a:r>
            <a:r>
              <a:rPr lang="el-GR" dirty="0">
                <a:effectLst/>
                <a:latin typeface="Arial" panose="020B0604020202020204" pitchFamily="34" charset="0"/>
              </a:rPr>
              <a:t>, </a:t>
            </a:r>
            <a:r>
              <a:rPr lang="el-GR" dirty="0" err="1">
                <a:effectLst/>
                <a:latin typeface="Arial" panose="020B0604020202020204" pitchFamily="34" charset="0"/>
              </a:rPr>
              <a:t>Κρ</a:t>
            </a:r>
            <a:r>
              <a:rPr lang="el-GR" dirty="0">
                <a:effectLst/>
                <a:latin typeface="Arial" panose="020B0604020202020204" pitchFamily="34" charset="0"/>
              </a:rPr>
              <a:t>. </a:t>
            </a:r>
            <a:r>
              <a:rPr lang="el-GR" dirty="0" err="1">
                <a:effectLst/>
                <a:latin typeface="Arial" panose="020B0604020202020204" pitchFamily="34" charset="0"/>
              </a:rPr>
              <a:t>Έσταμπλέ</a:t>
            </a:r>
            <a:r>
              <a:rPr lang="el-GR" dirty="0">
                <a:effectLst/>
                <a:latin typeface="Arial" panose="020B0604020202020204" pitchFamily="34" charset="0"/>
              </a:rPr>
              <a:t>, Ρ., (2009), Κορίτσια: Διαφορές ναι, ανισότητες όχι, Αθήνα: Μεταίχμιο.</a:t>
            </a:r>
          </a:p>
          <a:p>
            <a:r>
              <a:rPr lang="el-GR" dirty="0">
                <a:effectLst/>
                <a:latin typeface="Arial" panose="020B0604020202020204" pitchFamily="34" charset="0"/>
              </a:rPr>
              <a:t>Παντελίδου </a:t>
            </a:r>
            <a:r>
              <a:rPr lang="el-GR" dirty="0" err="1">
                <a:effectLst/>
                <a:latin typeface="Arial" panose="020B0604020202020204" pitchFamily="34" charset="0"/>
              </a:rPr>
              <a:t>Μαλούτα</a:t>
            </a:r>
            <a:r>
              <a:rPr lang="el-GR" dirty="0">
                <a:effectLst/>
                <a:latin typeface="Arial" panose="020B0604020202020204" pitchFamily="34" charset="0"/>
              </a:rPr>
              <a:t>, Μ., (2002), Το φύλο της δημοκρατίας, Αθήνα: </a:t>
            </a:r>
            <a:r>
              <a:rPr lang="el-GR" dirty="0" err="1">
                <a:effectLst/>
                <a:latin typeface="Arial" panose="020B0604020202020204" pitchFamily="34" charset="0"/>
              </a:rPr>
              <a:t>Σαββάλας</a:t>
            </a:r>
            <a:r>
              <a:rPr lang="el-GR" dirty="0">
                <a:effectLst/>
                <a:latin typeface="Arial" panose="020B0604020202020204" pitchFamily="34" charset="0"/>
              </a:rPr>
              <a:t>.</a:t>
            </a:r>
          </a:p>
          <a:p>
            <a:r>
              <a:rPr lang="el-GR" dirty="0">
                <a:effectLst/>
                <a:latin typeface="Arial" panose="020B0604020202020204" pitchFamily="34" charset="0"/>
              </a:rPr>
              <a:t>Παντελίδου </a:t>
            </a:r>
            <a:r>
              <a:rPr lang="el-GR" dirty="0" err="1">
                <a:effectLst/>
                <a:latin typeface="Arial" panose="020B0604020202020204" pitchFamily="34" charset="0"/>
              </a:rPr>
              <a:t>Mαλούτα</a:t>
            </a:r>
            <a:r>
              <a:rPr lang="el-GR" dirty="0">
                <a:effectLst/>
                <a:latin typeface="Arial" panose="020B0604020202020204" pitchFamily="34" charset="0"/>
              </a:rPr>
              <a:t>, M., (2010), «H “ανισότητα των φύλων” ως πρόβλημα πολιτικής: Άρρητες </a:t>
            </a:r>
            <a:r>
              <a:rPr lang="el-GR" dirty="0" err="1">
                <a:effectLst/>
                <a:latin typeface="Arial" panose="020B0604020202020204" pitchFamily="34" charset="0"/>
              </a:rPr>
              <a:t>παρα-δοχές</a:t>
            </a:r>
            <a:r>
              <a:rPr lang="el-GR" dirty="0">
                <a:effectLst/>
                <a:latin typeface="Arial" panose="020B0604020202020204" pitchFamily="34" charset="0"/>
              </a:rPr>
              <a:t> της σύγχρονης πολιτικής ανάλυσης», στο: Β. </a:t>
            </a:r>
            <a:r>
              <a:rPr lang="el-GR" dirty="0" err="1">
                <a:effectLst/>
                <a:latin typeface="Arial" panose="020B0604020202020204" pitchFamily="34" charset="0"/>
              </a:rPr>
              <a:t>Καντσά</a:t>
            </a:r>
            <a:r>
              <a:rPr lang="el-GR" dirty="0">
                <a:effectLst/>
                <a:latin typeface="Arial" panose="020B0604020202020204" pitchFamily="34" charset="0"/>
              </a:rPr>
              <a:t>, Β. </a:t>
            </a:r>
            <a:r>
              <a:rPr lang="el-GR" dirty="0" err="1">
                <a:effectLst/>
                <a:latin typeface="Arial" panose="020B0604020202020204" pitchFamily="34" charset="0"/>
              </a:rPr>
              <a:t>Μουτάφη</a:t>
            </a:r>
            <a:r>
              <a:rPr lang="el-GR" dirty="0">
                <a:effectLst/>
                <a:latin typeface="Arial" panose="020B0604020202020204" pitchFamily="34" charset="0"/>
              </a:rPr>
              <a:t>, Έ. </a:t>
            </a:r>
            <a:r>
              <a:rPr lang="el-GR" dirty="0" err="1">
                <a:effectLst/>
                <a:latin typeface="Arial" panose="020B0604020202020204" pitchFamily="34" charset="0"/>
              </a:rPr>
              <a:t>Παπαταξιάρχης</a:t>
            </a:r>
            <a:r>
              <a:rPr lang="el-GR" dirty="0">
                <a:effectLst/>
                <a:latin typeface="Arial" panose="020B0604020202020204" pitchFamily="34" charset="0"/>
              </a:rPr>
              <a:t>, (</a:t>
            </a:r>
            <a:r>
              <a:rPr lang="el-GR" dirty="0" err="1">
                <a:effectLst/>
                <a:latin typeface="Arial" panose="020B0604020202020204" pitchFamily="34" charset="0"/>
              </a:rPr>
              <a:t>επιμ</a:t>
            </a:r>
            <a:r>
              <a:rPr lang="el-GR" dirty="0">
                <a:effectLst/>
                <a:latin typeface="Arial" panose="020B0604020202020204" pitchFamily="34" charset="0"/>
              </a:rPr>
              <a:t>.), Φύλο, και κοινωνικές επιστήμες στη σύγχρονη Ελλάδα, Ένας πρώτος ελληνικός απολογισμός, Αθήνα: Αλεξάνδρεια, </a:t>
            </a:r>
            <a:r>
              <a:rPr lang="el-GR" dirty="0" err="1">
                <a:effectLst/>
                <a:latin typeface="Arial" panose="020B0604020202020204" pitchFamily="34" charset="0"/>
              </a:rPr>
              <a:t>σσ</a:t>
            </a:r>
            <a:r>
              <a:rPr lang="el-GR" dirty="0">
                <a:effectLst/>
                <a:latin typeface="Arial" panose="020B0604020202020204" pitchFamily="34" charset="0"/>
              </a:rPr>
              <a:t>. 257-273.</a:t>
            </a:r>
          </a:p>
          <a:p>
            <a:r>
              <a:rPr lang="el-GR" dirty="0" err="1">
                <a:effectLst/>
                <a:latin typeface="Arial" panose="020B0604020202020204" pitchFamily="34" charset="0"/>
              </a:rPr>
              <a:t>Παπαταξιάρχης</a:t>
            </a:r>
            <a:r>
              <a:rPr lang="el-GR" dirty="0">
                <a:effectLst/>
                <a:latin typeface="Arial" panose="020B0604020202020204" pitchFamily="34" charset="0"/>
              </a:rPr>
              <a:t>, E., (1992), «</a:t>
            </a:r>
            <a:r>
              <a:rPr lang="el-GR" dirty="0" err="1">
                <a:effectLst/>
                <a:latin typeface="Arial" panose="020B0604020202020204" pitchFamily="34" charset="0"/>
              </a:rPr>
              <a:t>Έισαγωγή</a:t>
            </a:r>
            <a:r>
              <a:rPr lang="el-GR" dirty="0">
                <a:effectLst/>
                <a:latin typeface="Arial" panose="020B0604020202020204" pitchFamily="34" charset="0"/>
              </a:rPr>
              <a:t>. Από τη σκοπιά του φύλου: Ανθρωπολογικές θεωρήσεις της </a:t>
            </a:r>
            <a:r>
              <a:rPr lang="el-GR" dirty="0" err="1">
                <a:effectLst/>
                <a:latin typeface="Arial" panose="020B0604020202020204" pitchFamily="34" charset="0"/>
              </a:rPr>
              <a:t>σύγ-χρονης</a:t>
            </a:r>
            <a:r>
              <a:rPr lang="el-GR" dirty="0">
                <a:effectLst/>
                <a:latin typeface="Arial" panose="020B0604020202020204" pitchFamily="34" charset="0"/>
              </a:rPr>
              <a:t> </a:t>
            </a:r>
            <a:r>
              <a:rPr lang="el-GR" dirty="0" err="1">
                <a:effectLst/>
                <a:latin typeface="Arial" panose="020B0604020202020204" pitchFamily="34" charset="0"/>
              </a:rPr>
              <a:t>Έλλάδας</a:t>
            </a:r>
            <a:r>
              <a:rPr lang="el-GR" dirty="0">
                <a:effectLst/>
                <a:latin typeface="Arial" panose="020B0604020202020204" pitchFamily="34" charset="0"/>
              </a:rPr>
              <a:t>», στο: Έ. </a:t>
            </a:r>
            <a:r>
              <a:rPr lang="el-GR" dirty="0" err="1">
                <a:effectLst/>
                <a:latin typeface="Arial" panose="020B0604020202020204" pitchFamily="34" charset="0"/>
              </a:rPr>
              <a:t>Παπαταξιάρχης</a:t>
            </a:r>
            <a:r>
              <a:rPr lang="el-GR" dirty="0">
                <a:effectLst/>
                <a:latin typeface="Arial" panose="020B0604020202020204" pitchFamily="34" charset="0"/>
              </a:rPr>
              <a:t>, Θ., </a:t>
            </a:r>
            <a:r>
              <a:rPr lang="el-GR" dirty="0" err="1">
                <a:effectLst/>
                <a:latin typeface="Arial" panose="020B0604020202020204" pitchFamily="34" charset="0"/>
              </a:rPr>
              <a:t>Παπαδέλλης</a:t>
            </a:r>
            <a:r>
              <a:rPr lang="el-GR" dirty="0">
                <a:effectLst/>
                <a:latin typeface="Arial" panose="020B0604020202020204" pitchFamily="34" charset="0"/>
              </a:rPr>
              <a:t>, </a:t>
            </a:r>
            <a:r>
              <a:rPr lang="el-GR" dirty="0" err="1">
                <a:effectLst/>
                <a:latin typeface="Arial" panose="020B0604020202020204" pitchFamily="34" charset="0"/>
              </a:rPr>
              <a:t>Tαυτότητες</a:t>
            </a:r>
            <a:r>
              <a:rPr lang="el-GR" dirty="0">
                <a:effectLst/>
                <a:latin typeface="Arial" panose="020B0604020202020204" pitchFamily="34" charset="0"/>
              </a:rPr>
              <a:t> και φύλο στη σύγχρονη Ελλάδα, </a:t>
            </a:r>
            <a:r>
              <a:rPr lang="el-GR" dirty="0" err="1">
                <a:effectLst/>
                <a:latin typeface="Arial" panose="020B0604020202020204" pitchFamily="34" charset="0"/>
              </a:rPr>
              <a:t>Αθήνα:Καστανιώτης</a:t>
            </a:r>
            <a:r>
              <a:rPr lang="el-GR" dirty="0">
                <a:effectLst/>
                <a:latin typeface="Arial" panose="020B0604020202020204" pitchFamily="34" charset="0"/>
              </a:rPr>
              <a:t>\Πανεπιστήμιο Αιγαίου, </a:t>
            </a:r>
            <a:r>
              <a:rPr lang="el-GR" dirty="0" err="1">
                <a:effectLst/>
                <a:latin typeface="Arial" panose="020B0604020202020204" pitchFamily="34" charset="0"/>
              </a:rPr>
              <a:t>σσ</a:t>
            </a:r>
            <a:r>
              <a:rPr lang="el-GR" dirty="0">
                <a:effectLst/>
                <a:latin typeface="Arial" panose="020B0604020202020204" pitchFamily="34" charset="0"/>
              </a:rPr>
              <a:t>. 11-98.</a:t>
            </a:r>
          </a:p>
          <a:p>
            <a:r>
              <a:rPr lang="el-GR" dirty="0">
                <a:effectLst/>
                <a:latin typeface="Arial" panose="020B0604020202020204" pitchFamily="34" charset="0"/>
              </a:rPr>
              <a:t>Σκοτ, </a:t>
            </a:r>
            <a:r>
              <a:rPr lang="el-GR" dirty="0" err="1">
                <a:effectLst/>
                <a:latin typeface="Arial" panose="020B0604020202020204" pitchFamily="34" charset="0"/>
              </a:rPr>
              <a:t>Tζ</a:t>
            </a:r>
            <a:r>
              <a:rPr lang="el-GR" dirty="0">
                <a:effectLst/>
                <a:latin typeface="Arial" panose="020B0604020202020204" pitchFamily="34" charset="0"/>
              </a:rPr>
              <a:t>. </a:t>
            </a:r>
            <a:r>
              <a:rPr lang="el-GR" dirty="0" err="1">
                <a:effectLst/>
                <a:latin typeface="Arial" panose="020B0604020202020204" pitchFamily="34" charset="0"/>
              </a:rPr>
              <a:t>Oυ</a:t>
            </a:r>
            <a:r>
              <a:rPr lang="el-GR" dirty="0">
                <a:effectLst/>
                <a:latin typeface="Arial" panose="020B0604020202020204" pitchFamily="34" charset="0"/>
              </a:rPr>
              <a:t>., (1997), «Το φύλο: Μια χρήσιμη κατηγορία της ιστορικής ανάλυσης», στο: Έ. </a:t>
            </a:r>
            <a:r>
              <a:rPr lang="el-GR" dirty="0" err="1">
                <a:effectLst/>
                <a:latin typeface="Arial" panose="020B0604020202020204" pitchFamily="34" charset="0"/>
              </a:rPr>
              <a:t>Aβδελά</a:t>
            </a:r>
            <a:r>
              <a:rPr lang="el-GR" dirty="0">
                <a:effectLst/>
                <a:latin typeface="Arial" panose="020B0604020202020204" pitchFamily="34" charset="0"/>
              </a:rPr>
              <a:t>, Α. Ψαρρά, (</a:t>
            </a:r>
            <a:r>
              <a:rPr lang="el-GR" dirty="0" err="1">
                <a:effectLst/>
                <a:latin typeface="Arial" panose="020B0604020202020204" pitchFamily="34" charset="0"/>
              </a:rPr>
              <a:t>επιμ</a:t>
            </a:r>
            <a:r>
              <a:rPr lang="el-GR" dirty="0">
                <a:effectLst/>
                <a:latin typeface="Arial" panose="020B0604020202020204" pitchFamily="34" charset="0"/>
              </a:rPr>
              <a:t>.), Σιωπηρές ιστορίες: Γυναίκες και φύλο στην ιστορική αφήγηση, Αθήνα: Αλεξάνδρεια, </a:t>
            </a:r>
            <a:r>
              <a:rPr lang="el-GR" dirty="0" err="1">
                <a:effectLst/>
                <a:latin typeface="Arial" panose="020B0604020202020204" pitchFamily="34" charset="0"/>
              </a:rPr>
              <a:t>σσ</a:t>
            </a:r>
            <a:r>
              <a:rPr lang="el-GR" dirty="0">
                <a:effectLst/>
                <a:latin typeface="Arial" panose="020B0604020202020204" pitchFamily="34" charset="0"/>
              </a:rPr>
              <a:t>. 285-328.</a:t>
            </a:r>
            <a:endParaRPr lang="el-GR" dirty="0"/>
          </a:p>
        </p:txBody>
      </p:sp>
    </p:spTree>
    <p:extLst>
      <p:ext uri="{BB962C8B-B14F-4D97-AF65-F5344CB8AC3E}">
        <p14:creationId xmlns:p14="http://schemas.microsoft.com/office/powerpoint/2010/main" val="2079858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E7C1852-CBC8-4344-9428-D150EF764FDA}"/>
              </a:ext>
            </a:extLst>
          </p:cNvPr>
          <p:cNvSpPr>
            <a:spLocks noGrp="1"/>
          </p:cNvSpPr>
          <p:nvPr>
            <p:ph type="title"/>
          </p:nvPr>
        </p:nvSpPr>
        <p:spPr>
          <a:xfrm>
            <a:off x="1097280" y="286603"/>
            <a:ext cx="10058400" cy="702303"/>
          </a:xfrm>
        </p:spPr>
        <p:txBody>
          <a:bodyPr>
            <a:normAutofit fontScale="90000"/>
          </a:bodyPr>
          <a:lstStyle/>
          <a:p>
            <a:r>
              <a:rPr lang="el-GR" dirty="0"/>
              <a:t>Βιολογικά χαρακτηριστικά φύλου </a:t>
            </a:r>
          </a:p>
        </p:txBody>
      </p:sp>
      <p:sp>
        <p:nvSpPr>
          <p:cNvPr id="3" name="Θέση περιεχομένου 2">
            <a:extLst>
              <a:ext uri="{FF2B5EF4-FFF2-40B4-BE49-F238E27FC236}">
                <a16:creationId xmlns:a16="http://schemas.microsoft.com/office/drawing/2014/main" id="{131B0FCE-B173-42B9-9740-31D7D1FFBE57}"/>
              </a:ext>
            </a:extLst>
          </p:cNvPr>
          <p:cNvSpPr>
            <a:spLocks noGrp="1"/>
          </p:cNvSpPr>
          <p:nvPr>
            <p:ph idx="1"/>
          </p:nvPr>
        </p:nvSpPr>
        <p:spPr/>
        <p:txBody>
          <a:bodyPr/>
          <a:lstStyle/>
          <a:p>
            <a:r>
              <a:rPr lang="el-GR" dirty="0"/>
              <a:t>Τα χαρακτηριστικά φύλου αφορούν βιολογικά- ανατομικά χαρακτηριστικά τα οποία συνδέονται με το φύλο και περιλαμβάνουν </a:t>
            </a:r>
          </a:p>
          <a:p>
            <a:pPr>
              <a:buFont typeface="Wingdings" panose="05000000000000000000" pitchFamily="2" charset="2"/>
              <a:buChar char="§"/>
            </a:pPr>
            <a:r>
              <a:rPr lang="el-GR" dirty="0"/>
              <a:t> τα πρωτογενή χαρακτηριστικά του φύλου, δηλαδή τα εσωτερικά και εξωτερικά αναπαραγωγικά όργανα, τις </a:t>
            </a:r>
            <a:r>
              <a:rPr lang="el-GR" dirty="0" err="1"/>
              <a:t>γονάδες</a:t>
            </a:r>
            <a:r>
              <a:rPr lang="el-GR" dirty="0"/>
              <a:t>, τα επίπεδα των ορμονών του φύλου (οιστρογόνα, τεστοστερόνη) και τα φυλετικά χρωμοσώματα </a:t>
            </a:r>
          </a:p>
          <a:p>
            <a:pPr>
              <a:buFont typeface="Wingdings" panose="05000000000000000000" pitchFamily="2" charset="2"/>
              <a:buChar char="§"/>
            </a:pPr>
            <a:r>
              <a:rPr lang="el-GR" dirty="0"/>
              <a:t>Τα δευτερογενή χαρακτηριστικά του φύλου, όπως η ανάπτυξη του στήθους, η τριχοφυΐα, η κατανομή της μυϊκής μάζας και του λίπους στο σώμα.</a:t>
            </a:r>
          </a:p>
          <a:p>
            <a:pPr marL="0" indent="0">
              <a:buNone/>
            </a:pPr>
            <a:r>
              <a:rPr lang="el-GR" dirty="0"/>
              <a:t>Ανάλογα με το σύνολο των πρωτογενών χαρακτηριστικών φύλου ενός ατόμου, αυτό κατηγοριοποιείται ως αρσενικό (ΧΥ χρωμοσώματα) ή ως θηλυκό (ΧΧ). Με βάση αυτή την κατηγοριοποίηση αποδίδεται στο άτομο ένα φύλο, το οποίο καταχωρίζεται και στα επίσημα έγγραφα όπως πιστοποιητικό γέννησης. </a:t>
            </a:r>
          </a:p>
          <a:p>
            <a:endParaRPr lang="el-GR" dirty="0"/>
          </a:p>
        </p:txBody>
      </p:sp>
    </p:spTree>
    <p:extLst>
      <p:ext uri="{BB962C8B-B14F-4D97-AF65-F5344CB8AC3E}">
        <p14:creationId xmlns:p14="http://schemas.microsoft.com/office/powerpoint/2010/main" val="1224092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DD7EBE-CCE5-4A0B-B88F-07729A916B2D}"/>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1DBB1BE-961D-4CC5-A8F3-65E59EDEA939}"/>
              </a:ext>
            </a:extLst>
          </p:cNvPr>
          <p:cNvSpPr>
            <a:spLocks noGrp="1"/>
          </p:cNvSpPr>
          <p:nvPr>
            <p:ph idx="1"/>
          </p:nvPr>
        </p:nvSpPr>
        <p:spPr/>
        <p:txBody>
          <a:bodyPr/>
          <a:lstStyle/>
          <a:p>
            <a:pPr algn="just">
              <a:lnSpc>
                <a:spcPct val="150000"/>
              </a:lnSpc>
            </a:pPr>
            <a:r>
              <a:rPr lang="el-GR" dirty="0"/>
              <a:t>Ωστόσο ορισμένα άτομα γεννιούνται με βιολογικά χαρακτηριστικά που δεν μπορούν να ταξινομηθούν ακριβώς σε κάποια από τις δύο αυτές κατηγορίες. </a:t>
            </a:r>
          </a:p>
          <a:p>
            <a:pPr algn="just">
              <a:lnSpc>
                <a:spcPct val="150000"/>
              </a:lnSpc>
            </a:pPr>
            <a:r>
              <a:rPr lang="el-GR" dirty="0"/>
              <a:t>Ο όρος </a:t>
            </a:r>
            <a:r>
              <a:rPr lang="el-GR" dirty="0" err="1"/>
              <a:t>ίντερσεξ</a:t>
            </a:r>
            <a:r>
              <a:rPr lang="el-GR" dirty="0"/>
              <a:t> (</a:t>
            </a:r>
            <a:r>
              <a:rPr lang="en-US" dirty="0"/>
              <a:t>intersex) </a:t>
            </a:r>
            <a:r>
              <a:rPr lang="el-GR" dirty="0"/>
              <a:t>αναφέρεται στα άτομα των οποίων τα χαρακτηριστικά φύλου δεν ανήκουν αυστηρά στην αρσενική ή θηλυκή κατηγορία, ανήκουν και στις δύο κατηγορίες ταυτόχρονα ή δεν ανήκουν σε καμία από τις δύο. </a:t>
            </a:r>
          </a:p>
          <a:p>
            <a:pPr algn="just">
              <a:lnSpc>
                <a:spcPct val="150000"/>
              </a:lnSpc>
            </a:pPr>
            <a:r>
              <a:rPr lang="el-GR" dirty="0"/>
              <a:t>Στα ελληνικά την </a:t>
            </a:r>
            <a:r>
              <a:rPr lang="el-GR" dirty="0" err="1"/>
              <a:t>ίντερσεξ</a:t>
            </a:r>
            <a:r>
              <a:rPr lang="el-GR" dirty="0"/>
              <a:t> κατάσταση τη συναντάμε με τον όρο </a:t>
            </a:r>
            <a:r>
              <a:rPr lang="el-GR" dirty="0" err="1"/>
              <a:t>διαφυλικότητα</a:t>
            </a:r>
            <a:r>
              <a:rPr lang="el-GR" dirty="0"/>
              <a:t>.  </a:t>
            </a:r>
          </a:p>
        </p:txBody>
      </p:sp>
    </p:spTree>
    <p:extLst>
      <p:ext uri="{BB962C8B-B14F-4D97-AF65-F5344CB8AC3E}">
        <p14:creationId xmlns:p14="http://schemas.microsoft.com/office/powerpoint/2010/main" val="4092421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39D5F9C-7873-4A0A-B45D-76B464BBABF6}"/>
              </a:ext>
            </a:extLst>
          </p:cNvPr>
          <p:cNvSpPr>
            <a:spLocks noGrp="1"/>
          </p:cNvSpPr>
          <p:nvPr>
            <p:ph type="title"/>
          </p:nvPr>
        </p:nvSpPr>
        <p:spPr/>
        <p:txBody>
          <a:bodyPr/>
          <a:lstStyle/>
          <a:p>
            <a:r>
              <a:rPr lang="el-GR" dirty="0"/>
              <a:t>Ταυτότητα φύλου</a:t>
            </a:r>
          </a:p>
        </p:txBody>
      </p:sp>
      <p:sp>
        <p:nvSpPr>
          <p:cNvPr id="3" name="Θέση περιεχομένου 2">
            <a:extLst>
              <a:ext uri="{FF2B5EF4-FFF2-40B4-BE49-F238E27FC236}">
                <a16:creationId xmlns:a16="http://schemas.microsoft.com/office/drawing/2014/main" id="{046F7AFA-50BE-4185-A6E0-72EBE297CDF3}"/>
              </a:ext>
            </a:extLst>
          </p:cNvPr>
          <p:cNvSpPr>
            <a:spLocks noGrp="1"/>
          </p:cNvSpPr>
          <p:nvPr>
            <p:ph idx="1"/>
          </p:nvPr>
        </p:nvSpPr>
        <p:spPr/>
        <p:txBody>
          <a:bodyPr/>
          <a:lstStyle/>
          <a:p>
            <a:r>
              <a:rPr lang="el-GR" dirty="0"/>
              <a:t>Με τον όρο ταυτότητα φύλου αναφερόμαστε στην εσωτερική αίσθηση που έχει ένα άτομο για το φύλο του. Η ταυτότητα φύλου των ατόμων αναμένεται να ταυτίζεται με το φύλου που τους αποδόθηκε κατά τη γέννηση βάσει των βιολογικών – ανατομικών χαρακτηριστικών τους ωστόσο αυτό δεν ισχύει για όλα τα άτομα. </a:t>
            </a:r>
          </a:p>
          <a:p>
            <a:r>
              <a:rPr lang="el-GR" dirty="0"/>
              <a:t>Ο όρος </a:t>
            </a:r>
            <a:r>
              <a:rPr lang="en-US" dirty="0"/>
              <a:t>cisgender </a:t>
            </a:r>
            <a:r>
              <a:rPr lang="el-GR" dirty="0"/>
              <a:t>περιγράφει τα άτομα που η ταυτότητα φύλου τους ταυτίζεται με το </a:t>
            </a:r>
            <a:r>
              <a:rPr lang="el-GR" dirty="0" err="1"/>
              <a:t>αποδοθέν</a:t>
            </a:r>
            <a:r>
              <a:rPr lang="el-GR" dirty="0"/>
              <a:t> φύλο τους, ενώ για τα άτομα των οποίων η ταυτότητα φύλου διαφέρει από το φύλο που τους αποδόθηκε στη γέννηση χρησιμοποιείται ο όρος </a:t>
            </a:r>
            <a:r>
              <a:rPr lang="el-GR" dirty="0" err="1"/>
              <a:t>τρανς</a:t>
            </a:r>
            <a:r>
              <a:rPr lang="el-GR" dirty="0"/>
              <a:t> (ή </a:t>
            </a:r>
            <a:r>
              <a:rPr lang="el-GR" dirty="0" err="1"/>
              <a:t>διεμφυλικός</a:t>
            </a:r>
            <a:r>
              <a:rPr lang="el-GR" dirty="0"/>
              <a:t> –ή, - ό)</a:t>
            </a:r>
          </a:p>
        </p:txBody>
      </p:sp>
    </p:spTree>
    <p:extLst>
      <p:ext uri="{BB962C8B-B14F-4D97-AF65-F5344CB8AC3E}">
        <p14:creationId xmlns:p14="http://schemas.microsoft.com/office/powerpoint/2010/main" val="40117987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142D5CC-24E9-4F1C-9282-4B02C4E9827F}"/>
              </a:ext>
            </a:extLst>
          </p:cNvPr>
          <p:cNvSpPr>
            <a:spLocks noGrp="1"/>
          </p:cNvSpPr>
          <p:nvPr>
            <p:ph type="title"/>
          </p:nvPr>
        </p:nvSpPr>
        <p:spPr/>
        <p:txBody>
          <a:bodyPr/>
          <a:lstStyle/>
          <a:p>
            <a:r>
              <a:rPr lang="el-GR" dirty="0"/>
              <a:t>Η δυναμική των πολιτισμικών ταυτοτήτων </a:t>
            </a:r>
          </a:p>
        </p:txBody>
      </p:sp>
      <p:sp>
        <p:nvSpPr>
          <p:cNvPr id="3" name="Θέση περιεχομένου 2">
            <a:extLst>
              <a:ext uri="{FF2B5EF4-FFF2-40B4-BE49-F238E27FC236}">
                <a16:creationId xmlns:a16="http://schemas.microsoft.com/office/drawing/2014/main" id="{B2D7DA92-9E0D-43A4-BB21-A078FB71FE55}"/>
              </a:ext>
            </a:extLst>
          </p:cNvPr>
          <p:cNvSpPr>
            <a:spLocks noGrp="1"/>
          </p:cNvSpPr>
          <p:nvPr>
            <p:ph idx="1"/>
          </p:nvPr>
        </p:nvSpPr>
        <p:spPr>
          <a:xfrm>
            <a:off x="1097280" y="1845734"/>
            <a:ext cx="10058400" cy="4301848"/>
          </a:xfrm>
        </p:spPr>
        <p:txBody>
          <a:bodyPr/>
          <a:lstStyle/>
          <a:p>
            <a:r>
              <a:rPr lang="el-GR" dirty="0"/>
              <a:t>Πέρα από άλλες ταυτότητες όπως η καταγωγή, η εθνικότητα, η κοινωνική τάξη, το επάγγελμα, η γλώσσα, η θρησκεία και άλλα, στη διαμόρφωση των κοινωνικών καταστάσεων συμβάλλει ενεργά και πολυδιάστατα και το φύλο των ανθρώπων. </a:t>
            </a:r>
          </a:p>
          <a:p>
            <a:endParaRPr lang="el-GR" dirty="0"/>
          </a:p>
          <a:p>
            <a:r>
              <a:rPr lang="el-GR" dirty="0"/>
              <a:t>Οι πολιτισμικές διαφορές και ομοιότητες των ανθρώπων είναι η κινητήριος δύναμη για την ένταξη τους σε μία κοινωνία, την ευρύτερη ενσωμάτωση τους σε ένα κοινωνικό περιβάλλον ή την απομάκρυνση τους από αυτό. </a:t>
            </a:r>
          </a:p>
          <a:p>
            <a:r>
              <a:rPr lang="el-GR" dirty="0"/>
              <a:t>Τα πολιτισμικά χαρακτηριστικά αποτελούν σημείο ταύτισης.</a:t>
            </a:r>
          </a:p>
          <a:p>
            <a:r>
              <a:rPr lang="el-GR" dirty="0"/>
              <a:t>Οι πολιτισμικές ταυτότητες του φύλου είναι συμβολικά πεδία που </a:t>
            </a:r>
            <a:r>
              <a:rPr lang="el-GR" dirty="0" err="1"/>
              <a:t>διαπερνώνται</a:t>
            </a:r>
            <a:r>
              <a:rPr lang="el-GR" dirty="0"/>
              <a:t> από τις χώρες και τις κοινωνικές σχέσεις.</a:t>
            </a:r>
          </a:p>
        </p:txBody>
      </p:sp>
    </p:spTree>
    <p:extLst>
      <p:ext uri="{BB962C8B-B14F-4D97-AF65-F5344CB8AC3E}">
        <p14:creationId xmlns:p14="http://schemas.microsoft.com/office/powerpoint/2010/main" val="32917577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4D2AB95-27C4-4419-A1A1-3298A0F03828}"/>
              </a:ext>
            </a:extLst>
          </p:cNvPr>
          <p:cNvSpPr>
            <a:spLocks noGrp="1"/>
          </p:cNvSpPr>
          <p:nvPr>
            <p:ph type="title"/>
          </p:nvPr>
        </p:nvSpPr>
        <p:spPr/>
        <p:txBody>
          <a:bodyPr/>
          <a:lstStyle/>
          <a:p>
            <a:r>
              <a:rPr lang="el-GR" dirty="0">
                <a:latin typeface="Arial" panose="020B0604020202020204" pitchFamily="34" charset="0"/>
              </a:rPr>
              <a:t>Η </a:t>
            </a:r>
            <a:r>
              <a:rPr lang="el-GR" dirty="0" err="1">
                <a:latin typeface="Arial" panose="020B0604020202020204" pitchFamily="34" charset="0"/>
              </a:rPr>
              <a:t>έμφυλη</a:t>
            </a:r>
            <a:r>
              <a:rPr lang="el-GR" dirty="0">
                <a:latin typeface="Arial" panose="020B0604020202020204" pitchFamily="34" charset="0"/>
              </a:rPr>
              <a:t> ετερότητα </a:t>
            </a:r>
            <a:r>
              <a:rPr lang="el-GR" dirty="0">
                <a:effectLst/>
                <a:latin typeface="Arial" panose="020B0604020202020204" pitchFamily="34" charset="0"/>
              </a:rPr>
              <a:t> ως Βασική Αρχή Οργάνωσης της Κοινωνίας</a:t>
            </a:r>
            <a:endParaRPr lang="el-GR" dirty="0"/>
          </a:p>
        </p:txBody>
      </p:sp>
      <p:sp>
        <p:nvSpPr>
          <p:cNvPr id="3" name="Θέση περιεχομένου 2">
            <a:extLst>
              <a:ext uri="{FF2B5EF4-FFF2-40B4-BE49-F238E27FC236}">
                <a16:creationId xmlns:a16="http://schemas.microsoft.com/office/drawing/2014/main" id="{E01EE310-FB1E-4FB4-AAFC-730FEB08064F}"/>
              </a:ext>
            </a:extLst>
          </p:cNvPr>
          <p:cNvSpPr>
            <a:spLocks noGrp="1"/>
          </p:cNvSpPr>
          <p:nvPr>
            <p:ph idx="1"/>
          </p:nvPr>
        </p:nvSpPr>
        <p:spPr/>
        <p:txBody>
          <a:bodyPr/>
          <a:lstStyle/>
          <a:p>
            <a:r>
              <a:rPr lang="el-GR" dirty="0">
                <a:effectLst/>
                <a:latin typeface="Arial" panose="020B0604020202020204" pitchFamily="34" charset="0"/>
              </a:rPr>
              <a:t>Το φύλο αποτελεί θεσμοθετημένο παράγοντα κοινωνικής ιεράρχησης, με την έννοια ότι, με βάση το φύλο η κοινωνία ταξινομεί, χωρίζει τα άτομα σε δύο κατηγορίες (γυναίκες-άνδρες) και ταξινομώντας τα, τα ιεραρχεί (</a:t>
            </a:r>
            <a:r>
              <a:rPr lang="el-GR" dirty="0" err="1">
                <a:effectLst/>
                <a:latin typeface="Arial" panose="020B0604020202020204" pitchFamily="34" charset="0"/>
              </a:rPr>
              <a:t>Delphy</a:t>
            </a:r>
            <a:r>
              <a:rPr lang="el-GR" dirty="0">
                <a:effectLst/>
                <a:latin typeface="Arial" panose="020B0604020202020204" pitchFamily="34" charset="0"/>
              </a:rPr>
              <a:t>, 2008). </a:t>
            </a:r>
          </a:p>
          <a:p>
            <a:r>
              <a:rPr lang="el-GR" dirty="0">
                <a:latin typeface="Arial" panose="020B0604020202020204" pitchFamily="34" charset="0"/>
              </a:rPr>
              <a:t>Τ</a:t>
            </a:r>
            <a:r>
              <a:rPr lang="el-GR" dirty="0">
                <a:effectLst/>
                <a:latin typeface="Arial" panose="020B0604020202020204" pitchFamily="34" charset="0"/>
              </a:rPr>
              <a:t>ο φύλο είναι περιοριστικό και καταπιεστικό για όλες και για όλους, γυναίκες και άνδρες. Αυτό συμβαίνει διότι προβάλλει συγκεκριμένες και οριοθετημένες (αλλά διαφορετικές) προδιαγραφές για τα άτομα που κατατάσσει στην κατηγορία «γυναίκες» και για τα άτομα που κατατάσσει στην κατηγορία «άνδρες», παρότι βεβαίως ως σύστημα εξουσιαστικών σχέσεων, το φύλο </a:t>
            </a:r>
            <a:r>
              <a:rPr lang="el-GR" dirty="0" err="1">
                <a:effectLst/>
                <a:latin typeface="Arial" panose="020B0604020202020204" pitchFamily="34" charset="0"/>
              </a:rPr>
              <a:t>επιβαρύ-νει</a:t>
            </a:r>
            <a:r>
              <a:rPr lang="el-GR" dirty="0">
                <a:effectLst/>
                <a:latin typeface="Arial" panose="020B0604020202020204" pitchFamily="34" charset="0"/>
              </a:rPr>
              <a:t> πρωτίστως τις γυναίκες.</a:t>
            </a:r>
            <a:endParaRPr lang="el-GR" dirty="0"/>
          </a:p>
        </p:txBody>
      </p:sp>
    </p:spTree>
    <p:extLst>
      <p:ext uri="{BB962C8B-B14F-4D97-AF65-F5344CB8AC3E}">
        <p14:creationId xmlns:p14="http://schemas.microsoft.com/office/powerpoint/2010/main" val="33782784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368F762-3397-4248-90EA-F49ED6DC0876}"/>
              </a:ext>
            </a:extLst>
          </p:cNvPr>
          <p:cNvSpPr>
            <a:spLocks noGrp="1"/>
          </p:cNvSpPr>
          <p:nvPr>
            <p:ph type="title"/>
          </p:nvPr>
        </p:nvSpPr>
        <p:spPr/>
        <p:txBody>
          <a:bodyPr/>
          <a:lstStyle/>
          <a:p>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Η </a:t>
            </a:r>
            <a:r>
              <a:rPr kumimoji="0" lang="el-GR" sz="4800" b="0" i="0" u="none" strike="noStrike" kern="1200" cap="none" spc="-50" normalizeH="0" baseline="0" noProof="0" dirty="0" err="1">
                <a:ln>
                  <a:noFill/>
                </a:ln>
                <a:solidFill>
                  <a:srgbClr val="000000">
                    <a:lumMod val="75000"/>
                    <a:lumOff val="25000"/>
                  </a:srgbClr>
                </a:solidFill>
                <a:effectLst/>
                <a:uLnTx/>
                <a:uFillTx/>
                <a:latin typeface="Arial" panose="020B0604020202020204" pitchFamily="34" charset="0"/>
                <a:ea typeface="+mj-ea"/>
                <a:cs typeface="+mj-cs"/>
              </a:rPr>
              <a:t>έμφυλη</a:t>
            </a:r>
            <a:r>
              <a:rPr kumimoji="0" lang="el-GR" sz="4800" b="0" i="0" u="none" strike="noStrike" kern="1200" cap="none" spc="-50" normalizeH="0" baseline="0" noProof="0" dirty="0">
                <a:ln>
                  <a:noFill/>
                </a:ln>
                <a:solidFill>
                  <a:srgbClr val="000000">
                    <a:lumMod val="75000"/>
                    <a:lumOff val="25000"/>
                  </a:srgbClr>
                </a:solidFill>
                <a:effectLst/>
                <a:uLnTx/>
                <a:uFillTx/>
                <a:latin typeface="Arial" panose="020B0604020202020204" pitchFamily="34" charset="0"/>
                <a:ea typeface="+mj-ea"/>
                <a:cs typeface="+mj-cs"/>
              </a:rPr>
              <a:t> ετερότητα  ως Βασική Αρχή Οργάνωσης της Κοινωνίας</a:t>
            </a:r>
            <a:endParaRPr lang="el-GR" dirty="0"/>
          </a:p>
        </p:txBody>
      </p:sp>
      <p:sp>
        <p:nvSpPr>
          <p:cNvPr id="3" name="Θέση περιεχομένου 2">
            <a:extLst>
              <a:ext uri="{FF2B5EF4-FFF2-40B4-BE49-F238E27FC236}">
                <a16:creationId xmlns:a16="http://schemas.microsoft.com/office/drawing/2014/main" id="{B8BC2FC5-DF08-400F-B095-35A6DFBD443D}"/>
              </a:ext>
            </a:extLst>
          </p:cNvPr>
          <p:cNvSpPr>
            <a:spLocks noGrp="1"/>
          </p:cNvSpPr>
          <p:nvPr>
            <p:ph idx="1"/>
          </p:nvPr>
        </p:nvSpPr>
        <p:spPr>
          <a:xfrm>
            <a:off x="1097279" y="1845734"/>
            <a:ext cx="10882686" cy="4023360"/>
          </a:xfrm>
        </p:spPr>
        <p:txBody>
          <a:bodyPr/>
          <a:lstStyle/>
          <a:p>
            <a:pPr algn="just"/>
            <a:r>
              <a:rPr lang="el-GR" dirty="0">
                <a:effectLst/>
                <a:latin typeface="Arial" panose="020B0604020202020204" pitchFamily="34" charset="0"/>
              </a:rPr>
              <a:t>Το ότι το φύλο αποτελεί σύστημα σχέσεων, σημαίνει ότι δεν υπάρχει γυναικείο χωρίς ανδρικό και αντίστροφα, ενώ συνήθως </a:t>
            </a:r>
            <a:r>
              <a:rPr lang="el-GR" b="1" dirty="0">
                <a:effectLst/>
                <a:latin typeface="Arial" panose="020B0604020202020204" pitchFamily="34" charset="0"/>
              </a:rPr>
              <a:t>η διάκριση </a:t>
            </a:r>
            <a:r>
              <a:rPr lang="el-GR" dirty="0">
                <a:effectLst/>
                <a:latin typeface="Arial" panose="020B0604020202020204" pitchFamily="34" charset="0"/>
              </a:rPr>
              <a:t>είναι απολύτως αντιθετική: Οι γυναίκες, για παράδειγμα, λέγεται ότι είναι τρυφερές, γλυκές, στοργικές, αλλά και πονηρές, επιπόλαιες κ.λπ. Δηλαδή στερεοτυπικά, ό,τι δεν είναι οι άνδρες, οι οποίοι αναφέρονται ως γενναίοι, τολμηροί, ριψοκίνδυνοι, ντόμπροι κ.λπ. Οι στερεοτυπικές αυτές διατυπώσεις όμως, δεν περιγράφουν μόνο. </a:t>
            </a:r>
          </a:p>
          <a:p>
            <a:pPr algn="just"/>
            <a:r>
              <a:rPr lang="el-GR" dirty="0">
                <a:effectLst/>
                <a:latin typeface="Arial" panose="020B0604020202020204" pitchFamily="34" charset="0"/>
              </a:rPr>
              <a:t>Σκεφτείτε την προτροπή: «Γιωργάκη, τα αγόρια δεν κλαίνε». Περιγράφοντας, λειτουργεί παράλληλα και κανονιστικά, δηλαδή, μαθαίνει στον Γιωργάκη πώς πρέπει να φέρονται τα αγόρια. Δηλα</a:t>
            </a:r>
            <a:r>
              <a:rPr lang="el-GR" dirty="0">
                <a:latin typeface="Arial" panose="020B0604020202020204" pitchFamily="34" charset="0"/>
              </a:rPr>
              <a:t>δ</a:t>
            </a:r>
            <a:r>
              <a:rPr lang="el-GR" dirty="0">
                <a:effectLst/>
                <a:latin typeface="Arial" panose="020B0604020202020204" pitchFamily="34" charset="0"/>
              </a:rPr>
              <a:t>ή το φύλο μας, που υποτίθεται ότι μας περιγράφει, διατυπώνοντας το τι είμαστε στην ουσία μάς λέει πώς πρέπει να είμαστε.</a:t>
            </a:r>
            <a:endParaRPr lang="el-GR" dirty="0"/>
          </a:p>
        </p:txBody>
      </p:sp>
    </p:spTree>
    <p:extLst>
      <p:ext uri="{BB962C8B-B14F-4D97-AF65-F5344CB8AC3E}">
        <p14:creationId xmlns:p14="http://schemas.microsoft.com/office/powerpoint/2010/main" val="3369148351"/>
      </p:ext>
    </p:extLst>
  </p:cSld>
  <p:clrMapOvr>
    <a:masterClrMapping/>
  </p:clrMapOvr>
</p:sld>
</file>

<file path=ppt/theme/theme1.xml><?xml version="1.0" encoding="utf-8"?>
<a:theme xmlns:a="http://schemas.openxmlformats.org/drawingml/2006/main" name="Ανασκόπηση">
  <a:themeElements>
    <a:clrScheme name="Ανασκόπηση">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Ανασκόπηση">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νασκόπηση">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303</TotalTime>
  <Words>3653</Words>
  <Application>Microsoft Office PowerPoint</Application>
  <PresentationFormat>Ευρεία οθόνη</PresentationFormat>
  <Paragraphs>115</Paragraphs>
  <Slides>31</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31</vt:i4>
      </vt:variant>
    </vt:vector>
  </HeadingPairs>
  <TitlesOfParts>
    <vt:vector size="37" baseType="lpstr">
      <vt:lpstr>Arial</vt:lpstr>
      <vt:lpstr>Calibri</vt:lpstr>
      <vt:lpstr>Calibri Light</vt:lpstr>
      <vt:lpstr>Times New Roman</vt:lpstr>
      <vt:lpstr>Wingdings</vt:lpstr>
      <vt:lpstr>Ανασκόπηση</vt:lpstr>
      <vt:lpstr>Έμφυλη ετερότητα </vt:lpstr>
      <vt:lpstr>Τι είναι η έμφυλη ετερότητα;</vt:lpstr>
      <vt:lpstr>Πως ορίζεται το βιολογικό και το κοινωνικό φύλο.</vt:lpstr>
      <vt:lpstr>Βιολογικά χαρακτηριστικά φύλου </vt:lpstr>
      <vt:lpstr>Παρουσίαση του PowerPoint</vt:lpstr>
      <vt:lpstr>Ταυτότητα φύλου</vt:lpstr>
      <vt:lpstr>Η δυναμική των πολιτισμικών ταυτοτήτων </vt:lpstr>
      <vt:lpstr>Η έμφυλη ετερότητα  ως Βασική Αρχή Οργάνωσης της Κοινωνίας</vt:lpstr>
      <vt:lpstr>Η έμφυλη ετερότητα  ως Βασική Αρχή Οργάνωσης της Κοινωνίας</vt:lpstr>
      <vt:lpstr>Η έμφυλη ετερότητα  ως Βασική Αρχή Οργάνωσης της Κοινωνίας</vt:lpstr>
      <vt:lpstr>Η έμφυλη ετερότητα  ως Βασική Αρχή Οργάνωσης της Κοινωνίας</vt:lpstr>
      <vt:lpstr>Η έμφυλη ετερότητα  ως Βασική Αρχή Οργάνωσης της Κοινωνίας</vt:lpstr>
      <vt:lpstr>Η έμφυλη ετερότητα  ως Βασική Αρχή Οργάνωσης της Κοινωνίας</vt:lpstr>
      <vt:lpstr>Το φύλο </vt:lpstr>
      <vt:lpstr>Διαδικασία Διαμόρφωσης της Ταυτότητας Φύλου Έμφυλη Κοινωνικοποίηση και Έμφυλη ετερότητα</vt:lpstr>
      <vt:lpstr>Διαδικασία Διαμόρφωσης της Ταυτότητας Φύλου Έμφυλη Κοινωνικοποίηση και Έμφυλη ετερότητα</vt:lpstr>
      <vt:lpstr>Διαδικασία Διαμόρφωσης της Ταυτότητας Φύλου Έμφυλη Κοινωνικοποίηση και Έμφυλη ετερότητα</vt:lpstr>
      <vt:lpstr>Διαδικασία Διαμόρφωσης της Ταυτότητας Φύλου Έμφυλη Κοινωνικοποίηση και Έμφυλη ετερότητα</vt:lpstr>
      <vt:lpstr>Διαδικασία Διαμόρφωσης της Ταυτότητας Φύλου Έμφυλη Κοινωνικοποίηση και Έμφυλη ετερότητα</vt:lpstr>
      <vt:lpstr>Διαδικασία Διαμόρφωσης της Ταυτότητας Φύλου Έμφυλη Κοινωνικοποίηση και Έμφυλη ετερότητα</vt:lpstr>
      <vt:lpstr>Διαδικασία Διαμόρφωσης της Ταυτότητας Φύλου Έμφυλη Κοινωνικοποίηση και Έμφυλη ετερότητα</vt:lpstr>
      <vt:lpstr>Το φύλο ως μορφή κοινωνικής ανισότητας και οι ιδιαιτερότητες που παρουσιάζει </vt:lpstr>
      <vt:lpstr>Το φύλο ως μορφή κοινωνικής ανισότητας και οι ιδιαιτερότητες που παρουσιάζει </vt:lpstr>
      <vt:lpstr>Το σχολείο ως πολιτισμικό πλαίσιο κατασκευής έμφυλων ταυτοτήτων και ως ένα προνομιακό πεδίο για την άρση του σεξισμού</vt:lpstr>
      <vt:lpstr>Το σχολείο ως πολιτισμικό πλαίσιο κατασκευής έμφυλων ταυτοτήτων και ως ένα προνομιακό πεδίο για την άρση του σεξισμού</vt:lpstr>
      <vt:lpstr>Η μελέτη του ανδρισμού στην εκπαίδευση </vt:lpstr>
      <vt:lpstr>Παράδειγμα προς συζήτηση</vt:lpstr>
      <vt:lpstr>Το σχολείο παράγει, συντηρεί και αναπαράγει την έμφυλη ανισότητα </vt:lpstr>
      <vt:lpstr>Το σχολείο παράγει, συντηρεί και αναπαράγει την έμφυλη ανισότητα </vt:lpstr>
      <vt:lpstr>Το σχολείο παράγει, συντηρεί και αναπαράγει την έμφυλη ανισότητα </vt:lpstr>
      <vt:lpstr>Βιβλιογραφικός Οδηγός για Περαιτέρω Εμβάθυνση</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Έμφυλη ετερότητα </dc:title>
  <dc:creator>Next Gen</dc:creator>
  <cp:lastModifiedBy>Next Gen</cp:lastModifiedBy>
  <cp:revision>3</cp:revision>
  <dcterms:created xsi:type="dcterms:W3CDTF">2021-06-25T11:30:44Z</dcterms:created>
  <dcterms:modified xsi:type="dcterms:W3CDTF">2021-11-15T17:15:21Z</dcterms:modified>
</cp:coreProperties>
</file>