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sldIdLst>
    <p:sldId id="299" r:id="rId2"/>
    <p:sldId id="256" r:id="rId3"/>
    <p:sldId id="257" r:id="rId4"/>
    <p:sldId id="258" r:id="rId5"/>
    <p:sldId id="259" r:id="rId6"/>
    <p:sldId id="260" r:id="rId7"/>
    <p:sldId id="261" r:id="rId8"/>
    <p:sldId id="263" r:id="rId9"/>
    <p:sldId id="270" r:id="rId10"/>
    <p:sldId id="264" r:id="rId11"/>
    <p:sldId id="265" r:id="rId12"/>
    <p:sldId id="267" r:id="rId13"/>
    <p:sldId id="262" r:id="rId14"/>
    <p:sldId id="268" r:id="rId15"/>
    <p:sldId id="269" r:id="rId16"/>
    <p:sldId id="272" r:id="rId17"/>
    <p:sldId id="273" r:id="rId18"/>
    <p:sldId id="289" r:id="rId19"/>
    <p:sldId id="275" r:id="rId20"/>
    <p:sldId id="277" r:id="rId21"/>
    <p:sldId id="281" r:id="rId22"/>
    <p:sldId id="29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1700"/>
    <a:srgbClr val="000099"/>
    <a:srgbClr val="422C16"/>
    <a:srgbClr val="0C788E"/>
    <a:srgbClr val="025198"/>
    <a:srgbClr val="1C1C1C"/>
    <a:srgbClr val="660066"/>
    <a:srgbClr val="000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62" autoAdjust="0"/>
    <p:restoredTop sz="94652" autoAdjust="0"/>
  </p:normalViewPr>
  <p:slideViewPr>
    <p:cSldViewPr>
      <p:cViewPr varScale="1">
        <p:scale>
          <a:sx n="79" d="100"/>
          <a:sy n="79" d="100"/>
        </p:scale>
        <p:origin x="14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A9754D3-C9E1-497D-80F0-964F1F2638D0}" type="slidenum">
              <a:rPr lang="es-ES" smtClean="0"/>
              <a:pPr/>
              <a:t>‹#›</a:t>
            </a:fld>
            <a:endParaRPr lang="es-ES"/>
          </a:p>
        </p:txBody>
      </p:sp>
    </p:spTree>
    <p:extLst>
      <p:ext uri="{BB962C8B-B14F-4D97-AF65-F5344CB8AC3E}">
        <p14:creationId xmlns:p14="http://schemas.microsoft.com/office/powerpoint/2010/main" val="2377030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ACB56C-A7B5-461E-9CE2-4EC7C53E015B}" type="slidenum">
              <a:rPr lang="es-ES" smtClean="0"/>
              <a:pPr/>
              <a:t>‹#›</a:t>
            </a:fld>
            <a:endParaRPr lang="es-ES"/>
          </a:p>
        </p:txBody>
      </p:sp>
    </p:spTree>
    <p:extLst>
      <p:ext uri="{BB962C8B-B14F-4D97-AF65-F5344CB8AC3E}">
        <p14:creationId xmlns:p14="http://schemas.microsoft.com/office/powerpoint/2010/main" val="213269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ACB56C-A7B5-461E-9CE2-4EC7C53E015B}" type="slidenum">
              <a:rPr lang="es-ES" smtClean="0"/>
              <a:pPr/>
              <a:t>‹#›</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6721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ACB56C-A7B5-461E-9CE2-4EC7C53E015B}" type="slidenum">
              <a:rPr lang="es-ES" smtClean="0"/>
              <a:pPr/>
              <a:t>‹#›</a:t>
            </a:fld>
            <a:endParaRPr lang="es-ES"/>
          </a:p>
        </p:txBody>
      </p:sp>
    </p:spTree>
    <p:extLst>
      <p:ext uri="{BB962C8B-B14F-4D97-AF65-F5344CB8AC3E}">
        <p14:creationId xmlns:p14="http://schemas.microsoft.com/office/powerpoint/2010/main" val="1075546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ACB56C-A7B5-461E-9CE2-4EC7C53E015B}" type="slidenum">
              <a:rPr lang="es-ES" smtClean="0"/>
              <a:pPr/>
              <a:t>‹#›</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2540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ACB56C-A7B5-461E-9CE2-4EC7C53E015B}" type="slidenum">
              <a:rPr lang="es-ES" smtClean="0"/>
              <a:pPr/>
              <a:t>‹#›</a:t>
            </a:fld>
            <a:endParaRPr lang="es-ES"/>
          </a:p>
        </p:txBody>
      </p:sp>
    </p:spTree>
    <p:extLst>
      <p:ext uri="{BB962C8B-B14F-4D97-AF65-F5344CB8AC3E}">
        <p14:creationId xmlns:p14="http://schemas.microsoft.com/office/powerpoint/2010/main" val="3683695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ED2064C-DC61-411F-8871-57022DCD4A94}" type="slidenum">
              <a:rPr lang="es-ES" smtClean="0"/>
              <a:pPr/>
              <a:t>‹#›</a:t>
            </a:fld>
            <a:endParaRPr lang="es-ES"/>
          </a:p>
        </p:txBody>
      </p:sp>
    </p:spTree>
    <p:extLst>
      <p:ext uri="{BB962C8B-B14F-4D97-AF65-F5344CB8AC3E}">
        <p14:creationId xmlns:p14="http://schemas.microsoft.com/office/powerpoint/2010/main" val="3975522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63479ED-C02F-4AEC-B524-A77F7B725D9C}" type="slidenum">
              <a:rPr lang="es-ES" smtClean="0"/>
              <a:pPr/>
              <a:t>‹#›</a:t>
            </a:fld>
            <a:endParaRPr lang="es-ES"/>
          </a:p>
        </p:txBody>
      </p:sp>
    </p:spTree>
    <p:extLst>
      <p:ext uri="{BB962C8B-B14F-4D97-AF65-F5344CB8AC3E}">
        <p14:creationId xmlns:p14="http://schemas.microsoft.com/office/powerpoint/2010/main" val="409290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ACB56C-A7B5-461E-9CE2-4EC7C53E015B}" type="slidenum">
              <a:rPr lang="es-ES" smtClean="0"/>
              <a:pPr/>
              <a:t>‹#›</a:t>
            </a:fld>
            <a:endParaRPr lang="es-ES"/>
          </a:p>
        </p:txBody>
      </p:sp>
    </p:spTree>
    <p:extLst>
      <p:ext uri="{BB962C8B-B14F-4D97-AF65-F5344CB8AC3E}">
        <p14:creationId xmlns:p14="http://schemas.microsoft.com/office/powerpoint/2010/main" val="299879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E7A2B2C-F633-4CE2-8682-683331524375}" type="slidenum">
              <a:rPr lang="es-ES" smtClean="0"/>
              <a:pPr/>
              <a:t>‹#›</a:t>
            </a:fld>
            <a:endParaRPr lang="es-ES"/>
          </a:p>
        </p:txBody>
      </p:sp>
    </p:spTree>
    <p:extLst>
      <p:ext uri="{BB962C8B-B14F-4D97-AF65-F5344CB8AC3E}">
        <p14:creationId xmlns:p14="http://schemas.microsoft.com/office/powerpoint/2010/main" val="357544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1DDCB1F-CAA9-4602-BC20-93FFB8B6A802}" type="slidenum">
              <a:rPr lang="es-ES" smtClean="0"/>
              <a:pPr/>
              <a:t>‹#›</a:t>
            </a:fld>
            <a:endParaRPr lang="es-ES"/>
          </a:p>
        </p:txBody>
      </p:sp>
    </p:spTree>
    <p:extLst>
      <p:ext uri="{BB962C8B-B14F-4D97-AF65-F5344CB8AC3E}">
        <p14:creationId xmlns:p14="http://schemas.microsoft.com/office/powerpoint/2010/main" val="375782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CF9BFDD-477A-443E-80A8-98CE5B6203BE}" type="slidenum">
              <a:rPr lang="es-ES" smtClean="0"/>
              <a:pPr/>
              <a:t>‹#›</a:t>
            </a:fld>
            <a:endParaRPr lang="es-ES"/>
          </a:p>
        </p:txBody>
      </p:sp>
    </p:spTree>
    <p:extLst>
      <p:ext uri="{BB962C8B-B14F-4D97-AF65-F5344CB8AC3E}">
        <p14:creationId xmlns:p14="http://schemas.microsoft.com/office/powerpoint/2010/main" val="186038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3F8C861-48CF-4FA2-B0E1-D82EDBD8D70D}" type="slidenum">
              <a:rPr lang="es-ES" smtClean="0"/>
              <a:pPr/>
              <a:t>‹#›</a:t>
            </a:fld>
            <a:endParaRPr lang="es-ES"/>
          </a:p>
        </p:txBody>
      </p:sp>
    </p:spTree>
    <p:extLst>
      <p:ext uri="{BB962C8B-B14F-4D97-AF65-F5344CB8AC3E}">
        <p14:creationId xmlns:p14="http://schemas.microsoft.com/office/powerpoint/2010/main" val="352367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2ACB56C-A7B5-461E-9CE2-4EC7C53E015B}" type="slidenum">
              <a:rPr lang="es-ES" smtClean="0"/>
              <a:pPr/>
              <a:t>‹#›</a:t>
            </a:fld>
            <a:endParaRPr lang="es-ES"/>
          </a:p>
        </p:txBody>
      </p:sp>
    </p:spTree>
    <p:extLst>
      <p:ext uri="{BB962C8B-B14F-4D97-AF65-F5344CB8AC3E}">
        <p14:creationId xmlns:p14="http://schemas.microsoft.com/office/powerpoint/2010/main" val="4010240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D442485-2306-4BB7-B75A-434062C7E573}" type="slidenum">
              <a:rPr lang="es-ES" smtClean="0"/>
              <a:pPr/>
              <a:t>‹#›</a:t>
            </a:fld>
            <a:endParaRPr lang="es-ES"/>
          </a:p>
        </p:txBody>
      </p:sp>
    </p:spTree>
    <p:extLst>
      <p:ext uri="{BB962C8B-B14F-4D97-AF65-F5344CB8AC3E}">
        <p14:creationId xmlns:p14="http://schemas.microsoft.com/office/powerpoint/2010/main" val="78085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768D78B-AC99-4643-A434-A1B05D063881}" type="slidenum">
              <a:rPr lang="es-ES" smtClean="0"/>
              <a:pPr/>
              <a:t>‹#›</a:t>
            </a:fld>
            <a:endParaRPr lang="es-ES"/>
          </a:p>
        </p:txBody>
      </p:sp>
    </p:spTree>
    <p:extLst>
      <p:ext uri="{BB962C8B-B14F-4D97-AF65-F5344CB8AC3E}">
        <p14:creationId xmlns:p14="http://schemas.microsoft.com/office/powerpoint/2010/main" val="227914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2ACB56C-A7B5-461E-9CE2-4EC7C53E015B}" type="slidenum">
              <a:rPr lang="es-ES" smtClean="0"/>
              <a:pPr/>
              <a:t>‹#›</a:t>
            </a:fld>
            <a:endParaRPr lang="es-ES"/>
          </a:p>
        </p:txBody>
      </p:sp>
    </p:spTree>
    <p:extLst>
      <p:ext uri="{BB962C8B-B14F-4D97-AF65-F5344CB8AC3E}">
        <p14:creationId xmlns:p14="http://schemas.microsoft.com/office/powerpoint/2010/main" val="2360596512"/>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 id="2147483755" r:id="rId15"/>
    <p:sldLayoutId id="214748375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EA8189-F3DE-4D2E-B806-3E87FD67C806}"/>
              </a:ext>
            </a:extLst>
          </p:cNvPr>
          <p:cNvSpPr>
            <a:spLocks noGrp="1"/>
          </p:cNvSpPr>
          <p:nvPr>
            <p:ph type="ctrTitle"/>
          </p:nvPr>
        </p:nvSpPr>
        <p:spPr>
          <a:xfrm>
            <a:off x="1130300" y="1397000"/>
            <a:ext cx="5825202" cy="2653836"/>
          </a:xfrm>
        </p:spPr>
        <p:txBody>
          <a:bodyPr>
            <a:normAutofit/>
          </a:bodyPr>
          <a:lstStyle/>
          <a:p>
            <a:endParaRPr lang="el-GR"/>
          </a:p>
        </p:txBody>
      </p:sp>
      <p:sp>
        <p:nvSpPr>
          <p:cNvPr id="3" name="Υπότιτλος 2">
            <a:extLst>
              <a:ext uri="{FF2B5EF4-FFF2-40B4-BE49-F238E27FC236}">
                <a16:creationId xmlns:a16="http://schemas.microsoft.com/office/drawing/2014/main" id="{E3CF08DF-CD21-4AEC-942C-26F66C888C49}"/>
              </a:ext>
            </a:extLst>
          </p:cNvPr>
          <p:cNvSpPr>
            <a:spLocks noGrp="1"/>
          </p:cNvSpPr>
          <p:nvPr>
            <p:ph type="subTitle" idx="1"/>
          </p:nvPr>
        </p:nvSpPr>
        <p:spPr>
          <a:xfrm>
            <a:off x="1130300" y="4050833"/>
            <a:ext cx="5825202" cy="1096899"/>
          </a:xfrm>
        </p:spPr>
        <p:txBody>
          <a:bodyPr>
            <a:normAutofit/>
          </a:bodyPr>
          <a:lstStyle/>
          <a:p>
            <a:endParaRPr lang="el-GR"/>
          </a:p>
        </p:txBody>
      </p:sp>
    </p:spTree>
    <p:extLst>
      <p:ext uri="{BB962C8B-B14F-4D97-AF65-F5344CB8AC3E}">
        <p14:creationId xmlns:p14="http://schemas.microsoft.com/office/powerpoint/2010/main" val="2792928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Ορισμοί Μάρκας</a:t>
            </a:r>
          </a:p>
        </p:txBody>
      </p:sp>
      <p:sp>
        <p:nvSpPr>
          <p:cNvPr id="3" name="2 - Θέση περιεχομένου"/>
          <p:cNvSpPr>
            <a:spLocks noGrp="1"/>
          </p:cNvSpPr>
          <p:nvPr>
            <p:ph idx="1"/>
          </p:nvPr>
        </p:nvSpPr>
        <p:spPr/>
        <p:txBody>
          <a:bodyPr/>
          <a:lstStyle/>
          <a:p>
            <a:r>
              <a:rPr lang="el-GR" dirty="0"/>
              <a:t>Η μάρκα είναι μια κοινόχρηστη και αποκλειστική ΙΔΕΑ η οποία ενσαρκώνεται σε προϊόντα, υπηρεσίες, τόπους ή/και εμπειρίες. </a:t>
            </a:r>
          </a:p>
          <a:p>
            <a:endParaRPr lang="el-GR" dirty="0"/>
          </a:p>
          <a:p>
            <a:r>
              <a:rPr lang="el-GR" dirty="0"/>
              <a:t>Τελικά, πωλούμε προϊόντα, και υπηρεσίες ή ΙΔΕΕΣ;</a:t>
            </a:r>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μάρκα ως ΙΔΕΑ</a:t>
            </a:r>
          </a:p>
        </p:txBody>
      </p:sp>
      <p:sp>
        <p:nvSpPr>
          <p:cNvPr id="3" name="2 - Θέση περιεχομένου"/>
          <p:cNvSpPr>
            <a:spLocks noGrp="1"/>
          </p:cNvSpPr>
          <p:nvPr>
            <p:ph idx="1"/>
          </p:nvPr>
        </p:nvSpPr>
        <p:spPr/>
        <p:txBody>
          <a:bodyPr/>
          <a:lstStyle/>
          <a:p>
            <a:r>
              <a:rPr lang="el-GR" dirty="0"/>
              <a:t>Για παράδειγμα, η </a:t>
            </a:r>
            <a:r>
              <a:rPr lang="en-US" dirty="0"/>
              <a:t>Volvo </a:t>
            </a:r>
            <a:r>
              <a:rPr lang="el-GR" dirty="0"/>
              <a:t>συνδέεται με μια ιδέα: αυτοκίνητα με υψηλότερα δυνατά επίπεδα ασφαλείας.</a:t>
            </a:r>
          </a:p>
        </p:txBody>
      </p:sp>
      <p:pic>
        <p:nvPicPr>
          <p:cNvPr id="165890" name="Picture 2" descr="Αποτέλεσμα εικόνας για volvo"/>
          <p:cNvPicPr>
            <a:picLocks noChangeAspect="1" noChangeArrowheads="1"/>
          </p:cNvPicPr>
          <p:nvPr/>
        </p:nvPicPr>
        <p:blipFill>
          <a:blip r:embed="rId2" cstate="print"/>
          <a:srcRect/>
          <a:stretch>
            <a:fillRect/>
          </a:stretch>
        </p:blipFill>
        <p:spPr bwMode="auto">
          <a:xfrm>
            <a:off x="580215" y="4017694"/>
            <a:ext cx="4392488" cy="281400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908720"/>
            <a:ext cx="8229600" cy="1143000"/>
          </a:xfrm>
        </p:spPr>
        <p:txBody>
          <a:bodyPr>
            <a:normAutofit/>
          </a:bodyPr>
          <a:lstStyle/>
          <a:p>
            <a:r>
              <a:rPr lang="el-GR" dirty="0"/>
              <a:t>Η μάρκα βάσει νομικής αντίληψης</a:t>
            </a:r>
          </a:p>
        </p:txBody>
      </p:sp>
      <p:sp>
        <p:nvSpPr>
          <p:cNvPr id="3" name="2 - Θέση περιεχομένου"/>
          <p:cNvSpPr>
            <a:spLocks noGrp="1"/>
          </p:cNvSpPr>
          <p:nvPr>
            <p:ph idx="1"/>
          </p:nvPr>
        </p:nvSpPr>
        <p:spPr>
          <a:xfrm>
            <a:off x="395536" y="2492896"/>
            <a:ext cx="6120680" cy="2476872"/>
          </a:xfrm>
        </p:spPr>
        <p:txBody>
          <a:bodyPr/>
          <a:lstStyle/>
          <a:p>
            <a:r>
              <a:rPr lang="el-GR" dirty="0"/>
              <a:t>Η μάρκα είναι ένα «σήμα ή σύνολο σημάτων που πιστοποιούν την προέλευση ενός προϊόντος και </a:t>
            </a:r>
            <a:r>
              <a:rPr lang="el-GR" dirty="0" err="1"/>
              <a:t>τo</a:t>
            </a:r>
            <a:r>
              <a:rPr lang="el-GR" dirty="0"/>
              <a:t> διαφοροποιούν από τον ανταγωνισμό».</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548680"/>
            <a:ext cx="8435280" cy="1143000"/>
          </a:xfrm>
        </p:spPr>
        <p:txBody>
          <a:bodyPr/>
          <a:lstStyle/>
          <a:p>
            <a:r>
              <a:rPr lang="el-GR" dirty="0"/>
              <a:t>Η μάρκα ως περιουσιακό στοιχείο</a:t>
            </a:r>
          </a:p>
        </p:txBody>
      </p:sp>
      <p:sp>
        <p:nvSpPr>
          <p:cNvPr id="3" name="2 - Θέση περιεχομένου"/>
          <p:cNvSpPr>
            <a:spLocks noGrp="1"/>
          </p:cNvSpPr>
          <p:nvPr>
            <p:ph idx="1"/>
          </p:nvPr>
        </p:nvSpPr>
        <p:spPr>
          <a:xfrm>
            <a:off x="457200" y="2348881"/>
            <a:ext cx="7859216" cy="2736303"/>
          </a:xfrm>
        </p:spPr>
        <p:txBody>
          <a:bodyPr/>
          <a:lstStyle/>
          <a:p>
            <a:r>
              <a:rPr lang="el-GR" dirty="0"/>
              <a:t>Οι μάρκες είναι άυλα περιουσιακά στοιχεία που μπορεί να συμπεριληφθούν και στον ισολογισμό της επιχείρησης (όπως για παράδειγμα οι πατέντες).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μάρκα είναι</a:t>
            </a:r>
          </a:p>
        </p:txBody>
      </p:sp>
      <p:sp>
        <p:nvSpPr>
          <p:cNvPr id="3" name="2 - Θέση περιεχομένου"/>
          <p:cNvSpPr>
            <a:spLocks noGrp="1"/>
          </p:cNvSpPr>
          <p:nvPr>
            <p:ph idx="1"/>
          </p:nvPr>
        </p:nvSpPr>
        <p:spPr>
          <a:xfrm>
            <a:off x="395536" y="1556792"/>
            <a:ext cx="8373616" cy="4525963"/>
          </a:xfrm>
        </p:spPr>
        <p:txBody>
          <a:bodyPr>
            <a:normAutofit fontScale="92500"/>
          </a:bodyPr>
          <a:lstStyle/>
          <a:p>
            <a:r>
              <a:rPr lang="el-GR" sz="2400" dirty="0"/>
              <a:t>Ένα όνομα με δύναμη επιρροής. </a:t>
            </a:r>
          </a:p>
          <a:p>
            <a:r>
              <a:rPr lang="el-GR" sz="2400" dirty="0"/>
              <a:t>Ένα όνομα μετατρέπεται σε μάρκα όταν εμπνέει εμπιστοσύνη, σεβασμό, πάθος, ακόμη και δέσμευση.</a:t>
            </a:r>
          </a:p>
          <a:p>
            <a:r>
              <a:rPr lang="el-GR" sz="2400" dirty="0"/>
              <a:t>Οικονομία της προσοχής.</a:t>
            </a:r>
          </a:p>
          <a:p>
            <a:pPr lvl="1"/>
            <a:r>
              <a:rPr lang="el-GR" sz="2400" dirty="0"/>
              <a:t>Αναρίθμητες επιλογές</a:t>
            </a:r>
          </a:p>
          <a:p>
            <a:pPr lvl="1"/>
            <a:r>
              <a:rPr lang="el-GR" sz="2400" dirty="0"/>
              <a:t>Έλλειψη χρόνου και σιγουριάς για τα προϊόντα</a:t>
            </a:r>
          </a:p>
          <a:p>
            <a:pPr lvl="1"/>
            <a:r>
              <a:rPr lang="el-GR" sz="2400" dirty="0"/>
              <a:t>Οι μάρκες πρέπει να εμπνέουν σιγουριά, εμπιστοσύνη, συναίσθημα και να μειώνουν τον κίνδυνο επιλογής. </a:t>
            </a:r>
            <a:endParaRPr lang="en-US" sz="2400" dirty="0"/>
          </a:p>
          <a:p>
            <a:pPr lvl="1"/>
            <a:r>
              <a:rPr lang="el-GR" sz="2400" dirty="0"/>
              <a:t>Ο κίνδυνος μπορεί να είναι οικονομικός (τιμή), ψυχολογικός (εικόνα εαυτού μας), κοινωνικός (εικόνα μας) </a:t>
            </a:r>
          </a:p>
        </p:txBody>
      </p:sp>
      <p:pic>
        <p:nvPicPr>
          <p:cNvPr id="173058" name="Picture 2" descr="Αποτέλεσμα εικόνας για ΒΜW"/>
          <p:cNvPicPr>
            <a:picLocks noChangeAspect="1" noChangeArrowheads="1"/>
          </p:cNvPicPr>
          <p:nvPr/>
        </p:nvPicPr>
        <p:blipFill>
          <a:blip r:embed="rId2" cstate="print"/>
          <a:srcRect/>
          <a:stretch>
            <a:fillRect/>
          </a:stretch>
        </p:blipFill>
        <p:spPr bwMode="auto">
          <a:xfrm>
            <a:off x="4572000" y="532656"/>
            <a:ext cx="1828814" cy="102413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Χρειάζεται χρόνος</a:t>
            </a:r>
          </a:p>
        </p:txBody>
      </p:sp>
      <p:sp>
        <p:nvSpPr>
          <p:cNvPr id="3" name="2 - Θέση περιεχομένου"/>
          <p:cNvSpPr>
            <a:spLocks noGrp="1"/>
          </p:cNvSpPr>
          <p:nvPr>
            <p:ph idx="1"/>
          </p:nvPr>
        </p:nvSpPr>
        <p:spPr/>
        <p:txBody>
          <a:bodyPr/>
          <a:lstStyle/>
          <a:p>
            <a:pPr marL="514350" indent="-514350">
              <a:buFont typeface="+mj-lt"/>
              <a:buAutoNum type="arabicPeriod"/>
            </a:pPr>
            <a:r>
              <a:rPr lang="el-GR" dirty="0"/>
              <a:t>Για να δημιουργηθεί </a:t>
            </a:r>
            <a:r>
              <a:rPr lang="el-GR" dirty="0" err="1"/>
              <a:t>αναγνωρισιμότητα</a:t>
            </a:r>
            <a:r>
              <a:rPr lang="el-GR" dirty="0"/>
              <a:t> (οικοδόμηση διακριτικών γνωρισμάτων)</a:t>
            </a:r>
          </a:p>
          <a:p>
            <a:pPr marL="514350" indent="-514350">
              <a:buFont typeface="+mj-lt"/>
              <a:buAutoNum type="arabicPeriod"/>
            </a:pPr>
            <a:r>
              <a:rPr lang="el-GR" dirty="0"/>
              <a:t>Για να δημιουργηθεί εμπιστοσύνη (σταθερές πεποιθήσεις για τα μοναδικά οφέλη)</a:t>
            </a:r>
          </a:p>
          <a:p>
            <a:pPr marL="514350" indent="-514350">
              <a:buFont typeface="+mj-lt"/>
              <a:buAutoNum type="arabicPeriod"/>
            </a:pPr>
            <a:r>
              <a:rPr lang="el-GR" dirty="0"/>
              <a:t>Και να χτιστούν συναισθηματικοί δεσμοί με τους πελάτες.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1143000"/>
          </a:xfrm>
        </p:spPr>
        <p:txBody>
          <a:bodyPr/>
          <a:lstStyle/>
          <a:p>
            <a:r>
              <a:rPr lang="el-GR" dirty="0"/>
              <a:t>Η δύναμη της μάρκας</a:t>
            </a:r>
          </a:p>
        </p:txBody>
      </p:sp>
      <p:sp>
        <p:nvSpPr>
          <p:cNvPr id="3" name="2 - Θέση περιεχομένου"/>
          <p:cNvSpPr>
            <a:spLocks noGrp="1"/>
          </p:cNvSpPr>
          <p:nvPr>
            <p:ph idx="1"/>
          </p:nvPr>
        </p:nvSpPr>
        <p:spPr>
          <a:xfrm>
            <a:off x="457200" y="1600200"/>
            <a:ext cx="8003232" cy="4525963"/>
          </a:xfrm>
        </p:spPr>
        <p:txBody>
          <a:bodyPr/>
          <a:lstStyle/>
          <a:p>
            <a:r>
              <a:rPr lang="el-GR" dirty="0"/>
              <a:t>Εξαρτάται από τους </a:t>
            </a:r>
            <a:r>
              <a:rPr lang="el-GR" b="1" u="sng" dirty="0"/>
              <a:t>νοητικούς συνειρμούς </a:t>
            </a:r>
            <a:r>
              <a:rPr lang="el-GR" dirty="0"/>
              <a:t>που κάνει ο καταναλωτής όταν έρχεται σε επαφή με τη μάρκα. </a:t>
            </a:r>
          </a:p>
        </p:txBody>
      </p:sp>
      <p:sp>
        <p:nvSpPr>
          <p:cNvPr id="4" name="3 - Βέλος προς τα κάτω"/>
          <p:cNvSpPr/>
          <p:nvPr/>
        </p:nvSpPr>
        <p:spPr>
          <a:xfrm>
            <a:off x="3779912" y="3501008"/>
            <a:ext cx="1656184" cy="1152128"/>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l-GR"/>
          </a:p>
        </p:txBody>
      </p:sp>
      <p:sp>
        <p:nvSpPr>
          <p:cNvPr id="5" name="4 - TextBox"/>
          <p:cNvSpPr txBox="1"/>
          <p:nvPr/>
        </p:nvSpPr>
        <p:spPr>
          <a:xfrm>
            <a:off x="827584" y="5013176"/>
            <a:ext cx="7848872" cy="646331"/>
          </a:xfrm>
          <a:prstGeom prst="rect">
            <a:avLst/>
          </a:prstGeom>
          <a:noFill/>
        </p:spPr>
        <p:txBody>
          <a:bodyPr wrap="square" rtlCol="0">
            <a:spAutoFit/>
          </a:bodyPr>
          <a:lstStyle/>
          <a:p>
            <a:r>
              <a:rPr lang="el-GR" sz="3600" dirty="0"/>
              <a:t>Εικόνα Προϊόντος (</a:t>
            </a:r>
            <a:r>
              <a:rPr lang="en-US" sz="3600" dirty="0"/>
              <a:t>Brand Image)</a:t>
            </a:r>
            <a:endParaRPr lang="el-G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Μια μάρκα:</a:t>
            </a:r>
          </a:p>
        </p:txBody>
      </p:sp>
      <p:sp>
        <p:nvSpPr>
          <p:cNvPr id="3" name="2 - Θέση περιεχομένου"/>
          <p:cNvSpPr>
            <a:spLocks noGrp="1"/>
          </p:cNvSpPr>
          <p:nvPr>
            <p:ph idx="1"/>
          </p:nvPr>
        </p:nvSpPr>
        <p:spPr/>
        <p:txBody>
          <a:bodyPr/>
          <a:lstStyle/>
          <a:p>
            <a:r>
              <a:rPr lang="el-GR" dirty="0"/>
              <a:t>Μας αρέσει</a:t>
            </a:r>
          </a:p>
          <a:p>
            <a:r>
              <a:rPr lang="el-GR" dirty="0"/>
              <a:t>Νιώθουμε πως ανήκουμε στην ομάδα-στόχο στην οποία απευθύνεται.</a:t>
            </a:r>
          </a:p>
          <a:p>
            <a:r>
              <a:rPr lang="el-GR" dirty="0"/>
              <a:t>Την προτιμούμε από τις ανταγωνιστικές</a:t>
            </a:r>
          </a:p>
          <a:p>
            <a:r>
              <a:rPr lang="el-GR" dirty="0"/>
              <a:t>Αναπτύσσουμε μια σχέση με αυτή.</a:t>
            </a:r>
          </a:p>
          <a:p>
            <a:r>
              <a:rPr lang="el-GR" dirty="0"/>
              <a:t>Είμαστε οπαδοί της μάρκας και μάλιστα πολλοί είναι φανατικοί οπαδοί.</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Διαφορά μάρκας - προϊόντος</a:t>
            </a:r>
          </a:p>
        </p:txBody>
      </p:sp>
      <p:sp>
        <p:nvSpPr>
          <p:cNvPr id="3" name="2 - Θέση περιεχομένου"/>
          <p:cNvSpPr>
            <a:spLocks noGrp="1"/>
          </p:cNvSpPr>
          <p:nvPr>
            <p:ph idx="1"/>
          </p:nvPr>
        </p:nvSpPr>
        <p:spPr/>
        <p:txBody>
          <a:bodyPr/>
          <a:lstStyle/>
          <a:p>
            <a:r>
              <a:rPr lang="el-GR" dirty="0"/>
              <a:t>Ο </a:t>
            </a:r>
            <a:r>
              <a:rPr lang="en-US" dirty="0"/>
              <a:t>Keller </a:t>
            </a:r>
            <a:r>
              <a:rPr lang="el-GR" dirty="0"/>
              <a:t>αναφέρει ότι, εκείνο που διαφοροποιεί τα προϊόντα από τις μάρκες είναι οι αντιλήψεις και τα συναισθήματα του πελάτη για τα χαρακτηριστικά του προϊόντος και την απόδοσή του.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Δύναμη μιας μάρκας</a:t>
            </a:r>
          </a:p>
        </p:txBody>
      </p:sp>
      <p:sp>
        <p:nvSpPr>
          <p:cNvPr id="3" name="2 - Θέση περιεχομένου"/>
          <p:cNvSpPr>
            <a:spLocks noGrp="1"/>
          </p:cNvSpPr>
          <p:nvPr>
            <p:ph idx="1"/>
          </p:nvPr>
        </p:nvSpPr>
        <p:spPr/>
        <p:txBody>
          <a:bodyPr/>
          <a:lstStyle/>
          <a:p>
            <a:r>
              <a:rPr lang="el-GR" dirty="0"/>
              <a:t>Οι παράγοντες που επηρεάζουν αν μια μάρκα θα αποκτήσει δύναμη είναι: </a:t>
            </a:r>
          </a:p>
          <a:p>
            <a:pPr lvl="1"/>
            <a:r>
              <a:rPr lang="el-GR" dirty="0"/>
              <a:t>Το προϊόν ή η υπηρεσία</a:t>
            </a:r>
          </a:p>
          <a:p>
            <a:pPr lvl="1"/>
            <a:r>
              <a:rPr lang="el-GR" dirty="0"/>
              <a:t>Οι εργαζόμενοι στα σημεία επαφής</a:t>
            </a:r>
          </a:p>
          <a:p>
            <a:pPr lvl="1"/>
            <a:r>
              <a:rPr lang="el-GR" dirty="0"/>
              <a:t>Η τιμή</a:t>
            </a:r>
          </a:p>
          <a:p>
            <a:pPr lvl="1"/>
            <a:r>
              <a:rPr lang="el-GR" dirty="0"/>
              <a:t>Τα σημεία διάθεσης</a:t>
            </a:r>
          </a:p>
          <a:p>
            <a:pPr lvl="1"/>
            <a:r>
              <a:rPr lang="el-GR" dirty="0"/>
              <a:t>Η επικοινωνία</a:t>
            </a:r>
          </a:p>
          <a:p>
            <a:r>
              <a:rPr lang="el-GR" dirty="0"/>
              <a:t>Η μάρκα δεν είναι μόνο το λογότυπο ή το όνομα.</a:t>
            </a:r>
          </a:p>
          <a:p>
            <a:pPr lvl="1"/>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251768" y="1700808"/>
            <a:ext cx="7200800" cy="1120006"/>
          </a:xfrm>
          <a:noFill/>
          <a:ln/>
        </p:spPr>
        <p:txBody>
          <a:bodyPr>
            <a:normAutofit fontScale="90000"/>
          </a:bodyPr>
          <a:lstStyle/>
          <a:p>
            <a:pPr algn="ctr"/>
            <a:r>
              <a:rPr lang="el-GR" sz="4800" b="1" dirty="0">
                <a:solidFill>
                  <a:schemeClr val="tx1"/>
                </a:solidFill>
              </a:rPr>
              <a:t>Διαχείριση Εταιρικής Ταυτότητας και Επωνυμίας</a:t>
            </a:r>
            <a:endParaRPr lang="es-ES" sz="4800" b="1" dirty="0">
              <a:solidFill>
                <a:schemeClr val="tx1"/>
              </a:solidFill>
            </a:endParaRPr>
          </a:p>
        </p:txBody>
      </p:sp>
      <p:sp>
        <p:nvSpPr>
          <p:cNvPr id="2170" name="Rectangle 122"/>
          <p:cNvSpPr>
            <a:spLocks noChangeArrowheads="1"/>
          </p:cNvSpPr>
          <p:nvPr/>
        </p:nvSpPr>
        <p:spPr bwMode="auto">
          <a:xfrm>
            <a:off x="1979712" y="5517232"/>
            <a:ext cx="3744913" cy="647700"/>
          </a:xfrm>
          <a:prstGeom prst="rect">
            <a:avLst/>
          </a:prstGeom>
          <a:noFill/>
          <a:ln w="9525">
            <a:noFill/>
            <a:miter lim="800000"/>
            <a:headEnd/>
            <a:tailEnd/>
          </a:ln>
          <a:effectLst/>
        </p:spPr>
        <p:txBody>
          <a:bodyPr anchor="ctr"/>
          <a:lstStyle/>
          <a:p>
            <a:pPr algn="ctr"/>
            <a:r>
              <a:rPr lang="el-GR" sz="2400" b="1" dirty="0"/>
              <a:t>Δρ. Αμαλία Τριανταφυλλίδου</a:t>
            </a:r>
            <a:endParaRPr lang="es-ES" sz="2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620688"/>
            <a:ext cx="7274769" cy="1320800"/>
          </a:xfrm>
        </p:spPr>
        <p:txBody>
          <a:bodyPr/>
          <a:lstStyle/>
          <a:p>
            <a:r>
              <a:rPr lang="el-GR" dirty="0"/>
              <a:t>Περιουσιακή Αξία μιας Μάρκας</a:t>
            </a:r>
          </a:p>
        </p:txBody>
      </p:sp>
      <p:sp>
        <p:nvSpPr>
          <p:cNvPr id="3" name="2 - Θέση περιεχομένου"/>
          <p:cNvSpPr>
            <a:spLocks noGrp="1"/>
          </p:cNvSpPr>
          <p:nvPr>
            <p:ph idx="1"/>
          </p:nvPr>
        </p:nvSpPr>
        <p:spPr>
          <a:xfrm>
            <a:off x="166584" y="2664619"/>
            <a:ext cx="9011344" cy="4525963"/>
          </a:xfrm>
        </p:spPr>
        <p:txBody>
          <a:bodyPr/>
          <a:lstStyle/>
          <a:p>
            <a:pPr lvl="1"/>
            <a:r>
              <a:rPr lang="el-GR" dirty="0" err="1"/>
              <a:t>Αναγνωρισιμότητα</a:t>
            </a:r>
            <a:r>
              <a:rPr lang="el-GR" dirty="0"/>
              <a:t> μάρκας</a:t>
            </a:r>
          </a:p>
          <a:p>
            <a:pPr lvl="1"/>
            <a:r>
              <a:rPr lang="el-GR" dirty="0"/>
              <a:t>Φήμης μάρκας (γνωρίσματα, οφέλη, τεχνογνωσία)</a:t>
            </a:r>
          </a:p>
          <a:p>
            <a:pPr lvl="1"/>
            <a:r>
              <a:rPr lang="el-GR" dirty="0"/>
              <a:t>Συναίσθημα</a:t>
            </a:r>
          </a:p>
          <a:p>
            <a:pPr lvl="1"/>
            <a:r>
              <a:rPr lang="el-GR" dirty="0"/>
              <a:t>Αντιληπτή προσωπικότητα μάρκας</a:t>
            </a:r>
          </a:p>
          <a:p>
            <a:pPr lvl="1"/>
            <a:r>
              <a:rPr lang="el-GR" dirty="0"/>
              <a:t>Αντιληπτές αξίες μάρκας</a:t>
            </a:r>
          </a:p>
          <a:p>
            <a:pPr lvl="1"/>
            <a:r>
              <a:rPr lang="el-GR" dirty="0"/>
              <a:t>Προτίμηση ή προσήλωση στη μάρκα</a:t>
            </a:r>
          </a:p>
          <a:p>
            <a:pPr lvl="1"/>
            <a:r>
              <a:rPr lang="el-GR" dirty="0"/>
              <a:t> Πατέντες και δικαιώματα.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60648"/>
            <a:ext cx="8229600" cy="1930226"/>
          </a:xfrm>
        </p:spPr>
        <p:txBody>
          <a:bodyPr>
            <a:normAutofit/>
          </a:bodyPr>
          <a:lstStyle/>
          <a:p>
            <a:r>
              <a:rPr lang="el-GR" sz="3300" dirty="0"/>
              <a:t>Η δύναμη μιας μάρκας.. </a:t>
            </a:r>
            <a:br>
              <a:rPr lang="en-US" sz="3300" dirty="0"/>
            </a:br>
            <a:r>
              <a:rPr lang="el-GR" sz="3300" dirty="0"/>
              <a:t>Εκφράζεται ως προς τον ανταγωνισμό.</a:t>
            </a:r>
          </a:p>
        </p:txBody>
      </p:sp>
      <p:sp>
        <p:nvSpPr>
          <p:cNvPr id="3" name="2 - Θέση περιεχομένου"/>
          <p:cNvSpPr>
            <a:spLocks noGrp="1"/>
          </p:cNvSpPr>
          <p:nvPr>
            <p:ph idx="1"/>
          </p:nvPr>
        </p:nvSpPr>
        <p:spPr>
          <a:xfrm>
            <a:off x="395536" y="1772816"/>
            <a:ext cx="8229600" cy="3345235"/>
          </a:xfrm>
        </p:spPr>
        <p:txBody>
          <a:bodyPr>
            <a:normAutofit fontScale="85000" lnSpcReduction="20000"/>
          </a:bodyPr>
          <a:lstStyle/>
          <a:p>
            <a:r>
              <a:rPr lang="el-GR" sz="2800" dirty="0"/>
              <a:t>Μερίδιο αγοράς</a:t>
            </a:r>
          </a:p>
          <a:p>
            <a:r>
              <a:rPr lang="el-GR" sz="2800" dirty="0"/>
              <a:t>Θέση της στην αγορά</a:t>
            </a:r>
          </a:p>
          <a:p>
            <a:r>
              <a:rPr lang="el-GR" sz="2800" dirty="0"/>
              <a:t>Διείσδυση στην αγορά</a:t>
            </a:r>
          </a:p>
          <a:p>
            <a:r>
              <a:rPr lang="el-GR" sz="2800" dirty="0"/>
              <a:t>Ρυθμός ανάπτυξης</a:t>
            </a:r>
          </a:p>
          <a:p>
            <a:r>
              <a:rPr lang="el-GR" sz="2800" dirty="0"/>
              <a:t>Ποσοστό αφοσιωμένων πελατών</a:t>
            </a:r>
          </a:p>
          <a:p>
            <a:r>
              <a:rPr lang="el-GR" sz="2800" dirty="0"/>
              <a:t>Πριμοδοτούμενη τιμή (</a:t>
            </a:r>
            <a:r>
              <a:rPr lang="en-US" sz="2800" dirty="0"/>
              <a:t>premium price)</a:t>
            </a:r>
          </a:p>
          <a:p>
            <a:r>
              <a:rPr lang="el-GR" sz="2800" dirty="0"/>
              <a:t>Ποσοστό προϊόντων που οι έμποροι δεν μπορούν να αρνηθούν την παρουσία τους στα ράφια.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5976664" cy="1143000"/>
          </a:xfrm>
        </p:spPr>
        <p:txBody>
          <a:bodyPr>
            <a:normAutofit fontScale="90000"/>
          </a:bodyPr>
          <a:lstStyle/>
          <a:p>
            <a:r>
              <a:rPr lang="el-GR" dirty="0"/>
              <a:t>Δημιουργία Αξίας για την Επιχείρηση</a:t>
            </a:r>
          </a:p>
        </p:txBody>
      </p:sp>
      <p:sp>
        <p:nvSpPr>
          <p:cNvPr id="3" name="2 - Θέση περιεχομένου"/>
          <p:cNvSpPr>
            <a:spLocks noGrp="1"/>
          </p:cNvSpPr>
          <p:nvPr>
            <p:ph idx="1"/>
          </p:nvPr>
        </p:nvSpPr>
        <p:spPr>
          <a:xfrm>
            <a:off x="457200" y="2060848"/>
            <a:ext cx="6563072" cy="4065315"/>
          </a:xfrm>
        </p:spPr>
        <p:txBody>
          <a:bodyPr/>
          <a:lstStyle/>
          <a:p>
            <a:r>
              <a:rPr lang="el-GR" dirty="0"/>
              <a:t>Αρχική αγορά μάρκας: </a:t>
            </a:r>
            <a:r>
              <a:rPr lang="en-US" dirty="0"/>
              <a:t>premium </a:t>
            </a:r>
            <a:r>
              <a:rPr lang="el-GR" dirty="0"/>
              <a:t>τιμή </a:t>
            </a:r>
            <a:r>
              <a:rPr lang="el-GR" dirty="0">
                <a:sym typeface="Wingdings" pitchFamily="2" charset="2"/>
              </a:rPr>
              <a:t> υψηλότερα κέρδη και δημιουργία προσηλωμένων πελατών.</a:t>
            </a:r>
          </a:p>
          <a:p>
            <a:r>
              <a:rPr lang="el-GR" dirty="0">
                <a:sym typeface="Wingdings" pitchFamily="2" charset="2"/>
              </a:rPr>
              <a:t>Αργότερα, η μάρκα δημιουργεί αξία στην επιχείρηση μέσω</a:t>
            </a:r>
          </a:p>
          <a:p>
            <a:pPr lvl="1"/>
            <a:r>
              <a:rPr lang="el-GR" dirty="0">
                <a:sym typeface="Wingdings" pitchFamily="2" charset="2"/>
              </a:rPr>
              <a:t>Επεκτάσεων σε άλλες αγορές (π.χ. </a:t>
            </a:r>
            <a:r>
              <a:rPr lang="en-US" dirty="0" err="1">
                <a:sym typeface="Wingdings" pitchFamily="2" charset="2"/>
              </a:rPr>
              <a:t>Bic</a:t>
            </a:r>
            <a:r>
              <a:rPr lang="en-US" dirty="0">
                <a:sym typeface="Wingdings" pitchFamily="2" charset="2"/>
              </a:rPr>
              <a:t>)</a:t>
            </a:r>
          </a:p>
          <a:p>
            <a:pPr lvl="1"/>
            <a:r>
              <a:rPr lang="el-GR" dirty="0">
                <a:sym typeface="Wingdings" pitchFamily="2" charset="2"/>
              </a:rPr>
              <a:t>Εκχώρηση αδειών χρήσης</a:t>
            </a:r>
            <a:r>
              <a:rPr lang="en-US" dirty="0">
                <a:sym typeface="Wingdings" pitchFamily="2" charset="2"/>
              </a:rPr>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endParaRPr lang="el-GR" dirty="0">
              <a:solidFill>
                <a:schemeClr val="tx1"/>
              </a:solidFill>
            </a:endParaRPr>
          </a:p>
        </p:txBody>
      </p:sp>
      <p:sp>
        <p:nvSpPr>
          <p:cNvPr id="151555" name="Rectangle 3"/>
          <p:cNvSpPr>
            <a:spLocks noGrp="1" noChangeArrowheads="1"/>
          </p:cNvSpPr>
          <p:nvPr>
            <p:ph idx="1"/>
          </p:nvPr>
        </p:nvSpPr>
        <p:spPr/>
        <p:txBody>
          <a:bodyPr/>
          <a:lstStyle/>
          <a:p>
            <a:endParaRPr lang="el-GR"/>
          </a:p>
        </p:txBody>
      </p:sp>
      <p:pic>
        <p:nvPicPr>
          <p:cNvPr id="151557" name="Picture 5" descr="https://encrypted-tbn3.gstatic.com/images?q=tbn:ANd9GcQ_pQkVzqIoqnLBC-L-8USo_n-cKdpEg8LB2d0JhQJ6Ht_OrkcxUg"/>
          <p:cNvPicPr>
            <a:picLocks noChangeAspect="1" noChangeArrowheads="1"/>
          </p:cNvPicPr>
          <p:nvPr/>
        </p:nvPicPr>
        <p:blipFill>
          <a:blip r:embed="rId2" cstate="print"/>
          <a:srcRect/>
          <a:stretch>
            <a:fillRect/>
          </a:stretch>
        </p:blipFill>
        <p:spPr bwMode="auto">
          <a:xfrm>
            <a:off x="539552" y="548680"/>
            <a:ext cx="8136904" cy="581830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l-GR" dirty="0">
                <a:solidFill>
                  <a:schemeClr val="tx1"/>
                </a:solidFill>
              </a:rPr>
              <a:t>Επωνυμία/Μάρκα</a:t>
            </a:r>
          </a:p>
        </p:txBody>
      </p:sp>
      <p:sp>
        <p:nvSpPr>
          <p:cNvPr id="152579" name="Rectangle 3"/>
          <p:cNvSpPr>
            <a:spLocks noGrp="1" noChangeArrowheads="1"/>
          </p:cNvSpPr>
          <p:nvPr>
            <p:ph idx="1"/>
          </p:nvPr>
        </p:nvSpPr>
        <p:spPr>
          <a:xfrm>
            <a:off x="467544" y="1412776"/>
            <a:ext cx="6624736" cy="4525963"/>
          </a:xfrm>
        </p:spPr>
        <p:txBody>
          <a:bodyPr/>
          <a:lstStyle/>
          <a:p>
            <a:r>
              <a:rPr lang="el-GR" dirty="0"/>
              <a:t>Οι μάρκες έχουν αποκτήσει σημαντικό ρόλο στη ζωή του ανθρώπου – κοινωνία.</a:t>
            </a:r>
            <a:endParaRPr lang="en-US" dirty="0"/>
          </a:p>
          <a:p>
            <a:endParaRPr lang="el-GR" dirty="0"/>
          </a:p>
          <a:p>
            <a:r>
              <a:rPr lang="el-GR" dirty="0"/>
              <a:t> Στις μέρες μας δεν οδηγεί κάποιος ένα αυτοκίνητο αλλά οδηγεί μια μάρκα αυτοκινήτου.</a:t>
            </a:r>
            <a:endParaRPr lang="en-US" dirty="0"/>
          </a:p>
          <a:p>
            <a:endParaRPr lang="el-GR" dirty="0"/>
          </a:p>
          <a:p>
            <a:r>
              <a:rPr lang="el-GR" dirty="0"/>
              <a:t>Δεν πίνει ένα αναψυκτικό αλλά πίνει </a:t>
            </a:r>
            <a:r>
              <a:rPr lang="en-US" dirty="0"/>
              <a:t>Coca-Cola </a:t>
            </a:r>
            <a:r>
              <a:rPr lang="el-GR" dirty="0"/>
              <a:t>ή </a:t>
            </a:r>
            <a:r>
              <a:rPr lang="en-US" dirty="0"/>
              <a:t>Pepsi-Cola.</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Προέλευση του όρου Μάρκα</a:t>
            </a:r>
          </a:p>
        </p:txBody>
      </p:sp>
      <p:sp>
        <p:nvSpPr>
          <p:cNvPr id="3" name="2 - Θέση περιεχομένου"/>
          <p:cNvSpPr>
            <a:spLocks noGrp="1"/>
          </p:cNvSpPr>
          <p:nvPr>
            <p:ph idx="1"/>
          </p:nvPr>
        </p:nvSpPr>
        <p:spPr>
          <a:xfrm>
            <a:off x="467544" y="1484784"/>
            <a:ext cx="8136904" cy="4525963"/>
          </a:xfrm>
        </p:spPr>
        <p:txBody>
          <a:bodyPr>
            <a:normAutofit/>
          </a:bodyPr>
          <a:lstStyle/>
          <a:p>
            <a:r>
              <a:rPr lang="el-GR" sz="2800" dirty="0"/>
              <a:t>Ο όρος </a:t>
            </a:r>
            <a:r>
              <a:rPr lang="en-US" sz="2800" dirty="0"/>
              <a:t>brand </a:t>
            </a:r>
            <a:r>
              <a:rPr lang="el-GR" sz="2800" dirty="0"/>
              <a:t>προέρχεται από την αρχαία σκανδιναβική λέξη </a:t>
            </a:r>
            <a:r>
              <a:rPr lang="en-US" sz="2800" dirty="0" err="1"/>
              <a:t>brandr</a:t>
            </a:r>
            <a:r>
              <a:rPr lang="en-US" sz="2800" dirty="0"/>
              <a:t> </a:t>
            </a:r>
            <a:r>
              <a:rPr lang="el-GR" sz="2800" dirty="0"/>
              <a:t>που σημαίνει καίω!</a:t>
            </a:r>
          </a:p>
          <a:p>
            <a:r>
              <a:rPr lang="el-GR" sz="2800" dirty="0"/>
              <a:t>Οι μάρκες προήλθαν από το μαρκάρισμα των βοοειδών με πυρωμένο σίδερο στην Άγρια Δύση των ΗΠΑ για την προστασία από τις ζωοκλοπές.</a:t>
            </a:r>
          </a:p>
          <a:p>
            <a:r>
              <a:rPr lang="el-GR" sz="2800" dirty="0"/>
              <a:t>Οι μάρκες βοηθούσαν</a:t>
            </a:r>
          </a:p>
          <a:p>
            <a:pPr>
              <a:buNone/>
            </a:pPr>
            <a:r>
              <a:rPr lang="el-GR" sz="2800" dirty="0"/>
              <a:t>	στο να ξεχωρίζουν τα </a:t>
            </a:r>
          </a:p>
          <a:p>
            <a:pPr>
              <a:buNone/>
            </a:pPr>
            <a:r>
              <a:rPr lang="el-GR" sz="2800" dirty="0"/>
              <a:t>	ζώα κάθε ράντσου.</a:t>
            </a:r>
          </a:p>
        </p:txBody>
      </p:sp>
      <p:pic>
        <p:nvPicPr>
          <p:cNvPr id="164866" name="Picture 2" descr="http://www.vdacs.virginia.gov/animals/images/branding.gif"/>
          <p:cNvPicPr>
            <a:picLocks noChangeAspect="1" noChangeArrowheads="1"/>
          </p:cNvPicPr>
          <p:nvPr/>
        </p:nvPicPr>
        <p:blipFill>
          <a:blip r:embed="rId2" cstate="print"/>
          <a:srcRect/>
          <a:stretch>
            <a:fillRect/>
          </a:stretch>
        </p:blipFill>
        <p:spPr bwMode="auto">
          <a:xfrm>
            <a:off x="6015848" y="3933056"/>
            <a:ext cx="2421764" cy="233704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Τι είναι η μάρκα;</a:t>
            </a:r>
          </a:p>
        </p:txBody>
      </p:sp>
      <p:sp>
        <p:nvSpPr>
          <p:cNvPr id="3" name="2 - Θέση περιεχομένου"/>
          <p:cNvSpPr>
            <a:spLocks noGrp="1"/>
          </p:cNvSpPr>
          <p:nvPr>
            <p:ph idx="1"/>
          </p:nvPr>
        </p:nvSpPr>
        <p:spPr/>
        <p:txBody>
          <a:bodyPr>
            <a:normAutofit fontScale="85000" lnSpcReduction="10000"/>
          </a:bodyPr>
          <a:lstStyle/>
          <a:p>
            <a:r>
              <a:rPr lang="el-GR" sz="2800" dirty="0"/>
              <a:t>Σύμφωνα με τον </a:t>
            </a:r>
            <a:r>
              <a:rPr lang="en-US" sz="2800" dirty="0" err="1"/>
              <a:t>Aaker</a:t>
            </a:r>
            <a:r>
              <a:rPr lang="en-US" sz="2800" dirty="0"/>
              <a:t> (1991) </a:t>
            </a:r>
            <a:r>
              <a:rPr lang="el-GR" sz="2800" dirty="0"/>
              <a:t>μια Μάρκα είναι «ένα διακριτικό όνομα ή σύμβολο με στόχο να διακρίνει τα προϊόντα ή τις υπηρεσίες από τον ανταγωνιστή».</a:t>
            </a:r>
          </a:p>
          <a:p>
            <a:pPr>
              <a:buNone/>
            </a:pPr>
            <a:endParaRPr lang="el-GR" sz="2800" dirty="0"/>
          </a:p>
          <a:p>
            <a:r>
              <a:rPr lang="el-GR" sz="2800" dirty="0"/>
              <a:t>Ο </a:t>
            </a:r>
            <a:r>
              <a:rPr lang="en-US" sz="2800" dirty="0"/>
              <a:t>Keller (1998) </a:t>
            </a:r>
            <a:r>
              <a:rPr lang="el-GR" sz="2800" dirty="0"/>
              <a:t>τονίζει πως η μάρκα είναι ένα σύνολο από </a:t>
            </a:r>
            <a:r>
              <a:rPr lang="el-GR" sz="2800" b="1" u="sng" dirty="0"/>
              <a:t>νοητικούς συνειρμούς </a:t>
            </a:r>
            <a:r>
              <a:rPr lang="el-GR" sz="2800" dirty="0"/>
              <a:t>που γεννά στο μυαλό του ο πελάτης, και οι οποίοι ενισχύουν την αντιληπτική αξία ενός προϊόντος/υπηρεσίας.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Ορισμοί μάρκας</a:t>
            </a:r>
          </a:p>
        </p:txBody>
      </p:sp>
      <p:sp>
        <p:nvSpPr>
          <p:cNvPr id="3" name="2 - Θέση περιεχομένου"/>
          <p:cNvSpPr>
            <a:spLocks noGrp="1"/>
          </p:cNvSpPr>
          <p:nvPr>
            <p:ph idx="1"/>
          </p:nvPr>
        </p:nvSpPr>
        <p:spPr/>
        <p:txBody>
          <a:bodyPr/>
          <a:lstStyle/>
          <a:p>
            <a:r>
              <a:rPr lang="el-GR" dirty="0"/>
              <a:t>Οι συνειρμοί αυτοί πρέπει να είναι ΜΟΝΑΔΙΚΟΙ (αποκλειστικότητα), ΙΣΧΥΡΟΙ (διακριτικά γνωρίσματα) και ΘΕΤΙΚΟΙ (επιθυμία).</a:t>
            </a:r>
          </a:p>
          <a:p>
            <a:r>
              <a:rPr lang="el-GR" dirty="0"/>
              <a:t>Ο ορισμός του </a:t>
            </a:r>
            <a:r>
              <a:rPr lang="en-US" dirty="0"/>
              <a:t>Keller</a:t>
            </a:r>
            <a:r>
              <a:rPr lang="el-GR" dirty="0"/>
              <a:t> είναι ελλιπής καθώς</a:t>
            </a:r>
            <a:r>
              <a:rPr lang="en-US" dirty="0"/>
              <a:t> </a:t>
            </a:r>
            <a:r>
              <a:rPr lang="el-GR" dirty="0"/>
              <a:t>έχει να κάνει με τις γνωστικές αντιλήψεις του καταναλωτή.</a:t>
            </a:r>
          </a:p>
          <a:p>
            <a:r>
              <a:rPr lang="el-GR" dirty="0"/>
              <a:t>ΟΙ ΜΑΡΚΕΣ ΌΜΩΣ ΕΧΟΥΝ ΚΑΙ ΣΥΝΑΙΣΘΗΜΑΤΙΚΟ ΧΑΡΑΚΤΗΡΑ.</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Ορισμοί Μάρκας</a:t>
            </a:r>
          </a:p>
        </p:txBody>
      </p:sp>
      <p:sp>
        <p:nvSpPr>
          <p:cNvPr id="3" name="2 - Θέση περιεχομένου"/>
          <p:cNvSpPr>
            <a:spLocks noGrp="1"/>
          </p:cNvSpPr>
          <p:nvPr>
            <p:ph idx="1"/>
          </p:nvPr>
        </p:nvSpPr>
        <p:spPr/>
        <p:txBody>
          <a:bodyPr/>
          <a:lstStyle/>
          <a:p>
            <a:r>
              <a:rPr lang="el-GR" dirty="0"/>
              <a:t>Η μάρκα είναι ένα προϊόν στο οποίο όμως προστίθενται και άλλες διαστάσεις (λογικές και απτές, αλλά και συναισθηματικές και άυλες) που το διαφοροποιούν με κάποιο τρόπο από άλλα προϊόντα που είναι σχεδιασμένα για να ικανοποιούν την ίδια ανάγκη.</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t>Coca-Cola versus Pepsi-Cola</a:t>
            </a:r>
            <a:endParaRPr lang="el-GR" dirty="0"/>
          </a:p>
        </p:txBody>
      </p:sp>
      <p:sp>
        <p:nvSpPr>
          <p:cNvPr id="3" name="2 - Θέση περιεχομένου"/>
          <p:cNvSpPr>
            <a:spLocks noGrp="1"/>
          </p:cNvSpPr>
          <p:nvPr>
            <p:ph idx="1"/>
          </p:nvPr>
        </p:nvSpPr>
        <p:spPr/>
        <p:txBody>
          <a:bodyPr/>
          <a:lstStyle/>
          <a:p>
            <a:r>
              <a:rPr lang="el-GR" dirty="0"/>
              <a:t>Στα </a:t>
            </a:r>
            <a:r>
              <a:rPr lang="en-US" dirty="0"/>
              <a:t>blind tests </a:t>
            </a:r>
            <a:r>
              <a:rPr lang="el-GR" dirty="0"/>
              <a:t>όλοι προτιμούν την </a:t>
            </a:r>
            <a:r>
              <a:rPr lang="en-US" dirty="0"/>
              <a:t>Pepsi-Cola.</a:t>
            </a:r>
          </a:p>
          <a:p>
            <a:endParaRPr lang="en-US" dirty="0"/>
          </a:p>
          <a:p>
            <a:r>
              <a:rPr lang="el-GR" dirty="0"/>
              <a:t>Αλλά μόλις δουν τη μάρκα, δηλώνουν ότι, προτιμούν την </a:t>
            </a:r>
            <a:r>
              <a:rPr lang="en-US" dirty="0"/>
              <a:t>Coca-Cola.</a:t>
            </a:r>
            <a:endParaRPr lang="el-GR" dirty="0"/>
          </a:p>
        </p:txBody>
      </p:sp>
    </p:spTree>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7800</TotalTime>
  <Words>768</Words>
  <Application>Microsoft Office PowerPoint</Application>
  <PresentationFormat>Προβολή στην οθόνη (4:3)</PresentationFormat>
  <Paragraphs>90</Paragraphs>
  <Slides>22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22</vt:i4>
      </vt:variant>
    </vt:vector>
  </HeadingPairs>
  <TitlesOfParts>
    <vt:vector size="26" baseType="lpstr">
      <vt:lpstr>Arial</vt:lpstr>
      <vt:lpstr>Trebuchet MS</vt:lpstr>
      <vt:lpstr>Wingdings 3</vt:lpstr>
      <vt:lpstr>Όψη</vt:lpstr>
      <vt:lpstr>Παρουσίαση του PowerPoint</vt:lpstr>
      <vt:lpstr>Διαχείριση Εταιρικής Ταυτότητας και Επωνυμίας</vt:lpstr>
      <vt:lpstr>Παρουσίαση του PowerPoint</vt:lpstr>
      <vt:lpstr>Επωνυμία/Μάρκα</vt:lpstr>
      <vt:lpstr>Προέλευση του όρου Μάρκα</vt:lpstr>
      <vt:lpstr>Τι είναι η μάρκα;</vt:lpstr>
      <vt:lpstr>Ορισμοί μάρκας</vt:lpstr>
      <vt:lpstr>Ορισμοί Μάρκας</vt:lpstr>
      <vt:lpstr>Coca-Cola versus Pepsi-Cola</vt:lpstr>
      <vt:lpstr>Ορισμοί Μάρκας</vt:lpstr>
      <vt:lpstr>Η μάρκα ως ΙΔΕΑ</vt:lpstr>
      <vt:lpstr>Η μάρκα βάσει νομικής αντίληψης</vt:lpstr>
      <vt:lpstr>Η μάρκα ως περιουσιακό στοιχείο</vt:lpstr>
      <vt:lpstr>Η μάρκα είναι</vt:lpstr>
      <vt:lpstr>Χρειάζεται χρόνος</vt:lpstr>
      <vt:lpstr>Η δύναμη της μάρκας</vt:lpstr>
      <vt:lpstr>Μια μάρκα:</vt:lpstr>
      <vt:lpstr>Διαφορά μάρκας - προϊόντος</vt:lpstr>
      <vt:lpstr>Δύναμη μιας μάρκας</vt:lpstr>
      <vt:lpstr>Περιουσιακή Αξία μιας Μάρκας</vt:lpstr>
      <vt:lpstr>Η δύναμη μιας μάρκας..  Εκφράζεται ως προς τον ανταγωνισμό.</vt:lpstr>
      <vt:lpstr>Δημιουργία Αξίας για την Επιχείρηση</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AMALIA TRIANTAFYLLIDOU</cp:lastModifiedBy>
  <cp:revision>694</cp:revision>
  <dcterms:created xsi:type="dcterms:W3CDTF">2010-05-23T14:28:12Z</dcterms:created>
  <dcterms:modified xsi:type="dcterms:W3CDTF">2022-01-16T07:45:12Z</dcterms:modified>
</cp:coreProperties>
</file>