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637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44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6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7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8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5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94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10" r:id="rId6"/>
    <p:sldLayoutId id="2147483805" r:id="rId7"/>
    <p:sldLayoutId id="2147483806" r:id="rId8"/>
    <p:sldLayoutId id="2147483807" r:id="rId9"/>
    <p:sldLayoutId id="2147483809" r:id="rId10"/>
    <p:sldLayoutId id="214748380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Επάνω προβολή της υπηρεσίας &quot;καφέ&quot; με το φυτό, λευκό πληκτρολόγιο, καφές σε λευκό κούπα, σημειωματάριο και πένα">
            <a:extLst>
              <a:ext uri="{FF2B5EF4-FFF2-40B4-BE49-F238E27FC236}">
                <a16:creationId xmlns:a16="http://schemas.microsoft.com/office/drawing/2014/main" id="{3FE68DA7-BDE6-48C8-156D-5548F71F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4" b="15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993" y="1165193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A4E414-8194-39E6-6805-2F8BED0D7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26" y="1165193"/>
            <a:ext cx="4192348" cy="242641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l-GR" sz="3500" b="1" dirty="0">
                <a:solidFill>
                  <a:srgbClr val="000000"/>
                </a:solidFill>
              </a:rPr>
              <a:t>Σε ποιον </a:t>
            </a:r>
            <a:r>
              <a:rPr lang="el-GR" sz="3500" b="1" dirty="0" err="1">
                <a:solidFill>
                  <a:srgbClr val="000000"/>
                </a:solidFill>
              </a:rPr>
              <a:t>ανηκουν</a:t>
            </a:r>
            <a:r>
              <a:rPr lang="el-GR" sz="3500" b="1" dirty="0">
                <a:solidFill>
                  <a:srgbClr val="000000"/>
                </a:solidFill>
              </a:rPr>
              <a:t> τα </a:t>
            </a:r>
            <a:r>
              <a:rPr lang="el-GR" sz="3500" b="1" dirty="0" err="1">
                <a:solidFill>
                  <a:srgbClr val="000000"/>
                </a:solidFill>
              </a:rPr>
              <a:t>μ.μ.ε.</a:t>
            </a:r>
            <a:r>
              <a:rPr lang="el-GR" sz="3500" b="1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D10AEE1-7696-8F77-534C-42D34BEB3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91" y="3667027"/>
            <a:ext cx="5064369" cy="1502989"/>
          </a:xfrm>
        </p:spPr>
        <p:txBody>
          <a:bodyPr>
            <a:normAutofit/>
          </a:bodyPr>
          <a:lstStyle/>
          <a:p>
            <a:pPr algn="ctr"/>
            <a:r>
              <a:rPr lang="el-GR" sz="1600" b="1" dirty="0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ΠΑΝΕΠΙΣΤΗΜΙΟ ΔΥΤΙΚΗΣ ΜΑΚΕΔΟΝΙΑΣ</a:t>
            </a:r>
            <a:br>
              <a:rPr lang="el-GR" sz="1600" b="1" dirty="0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</a:br>
            <a:r>
              <a:rPr lang="el-GR" sz="1600" b="1" dirty="0" err="1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Τμ</a:t>
            </a:r>
            <a:r>
              <a:rPr lang="en-US" sz="1600" b="1" dirty="0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H</a:t>
            </a:r>
            <a:r>
              <a:rPr lang="el-GR" sz="1600" b="1" dirty="0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μα </a:t>
            </a:r>
            <a:r>
              <a:rPr lang="el-GR" sz="1600" b="1" dirty="0" err="1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Επικοινων</a:t>
            </a:r>
            <a:r>
              <a:rPr lang="en-US" dirty="0">
                <a:solidFill>
                  <a:srgbClr val="FFFFFF"/>
                </a:solidFill>
                <a:highlight>
                  <a:srgbClr val="800000"/>
                </a:highlight>
              </a:rPr>
              <a:t>I</a:t>
            </a:r>
            <a:r>
              <a:rPr lang="el-GR" sz="1600" b="1" dirty="0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ας και </a:t>
            </a:r>
            <a:r>
              <a:rPr lang="el-GR" sz="1600" b="1" dirty="0" err="1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Ψηφιακ</a:t>
            </a:r>
            <a:r>
              <a:rPr lang="el-GR" dirty="0" err="1">
                <a:solidFill>
                  <a:srgbClr val="FFFFFF"/>
                </a:solidFill>
                <a:highlight>
                  <a:srgbClr val="800000"/>
                </a:highlight>
              </a:rPr>
              <a:t>Ω</a:t>
            </a:r>
            <a:r>
              <a:rPr lang="el-GR" sz="1600" b="1" dirty="0" err="1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ν</a:t>
            </a:r>
            <a:r>
              <a:rPr lang="el-GR" sz="1600" b="1" dirty="0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 </a:t>
            </a:r>
            <a:r>
              <a:rPr lang="el-GR" sz="1600" b="1" dirty="0" err="1">
                <a:solidFill>
                  <a:srgbClr val="FFFFFF"/>
                </a:solidFill>
                <a:highlight>
                  <a:srgbClr val="800000"/>
                </a:highlight>
                <a:latin typeface="+mn-lt"/>
              </a:rPr>
              <a:t>ΜΕσων</a:t>
            </a:r>
            <a:endParaRPr lang="el-GR" dirty="0">
              <a:solidFill>
                <a:srgbClr val="000000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498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36F22ACB-044A-4E92-8AC4-5B562BC88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47227E-C4D2-A068-E7AF-B831BEB7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3137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Ισχυρη</a:t>
            </a:r>
            <a:r>
              <a:rPr lang="el-GR" sz="4000" b="1" dirty="0"/>
              <a:t> η </a:t>
            </a:r>
            <a:r>
              <a:rPr lang="el-GR" sz="4000" b="1" dirty="0" err="1"/>
              <a:t>ναυτιλια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B073A6-978F-3C9D-4FA4-E5303977B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1811416"/>
            <a:ext cx="4995019" cy="457342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Διαχωρισμός των εταιρειών σε συνολικά 14 κλάδους οικονομικής δραστηριότητας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Η Ναυτιλία εξακολουθεί να καταγράφεται ως ο πλέον ισχυρός επιχειρηματικός τομέας δραστηριοποίησης των Ελλήνων </a:t>
            </a:r>
            <a:r>
              <a:rPr lang="el-GR" dirty="0" err="1"/>
              <a:t>ολιγαρχών</a:t>
            </a:r>
            <a:r>
              <a:rPr lang="el-GR" dirty="0"/>
              <a:t>, με συνολικά 164 εταιρείες</a:t>
            </a:r>
          </a:p>
          <a:p>
            <a:pPr algn="just"/>
            <a:r>
              <a:rPr lang="el-GR" dirty="0"/>
              <a:t>Οι πολλές ναυτιλιακές εταιρείες οφείλονται σε μια κοινή πρακτική στη ναυτιλιακή βιομηχανία, γνωστή ως </a:t>
            </a:r>
            <a:r>
              <a:rPr lang="el-GR" dirty="0" err="1"/>
              <a:t>one</a:t>
            </a:r>
            <a:r>
              <a:rPr lang="el-GR" dirty="0"/>
              <a:t> </a:t>
            </a:r>
            <a:r>
              <a:rPr lang="el-GR" dirty="0" err="1"/>
              <a:t>ship</a:t>
            </a:r>
            <a:r>
              <a:rPr lang="el-GR" dirty="0"/>
              <a:t> </a:t>
            </a:r>
            <a:r>
              <a:rPr lang="el-GR" dirty="0" err="1"/>
              <a:t>company</a:t>
            </a:r>
            <a:r>
              <a:rPr lang="el-GR" dirty="0"/>
              <a:t> («εταιρεία ενός πλοίου»), που θέλει κάθε πλοίο -του ίδιου ιδιοκτήτη- να έχει τη δική του εταιρεία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4A893C-8CC5-8FB1-DA0C-CEA0A5C93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1811416"/>
            <a:ext cx="5027954" cy="45734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Αυτό συμβαίνει για νομικούς και οικονομικούς λόγους</a:t>
            </a:r>
          </a:p>
          <a:p>
            <a:pPr algn="just"/>
            <a:r>
              <a:rPr lang="el-GR" dirty="0"/>
              <a:t>Ο βασικότερος είναι πως η ευθύνη σε περίπτωση ατυχήματος, χρέους ή νομικής διαφοράς, περιορίζεται σε ένα πλοίο και όχι μια εταιρεία στην οποία πιθανόν να ανήκουν δεκάδες ακόμη</a:t>
            </a:r>
          </a:p>
          <a:p>
            <a:pPr algn="just"/>
            <a:r>
              <a:rPr lang="el-GR" dirty="0"/>
              <a:t>Ανάλογα με την δικαιοδοσία στην οποία είναι εγγεγραμμένο ένα πλοίο ισχύουν διαφορετικοί φορολογικοί νόμοι, επιτρέποντας στους ιδιοκτήτες να βελτιστοποιούν το φορολογικό τους καθεστώς</a:t>
            </a:r>
          </a:p>
        </p:txBody>
      </p:sp>
    </p:spTree>
    <p:extLst>
      <p:ext uri="{BB962C8B-B14F-4D97-AF65-F5344CB8AC3E}">
        <p14:creationId xmlns:p14="http://schemas.microsoft.com/office/powerpoint/2010/main" val="190612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EE5884-DDE9-7735-BEDD-79941389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201028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ΠΟΙΟΙ ΑΚΟΛΟΥΘΟΥΝ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9D69B8-B01B-638C-8430-FD6F1F442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Ακολουθούν τα Χρηματοοικονομικά (153) που περιλαμβάνουν από εταιρείες συμμετοχών μέχρι τράπεζες, </a:t>
            </a:r>
            <a:r>
              <a:rPr lang="el-GR" sz="2400" dirty="0" err="1"/>
              <a:t>funds</a:t>
            </a:r>
            <a:r>
              <a:rPr lang="el-GR" sz="2400" dirty="0"/>
              <a:t> και συμβουλευτικές εταιρείες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Η Ενέργεια (114), τα ΜΜΕ (94), το Real Estate (61), οι Κατασκευές (47) και η Βιομηχανία (46). Στις τελευταίες θέσεις ο Αγροτικός τομέας (7) και η Υγεία (3)</a:t>
            </a:r>
          </a:p>
        </p:txBody>
      </p:sp>
    </p:spTree>
    <p:extLst>
      <p:ext uri="{BB962C8B-B14F-4D97-AF65-F5344CB8AC3E}">
        <p14:creationId xmlns:p14="http://schemas.microsoft.com/office/powerpoint/2010/main" val="77887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λογισμικό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952C2A25-9D5C-F1D7-DD5F-701D93F2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91B529-569C-2B39-7E15-E26868A0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08429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ΑΝΟΔΟΣ ΤΗΣ ΕΝΕΡΓΕΙΑΣ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4E7494-C896-E232-044D-3CC4E473F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100" dirty="0"/>
              <a:t>Αυξανόμενο ενδιαφέρον των κορυφαίων εγχώριων επιχειρηματιών για επενδύσεις στην ενέργεια</a:t>
            </a:r>
          </a:p>
          <a:p>
            <a:pPr algn="just"/>
            <a:r>
              <a:rPr lang="el-GR" sz="2100" dirty="0"/>
              <a:t>Από την οικογένεια Βαρδινογιάννη (συνολικά 68 εταιρείες στην Ενέργεια), που ελέγχοντας παραδοσιακά την Motor Oil έχει επεκταθεί στις πράσινες μορφές ενέργειας και επενδύει σε </a:t>
            </a:r>
            <a:r>
              <a:rPr lang="el-GR" sz="2100" dirty="0" err="1"/>
              <a:t>φωτοβολταϊκά</a:t>
            </a:r>
            <a:r>
              <a:rPr lang="el-GR" sz="2100" dirty="0"/>
              <a:t> και αιολικά πάρκα, τόσο στην Ελλάδα όσο και στο εξωτερικό</a:t>
            </a:r>
          </a:p>
          <a:p>
            <a:pPr algn="just"/>
            <a:r>
              <a:rPr lang="el-GR" sz="2100" dirty="0"/>
              <a:t>Έως τους επιχειρηματίες </a:t>
            </a:r>
            <a:r>
              <a:rPr lang="el-GR" sz="2100" dirty="0" err="1"/>
              <a:t>Μπάκο-Καϋμενάκη-Εξάρχου</a:t>
            </a:r>
            <a:r>
              <a:rPr lang="el-GR" sz="2100" dirty="0"/>
              <a:t> (40 εταιρείες στην Ενέργεια) που πέραν της ιδιοκτησίας της </a:t>
            </a:r>
            <a:r>
              <a:rPr lang="el-GR" sz="2100" dirty="0" err="1"/>
              <a:t>Volton</a:t>
            </a:r>
            <a:r>
              <a:rPr lang="el-GR" sz="2100" dirty="0"/>
              <a:t> δραστηριοποιούνται σε </a:t>
            </a:r>
            <a:r>
              <a:rPr lang="el-GR" sz="2100" dirty="0" err="1"/>
              <a:t>φωτοβολταϊκά</a:t>
            </a:r>
            <a:r>
              <a:rPr lang="el-GR" sz="2100" dirty="0"/>
              <a:t> ανά την Ελλάδα, και ελέγχουν ένα εκ των τεσσάρων διυλιστηρίων στα Ηνωμένα Αραβικά Εμιράτα</a:t>
            </a:r>
          </a:p>
        </p:txBody>
      </p:sp>
    </p:spTree>
    <p:extLst>
      <p:ext uri="{BB962C8B-B14F-4D97-AF65-F5344CB8AC3E}">
        <p14:creationId xmlns:p14="http://schemas.microsoft.com/office/powerpoint/2010/main" val="35080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3313F2-77A1-281C-D4E8-3F1BE40E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21075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Καναλια</a:t>
            </a:r>
            <a:r>
              <a:rPr lang="el-GR" sz="4000" b="1" dirty="0"/>
              <a:t>: </a:t>
            </a:r>
            <a:r>
              <a:rPr lang="el-GR" sz="4000" b="1" dirty="0" err="1"/>
              <a:t>Χρεη</a:t>
            </a:r>
            <a:r>
              <a:rPr lang="el-GR" sz="4000" b="1" dirty="0"/>
              <a:t> 350 εκατ. </a:t>
            </a:r>
            <a:r>
              <a:rPr lang="el-GR" sz="4000" b="1" dirty="0" err="1"/>
              <a:t>ευρω</a:t>
            </a:r>
            <a:endParaRPr lang="el-GR" sz="4000" b="1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54687BF-CEC3-3205-02B9-1B8CC1B3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37177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Τα ΜΜΕ εξακολουθούν να μην αποτελούν επικερδή ενασχόληση για τους επιχειρηματίες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ανάλυση των ισολογισμών των μεγαλύτερων τηλεοπτικών σταθμών της χώρας (ΣΚΑΪ, MEGA, OPEN, ALPHA TV, </a:t>
            </a:r>
            <a:r>
              <a:rPr lang="el-GR" dirty="0" err="1"/>
              <a:t>Star</a:t>
            </a:r>
            <a:r>
              <a:rPr lang="el-GR" dirty="0"/>
              <a:t> </a:t>
            </a:r>
            <a:r>
              <a:rPr lang="el-GR" dirty="0" err="1"/>
              <a:t>Channel</a:t>
            </a:r>
            <a:r>
              <a:rPr lang="el-GR" dirty="0"/>
              <a:t>, ΑΝΤ1, NICKELODEON, RISE TV, ΜΑΚΕΔΟΝΙΑ TV, ACTION 24) δείχνει πως σήμερα χρωστούν αθροιστικά 350 εκατ. ευρώ στις τράπεζες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Πρώτος με διαφορά έρχεται ο όμιλος Κυριακού, καθώς ο ΑΝΤ1 έχει τον μεγαλύτερο δανεισμό με χρέη περίπου 170 εκατ. ευρώ</a:t>
            </a:r>
          </a:p>
          <a:p>
            <a:r>
              <a:rPr lang="el-GR" dirty="0"/>
              <a:t>«Τυχερό» είναι του MEGA, τα χαμηλά χρέη του οποίου (31,7 εκατ. ευρώ) οφείλονται στη συμφωνία που έκανε η ΑΛΤΕΡ ΕΓΚΟ του Βαγγέλη Μαρινάκη να αναλάβει ορισμένες υποχρεώσεις και χρέη του όταν το απέκτησε το 2018, ενώ άλλα ρυθμίστηκαν ή διαγράφηκαν μέσω της διαδικασίας πτώχευσης</a:t>
            </a:r>
          </a:p>
          <a:p>
            <a:r>
              <a:rPr lang="el-GR" dirty="0"/>
              <a:t>«Καθαρό» το Action24, που οι </a:t>
            </a:r>
            <a:r>
              <a:rPr lang="el-GR" dirty="0" err="1"/>
              <a:t>Μπάκος-Καϋμενάκης</a:t>
            </a:r>
            <a:r>
              <a:rPr lang="el-GR" dirty="0"/>
              <a:t> απέκτησαν το 2023 από τον Διονύση Παναγιωτάκη εξοφλώντας τις οφειλές που υπήρχαν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462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11440-8FCC-46C6-A3E0-D0649600F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48DDE2BF-912B-F13F-7487-6D55DECF6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5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40D4E-5696-3529-FCED-C7E09F17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239939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Ναυτιλια</a:t>
            </a:r>
            <a:r>
              <a:rPr lang="el-GR" sz="4000" b="1" dirty="0"/>
              <a:t>-</a:t>
            </a:r>
            <a:r>
              <a:rPr lang="el-GR" sz="4000" b="1" dirty="0" err="1"/>
              <a:t>ομαδα</a:t>
            </a:r>
            <a:r>
              <a:rPr lang="el-GR" sz="4000" b="1" dirty="0"/>
              <a:t>-Μ</a:t>
            </a:r>
            <a:r>
              <a:rPr lang="en-US" sz="4000" b="1" dirty="0"/>
              <a:t>.</a:t>
            </a:r>
            <a:r>
              <a:rPr lang="el-GR" sz="4000" b="1" dirty="0"/>
              <a:t>Μ</a:t>
            </a:r>
            <a:r>
              <a:rPr lang="en-US" sz="4000" b="1" dirty="0"/>
              <a:t>.</a:t>
            </a:r>
            <a:r>
              <a:rPr lang="el-GR" sz="4000" b="1" dirty="0"/>
              <a:t>Ε</a:t>
            </a:r>
            <a:r>
              <a:rPr lang="en-US" sz="4000" b="1" dirty="0"/>
              <a:t>.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DD3FD0-DDAC-088E-CABD-32499606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u="sng" dirty="0"/>
              <a:t>Οικονομική κρίση του 2008</a:t>
            </a:r>
            <a:r>
              <a:rPr lang="el-GR" dirty="0"/>
              <a:t>: Δημιούργησε ένα αποδυναμωμένο τοπίο στα Μέσα</a:t>
            </a:r>
          </a:p>
          <a:p>
            <a:pPr algn="just"/>
            <a:r>
              <a:rPr lang="el-GR" dirty="0"/>
              <a:t>Πλάι σε οικογένειες που παραδοσιακά δραστηριοποιούνταν στα </a:t>
            </a:r>
            <a:r>
              <a:rPr lang="el-GR" dirty="0" err="1"/>
              <a:t>μίντια</a:t>
            </a:r>
            <a:r>
              <a:rPr lang="el-GR" dirty="0"/>
              <a:t> (Βαρδινογιάννης και Κυριακού, Γιάννης και Θεμιστοκλής Αλαφούζος), νέοι επιχειρηματίες αναζήτησαν ευκαιρίες</a:t>
            </a:r>
          </a:p>
          <a:p>
            <a:pPr algn="just"/>
            <a:r>
              <a:rPr lang="el-GR" dirty="0"/>
              <a:t>Εξαγόρασαν πτωχευμένους ομίλους, όπως ο Δημοσιογραφικός Οργανισμός Λαμπράκη (ΔΟΛ) και η Πήγασος Εκδοτική του Φώτη Μπόμπολα</a:t>
            </a:r>
          </a:p>
          <a:p>
            <a:pPr algn="just"/>
            <a:r>
              <a:rPr lang="el-GR" b="1" u="sng" dirty="0"/>
              <a:t>Αποτέλεσμα</a:t>
            </a:r>
            <a:r>
              <a:rPr lang="el-GR" dirty="0"/>
              <a:t>: Ανάπτυξη ενός μοντέλου συγκέντρωσης ιδιοκτησίας που συνοψίζεται στο τρίπτυχο «</a:t>
            </a:r>
            <a:r>
              <a:rPr lang="el-GR" i="1" dirty="0"/>
              <a:t>ναυτιλία-Μ.Μ.Ε.-ομάδα</a:t>
            </a:r>
            <a:r>
              <a:rPr lang="el-GR" dirty="0"/>
              <a:t>»</a:t>
            </a:r>
          </a:p>
          <a:p>
            <a:pPr algn="just"/>
            <a:r>
              <a:rPr lang="el-GR" b="1" u="sng" dirty="0"/>
              <a:t>Σημερινή τάση</a:t>
            </a:r>
            <a:r>
              <a:rPr lang="el-GR" dirty="0"/>
              <a:t>: Από τις εννέα περιπτώσεις επιχειρηματιών που εξετάστηκαν, μόλις τρεις δεν ήταν ταυτόχρονα ιδιοκτήτες κάποιας αθλητικής ομάδας</a:t>
            </a:r>
          </a:p>
        </p:txBody>
      </p:sp>
    </p:spTree>
    <p:extLst>
      <p:ext uri="{BB962C8B-B14F-4D97-AF65-F5344CB8AC3E}">
        <p14:creationId xmlns:p14="http://schemas.microsoft.com/office/powerpoint/2010/main" val="22916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3B0F0F-79E2-89A1-1215-97F9E049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25939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Ναυτιλια</a:t>
            </a:r>
            <a:r>
              <a:rPr lang="el-GR" sz="4000" b="1" dirty="0"/>
              <a:t>-</a:t>
            </a:r>
            <a:r>
              <a:rPr lang="el-GR" sz="4000" b="1" dirty="0" err="1"/>
              <a:t>ομαδα</a:t>
            </a:r>
            <a:r>
              <a:rPr lang="el-GR" sz="4000" b="1" dirty="0"/>
              <a:t>-Μ</a:t>
            </a:r>
            <a:r>
              <a:rPr lang="en-US" sz="4000" b="1" dirty="0"/>
              <a:t>.</a:t>
            </a:r>
            <a:r>
              <a:rPr lang="el-GR" sz="4000" b="1" dirty="0"/>
              <a:t>Μ</a:t>
            </a:r>
            <a:r>
              <a:rPr lang="en-US" sz="4000" b="1" dirty="0"/>
              <a:t>.</a:t>
            </a:r>
            <a:r>
              <a:rPr lang="el-GR" sz="4000" b="1" dirty="0"/>
              <a:t>Ε</a:t>
            </a:r>
            <a:r>
              <a:rPr lang="en-US" sz="4000" b="1" dirty="0"/>
              <a:t>.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DE6608-ED1D-48A2-8632-C1C0CC8BA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u="sng" dirty="0"/>
              <a:t>Πρωτεργάτης</a:t>
            </a:r>
            <a:r>
              <a:rPr lang="el-GR" dirty="0"/>
              <a:t>: Ο </a:t>
            </a:r>
            <a:r>
              <a:rPr lang="el-GR" i="1" dirty="0"/>
              <a:t>Γιάννης Αλαφούζος</a:t>
            </a:r>
            <a:r>
              <a:rPr lang="el-GR" dirty="0"/>
              <a:t>, ο οποίος έκανε τα πρώτα του βήματα στη ναυτιλία στις αρχές της δεκαετίας του 1980, ξεκίνησε να δραστηριοποιείται στα ΜΜΕ το </a:t>
            </a:r>
            <a:r>
              <a:rPr lang="el-GR" i="1" dirty="0"/>
              <a:t>1989</a:t>
            </a:r>
          </a:p>
          <a:p>
            <a:pPr algn="just"/>
            <a:r>
              <a:rPr lang="el-GR" dirty="0"/>
              <a:t>Αγόρασε από τον υπόδικο </a:t>
            </a:r>
            <a:r>
              <a:rPr lang="el-GR" dirty="0" err="1"/>
              <a:t>Κοσκωτά</a:t>
            </a:r>
            <a:r>
              <a:rPr lang="el-GR" dirty="0"/>
              <a:t> τον ειδησεογραφικό ραδιοφωνικό σταθμό ΣΚΑΪ 100.3</a:t>
            </a:r>
          </a:p>
          <a:p>
            <a:pPr algn="just"/>
            <a:r>
              <a:rPr lang="el-GR" dirty="0"/>
              <a:t>Εν συνεχεία ίδρυσε τον ομώνυμο τηλεοπτικό σταθμό, τον οποίο πούλησε το 1999 για να μετατραπεί στον σημερινό Alpha TV</a:t>
            </a:r>
          </a:p>
          <a:p>
            <a:pPr algn="just"/>
            <a:r>
              <a:rPr lang="el-GR" dirty="0"/>
              <a:t>Σήμερα είναι πρόεδρος του ομώνυμου ομίλου μέσων ενημέρωσης, που περιλαμβάνει τον νέο τηλεοπτικό σταθμό του ΣΚΑΪ και 5 ραδιοφωνικούς σταθμούς με έδρα το Νέο Φάληρο (ΣΚΑΪ 100.3, </a:t>
            </a:r>
            <a:r>
              <a:rPr lang="el-GR" dirty="0" err="1"/>
              <a:t>BwinΣΠΟΡ</a:t>
            </a:r>
            <a:r>
              <a:rPr lang="el-GR" dirty="0"/>
              <a:t> FM 94.6, </a:t>
            </a:r>
            <a:r>
              <a:rPr lang="el-GR" dirty="0" err="1"/>
              <a:t>Pepper</a:t>
            </a:r>
            <a:r>
              <a:rPr lang="el-GR" dirty="0"/>
              <a:t> 96.6, Μέντα 88 και </a:t>
            </a:r>
            <a:r>
              <a:rPr lang="el-GR" dirty="0" err="1"/>
              <a:t>Happy</a:t>
            </a:r>
            <a:r>
              <a:rPr lang="el-GR" dirty="0"/>
              <a:t> 104)</a:t>
            </a:r>
          </a:p>
          <a:p>
            <a:pPr algn="just"/>
            <a:r>
              <a:rPr lang="el-GR" dirty="0"/>
              <a:t>Από το </a:t>
            </a:r>
            <a:r>
              <a:rPr lang="el-GR" i="1" dirty="0"/>
              <a:t>2012 έως σήμερα</a:t>
            </a:r>
            <a:r>
              <a:rPr lang="el-GR" dirty="0"/>
              <a:t> είναι πρόεδρος και διευθύνων σύμβουλος της </a:t>
            </a:r>
            <a:r>
              <a:rPr lang="el-GR" b="1" dirty="0"/>
              <a:t>ΠΑΕ Παναθηναϊκός</a:t>
            </a:r>
          </a:p>
        </p:txBody>
      </p:sp>
    </p:spTree>
    <p:extLst>
      <p:ext uri="{BB962C8B-B14F-4D97-AF65-F5344CB8AC3E}">
        <p14:creationId xmlns:p14="http://schemas.microsoft.com/office/powerpoint/2010/main" val="698156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άνδρας, ανθρώπινο πρόσωπο&#10;&#10;Περιγραφή που δημιουργήθηκε αυτόματα">
            <a:extLst>
              <a:ext uri="{FF2B5EF4-FFF2-40B4-BE49-F238E27FC236}">
                <a16:creationId xmlns:a16="http://schemas.microsoft.com/office/drawing/2014/main" id="{9C73E845-F8A9-777D-6576-CB21CFFE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2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3997A6-B89E-C8C6-0323-7B4CC9E0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09402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ΕΙΣΑΓΩΓΗ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244D9C-E549-CC96-F6CE-F42C7E58B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838528"/>
            <a:ext cx="10357666" cy="46543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Το </a:t>
            </a:r>
            <a:r>
              <a:rPr lang="el-GR" dirty="0" err="1"/>
              <a:t>Solomon</a:t>
            </a:r>
            <a:r>
              <a:rPr lang="el-GR" dirty="0"/>
              <a:t> ξεκίνησε την έρευνα “</a:t>
            </a:r>
            <a:r>
              <a:rPr lang="el-GR" i="1" dirty="0" err="1"/>
              <a:t>Who</a:t>
            </a:r>
            <a:r>
              <a:rPr lang="el-GR" i="1" dirty="0"/>
              <a:t> </a:t>
            </a:r>
            <a:r>
              <a:rPr lang="el-GR" i="1" dirty="0" err="1"/>
              <a:t>owns</a:t>
            </a:r>
            <a:r>
              <a:rPr lang="el-GR" i="1" dirty="0"/>
              <a:t> the </a:t>
            </a:r>
            <a:r>
              <a:rPr lang="el-GR" i="1" dirty="0" err="1"/>
              <a:t>media</a:t>
            </a:r>
            <a:r>
              <a:rPr lang="el-GR" dirty="0"/>
              <a:t>” («Σε ποιον ανήκουν τα ΜΜΕ») τον Νοέμβριο του 2022, με σκοπό την διερεύνηση δύο κεντρικών ερωτημάτων:</a:t>
            </a:r>
          </a:p>
          <a:p>
            <a:pPr marL="0" indent="0" algn="just">
              <a:buNone/>
            </a:pPr>
            <a:r>
              <a:rPr lang="el-GR" i="1" dirty="0"/>
              <a:t>- Ποιοι κορυφαίοι επιχειρηματίες της χώρας ελέγχουν τα ΜΜΕ που εμπιστευόμαστε για την ενημέρωσή μας;</a:t>
            </a:r>
          </a:p>
          <a:p>
            <a:pPr marL="0" indent="0" algn="just">
              <a:buNone/>
            </a:pPr>
            <a:r>
              <a:rPr lang="el-GR" i="1" dirty="0"/>
              <a:t>- Πόσα γνωρίζουμε πράγματι για τις υπόλοιπες επιχειρηματικές δραστηριότητες τους στην Ελλάδα και το εξωτερικό;</a:t>
            </a:r>
          </a:p>
          <a:p>
            <a:pPr algn="just"/>
            <a:r>
              <a:rPr lang="el-GR" u="sng" dirty="0"/>
              <a:t>Εστίαση</a:t>
            </a:r>
            <a:r>
              <a:rPr lang="el-GR" dirty="0"/>
              <a:t>: Δέκα περιπτώσεις κορυφαίων παραγόντων της οικονομικής ζωής της χώρας (</a:t>
            </a:r>
            <a:r>
              <a:rPr lang="el-GR" i="1" dirty="0"/>
              <a:t>Γιάννης και Θεμιστοκλής Αλαφούζος, </a:t>
            </a:r>
            <a:r>
              <a:rPr lang="el-GR" i="1" dirty="0" err="1"/>
              <a:t>Βαρδής</a:t>
            </a:r>
            <a:r>
              <a:rPr lang="el-GR" i="1" dirty="0"/>
              <a:t> Βαρδινογιάννης, Δημήτρης Γιαννακόπουλος, Θόδωρος Κυριακού, Βαγγέλης Μαρινάκης, Δημήτρης </a:t>
            </a:r>
            <a:r>
              <a:rPr lang="el-GR" i="1" dirty="0" err="1"/>
              <a:t>Μελισσανίδης</a:t>
            </a:r>
            <a:r>
              <a:rPr lang="el-GR" i="1" dirty="0"/>
              <a:t>, Βίκτωρ Ρέστης και Ιβάν Σαββίδης, καθώς και το επιχειρηματικό τρίδυμο των Δημήτρη </a:t>
            </a:r>
            <a:r>
              <a:rPr lang="el-GR" i="1" dirty="0" err="1"/>
              <a:t>Μπάκου</a:t>
            </a:r>
            <a:r>
              <a:rPr lang="el-GR" i="1" dirty="0"/>
              <a:t>, Γιάννη </a:t>
            </a:r>
            <a:r>
              <a:rPr lang="el-GR" i="1" dirty="0" err="1"/>
              <a:t>Καϋμενάκη</a:t>
            </a:r>
            <a:r>
              <a:rPr lang="el-GR" i="1" dirty="0"/>
              <a:t> και Αλέξανδρου </a:t>
            </a:r>
            <a:r>
              <a:rPr lang="el-GR" i="1" dirty="0" err="1"/>
              <a:t>Εξάρχου</a:t>
            </a:r>
            <a:r>
              <a:rPr lang="el-GR" dirty="0"/>
              <a:t>)</a:t>
            </a:r>
            <a:endParaRPr lang="en-US" dirty="0"/>
          </a:p>
          <a:p>
            <a:pPr marL="0" indent="0" algn="r">
              <a:buNone/>
            </a:pPr>
            <a:r>
              <a:rPr lang="el-GR" i="1" dirty="0"/>
              <a:t>Πηγή: </a:t>
            </a:r>
            <a:r>
              <a:rPr lang="en-US" i="1" dirty="0"/>
              <a:t>https://whoownsthemedia.gr/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21596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ανθρώπινο πρόσωπο, στιγμιότυπο οθόνης">
            <a:extLst>
              <a:ext uri="{FF2B5EF4-FFF2-40B4-BE49-F238E27FC236}">
                <a16:creationId xmlns:a16="http://schemas.microsoft.com/office/drawing/2014/main" id="{0062BEB5-05F5-8F55-FCCA-381CDBF2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DFFC019E-62C5-9F57-DADF-6573903C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278849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Ναυτιλια</a:t>
            </a:r>
            <a:r>
              <a:rPr lang="el-GR" sz="4000" b="1" dirty="0"/>
              <a:t>-</a:t>
            </a:r>
            <a:r>
              <a:rPr lang="el-GR" sz="4000" b="1" dirty="0" err="1"/>
              <a:t>ομαδα</a:t>
            </a:r>
            <a:r>
              <a:rPr lang="el-GR" sz="4000" b="1" dirty="0"/>
              <a:t>-Μ.Μ.Ε.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08C93BA-17DB-58CB-11D2-2B01794737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u="sng" dirty="0"/>
              <a:t>Κύριος εκπρόσωπος</a:t>
            </a:r>
            <a:r>
              <a:rPr lang="el-GR" dirty="0"/>
              <a:t>: </a:t>
            </a:r>
            <a:r>
              <a:rPr lang="el-GR" i="1" dirty="0"/>
              <a:t>Βαγγέλης Μαρινάκης</a:t>
            </a:r>
          </a:p>
          <a:p>
            <a:pPr algn="just"/>
            <a:r>
              <a:rPr lang="el-GR" b="1" u="sng" dirty="0"/>
              <a:t>Ναυτιλία</a:t>
            </a:r>
            <a:r>
              <a:rPr lang="el-GR" dirty="0"/>
              <a:t>: Ιδιοκτήτης της ναυτιλιακής εταιρείας Capital </a:t>
            </a:r>
            <a:r>
              <a:rPr lang="el-GR" dirty="0" err="1"/>
              <a:t>Clean</a:t>
            </a:r>
            <a:r>
              <a:rPr lang="el-GR" dirty="0"/>
              <a:t> Energy </a:t>
            </a:r>
            <a:r>
              <a:rPr lang="el-GR" dirty="0" err="1"/>
              <a:t>Carriers</a:t>
            </a:r>
            <a:r>
              <a:rPr lang="el-GR" dirty="0"/>
              <a:t> Corp. (πρώην Capital </a:t>
            </a:r>
            <a:r>
              <a:rPr lang="el-GR" dirty="0" err="1"/>
              <a:t>Product</a:t>
            </a:r>
            <a:r>
              <a:rPr lang="el-GR" dirty="0"/>
              <a:t> </a:t>
            </a:r>
            <a:r>
              <a:rPr lang="el-GR" dirty="0" err="1"/>
              <a:t>Partners</a:t>
            </a:r>
            <a:r>
              <a:rPr lang="el-GR" dirty="0"/>
              <a:t> L.P.), η οποία είναι εισηγμένη στο Χρηματιστήριο της Νέας Υόρκης</a:t>
            </a:r>
          </a:p>
          <a:p>
            <a:pPr algn="just"/>
            <a:r>
              <a:rPr lang="el-GR" b="1" u="sng" dirty="0"/>
              <a:t>Ομάδα</a:t>
            </a:r>
            <a:r>
              <a:rPr lang="el-GR" dirty="0"/>
              <a:t>: Ιδιοκτήτης της ΠΑΕ Ολυμπιακός, που έχει επίσης τις ποδοσφαιρικές ομάδες </a:t>
            </a:r>
            <a:r>
              <a:rPr lang="el-GR" dirty="0" err="1"/>
              <a:t>Νότιγχαμ</a:t>
            </a:r>
            <a:r>
              <a:rPr lang="el-GR" dirty="0"/>
              <a:t> </a:t>
            </a:r>
            <a:r>
              <a:rPr lang="el-GR" dirty="0" err="1"/>
              <a:t>Φόρεστ</a:t>
            </a:r>
            <a:r>
              <a:rPr lang="el-GR" dirty="0"/>
              <a:t> στην Αγγλία και Ρίο </a:t>
            </a:r>
            <a:r>
              <a:rPr lang="el-GR" dirty="0" err="1"/>
              <a:t>Άβε</a:t>
            </a:r>
            <a:r>
              <a:rPr lang="el-GR" dirty="0"/>
              <a:t> στην Πορτογαλία</a:t>
            </a:r>
          </a:p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81A4534-6D81-1F13-61CA-4EA55DAAF0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u="sng" dirty="0"/>
              <a:t>Μ.Μ.Ε.</a:t>
            </a:r>
            <a:r>
              <a:rPr lang="el-GR" dirty="0"/>
              <a:t>: Ιδιοκτήτης του ομίλου </a:t>
            </a:r>
            <a:r>
              <a:rPr lang="el-GR" dirty="0" err="1"/>
              <a:t>Alter</a:t>
            </a:r>
            <a:r>
              <a:rPr lang="el-GR" dirty="0"/>
              <a:t> </a:t>
            </a:r>
            <a:r>
              <a:rPr lang="el-GR" dirty="0" err="1"/>
              <a:t>Ego</a:t>
            </a:r>
            <a:r>
              <a:rPr lang="el-GR" dirty="0"/>
              <a:t>, στον οποίο ανήκουν ένας τηλεοπτικός σταθμός (MEGA), δύο εφημερίδες (Τα Νέα, Το Βήμα), οκτώ ιστοσελίδες, τέσσερα περιοδικά και ένας ραδιοφωνικός σταθμός (</a:t>
            </a:r>
            <a:r>
              <a:rPr lang="el-GR" dirty="0" err="1"/>
              <a:t>My</a:t>
            </a:r>
            <a:r>
              <a:rPr lang="el-GR" dirty="0"/>
              <a:t> </a:t>
            </a:r>
            <a:r>
              <a:rPr lang="el-GR" dirty="0" err="1"/>
              <a:t>Radio</a:t>
            </a:r>
            <a:r>
              <a:rPr lang="el-GR" dirty="0"/>
              <a:t> 104,6)</a:t>
            </a:r>
          </a:p>
          <a:p>
            <a:pPr algn="just"/>
            <a:r>
              <a:rPr lang="el-GR" b="1" u="sng" dirty="0"/>
              <a:t>2024</a:t>
            </a:r>
            <a:r>
              <a:rPr lang="el-GR" dirty="0"/>
              <a:t>: Ο επιχειρηματίας πλειοδότησε και για τους τίτλους της Ελευθεροτυπίας</a:t>
            </a:r>
          </a:p>
        </p:txBody>
      </p:sp>
    </p:spTree>
    <p:extLst>
      <p:ext uri="{BB962C8B-B14F-4D97-AF65-F5344CB8AC3E}">
        <p14:creationId xmlns:p14="http://schemas.microsoft.com/office/powerpoint/2010/main" val="3506047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ανθρώπινο πρόσωπο, στιγμιότυπο οθόνης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358A8EE4-5CCC-6333-97F6-C795BB48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51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A1AC7B-367B-52AA-B87B-264C1DE7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 err="1"/>
              <a:t>Ναυτιλια</a:t>
            </a:r>
            <a:r>
              <a:rPr lang="el-GR" sz="4000" b="1" dirty="0"/>
              <a:t>-</a:t>
            </a:r>
            <a:r>
              <a:rPr lang="el-GR" sz="4000" b="1" dirty="0" err="1"/>
              <a:t>ομαδα</a:t>
            </a:r>
            <a:r>
              <a:rPr lang="el-GR" sz="4000" b="1" dirty="0"/>
              <a:t>-Μ.Μ.Ε.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80C3CA-30DA-9AC4-FB72-5250E4EDD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b="1" u="sng" dirty="0"/>
              <a:t>Τρίτο παράδειγμα</a:t>
            </a:r>
            <a:r>
              <a:rPr lang="el-GR" dirty="0"/>
              <a:t>: Ο επιχειρηματίας Δημήτρης </a:t>
            </a:r>
            <a:r>
              <a:rPr lang="el-GR" dirty="0" err="1"/>
              <a:t>Μελισσανίδης</a:t>
            </a:r>
            <a:endParaRPr lang="el-GR" dirty="0"/>
          </a:p>
          <a:p>
            <a:pPr algn="just"/>
            <a:r>
              <a:rPr lang="el-GR" dirty="0"/>
              <a:t>Ο ιδιοκτήτης της ελληνικής πετρελαϊκής Aegean Oil και της ΑΕΚ (που πούλησε στον Μάριο Ηλιόπουλο της </a:t>
            </a:r>
            <a:r>
              <a:rPr lang="el-GR" dirty="0" err="1"/>
              <a:t>Seajets</a:t>
            </a:r>
            <a:r>
              <a:rPr lang="el-GR" dirty="0"/>
              <a:t> το καλοκαίρι του 2024) μετράει χρόνια στη ναυτιλία αλλά και το ποδόσφαιρο.</a:t>
            </a:r>
          </a:p>
          <a:p>
            <a:pPr algn="just"/>
            <a:r>
              <a:rPr lang="el-GR" b="1" u="sng" dirty="0"/>
              <a:t>Μ.Μ.Ε.</a:t>
            </a:r>
            <a:r>
              <a:rPr lang="el-GR" dirty="0"/>
              <a:t>: Ο </a:t>
            </a:r>
            <a:r>
              <a:rPr lang="el-GR" dirty="0" err="1"/>
              <a:t>Μελισσανίδης</a:t>
            </a:r>
            <a:r>
              <a:rPr lang="el-GR" dirty="0"/>
              <a:t> και ο γιος του, Γιώργος </a:t>
            </a:r>
            <a:r>
              <a:rPr lang="el-GR" dirty="0" err="1"/>
              <a:t>Μελισσανίδης</a:t>
            </a:r>
            <a:r>
              <a:rPr lang="el-GR" dirty="0"/>
              <a:t>, εισήλθαν το 2021 αποκτώντας την εφημερίδα </a:t>
            </a:r>
            <a:r>
              <a:rPr lang="el-GR" dirty="0" err="1"/>
              <a:t>Ναυτεμπορική</a:t>
            </a:r>
            <a:r>
              <a:rPr lang="el-GR" dirty="0"/>
              <a:t>, την ιστοσελίδα naftemporiki.gr και το τυπογραφείο της εφημερίδας</a:t>
            </a:r>
            <a:endParaRPr lang="el-GR" b="1" u="sng" dirty="0"/>
          </a:p>
          <a:p>
            <a:pPr algn="just"/>
            <a:r>
              <a:rPr lang="el-GR" b="1" u="sng" dirty="0"/>
              <a:t>2022</a:t>
            </a:r>
            <a:r>
              <a:rPr lang="el-GR" dirty="0"/>
              <a:t>: Άρχισε να εκπέμπει το </a:t>
            </a:r>
            <a:r>
              <a:rPr lang="el-GR" dirty="0" err="1"/>
              <a:t>Naftemporiki</a:t>
            </a:r>
            <a:r>
              <a:rPr lang="el-GR" dirty="0"/>
              <a:t> TV, διαδικτυακά και μέσω της </a:t>
            </a:r>
            <a:r>
              <a:rPr lang="el-GR" dirty="0" err="1"/>
              <a:t>Nova</a:t>
            </a:r>
            <a:r>
              <a:rPr lang="el-GR" dirty="0"/>
              <a:t> και της Cosmote TV</a:t>
            </a:r>
          </a:p>
          <a:p>
            <a:pPr algn="just"/>
            <a:r>
              <a:rPr lang="el-GR" b="1" u="sng" dirty="0"/>
              <a:t>Μάριος Ηλιόπουλος</a:t>
            </a:r>
            <a:r>
              <a:rPr lang="el-GR" dirty="0"/>
              <a:t>: Απέκτησε πρόσφατα την ΑΕΚ, ενώ δεν απέκλεισε το ενδεχόμενο να αποκτήσει και κάποιο Μ.Μ.Ε.</a:t>
            </a:r>
          </a:p>
        </p:txBody>
      </p:sp>
    </p:spTree>
    <p:extLst>
      <p:ext uri="{BB962C8B-B14F-4D97-AF65-F5344CB8AC3E}">
        <p14:creationId xmlns:p14="http://schemas.microsoft.com/office/powerpoint/2010/main" val="375552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ανθρώπινο πρόσωπο, στιγμιότυπο οθόνης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91D9F4F7-B914-6480-A253-30DAA7ABC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4F639E-119D-1A0E-E632-F20913D0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132935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Η ΠΕΡΙΠΤΩΣΗ ΤΟΥ ΙΒΑΝ ΣΑΒΒΙΔΗ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3D25BC-F408-BAB4-789D-0D0740AA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Ηγεμονία του </a:t>
            </a:r>
            <a:r>
              <a:rPr lang="el-GR" b="1" dirty="0"/>
              <a:t>Ιβάν Σαββίδη</a:t>
            </a:r>
            <a:r>
              <a:rPr lang="el-GR" dirty="0"/>
              <a:t> στη Βόρεια Ελλάδα</a:t>
            </a:r>
          </a:p>
          <a:p>
            <a:pPr algn="just"/>
            <a:r>
              <a:rPr lang="el-GR" dirty="0"/>
              <a:t>Από τον </a:t>
            </a:r>
            <a:r>
              <a:rPr lang="el-GR" i="1" dirty="0"/>
              <a:t>ΠΑΟΚ</a:t>
            </a:r>
            <a:r>
              <a:rPr lang="el-GR" dirty="0"/>
              <a:t> στη </a:t>
            </a:r>
            <a:r>
              <a:rPr lang="el-GR" i="1" dirty="0"/>
              <a:t>Σουρωτή</a:t>
            </a:r>
            <a:r>
              <a:rPr lang="el-GR" dirty="0"/>
              <a:t>, και από τα ξενοδοχεία «</a:t>
            </a:r>
            <a:r>
              <a:rPr lang="el-GR" i="1" dirty="0"/>
              <a:t>Μακεδονία Παλλάς</a:t>
            </a:r>
            <a:r>
              <a:rPr lang="el-GR" dirty="0"/>
              <a:t>» και «</a:t>
            </a:r>
            <a:r>
              <a:rPr lang="el-GR" i="1" dirty="0"/>
              <a:t>Πόρτο Καράς</a:t>
            </a:r>
            <a:r>
              <a:rPr lang="el-GR" dirty="0"/>
              <a:t>» μέχρι το λιμάνι της Θεσσαλονίκης και επενδύσεις στην Χαλκιδική, αποτυπώνεται η κυριαρχία του επιχειρηματία στη συμπρωτεύουσα</a:t>
            </a:r>
          </a:p>
          <a:p>
            <a:pPr algn="just"/>
            <a:r>
              <a:rPr lang="el-GR" dirty="0"/>
              <a:t>Έντονη η επιχειρηματική του παρουσία και στη </a:t>
            </a:r>
            <a:r>
              <a:rPr lang="el-GR" i="1" dirty="0"/>
              <a:t>νότια Ρωσία</a:t>
            </a:r>
            <a:r>
              <a:rPr lang="el-GR" dirty="0"/>
              <a:t> (περιοχή του </a:t>
            </a:r>
            <a:r>
              <a:rPr lang="el-GR" dirty="0" err="1"/>
              <a:t>Ροστόφ</a:t>
            </a:r>
            <a:r>
              <a:rPr lang="el-GR" dirty="0"/>
              <a:t>)</a:t>
            </a:r>
          </a:p>
          <a:p>
            <a:pPr algn="just"/>
            <a:r>
              <a:rPr lang="el-GR" dirty="0"/>
              <a:t>Ο ρωσικός όμιλος </a:t>
            </a:r>
            <a:r>
              <a:rPr lang="el-GR" i="1" dirty="0" err="1"/>
              <a:t>Agrokom</a:t>
            </a:r>
            <a:r>
              <a:rPr lang="el-GR" dirty="0"/>
              <a:t>, συμφερόντων Σαββίδη, έχει πάνω από 30 θυγατρικές σε τομείς όπως η βιομηχανία πλαστικών, τα τρόφιμα και η αγροτική παραγωγή, το </a:t>
            </a:r>
            <a:r>
              <a:rPr lang="el-GR" dirty="0" err="1"/>
              <a:t>real</a:t>
            </a:r>
            <a:r>
              <a:rPr lang="el-GR" dirty="0"/>
              <a:t> </a:t>
            </a:r>
            <a:r>
              <a:rPr lang="el-GR" dirty="0" err="1"/>
              <a:t>estate</a:t>
            </a:r>
            <a:r>
              <a:rPr lang="el-GR" dirty="0"/>
              <a:t>, οι υποδομές, και ο τουρισμός</a:t>
            </a:r>
          </a:p>
        </p:txBody>
      </p:sp>
    </p:spTree>
    <p:extLst>
      <p:ext uri="{BB962C8B-B14F-4D97-AF65-F5344CB8AC3E}">
        <p14:creationId xmlns:p14="http://schemas.microsoft.com/office/powerpoint/2010/main" val="994902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ανθρώπινο πρόσωπο, στιγμιότυπο οθόνης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349AC42B-6E35-0581-98B2-39FCE1E2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AEE11A-9A67-B2B3-28BB-E28A0A4D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201028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Οι </a:t>
            </a:r>
            <a:r>
              <a:rPr lang="el-GR" sz="4000" b="1" dirty="0" err="1"/>
              <a:t>νεοι</a:t>
            </a:r>
            <a:r>
              <a:rPr lang="el-GR" sz="4000" b="1" dirty="0"/>
              <a:t> </a:t>
            </a:r>
            <a:r>
              <a:rPr lang="el-GR" sz="4000" b="1" dirty="0" err="1"/>
              <a:t>μιντιαρχες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18A231-42B6-A6EE-81DE-0B88CB86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391229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200" dirty="0"/>
              <a:t>Τα ονόματα των επιχειρηματιών </a:t>
            </a:r>
            <a:r>
              <a:rPr lang="el-GR" sz="2200" i="1" dirty="0"/>
              <a:t>Δημήτρη </a:t>
            </a:r>
            <a:r>
              <a:rPr lang="el-GR" sz="2200" i="1" dirty="0" err="1"/>
              <a:t>Μπάκου</a:t>
            </a:r>
            <a:r>
              <a:rPr lang="el-GR" sz="2200" dirty="0"/>
              <a:t>, </a:t>
            </a:r>
            <a:r>
              <a:rPr lang="el-GR" sz="2200" i="1" dirty="0"/>
              <a:t>Γιάννη </a:t>
            </a:r>
            <a:r>
              <a:rPr lang="el-GR" sz="2200" i="1" dirty="0" err="1"/>
              <a:t>Καϋμενάκη</a:t>
            </a:r>
            <a:r>
              <a:rPr lang="el-GR" sz="2200" dirty="0"/>
              <a:t> και </a:t>
            </a:r>
            <a:r>
              <a:rPr lang="el-GR" sz="2200" i="1" dirty="0"/>
              <a:t>Αλέξανδρου </a:t>
            </a:r>
            <a:r>
              <a:rPr lang="el-GR" sz="2200" i="1" dirty="0" err="1"/>
              <a:t>Εξάρχου</a:t>
            </a:r>
            <a:r>
              <a:rPr lang="el-GR" sz="2200" dirty="0"/>
              <a:t> παραμένουν εν πολλοίς άγνωστα στο ευρύ κοινό</a:t>
            </a:r>
          </a:p>
          <a:p>
            <a:pPr algn="just"/>
            <a:r>
              <a:rPr lang="el-GR" sz="2200" b="1" u="sng" dirty="0"/>
              <a:t>Ομάδα</a:t>
            </a:r>
            <a:r>
              <a:rPr lang="el-GR" sz="2200" dirty="0"/>
              <a:t>: Δραστηριοποιούμενοι για δεκαετίες στον χώρο της ναυτιλίας, με έδρα τα Ηνωμένα Αραβικά Εμιράτα, απέκτησαν τον </a:t>
            </a:r>
            <a:r>
              <a:rPr lang="el-GR" sz="2200" i="1" dirty="0"/>
              <a:t>Αστέρα Τρίπολης</a:t>
            </a:r>
            <a:r>
              <a:rPr lang="el-GR" sz="2200" dirty="0"/>
              <a:t> το 2003</a:t>
            </a:r>
          </a:p>
          <a:p>
            <a:pPr algn="just"/>
            <a:r>
              <a:rPr lang="el-GR" sz="2200" b="1" u="sng" dirty="0"/>
              <a:t>Μ.Μ.Ε.</a:t>
            </a:r>
            <a:r>
              <a:rPr lang="el-GR" sz="2200" dirty="0"/>
              <a:t>: Τα τελευταία χρόνια εισήλθαν στον κλάδο, αγοράζοντας τα περιφερειακά κανάλια </a:t>
            </a:r>
            <a:r>
              <a:rPr lang="el-GR" sz="2200" dirty="0" err="1"/>
              <a:t>Action</a:t>
            </a:r>
            <a:r>
              <a:rPr lang="el-GR" sz="2200" dirty="0"/>
              <a:t> 24 και </a:t>
            </a:r>
            <a:r>
              <a:rPr lang="el-GR" sz="2200" dirty="0" err="1"/>
              <a:t>Attica</a:t>
            </a:r>
            <a:r>
              <a:rPr lang="el-GR" sz="2200" dirty="0"/>
              <a:t> TV, αλλά και την ιστοσελίδα flash.gr</a:t>
            </a:r>
          </a:p>
          <a:p>
            <a:pPr algn="just"/>
            <a:r>
              <a:rPr lang="el-GR" sz="2200" b="1" u="sng" dirty="0"/>
              <a:t>Επιχειρήσεις</a:t>
            </a:r>
            <a:r>
              <a:rPr lang="el-GR" sz="2200" dirty="0"/>
              <a:t>: Οι επιχειρηματίες ελέγχουν την κατασκευαστική </a:t>
            </a:r>
            <a:r>
              <a:rPr lang="el-GR" sz="2200" dirty="0" err="1"/>
              <a:t>Intrakat</a:t>
            </a:r>
            <a:r>
              <a:rPr lang="el-GR" sz="2200" dirty="0"/>
              <a:t> και την ενεργειακή εταιρεία </a:t>
            </a:r>
            <a:r>
              <a:rPr lang="el-GR" sz="2200" dirty="0" err="1"/>
              <a:t>Volton</a:t>
            </a:r>
            <a:r>
              <a:rPr lang="el-GR" sz="2200" dirty="0"/>
              <a:t>, αλλά και την </a:t>
            </a:r>
            <a:r>
              <a:rPr lang="el-GR" sz="2200" dirty="0" err="1"/>
              <a:t>Attica</a:t>
            </a:r>
            <a:r>
              <a:rPr lang="el-GR" sz="2200" dirty="0"/>
              <a:t> Bank και την </a:t>
            </a:r>
            <a:r>
              <a:rPr lang="el-GR" sz="2200" dirty="0" err="1"/>
              <a:t>Παγκρήτια</a:t>
            </a:r>
            <a:r>
              <a:rPr lang="el-GR" sz="2200" dirty="0"/>
              <a:t> Τράπεζα, που πρόσφατα συγχωνεύτηκαν για να δημιουργήσουν τον «πέμπτο τραπεζικό πυλώνα»</a:t>
            </a:r>
          </a:p>
        </p:txBody>
      </p:sp>
    </p:spTree>
    <p:extLst>
      <p:ext uri="{BB962C8B-B14F-4D97-AF65-F5344CB8AC3E}">
        <p14:creationId xmlns:p14="http://schemas.microsoft.com/office/powerpoint/2010/main" val="530824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ανθρώπινο πρόσωπο, στιγμιότυπο οθόνης, άνδρας">
            <a:extLst>
              <a:ext uri="{FF2B5EF4-FFF2-40B4-BE49-F238E27FC236}">
                <a16:creationId xmlns:a16="http://schemas.microsoft.com/office/drawing/2014/main" id="{FDCEEE65-C652-B764-368F-154317FA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3" y="130629"/>
            <a:ext cx="10329705" cy="65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2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6ECC43-D65E-4A7B-A76B-D278A2184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2D577B-9018-47AD-8C60-A09FB788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28F7AA-1718-B3A8-7713-3E6F8389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707098"/>
            <a:ext cx="5295900" cy="1459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Τα παρα</a:t>
            </a:r>
            <a:r>
              <a:rPr lang="en-US" sz="4000" b="1" dirty="0" err="1"/>
              <a:t>δοξ</a:t>
            </a:r>
            <a:r>
              <a:rPr lang="en-US" sz="4000" b="1" dirty="0"/>
              <a:t>α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E2E558-1756-4EDF-A961-1F0E5C5B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44BAC3-5340-AD26-E7D0-E47D02882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1" y="2400021"/>
            <a:ext cx="4979598" cy="3750881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1900" dirty="0"/>
              <a:t>Επί 20 </a:t>
            </a:r>
            <a:r>
              <a:rPr lang="en-US" sz="1900" dirty="0" err="1"/>
              <a:t>χρόνι</a:t>
            </a:r>
            <a:r>
              <a:rPr lang="en-US" sz="1900" dirty="0"/>
              <a:t>α, οι </a:t>
            </a:r>
            <a:r>
              <a:rPr lang="en-US" sz="1900" i="1" dirty="0"/>
              <a:t>επιχειρηματίες Μπάκος και Καϋμενάκης</a:t>
            </a:r>
            <a:r>
              <a:rPr lang="en-US" sz="1900" dirty="0"/>
              <a:t> εμφανίζονται υπεύθυνοι για την αναμόρφωση της ποδοσφαιρικής ομάδας του Αστέρα Τρίπολης</a:t>
            </a:r>
          </a:p>
          <a:p>
            <a:pPr algn="just"/>
            <a:r>
              <a:rPr lang="en-US" sz="1900" dirty="0" err="1"/>
              <a:t>Στην</a:t>
            </a:r>
            <a:r>
              <a:rPr lang="en-US" sz="1900" dirty="0"/>
              <a:t> </a:t>
            </a:r>
            <a:r>
              <a:rPr lang="en-US" sz="1900" dirty="0" err="1"/>
              <a:t>έρευν</a:t>
            </a:r>
            <a:r>
              <a:rPr lang="en-US" sz="1900" dirty="0"/>
              <a:t>α του Solomon δεν εντοπίστηκε η μετοχική σύνθεση της ΠΑΕ, αν και οι επιχειρηματίες βρίσκονται στο Διοικητικό Συμβούλιο της εταιρείας και είναι δημοσίως γνωστό ότι είναι ιδιοκτήτες της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01B466-517B-4B8B-A80A-FD0ECAECF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792" y="3886200"/>
            <a:ext cx="94999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42EF36-E4B3-4B8C-A6B8-4C12B704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823615" y="2413875"/>
            <a:ext cx="2289284" cy="38152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ανθρώπινο πρόσωπο, ρουχισμός, άτομο, επιχειρηματίας&#10;&#10;Περιγραφή που δημιουργήθηκε αυτόματα">
            <a:extLst>
              <a:ext uri="{FF2B5EF4-FFF2-40B4-BE49-F238E27FC236}">
                <a16:creationId xmlns:a16="http://schemas.microsoft.com/office/drawing/2014/main" id="{8B721496-3082-1957-138F-622FA5FA90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r="18016"/>
          <a:stretch/>
        </p:blipFill>
        <p:spPr>
          <a:xfrm>
            <a:off x="6868453" y="926416"/>
            <a:ext cx="4712383" cy="4712383"/>
          </a:xfrm>
          <a:custGeom>
            <a:avLst/>
            <a:gdLst/>
            <a:ahLst/>
            <a:cxnLst/>
            <a:rect l="l" t="t" r="r" b="b"/>
            <a:pathLst>
              <a:path w="4487466" h="4487466">
                <a:moveTo>
                  <a:pt x="2243733" y="0"/>
                </a:moveTo>
                <a:cubicBezTo>
                  <a:pt x="3482913" y="0"/>
                  <a:pt x="4487466" y="1004553"/>
                  <a:pt x="4487466" y="2243733"/>
                </a:cubicBezTo>
                <a:cubicBezTo>
                  <a:pt x="4487466" y="3482913"/>
                  <a:pt x="3482913" y="4487466"/>
                  <a:pt x="2243733" y="4487466"/>
                </a:cubicBezTo>
                <a:cubicBezTo>
                  <a:pt x="1004553" y="4487466"/>
                  <a:pt x="0" y="3482913"/>
                  <a:pt x="0" y="2243733"/>
                </a:cubicBezTo>
                <a:cubicBezTo>
                  <a:pt x="0" y="1004553"/>
                  <a:pt x="1004553" y="0"/>
                  <a:pt x="22437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753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438F56-0E94-4FDD-0E83-668B07B5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 err="1"/>
              <a:t>Εκατονταδες</a:t>
            </a:r>
            <a:r>
              <a:rPr lang="el-GR" sz="4000" b="1" dirty="0"/>
              <a:t> </a:t>
            </a:r>
            <a:r>
              <a:rPr lang="el-GR" sz="4000" b="1" dirty="0" err="1"/>
              <a:t>εταιρειες</a:t>
            </a:r>
            <a:r>
              <a:rPr lang="el-GR" sz="4000" b="1" dirty="0"/>
              <a:t> </a:t>
            </a:r>
            <a:r>
              <a:rPr lang="el-GR" sz="4000" b="1" dirty="0" err="1"/>
              <a:t>ανα</a:t>
            </a:r>
            <a:r>
              <a:rPr lang="el-GR" sz="4000" b="1" dirty="0"/>
              <a:t> τον </a:t>
            </a:r>
            <a:r>
              <a:rPr lang="el-GR" sz="4000" b="1" dirty="0" err="1"/>
              <a:t>κοσμο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D93FCB-A803-5BAD-A184-1AB7CAA5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3231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Συνολικά </a:t>
            </a:r>
            <a:r>
              <a:rPr lang="el-GR" b="1" dirty="0"/>
              <a:t>762</a:t>
            </a:r>
            <a:r>
              <a:rPr lang="el-GR" dirty="0"/>
              <a:t> εταιρείες σε </a:t>
            </a:r>
            <a:r>
              <a:rPr lang="el-GR" b="1" dirty="0"/>
              <a:t>32</a:t>
            </a:r>
            <a:r>
              <a:rPr lang="el-GR" dirty="0"/>
              <a:t> χώρες</a:t>
            </a:r>
          </a:p>
          <a:p>
            <a:pPr algn="just"/>
            <a:r>
              <a:rPr lang="el-GR" dirty="0"/>
              <a:t>Οι μισές (386) έχουν έδρα στην Ελλάδα</a:t>
            </a:r>
          </a:p>
          <a:p>
            <a:pPr algn="just"/>
            <a:r>
              <a:rPr lang="el-GR" dirty="0"/>
              <a:t>Την πρώτη τριάδα συμπληρώνουν η </a:t>
            </a:r>
            <a:r>
              <a:rPr lang="el-GR" i="1" dirty="0"/>
              <a:t>Κύπρος</a:t>
            </a:r>
            <a:r>
              <a:rPr lang="el-GR" dirty="0"/>
              <a:t> (122) και οι </a:t>
            </a:r>
            <a:r>
              <a:rPr lang="el-GR" i="1" dirty="0"/>
              <a:t>Νήσοι Μάρσαλ</a:t>
            </a:r>
            <a:r>
              <a:rPr lang="el-GR" dirty="0"/>
              <a:t> (61) – δύο χώρες που η ελληνική Ανεξάρτητη Αρχή Δημοσίων Εσόδων (ΑΑΔΕ) αναγνωρίζει ως φορολογικούς παραδείσους</a:t>
            </a:r>
          </a:p>
          <a:p>
            <a:pPr algn="just"/>
            <a:r>
              <a:rPr lang="el-GR" u="sng" dirty="0"/>
              <a:t>Άλλες χώρες</a:t>
            </a:r>
            <a:r>
              <a:rPr lang="el-GR" dirty="0"/>
              <a:t>: </a:t>
            </a:r>
          </a:p>
          <a:p>
            <a:pPr algn="just">
              <a:buFontTx/>
              <a:buChar char="-"/>
            </a:pPr>
            <a:r>
              <a:rPr lang="el-GR" dirty="0"/>
              <a:t>Ρωσία (38), κάτι που οφείλεται στην μεγάλη επιχειρηματική δραστηριότητα του Ιβάν Σαββίδη στη χώρα επί δεκαετίες</a:t>
            </a:r>
          </a:p>
          <a:p>
            <a:pPr algn="just">
              <a:buFontTx/>
              <a:buChar char="-"/>
            </a:pPr>
            <a:r>
              <a:rPr lang="el-GR" dirty="0"/>
              <a:t>Λιβερία (34), την οποία επιλέγουν οι Έλληνες εφοπλιστές</a:t>
            </a:r>
          </a:p>
          <a:p>
            <a:pPr algn="just">
              <a:buFontTx/>
              <a:buChar char="-"/>
            </a:pPr>
            <a:r>
              <a:rPr lang="el-GR" dirty="0"/>
              <a:t>Ολλανδία (24), Ηνωμένο Βασίλειο (19), Ηνωμένα Αραβικά Εμιράτα (14), Νορβηγία (10), Λουξεμβούργο (8)</a:t>
            </a:r>
          </a:p>
        </p:txBody>
      </p:sp>
    </p:spTree>
    <p:extLst>
      <p:ext uri="{BB962C8B-B14F-4D97-AF65-F5344CB8AC3E}">
        <p14:creationId xmlns:p14="http://schemas.microsoft.com/office/powerpoint/2010/main" val="3892854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197B23-67B9-7E05-3361-D4EABBF1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271305"/>
            <a:ext cx="10357666" cy="1386673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ΕΣΡ: Μη </a:t>
            </a:r>
            <a:r>
              <a:rPr lang="el-GR" sz="4000" b="1" dirty="0" err="1"/>
              <a:t>επικαιροποιημενα</a:t>
            </a:r>
            <a:r>
              <a:rPr lang="el-GR" sz="4000" b="1" dirty="0"/>
              <a:t> </a:t>
            </a:r>
            <a:r>
              <a:rPr lang="el-GR" sz="4000" b="1" dirty="0" err="1"/>
              <a:t>στοιχεια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7709A0-05D4-20DD-59AD-A3CEA5E9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4" y="1848897"/>
            <a:ext cx="11414928" cy="30546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l-GR" dirty="0"/>
              <a:t>ο </a:t>
            </a:r>
            <a:r>
              <a:rPr lang="el-GR" dirty="0" err="1"/>
              <a:t>Solomon</a:t>
            </a:r>
            <a:r>
              <a:rPr lang="el-GR" dirty="0"/>
              <a:t> κατά τη διάρκεια της έρευνας</a:t>
            </a:r>
            <a:r>
              <a:rPr lang="en-US" dirty="0"/>
              <a:t> </a:t>
            </a:r>
            <a:r>
              <a:rPr lang="el-GR" dirty="0"/>
              <a:t>βρήκε πως ο πραγματικός δικαιούχος του 50% του τηλεοπτικού σταθμού </a:t>
            </a:r>
            <a:r>
              <a:rPr lang="el-GR" i="1" dirty="0"/>
              <a:t>Alpha</a:t>
            </a:r>
            <a:r>
              <a:rPr lang="el-GR" dirty="0"/>
              <a:t> παραμένει άγνωστος</a:t>
            </a:r>
          </a:p>
          <a:p>
            <a:r>
              <a:rPr lang="el-GR" dirty="0"/>
              <a:t>Αν και το δικαίωμα στην πληροφορία είναι συνταγματικά κατοχυρωμένο μέσω της λειτουργίας του ΕΣΡ, το κοινό δεν είναι σε θέση να γνωρίζει ποιος είναι ο δεύτερος ιδιοκτήτης ενός από τους μεγαλύτερους σταθμούς της χώρας</a:t>
            </a:r>
          </a:p>
          <a:p>
            <a:r>
              <a:rPr lang="el-GR" dirty="0"/>
              <a:t>Στην περίπτωση του </a:t>
            </a:r>
            <a:r>
              <a:rPr lang="el-GR" i="1" dirty="0"/>
              <a:t>Alpha</a:t>
            </a:r>
            <a:r>
              <a:rPr lang="el-GR" dirty="0"/>
              <a:t>, συμφερόντων της οικογένειας Βαρδινογιάννη, το ΕΣΡ ακόμα δείχνει ως ιδιοκτήτες τους ακόλουθους ακόμα κι αν η εταιρική αλλαγή είχε ανακοινωθεί τον Ιούλιο του 2022: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Εικόνα 6" descr="Εικόνα που περιέχει κείμενο, γραμματοσειρά, στιγμιότυπο οθόνη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B0F3BB9-044C-27C7-CAC2-C6507D85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266"/>
            <a:ext cx="12192000" cy="16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0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11440-8FCC-46C6-A3E0-D0649600F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3148E09-C3AD-4F7E-98D5-C76DE56B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9529" y="3026358"/>
            <a:ext cx="3745582" cy="3917703"/>
          </a:xfrm>
          <a:custGeom>
            <a:avLst/>
            <a:gdLst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1369143 w 1369143"/>
              <a:gd name="connsiteY2" fmla="*/ 1229160 h 1229160"/>
              <a:gd name="connsiteX3" fmla="*/ 0 w 1369143"/>
              <a:gd name="connsiteY3" fmla="*/ 1229160 h 1229160"/>
              <a:gd name="connsiteX4" fmla="*/ 0 w 1369143"/>
              <a:gd name="connsiteY4" fmla="*/ 0 h 1229160"/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0 w 1369143"/>
              <a:gd name="connsiteY2" fmla="*/ 1229160 h 1229160"/>
              <a:gd name="connsiteX3" fmla="*/ 0 w 1369143"/>
              <a:gd name="connsiteY3" fmla="*/ 0 h 12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143" h="1229160">
                <a:moveTo>
                  <a:pt x="0" y="0"/>
                </a:moveTo>
                <a:lnTo>
                  <a:pt x="1369143" y="0"/>
                </a:lnTo>
                <a:lnTo>
                  <a:pt x="0" y="1229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312020-C72A-4BE2-BDA1-E33552EE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7411259" y="31171"/>
            <a:ext cx="4759960" cy="4759960"/>
          </a:xfrm>
          <a:custGeom>
            <a:avLst/>
            <a:gdLst>
              <a:gd name="connsiteX0" fmla="*/ 0 w 5246915"/>
              <a:gd name="connsiteY0" fmla="*/ 5246915 h 5246915"/>
              <a:gd name="connsiteX1" fmla="*/ 5246915 w 5246915"/>
              <a:gd name="connsiteY1" fmla="*/ 0 h 5246915"/>
              <a:gd name="connsiteX2" fmla="*/ 0 w 5246915"/>
              <a:gd name="connsiteY2" fmla="*/ 0 h 524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6915" h="5246915">
                <a:moveTo>
                  <a:pt x="0" y="5246915"/>
                </a:moveTo>
                <a:lnTo>
                  <a:pt x="524691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, χάρτης, στιγμιότυπο οθόνης">
            <a:extLst>
              <a:ext uri="{FF2B5EF4-FFF2-40B4-BE49-F238E27FC236}">
                <a16:creationId xmlns:a16="http://schemas.microsoft.com/office/drawing/2014/main" id="{336A98F4-63C9-61B0-E47E-3680AAD21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 r="-1" b="2418"/>
          <a:stretch/>
        </p:blipFill>
        <p:spPr>
          <a:xfrm>
            <a:off x="675409" y="524741"/>
            <a:ext cx="10848109" cy="5609359"/>
          </a:xfrm>
          <a:prstGeom prst="rect">
            <a:avLst/>
          </a:prstGeom>
          <a:effectLst>
            <a:outerShdw dist="165100" dir="2700000" algn="b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9772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3958D5-6743-AE57-0D3B-A6A40132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22048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Γιατι</a:t>
            </a:r>
            <a:r>
              <a:rPr lang="el-GR" sz="4000" b="1" dirty="0"/>
              <a:t> </a:t>
            </a:r>
            <a:r>
              <a:rPr lang="el-GR" sz="4000" b="1" dirty="0" err="1"/>
              <a:t>Κυπρος</a:t>
            </a:r>
            <a:r>
              <a:rPr lang="el-GR" sz="4000" b="1" dirty="0"/>
              <a:t> και </a:t>
            </a:r>
            <a:r>
              <a:rPr lang="el-GR" sz="4000" b="1" dirty="0" err="1"/>
              <a:t>Νησοι</a:t>
            </a:r>
            <a:r>
              <a:rPr lang="el-GR" sz="4000" b="1" dirty="0"/>
              <a:t> </a:t>
            </a:r>
            <a:r>
              <a:rPr lang="el-GR" sz="4000" b="1" dirty="0" err="1"/>
              <a:t>Μαρσαλ</a:t>
            </a:r>
            <a:r>
              <a:rPr lang="el-GR" sz="4000" b="1" dirty="0"/>
              <a:t>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699CE0-44BE-CCC2-17A9-AAAF79E0D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u="sng" dirty="0"/>
              <a:t>Κύπρος</a:t>
            </a:r>
            <a:r>
              <a:rPr lang="el-GR" dirty="0"/>
              <a:t>: Η χώρα αποτελεί ελκυστικό προορισμό για τη σύσταση εταιρειών λόγω:</a:t>
            </a:r>
          </a:p>
          <a:p>
            <a:pPr algn="just">
              <a:buFontTx/>
              <a:buChar char="-"/>
            </a:pPr>
            <a:r>
              <a:rPr lang="el-GR" dirty="0"/>
              <a:t>Χαμηλής φορολογίας</a:t>
            </a:r>
          </a:p>
          <a:p>
            <a:pPr algn="just">
              <a:buFontTx/>
              <a:buChar char="-"/>
            </a:pPr>
            <a:r>
              <a:rPr lang="el-GR" dirty="0"/>
              <a:t>Ύπαρξης ενός εκτεταμένου δικτύου συμβάσεων αποφυγής διπλής φορολογίας με τρίτες χώρες (συμπεριλαμβανομένης της Ελλάδας)</a:t>
            </a:r>
          </a:p>
          <a:p>
            <a:pPr algn="just">
              <a:buFontTx/>
              <a:buChar char="-"/>
            </a:pPr>
            <a:r>
              <a:rPr lang="el-GR" dirty="0"/>
              <a:t>Νομοθετικό πλαίσιο που επιτρέπει σε λογιστικά και δικηγορικά γραφεία να διορίζουν ονομαστικούς διευθυντές και μετόχους σε εταιρείες πελατών τους, διασφαλίζοντας σε σημαντικό βαθμό την ανωνυμία τους</a:t>
            </a:r>
          </a:p>
          <a:p>
            <a:pPr algn="just">
              <a:buFontTx/>
              <a:buChar char="-"/>
            </a:pPr>
            <a:r>
              <a:rPr lang="el-GR" dirty="0"/>
              <a:t>Ευρεία χρήση της αγγλικής γλώσσας στον χρηματοοικονομικό τομέα: Η εταιρική νομοθεσία βασίζεται στον αγγλικό δίκαιο και είναι εναρμονισμένη με την εταιρική νομοθεσία της ΕΕ</a:t>
            </a:r>
          </a:p>
        </p:txBody>
      </p:sp>
    </p:spTree>
    <p:extLst>
      <p:ext uri="{BB962C8B-B14F-4D97-AF65-F5344CB8AC3E}">
        <p14:creationId xmlns:p14="http://schemas.microsoft.com/office/powerpoint/2010/main" val="16012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6ECC43-D65E-4A7B-A76B-D278A2184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F96AAC-1B7F-4BC0-A366-059066805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B943ECC-0863-EB83-73FE-4A92DBFF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05" y="791851"/>
            <a:ext cx="4091233" cy="196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b="1" dirty="0" err="1"/>
              <a:t>Γι</a:t>
            </a:r>
            <a:r>
              <a:rPr lang="en-US" b="1" dirty="0"/>
              <a:t>ατι Κυπρος και Νησοι Μαρσαλ;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136597-3DE1-64A3-F292-059E479D9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706" y="3091543"/>
            <a:ext cx="4091232" cy="3270346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b="1" dirty="0" err="1"/>
              <a:t>Νησιά</a:t>
            </a:r>
            <a:r>
              <a:rPr lang="en-US" b="1" dirty="0"/>
              <a:t> </a:t>
            </a:r>
            <a:r>
              <a:rPr lang="en-US" b="1" dirty="0" err="1"/>
              <a:t>Μάρσ</a:t>
            </a:r>
            <a:r>
              <a:rPr lang="en-US" b="1" dirty="0"/>
              <a:t>αλ</a:t>
            </a:r>
            <a:r>
              <a:rPr lang="en-US" dirty="0"/>
              <a:t>: Πολλοί εφοπλιστές τα επιλέγουν ως έδρα των ναυτιλιακών τους εταιρειών</a:t>
            </a:r>
          </a:p>
          <a:p>
            <a:pPr algn="just"/>
            <a:r>
              <a:rPr lang="en-US" dirty="0" err="1"/>
              <a:t>Ετ</a:t>
            </a:r>
            <a:r>
              <a:rPr lang="en-US" dirty="0"/>
              <a:t>αιρείες των Γιάννη Αλαφούζου, Βαγγέλη Μαρινάκη, Δημήτρη Μελισσανίδη, και Θοδωρή Κυριακού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9F77B9A0-807D-4595-AC22-A6DCC4CA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46418" y="2940297"/>
            <a:ext cx="3745582" cy="3917703"/>
          </a:xfrm>
          <a:custGeom>
            <a:avLst/>
            <a:gdLst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1369143 w 1369143"/>
              <a:gd name="connsiteY2" fmla="*/ 1229160 h 1229160"/>
              <a:gd name="connsiteX3" fmla="*/ 0 w 1369143"/>
              <a:gd name="connsiteY3" fmla="*/ 1229160 h 1229160"/>
              <a:gd name="connsiteX4" fmla="*/ 0 w 1369143"/>
              <a:gd name="connsiteY4" fmla="*/ 0 h 1229160"/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0 w 1369143"/>
              <a:gd name="connsiteY2" fmla="*/ 1229160 h 1229160"/>
              <a:gd name="connsiteX3" fmla="*/ 0 w 1369143"/>
              <a:gd name="connsiteY3" fmla="*/ 0 h 12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143" h="1229160">
                <a:moveTo>
                  <a:pt x="0" y="0"/>
                </a:moveTo>
                <a:lnTo>
                  <a:pt x="1369143" y="0"/>
                </a:lnTo>
                <a:lnTo>
                  <a:pt x="0" y="1229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52FE65-755A-4551-AF5F-AE64CB96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6575" y="2940297"/>
            <a:ext cx="3745582" cy="3917703"/>
          </a:xfrm>
          <a:custGeom>
            <a:avLst/>
            <a:gdLst>
              <a:gd name="connsiteX0" fmla="*/ 3745582 w 3745582"/>
              <a:gd name="connsiteY0" fmla="*/ 0 h 3917703"/>
              <a:gd name="connsiteX1" fmla="*/ 3745582 w 3745582"/>
              <a:gd name="connsiteY1" fmla="*/ 3917703 h 3917703"/>
              <a:gd name="connsiteX2" fmla="*/ 0 w 3745582"/>
              <a:gd name="connsiteY2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582" h="3917703">
                <a:moveTo>
                  <a:pt x="3745582" y="0"/>
                </a:moveTo>
                <a:lnTo>
                  <a:pt x="3745582" y="3917703"/>
                </a:lnTo>
                <a:lnTo>
                  <a:pt x="0" y="3917703"/>
                </a:lnTo>
                <a:close/>
              </a:path>
            </a:pathLst>
          </a:custGeom>
          <a:blipFill dpi="0" rotWithShape="0">
            <a:blip r:embed="rId4">
              <a:alphaModFix amt="9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εξωτερικός χώρος/ύπαιθρος, άτομο, άνδρας, ανθρώπινη γενει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E7140AA5-745F-6E45-0819-9D43C908EB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r="20548" b="2"/>
          <a:stretch/>
        </p:blipFill>
        <p:spPr>
          <a:xfrm>
            <a:off x="5642313" y="791852"/>
            <a:ext cx="5746238" cy="5279009"/>
          </a:xfrm>
          <a:prstGeom prst="rect">
            <a:avLst/>
          </a:prstGeom>
          <a:effectLst>
            <a:outerShdw dist="190500" dir="18900000" algn="b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57616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BF62B-5328-5ED7-E145-96DF025C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15239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Πρωτος</a:t>
            </a:r>
            <a:r>
              <a:rPr lang="el-GR" sz="4000" b="1" dirty="0"/>
              <a:t> ο </a:t>
            </a:r>
            <a:r>
              <a:rPr lang="el-GR" sz="4000" b="1" dirty="0" err="1"/>
              <a:t>Βαρδινογιαννης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83A547-5192-D01B-25C1-96984F7D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Οι </a:t>
            </a:r>
            <a:r>
              <a:rPr lang="el-GR" sz="2400" i="1" dirty="0"/>
              <a:t>155</a:t>
            </a:r>
            <a:r>
              <a:rPr lang="el-GR" sz="2400" dirty="0"/>
              <a:t> εκ των </a:t>
            </a:r>
            <a:r>
              <a:rPr lang="el-GR" sz="2400" i="1" dirty="0"/>
              <a:t>762</a:t>
            </a:r>
            <a:r>
              <a:rPr lang="el-GR" sz="2400" dirty="0"/>
              <a:t> εταιρειών είναι συμφερόντων Βαρδινογιάννη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Η </a:t>
            </a:r>
            <a:r>
              <a:rPr lang="el-GR" sz="2400" b="1" dirty="0"/>
              <a:t>οικογένεια Βαρδινογιάννη</a:t>
            </a:r>
            <a:r>
              <a:rPr lang="el-GR" sz="2400" dirty="0"/>
              <a:t> έχει έντονη επιχειρηματική παρουσία σε τομείς όπως η ενέργεια, οι τράπεζες, η ναυτιλία, και τα ΜΜΕ</a:t>
            </a:r>
          </a:p>
        </p:txBody>
      </p:sp>
    </p:spTree>
    <p:extLst>
      <p:ext uri="{BB962C8B-B14F-4D97-AF65-F5344CB8AC3E}">
        <p14:creationId xmlns:p14="http://schemas.microsoft.com/office/powerpoint/2010/main" val="30523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ανθρώπινο πρόσωπο, στιγμιότυπο οθόνη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A07431C4-1E12-1B0C-836E-0FE12DF3B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3" y="110532"/>
            <a:ext cx="11726426" cy="651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0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91099-4082-51B9-253C-E0DC84D8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ΠΟΙΟΙ ΑΚΟΛΟΥΘΟΥΝ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FB7536-F36E-E83E-70BE-623AF4ED2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200" dirty="0"/>
              <a:t>Ακολουθούν οι εταιρείες συμφερόντων </a:t>
            </a:r>
            <a:r>
              <a:rPr lang="el-GR" sz="2200" dirty="0" err="1"/>
              <a:t>Μπάκου-Καϋμενάκη</a:t>
            </a:r>
            <a:r>
              <a:rPr lang="el-GR" sz="2200" dirty="0"/>
              <a:t> (132), σε μεγάλο βαθμό λόγω της εξαγοράς της </a:t>
            </a:r>
            <a:r>
              <a:rPr lang="el-GR" sz="2200" dirty="0" err="1"/>
              <a:t>Intrakat</a:t>
            </a:r>
            <a:r>
              <a:rPr lang="el-GR" sz="2200" dirty="0"/>
              <a:t> και των δεκάδων θυγατρικών της από την οικογένεια Κόκκαλη</a:t>
            </a:r>
          </a:p>
          <a:p>
            <a:pPr algn="just"/>
            <a:r>
              <a:rPr lang="el-GR" sz="2200" dirty="0"/>
              <a:t>Οι εταιρείες συμφερόντων Κυριακού (89), Μαρινάκη (87) και </a:t>
            </a:r>
            <a:r>
              <a:rPr lang="el-GR" sz="2200" dirty="0" err="1"/>
              <a:t>Μελισσανίδη</a:t>
            </a:r>
            <a:r>
              <a:rPr lang="el-GR" sz="2200" dirty="0"/>
              <a:t> (87), Σαββίδη (68), Ρέστη (62), Αλαφούζου (57)</a:t>
            </a:r>
          </a:p>
          <a:p>
            <a:pPr algn="just"/>
            <a:r>
              <a:rPr lang="el-GR" sz="2200" dirty="0"/>
              <a:t>Στην τελευταία θέση οι εταιρείες συμφερόντων Γιαννακόπουλου (24)</a:t>
            </a:r>
          </a:p>
        </p:txBody>
      </p:sp>
    </p:spTree>
    <p:extLst>
      <p:ext uri="{BB962C8B-B14F-4D97-AF65-F5344CB8AC3E}">
        <p14:creationId xmlns:p14="http://schemas.microsoft.com/office/powerpoint/2010/main" val="3534556150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1725</Words>
  <Application>Microsoft Office PowerPoint</Application>
  <PresentationFormat>Ευρεία οθόνη</PresentationFormat>
  <Paragraphs>97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Arial</vt:lpstr>
      <vt:lpstr>Avenir Next LT Pro</vt:lpstr>
      <vt:lpstr>Avenir Next LT Pro Light</vt:lpstr>
      <vt:lpstr>Wingdings</vt:lpstr>
      <vt:lpstr>VeniceBeachVTI</vt:lpstr>
      <vt:lpstr>Σε ποιον ανηκουν τα μ.μ.ε.;</vt:lpstr>
      <vt:lpstr>ΕΙΣΑΓΩΓΗ</vt:lpstr>
      <vt:lpstr>Εκατονταδες εταιρειες ανα τον κοσμο</vt:lpstr>
      <vt:lpstr>Παρουσίαση του PowerPoint</vt:lpstr>
      <vt:lpstr>Γιατι Κυπρος και Νησοι Μαρσαλ;</vt:lpstr>
      <vt:lpstr>Γιατι Κυπρος και Νησοι Μαρσαλ;</vt:lpstr>
      <vt:lpstr>Πρωτος ο Βαρδινογιαννης</vt:lpstr>
      <vt:lpstr>Παρουσίαση του PowerPoint</vt:lpstr>
      <vt:lpstr>ΠΟΙΟΙ ΑΚΟΛΟΥΘΟΥΝ</vt:lpstr>
      <vt:lpstr>Παρουσίαση του PowerPoint</vt:lpstr>
      <vt:lpstr>Ισχυρη η ναυτιλια</vt:lpstr>
      <vt:lpstr>ΠΟΙΟΙ ΑΚΟΛΟΥΘΟΥΝ</vt:lpstr>
      <vt:lpstr>Παρουσίαση του PowerPoint</vt:lpstr>
      <vt:lpstr>ΑΝΟΔΟΣ ΤΗΣ ΕΝΕΡΓΕΙΑΣ</vt:lpstr>
      <vt:lpstr>Καναλια: Χρεη 350 εκατ. ευρω</vt:lpstr>
      <vt:lpstr>Παρουσίαση του PowerPoint</vt:lpstr>
      <vt:lpstr>Ναυτιλια-ομαδα-Μ.Μ.Ε.</vt:lpstr>
      <vt:lpstr>Ναυτιλια-ομαδα-Μ.Μ.Ε.</vt:lpstr>
      <vt:lpstr>Παρουσίαση του PowerPoint</vt:lpstr>
      <vt:lpstr>Παρουσίαση του PowerPoint</vt:lpstr>
      <vt:lpstr>Ναυτιλια-ομαδα-Μ.Μ.Ε.</vt:lpstr>
      <vt:lpstr>Παρουσίαση του PowerPoint</vt:lpstr>
      <vt:lpstr>Ναυτιλια-ομαδα-Μ.Μ.Ε.</vt:lpstr>
      <vt:lpstr>Παρουσίαση του PowerPoint</vt:lpstr>
      <vt:lpstr>Η ΠΕΡΙΠΤΩΣΗ ΤΟΥ ΙΒΑΝ ΣΑΒΒΙΔΗ</vt:lpstr>
      <vt:lpstr>Παρουσίαση του PowerPoint</vt:lpstr>
      <vt:lpstr>Οι νεοι μιντιαρχες</vt:lpstr>
      <vt:lpstr>Παρουσίαση του PowerPoint</vt:lpstr>
      <vt:lpstr>Τα παραδοξα</vt:lpstr>
      <vt:lpstr>ΕΣΡ: Μη επικαιροποιημενα στοιχεια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 ποιον ανηκουν τα μ.μ.ε.;</dc:title>
  <dc:creator>ΕΛΕΝΗ ΤΣΑΛΚΑΤΙΔΟΥ</dc:creator>
  <cp:lastModifiedBy>ΕΛΕΝΗ ΤΣΑΛΚΑΤΙΔΟΥ</cp:lastModifiedBy>
  <cp:revision>19</cp:revision>
  <dcterms:created xsi:type="dcterms:W3CDTF">2024-11-19T21:57:11Z</dcterms:created>
  <dcterms:modified xsi:type="dcterms:W3CDTF">2025-10-29T09:18:15Z</dcterms:modified>
</cp:coreProperties>
</file>