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345" r:id="rId3"/>
    <p:sldId id="401" r:id="rId4"/>
    <p:sldId id="422" r:id="rId5"/>
    <p:sldId id="423" r:id="rId6"/>
    <p:sldId id="424" r:id="rId7"/>
    <p:sldId id="428" r:id="rId8"/>
    <p:sldId id="420" r:id="rId9"/>
    <p:sldId id="427" r:id="rId10"/>
    <p:sldId id="426" r:id="rId11"/>
    <p:sldId id="412" r:id="rId12"/>
    <p:sldId id="413" r:id="rId13"/>
    <p:sldId id="414" r:id="rId14"/>
    <p:sldId id="421" r:id="rId15"/>
    <p:sldId id="445" r:id="rId16"/>
    <p:sldId id="429" r:id="rId17"/>
    <p:sldId id="430" r:id="rId18"/>
    <p:sldId id="431" r:id="rId19"/>
    <p:sldId id="432" r:id="rId20"/>
    <p:sldId id="433" r:id="rId21"/>
    <p:sldId id="434" r:id="rId22"/>
    <p:sldId id="435" r:id="rId23"/>
    <p:sldId id="436" r:id="rId24"/>
    <p:sldId id="437" r:id="rId25"/>
    <p:sldId id="438" r:id="rId26"/>
    <p:sldId id="439" r:id="rId27"/>
    <p:sldId id="440" r:id="rId28"/>
    <p:sldId id="441" r:id="rId29"/>
    <p:sldId id="442" r:id="rId30"/>
    <p:sldId id="443" r:id="rId31"/>
    <p:sldId id="444" r:id="rId32"/>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BC9926B-22C1-42DB-83DD-F1725CDBAF0D}"/>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6DDD16DB-95C3-42D4-875E-5C42FD8B44C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875B13CA-310D-46FA-BC17-A3F06A54068B}"/>
              </a:ext>
            </a:extLst>
          </p:cNvPr>
          <p:cNvSpPr>
            <a:spLocks noGrp="1"/>
          </p:cNvSpPr>
          <p:nvPr>
            <p:ph type="dt" sz="half" idx="10"/>
          </p:nvPr>
        </p:nvSpPr>
        <p:spPr/>
        <p:txBody>
          <a:bodyPr/>
          <a:lstStyle/>
          <a:p>
            <a:fld id="{4FE42669-155C-4BCD-9A24-E1F869728573}" type="datetimeFigureOut">
              <a:rPr lang="el-GR" smtClean="0"/>
              <a:t>30/10/2025</a:t>
            </a:fld>
            <a:endParaRPr lang="el-GR"/>
          </a:p>
        </p:txBody>
      </p:sp>
      <p:sp>
        <p:nvSpPr>
          <p:cNvPr id="5" name="Θέση υποσέλιδου 4">
            <a:extLst>
              <a:ext uri="{FF2B5EF4-FFF2-40B4-BE49-F238E27FC236}">
                <a16:creationId xmlns:a16="http://schemas.microsoft.com/office/drawing/2014/main" id="{476874C5-570F-451E-9462-C0EC8F9033BD}"/>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41D362CF-0CE2-4781-BFB8-BE47C9CB1DDF}"/>
              </a:ext>
            </a:extLst>
          </p:cNvPr>
          <p:cNvSpPr>
            <a:spLocks noGrp="1"/>
          </p:cNvSpPr>
          <p:nvPr>
            <p:ph type="sldNum" sz="quarter" idx="12"/>
          </p:nvPr>
        </p:nvSpPr>
        <p:spPr/>
        <p:txBody>
          <a:bodyPr/>
          <a:lstStyle/>
          <a:p>
            <a:fld id="{C302144F-A7E3-4FCE-AB19-9EE541EA7766}" type="slidenum">
              <a:rPr lang="el-GR" smtClean="0"/>
              <a:t>‹#›</a:t>
            </a:fld>
            <a:endParaRPr lang="el-GR"/>
          </a:p>
        </p:txBody>
      </p:sp>
    </p:spTree>
    <p:extLst>
      <p:ext uri="{BB962C8B-B14F-4D97-AF65-F5344CB8AC3E}">
        <p14:creationId xmlns:p14="http://schemas.microsoft.com/office/powerpoint/2010/main" val="388404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97D0F50-91C5-4CC2-82C1-6C65E516DF4A}"/>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5DCA2DA6-7E2C-4ED3-B5ED-2FE082D38937}"/>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102AF9B5-93DF-4371-9953-747FF7E7A272}"/>
              </a:ext>
            </a:extLst>
          </p:cNvPr>
          <p:cNvSpPr>
            <a:spLocks noGrp="1"/>
          </p:cNvSpPr>
          <p:nvPr>
            <p:ph type="dt" sz="half" idx="10"/>
          </p:nvPr>
        </p:nvSpPr>
        <p:spPr/>
        <p:txBody>
          <a:bodyPr/>
          <a:lstStyle/>
          <a:p>
            <a:fld id="{4FE42669-155C-4BCD-9A24-E1F869728573}" type="datetimeFigureOut">
              <a:rPr lang="el-GR" smtClean="0"/>
              <a:t>30/10/2025</a:t>
            </a:fld>
            <a:endParaRPr lang="el-GR"/>
          </a:p>
        </p:txBody>
      </p:sp>
      <p:sp>
        <p:nvSpPr>
          <p:cNvPr id="5" name="Θέση υποσέλιδου 4">
            <a:extLst>
              <a:ext uri="{FF2B5EF4-FFF2-40B4-BE49-F238E27FC236}">
                <a16:creationId xmlns:a16="http://schemas.microsoft.com/office/drawing/2014/main" id="{AD748E50-46B7-42E1-AE94-93F476221F1B}"/>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04DC43BA-F9A0-4ED9-A23B-01B08694C987}"/>
              </a:ext>
            </a:extLst>
          </p:cNvPr>
          <p:cNvSpPr>
            <a:spLocks noGrp="1"/>
          </p:cNvSpPr>
          <p:nvPr>
            <p:ph type="sldNum" sz="quarter" idx="12"/>
          </p:nvPr>
        </p:nvSpPr>
        <p:spPr/>
        <p:txBody>
          <a:bodyPr/>
          <a:lstStyle/>
          <a:p>
            <a:fld id="{C302144F-A7E3-4FCE-AB19-9EE541EA7766}" type="slidenum">
              <a:rPr lang="el-GR" smtClean="0"/>
              <a:t>‹#›</a:t>
            </a:fld>
            <a:endParaRPr lang="el-GR"/>
          </a:p>
        </p:txBody>
      </p:sp>
    </p:spTree>
    <p:extLst>
      <p:ext uri="{BB962C8B-B14F-4D97-AF65-F5344CB8AC3E}">
        <p14:creationId xmlns:p14="http://schemas.microsoft.com/office/powerpoint/2010/main" val="15782577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95BF9EB9-2E3F-4808-92AB-AF4509D57429}"/>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512955AC-61CC-47EE-AAF8-46F99C01B57F}"/>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2C9FAC51-8455-46A0-AB9B-93E5C1C11024}"/>
              </a:ext>
            </a:extLst>
          </p:cNvPr>
          <p:cNvSpPr>
            <a:spLocks noGrp="1"/>
          </p:cNvSpPr>
          <p:nvPr>
            <p:ph type="dt" sz="half" idx="10"/>
          </p:nvPr>
        </p:nvSpPr>
        <p:spPr/>
        <p:txBody>
          <a:bodyPr/>
          <a:lstStyle/>
          <a:p>
            <a:fld id="{4FE42669-155C-4BCD-9A24-E1F869728573}" type="datetimeFigureOut">
              <a:rPr lang="el-GR" smtClean="0"/>
              <a:t>30/10/2025</a:t>
            </a:fld>
            <a:endParaRPr lang="el-GR"/>
          </a:p>
        </p:txBody>
      </p:sp>
      <p:sp>
        <p:nvSpPr>
          <p:cNvPr id="5" name="Θέση υποσέλιδου 4">
            <a:extLst>
              <a:ext uri="{FF2B5EF4-FFF2-40B4-BE49-F238E27FC236}">
                <a16:creationId xmlns:a16="http://schemas.microsoft.com/office/drawing/2014/main" id="{9A17AE44-F2F8-43CA-BAEB-D87A72BF54B1}"/>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B75E52B7-40ED-4B8E-8EB1-199F8EC0D68C}"/>
              </a:ext>
            </a:extLst>
          </p:cNvPr>
          <p:cNvSpPr>
            <a:spLocks noGrp="1"/>
          </p:cNvSpPr>
          <p:nvPr>
            <p:ph type="sldNum" sz="quarter" idx="12"/>
          </p:nvPr>
        </p:nvSpPr>
        <p:spPr/>
        <p:txBody>
          <a:bodyPr/>
          <a:lstStyle/>
          <a:p>
            <a:fld id="{C302144F-A7E3-4FCE-AB19-9EE541EA7766}" type="slidenum">
              <a:rPr lang="el-GR" smtClean="0"/>
              <a:t>‹#›</a:t>
            </a:fld>
            <a:endParaRPr lang="el-GR"/>
          </a:p>
        </p:txBody>
      </p:sp>
    </p:spTree>
    <p:extLst>
      <p:ext uri="{BB962C8B-B14F-4D97-AF65-F5344CB8AC3E}">
        <p14:creationId xmlns:p14="http://schemas.microsoft.com/office/powerpoint/2010/main" val="31110315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474FCC1-D961-43F4-9559-18823E47B77C}"/>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B933D346-5FC6-479B-AFD9-0CFDAA89CEB4}"/>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0F04BD2D-2156-456E-87B4-D14745167C9D}"/>
              </a:ext>
            </a:extLst>
          </p:cNvPr>
          <p:cNvSpPr>
            <a:spLocks noGrp="1"/>
          </p:cNvSpPr>
          <p:nvPr>
            <p:ph type="dt" sz="half" idx="10"/>
          </p:nvPr>
        </p:nvSpPr>
        <p:spPr/>
        <p:txBody>
          <a:bodyPr/>
          <a:lstStyle/>
          <a:p>
            <a:fld id="{4FE42669-155C-4BCD-9A24-E1F869728573}" type="datetimeFigureOut">
              <a:rPr lang="el-GR" smtClean="0"/>
              <a:t>30/10/2025</a:t>
            </a:fld>
            <a:endParaRPr lang="el-GR"/>
          </a:p>
        </p:txBody>
      </p:sp>
      <p:sp>
        <p:nvSpPr>
          <p:cNvPr id="5" name="Θέση υποσέλιδου 4">
            <a:extLst>
              <a:ext uri="{FF2B5EF4-FFF2-40B4-BE49-F238E27FC236}">
                <a16:creationId xmlns:a16="http://schemas.microsoft.com/office/drawing/2014/main" id="{6C4E696E-85A9-4C65-91A2-D9C600A0D340}"/>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3E4D3813-C07E-4F5E-AD29-00356890CE01}"/>
              </a:ext>
            </a:extLst>
          </p:cNvPr>
          <p:cNvSpPr>
            <a:spLocks noGrp="1"/>
          </p:cNvSpPr>
          <p:nvPr>
            <p:ph type="sldNum" sz="quarter" idx="12"/>
          </p:nvPr>
        </p:nvSpPr>
        <p:spPr/>
        <p:txBody>
          <a:bodyPr/>
          <a:lstStyle/>
          <a:p>
            <a:fld id="{C302144F-A7E3-4FCE-AB19-9EE541EA7766}" type="slidenum">
              <a:rPr lang="el-GR" smtClean="0"/>
              <a:t>‹#›</a:t>
            </a:fld>
            <a:endParaRPr lang="el-GR"/>
          </a:p>
        </p:txBody>
      </p:sp>
    </p:spTree>
    <p:extLst>
      <p:ext uri="{BB962C8B-B14F-4D97-AF65-F5344CB8AC3E}">
        <p14:creationId xmlns:p14="http://schemas.microsoft.com/office/powerpoint/2010/main" val="20936401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FB25100-11E9-46A2-9B32-F4C33AE0DC6E}"/>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EA84C3B4-332D-4F6A-AAD8-FEBC8ED0E61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DEB349C3-77BF-4275-9C08-4B58A3B58E3D}"/>
              </a:ext>
            </a:extLst>
          </p:cNvPr>
          <p:cNvSpPr>
            <a:spLocks noGrp="1"/>
          </p:cNvSpPr>
          <p:nvPr>
            <p:ph type="dt" sz="half" idx="10"/>
          </p:nvPr>
        </p:nvSpPr>
        <p:spPr/>
        <p:txBody>
          <a:bodyPr/>
          <a:lstStyle/>
          <a:p>
            <a:fld id="{4FE42669-155C-4BCD-9A24-E1F869728573}" type="datetimeFigureOut">
              <a:rPr lang="el-GR" smtClean="0"/>
              <a:t>30/10/2025</a:t>
            </a:fld>
            <a:endParaRPr lang="el-GR"/>
          </a:p>
        </p:txBody>
      </p:sp>
      <p:sp>
        <p:nvSpPr>
          <p:cNvPr id="5" name="Θέση υποσέλιδου 4">
            <a:extLst>
              <a:ext uri="{FF2B5EF4-FFF2-40B4-BE49-F238E27FC236}">
                <a16:creationId xmlns:a16="http://schemas.microsoft.com/office/drawing/2014/main" id="{39BB143F-AC35-418F-A9AB-769CD8FBCF78}"/>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E1EA76A2-C1CD-4911-BE29-ACD357F6145D}"/>
              </a:ext>
            </a:extLst>
          </p:cNvPr>
          <p:cNvSpPr>
            <a:spLocks noGrp="1"/>
          </p:cNvSpPr>
          <p:nvPr>
            <p:ph type="sldNum" sz="quarter" idx="12"/>
          </p:nvPr>
        </p:nvSpPr>
        <p:spPr/>
        <p:txBody>
          <a:bodyPr/>
          <a:lstStyle/>
          <a:p>
            <a:fld id="{C302144F-A7E3-4FCE-AB19-9EE541EA7766}" type="slidenum">
              <a:rPr lang="el-GR" smtClean="0"/>
              <a:t>‹#›</a:t>
            </a:fld>
            <a:endParaRPr lang="el-GR"/>
          </a:p>
        </p:txBody>
      </p:sp>
    </p:spTree>
    <p:extLst>
      <p:ext uri="{BB962C8B-B14F-4D97-AF65-F5344CB8AC3E}">
        <p14:creationId xmlns:p14="http://schemas.microsoft.com/office/powerpoint/2010/main" val="40854779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4DF962B-C877-47CA-98B1-7A6C45D4A2EB}"/>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2098F273-BCDD-43A1-B470-E6D6594A0C1B}"/>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5C15E276-0A89-4BA1-80F1-A3523EE620BC}"/>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18937577-6FEB-4B83-96F7-8BBCE554893D}"/>
              </a:ext>
            </a:extLst>
          </p:cNvPr>
          <p:cNvSpPr>
            <a:spLocks noGrp="1"/>
          </p:cNvSpPr>
          <p:nvPr>
            <p:ph type="dt" sz="half" idx="10"/>
          </p:nvPr>
        </p:nvSpPr>
        <p:spPr/>
        <p:txBody>
          <a:bodyPr/>
          <a:lstStyle/>
          <a:p>
            <a:fld id="{4FE42669-155C-4BCD-9A24-E1F869728573}" type="datetimeFigureOut">
              <a:rPr lang="el-GR" smtClean="0"/>
              <a:t>30/10/2025</a:t>
            </a:fld>
            <a:endParaRPr lang="el-GR"/>
          </a:p>
        </p:txBody>
      </p:sp>
      <p:sp>
        <p:nvSpPr>
          <p:cNvPr id="6" name="Θέση υποσέλιδου 5">
            <a:extLst>
              <a:ext uri="{FF2B5EF4-FFF2-40B4-BE49-F238E27FC236}">
                <a16:creationId xmlns:a16="http://schemas.microsoft.com/office/drawing/2014/main" id="{E8FCE6A0-F258-443C-9992-78010F1A6A6D}"/>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38F7858E-7507-4995-B23A-F871A66DEC3C}"/>
              </a:ext>
            </a:extLst>
          </p:cNvPr>
          <p:cNvSpPr>
            <a:spLocks noGrp="1"/>
          </p:cNvSpPr>
          <p:nvPr>
            <p:ph type="sldNum" sz="quarter" idx="12"/>
          </p:nvPr>
        </p:nvSpPr>
        <p:spPr/>
        <p:txBody>
          <a:bodyPr/>
          <a:lstStyle/>
          <a:p>
            <a:fld id="{C302144F-A7E3-4FCE-AB19-9EE541EA7766}" type="slidenum">
              <a:rPr lang="el-GR" smtClean="0"/>
              <a:t>‹#›</a:t>
            </a:fld>
            <a:endParaRPr lang="el-GR"/>
          </a:p>
        </p:txBody>
      </p:sp>
    </p:spTree>
    <p:extLst>
      <p:ext uri="{BB962C8B-B14F-4D97-AF65-F5344CB8AC3E}">
        <p14:creationId xmlns:p14="http://schemas.microsoft.com/office/powerpoint/2010/main" val="26673088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781F024-CD77-4E16-AA91-12E87919B573}"/>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368A87B8-F57A-49FB-8FCD-F6211B4EA8E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0F0FAB3B-4068-45AE-910B-0678DBD3E548}"/>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42D240FB-7938-44C7-9B36-8B9301ED9BB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788CD562-098C-496A-B53B-6ED66E3DA5AA}"/>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ADC39393-1302-43FE-A12A-43AB9DF7EC06}"/>
              </a:ext>
            </a:extLst>
          </p:cNvPr>
          <p:cNvSpPr>
            <a:spLocks noGrp="1"/>
          </p:cNvSpPr>
          <p:nvPr>
            <p:ph type="dt" sz="half" idx="10"/>
          </p:nvPr>
        </p:nvSpPr>
        <p:spPr/>
        <p:txBody>
          <a:bodyPr/>
          <a:lstStyle/>
          <a:p>
            <a:fld id="{4FE42669-155C-4BCD-9A24-E1F869728573}" type="datetimeFigureOut">
              <a:rPr lang="el-GR" smtClean="0"/>
              <a:t>30/10/2025</a:t>
            </a:fld>
            <a:endParaRPr lang="el-GR"/>
          </a:p>
        </p:txBody>
      </p:sp>
      <p:sp>
        <p:nvSpPr>
          <p:cNvPr id="8" name="Θέση υποσέλιδου 7">
            <a:extLst>
              <a:ext uri="{FF2B5EF4-FFF2-40B4-BE49-F238E27FC236}">
                <a16:creationId xmlns:a16="http://schemas.microsoft.com/office/drawing/2014/main" id="{3FAF1D5F-4A71-43D3-949C-188038828011}"/>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ED64178D-5467-43EF-8E9E-82540893F2B3}"/>
              </a:ext>
            </a:extLst>
          </p:cNvPr>
          <p:cNvSpPr>
            <a:spLocks noGrp="1"/>
          </p:cNvSpPr>
          <p:nvPr>
            <p:ph type="sldNum" sz="quarter" idx="12"/>
          </p:nvPr>
        </p:nvSpPr>
        <p:spPr/>
        <p:txBody>
          <a:bodyPr/>
          <a:lstStyle/>
          <a:p>
            <a:fld id="{C302144F-A7E3-4FCE-AB19-9EE541EA7766}" type="slidenum">
              <a:rPr lang="el-GR" smtClean="0"/>
              <a:t>‹#›</a:t>
            </a:fld>
            <a:endParaRPr lang="el-GR"/>
          </a:p>
        </p:txBody>
      </p:sp>
    </p:spTree>
    <p:extLst>
      <p:ext uri="{BB962C8B-B14F-4D97-AF65-F5344CB8AC3E}">
        <p14:creationId xmlns:p14="http://schemas.microsoft.com/office/powerpoint/2010/main" val="23240584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5E06075-CEB2-4044-938E-A879E7D3E91E}"/>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B1E56099-8AF8-4E56-B64B-1404B07FEE6F}"/>
              </a:ext>
            </a:extLst>
          </p:cNvPr>
          <p:cNvSpPr>
            <a:spLocks noGrp="1"/>
          </p:cNvSpPr>
          <p:nvPr>
            <p:ph type="dt" sz="half" idx="10"/>
          </p:nvPr>
        </p:nvSpPr>
        <p:spPr/>
        <p:txBody>
          <a:bodyPr/>
          <a:lstStyle/>
          <a:p>
            <a:fld id="{4FE42669-155C-4BCD-9A24-E1F869728573}" type="datetimeFigureOut">
              <a:rPr lang="el-GR" smtClean="0"/>
              <a:t>30/10/2025</a:t>
            </a:fld>
            <a:endParaRPr lang="el-GR"/>
          </a:p>
        </p:txBody>
      </p:sp>
      <p:sp>
        <p:nvSpPr>
          <p:cNvPr id="4" name="Θέση υποσέλιδου 3">
            <a:extLst>
              <a:ext uri="{FF2B5EF4-FFF2-40B4-BE49-F238E27FC236}">
                <a16:creationId xmlns:a16="http://schemas.microsoft.com/office/drawing/2014/main" id="{81A7E839-DC51-417C-B302-37FC688C4503}"/>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22487405-CE15-45B4-AF53-8440C17DDC0D}"/>
              </a:ext>
            </a:extLst>
          </p:cNvPr>
          <p:cNvSpPr>
            <a:spLocks noGrp="1"/>
          </p:cNvSpPr>
          <p:nvPr>
            <p:ph type="sldNum" sz="quarter" idx="12"/>
          </p:nvPr>
        </p:nvSpPr>
        <p:spPr/>
        <p:txBody>
          <a:bodyPr/>
          <a:lstStyle/>
          <a:p>
            <a:fld id="{C302144F-A7E3-4FCE-AB19-9EE541EA7766}" type="slidenum">
              <a:rPr lang="el-GR" smtClean="0"/>
              <a:t>‹#›</a:t>
            </a:fld>
            <a:endParaRPr lang="el-GR"/>
          </a:p>
        </p:txBody>
      </p:sp>
    </p:spTree>
    <p:extLst>
      <p:ext uri="{BB962C8B-B14F-4D97-AF65-F5344CB8AC3E}">
        <p14:creationId xmlns:p14="http://schemas.microsoft.com/office/powerpoint/2010/main" val="36027791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CCF54CB8-3E43-47F3-9DE0-6F261F8F5604}"/>
              </a:ext>
            </a:extLst>
          </p:cNvPr>
          <p:cNvSpPr>
            <a:spLocks noGrp="1"/>
          </p:cNvSpPr>
          <p:nvPr>
            <p:ph type="dt" sz="half" idx="10"/>
          </p:nvPr>
        </p:nvSpPr>
        <p:spPr/>
        <p:txBody>
          <a:bodyPr/>
          <a:lstStyle/>
          <a:p>
            <a:fld id="{4FE42669-155C-4BCD-9A24-E1F869728573}" type="datetimeFigureOut">
              <a:rPr lang="el-GR" smtClean="0"/>
              <a:t>30/10/2025</a:t>
            </a:fld>
            <a:endParaRPr lang="el-GR"/>
          </a:p>
        </p:txBody>
      </p:sp>
      <p:sp>
        <p:nvSpPr>
          <p:cNvPr id="3" name="Θέση υποσέλιδου 2">
            <a:extLst>
              <a:ext uri="{FF2B5EF4-FFF2-40B4-BE49-F238E27FC236}">
                <a16:creationId xmlns:a16="http://schemas.microsoft.com/office/drawing/2014/main" id="{B15E48A6-904B-40A3-A4D7-11E4ACC4B14E}"/>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33235DBB-A2B5-4B7B-8A22-2ECB05EC4240}"/>
              </a:ext>
            </a:extLst>
          </p:cNvPr>
          <p:cNvSpPr>
            <a:spLocks noGrp="1"/>
          </p:cNvSpPr>
          <p:nvPr>
            <p:ph type="sldNum" sz="quarter" idx="12"/>
          </p:nvPr>
        </p:nvSpPr>
        <p:spPr/>
        <p:txBody>
          <a:bodyPr/>
          <a:lstStyle/>
          <a:p>
            <a:fld id="{C302144F-A7E3-4FCE-AB19-9EE541EA7766}" type="slidenum">
              <a:rPr lang="el-GR" smtClean="0"/>
              <a:t>‹#›</a:t>
            </a:fld>
            <a:endParaRPr lang="el-GR"/>
          </a:p>
        </p:txBody>
      </p:sp>
    </p:spTree>
    <p:extLst>
      <p:ext uri="{BB962C8B-B14F-4D97-AF65-F5344CB8AC3E}">
        <p14:creationId xmlns:p14="http://schemas.microsoft.com/office/powerpoint/2010/main" val="4681899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76F9F40-B6F3-4498-8658-7CB9526C8F0A}"/>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C20DA6B8-3058-470C-93E1-8838CD85383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2415EA2C-A1C6-4598-B582-94F0C63D51B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ABB115A0-AA26-4A64-B06E-15019D03D00E}"/>
              </a:ext>
            </a:extLst>
          </p:cNvPr>
          <p:cNvSpPr>
            <a:spLocks noGrp="1"/>
          </p:cNvSpPr>
          <p:nvPr>
            <p:ph type="dt" sz="half" idx="10"/>
          </p:nvPr>
        </p:nvSpPr>
        <p:spPr/>
        <p:txBody>
          <a:bodyPr/>
          <a:lstStyle/>
          <a:p>
            <a:fld id="{4FE42669-155C-4BCD-9A24-E1F869728573}" type="datetimeFigureOut">
              <a:rPr lang="el-GR" smtClean="0"/>
              <a:t>30/10/2025</a:t>
            </a:fld>
            <a:endParaRPr lang="el-GR"/>
          </a:p>
        </p:txBody>
      </p:sp>
      <p:sp>
        <p:nvSpPr>
          <p:cNvPr id="6" name="Θέση υποσέλιδου 5">
            <a:extLst>
              <a:ext uri="{FF2B5EF4-FFF2-40B4-BE49-F238E27FC236}">
                <a16:creationId xmlns:a16="http://schemas.microsoft.com/office/drawing/2014/main" id="{F2734513-BF74-44F3-9C09-BCD70E1B2B47}"/>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F48BEAEE-B775-4F5B-B77E-D50B34E47F8C}"/>
              </a:ext>
            </a:extLst>
          </p:cNvPr>
          <p:cNvSpPr>
            <a:spLocks noGrp="1"/>
          </p:cNvSpPr>
          <p:nvPr>
            <p:ph type="sldNum" sz="quarter" idx="12"/>
          </p:nvPr>
        </p:nvSpPr>
        <p:spPr/>
        <p:txBody>
          <a:bodyPr/>
          <a:lstStyle/>
          <a:p>
            <a:fld id="{C302144F-A7E3-4FCE-AB19-9EE541EA7766}" type="slidenum">
              <a:rPr lang="el-GR" smtClean="0"/>
              <a:t>‹#›</a:t>
            </a:fld>
            <a:endParaRPr lang="el-GR"/>
          </a:p>
        </p:txBody>
      </p:sp>
    </p:spTree>
    <p:extLst>
      <p:ext uri="{BB962C8B-B14F-4D97-AF65-F5344CB8AC3E}">
        <p14:creationId xmlns:p14="http://schemas.microsoft.com/office/powerpoint/2010/main" val="27148337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A5AB773-D836-4E5E-93EF-10B8E1B030BC}"/>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4BEA731E-4705-4B98-BA44-7390F8E6934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E88508B7-6612-4440-AE43-BE69C421873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FEAAC4AA-6466-47FF-A45D-B5FB61340981}"/>
              </a:ext>
            </a:extLst>
          </p:cNvPr>
          <p:cNvSpPr>
            <a:spLocks noGrp="1"/>
          </p:cNvSpPr>
          <p:nvPr>
            <p:ph type="dt" sz="half" idx="10"/>
          </p:nvPr>
        </p:nvSpPr>
        <p:spPr/>
        <p:txBody>
          <a:bodyPr/>
          <a:lstStyle/>
          <a:p>
            <a:fld id="{4FE42669-155C-4BCD-9A24-E1F869728573}" type="datetimeFigureOut">
              <a:rPr lang="el-GR" smtClean="0"/>
              <a:t>30/10/2025</a:t>
            </a:fld>
            <a:endParaRPr lang="el-GR"/>
          </a:p>
        </p:txBody>
      </p:sp>
      <p:sp>
        <p:nvSpPr>
          <p:cNvPr id="6" name="Θέση υποσέλιδου 5">
            <a:extLst>
              <a:ext uri="{FF2B5EF4-FFF2-40B4-BE49-F238E27FC236}">
                <a16:creationId xmlns:a16="http://schemas.microsoft.com/office/drawing/2014/main" id="{6ACFE7BA-F846-4D4A-9E6D-EF4588557374}"/>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518EBF7F-B5D9-48D7-8909-FB5F2E457A8B}"/>
              </a:ext>
            </a:extLst>
          </p:cNvPr>
          <p:cNvSpPr>
            <a:spLocks noGrp="1"/>
          </p:cNvSpPr>
          <p:nvPr>
            <p:ph type="sldNum" sz="quarter" idx="12"/>
          </p:nvPr>
        </p:nvSpPr>
        <p:spPr/>
        <p:txBody>
          <a:bodyPr/>
          <a:lstStyle/>
          <a:p>
            <a:fld id="{C302144F-A7E3-4FCE-AB19-9EE541EA7766}" type="slidenum">
              <a:rPr lang="el-GR" smtClean="0"/>
              <a:t>‹#›</a:t>
            </a:fld>
            <a:endParaRPr lang="el-GR"/>
          </a:p>
        </p:txBody>
      </p:sp>
    </p:spTree>
    <p:extLst>
      <p:ext uri="{BB962C8B-B14F-4D97-AF65-F5344CB8AC3E}">
        <p14:creationId xmlns:p14="http://schemas.microsoft.com/office/powerpoint/2010/main" val="17466965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791EC310-3D58-4310-86ED-B9257E4E868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A69EEDE2-9F2B-4B45-824C-1A7B73FFE5A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4081325F-E4DA-4E59-A20C-2DF2EE4F1C5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E42669-155C-4BCD-9A24-E1F869728573}" type="datetimeFigureOut">
              <a:rPr lang="el-GR" smtClean="0"/>
              <a:t>30/10/2025</a:t>
            </a:fld>
            <a:endParaRPr lang="el-GR"/>
          </a:p>
        </p:txBody>
      </p:sp>
      <p:sp>
        <p:nvSpPr>
          <p:cNvPr id="5" name="Θέση υποσέλιδου 4">
            <a:extLst>
              <a:ext uri="{FF2B5EF4-FFF2-40B4-BE49-F238E27FC236}">
                <a16:creationId xmlns:a16="http://schemas.microsoft.com/office/drawing/2014/main" id="{1825A7FD-2A4D-480F-A09D-4FB813FB8F9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6B981A56-038D-48BB-AC51-CB784CC4BDD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302144F-A7E3-4FCE-AB19-9EE541EA7766}" type="slidenum">
              <a:rPr lang="el-GR" smtClean="0"/>
              <a:t>‹#›</a:t>
            </a:fld>
            <a:endParaRPr lang="el-GR"/>
          </a:p>
        </p:txBody>
      </p:sp>
    </p:spTree>
    <p:extLst>
      <p:ext uri="{BB962C8B-B14F-4D97-AF65-F5344CB8AC3E}">
        <p14:creationId xmlns:p14="http://schemas.microsoft.com/office/powerpoint/2010/main" val="37199996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megatv.com/2025/01/28/emfylios-stin-ert-gia-ta-tempi-ergazomenoi-enantion-dioikisis/"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a:spLocks noGrp="1" noRot="1" noChangeAspect="1" noMove="1" noResize="1" noEditPoints="1" noAdjustHandles="1" noChangeArrowheads="1" noChangeShapeType="1" noTextEdit="1"/>
          </p:cNvSpPr>
          <p:nvPr/>
        </p:nvSpPr>
        <p:spPr bwMode="ltGray">
          <a:xfrm>
            <a:off x="336884" y="311449"/>
            <a:ext cx="4332307" cy="6179552"/>
          </a:xfrm>
          <a:prstGeom prst="rect">
            <a:avLst/>
          </a:prstGeom>
          <a:solidFill>
            <a:srgbClr val="404040"/>
          </a:solidFill>
          <a:ln w="127000" cap="sq" cmpd="thinThick">
            <a:solidFill>
              <a:srgbClr val="40404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p:cNvSpPr>
            <a:spLocks noGrp="1"/>
          </p:cNvSpPr>
          <p:nvPr>
            <p:ph type="title"/>
          </p:nvPr>
        </p:nvSpPr>
        <p:spPr>
          <a:xfrm>
            <a:off x="742950" y="602428"/>
            <a:ext cx="3476625" cy="5798372"/>
          </a:xfrm>
        </p:spPr>
        <p:txBody>
          <a:bodyPr vert="horz" lIns="91440" tIns="45720" rIns="91440" bIns="45720" rtlCol="0" anchor="ctr">
            <a:normAutofit fontScale="90000"/>
          </a:bodyPr>
          <a:lstStyle/>
          <a:p>
            <a:pPr algn="ctr">
              <a:lnSpc>
                <a:spcPct val="120000"/>
              </a:lnSpc>
            </a:pPr>
            <a:br>
              <a:rPr lang="el-GR" sz="2400" b="1" dirty="0">
                <a:solidFill>
                  <a:srgbClr val="FFFFFF"/>
                </a:solidFill>
                <a:latin typeface="+mn-lt"/>
              </a:rPr>
            </a:br>
            <a:r>
              <a:rPr lang="el-GR" sz="2400" b="1" dirty="0">
                <a:solidFill>
                  <a:srgbClr val="FFFFFF"/>
                </a:solidFill>
                <a:latin typeface="+mn-lt"/>
              </a:rPr>
              <a:t>ΠΑΝΕΠΙΣΤΗΜΙΟ ΔΥΤΙΚΗΣ ΜΑΚΕΔΟΝΙΑΣ</a:t>
            </a:r>
            <a:br>
              <a:rPr lang="el-GR" sz="2400" b="1" dirty="0">
                <a:solidFill>
                  <a:srgbClr val="FFFFFF"/>
                </a:solidFill>
                <a:latin typeface="+mn-lt"/>
              </a:rPr>
            </a:br>
            <a:r>
              <a:rPr lang="el-GR" sz="2400" b="1" dirty="0">
                <a:solidFill>
                  <a:srgbClr val="FFFFFF"/>
                </a:solidFill>
                <a:latin typeface="+mn-lt"/>
              </a:rPr>
              <a:t>Τμήμα Επικοινωνίας και Ψηφιακών Μέσων</a:t>
            </a:r>
            <a:br>
              <a:rPr lang="el-GR" sz="2400" dirty="0">
                <a:solidFill>
                  <a:srgbClr val="FFFFFF"/>
                </a:solidFill>
                <a:latin typeface="+mn-lt"/>
              </a:rPr>
            </a:br>
            <a:br>
              <a:rPr lang="el-GR" sz="2400" dirty="0">
                <a:solidFill>
                  <a:srgbClr val="FFFFFF"/>
                </a:solidFill>
                <a:latin typeface="+mn-lt"/>
              </a:rPr>
            </a:br>
            <a:r>
              <a:rPr lang="en-US" sz="2400" kern="1200" dirty="0" err="1">
                <a:solidFill>
                  <a:srgbClr val="FFFFFF"/>
                </a:solidFill>
                <a:latin typeface="+mn-lt"/>
              </a:rPr>
              <a:t>Τηλεο</a:t>
            </a:r>
            <a:r>
              <a:rPr lang="en-US" sz="2400" kern="1200" dirty="0">
                <a:solidFill>
                  <a:srgbClr val="FFFFFF"/>
                </a:solidFill>
                <a:latin typeface="+mn-lt"/>
              </a:rPr>
              <a:t>πτική Δημοσιογραφία</a:t>
            </a:r>
            <a:br>
              <a:rPr lang="en-US" sz="2400" kern="1200" dirty="0">
                <a:solidFill>
                  <a:srgbClr val="FFFFFF"/>
                </a:solidFill>
                <a:latin typeface="+mn-lt"/>
              </a:rPr>
            </a:br>
            <a:r>
              <a:rPr lang="el-GR" sz="2400" kern="1200" dirty="0">
                <a:solidFill>
                  <a:srgbClr val="FFFFFF"/>
                </a:solidFill>
                <a:latin typeface="+mn-lt"/>
              </a:rPr>
              <a:t>(202</a:t>
            </a:r>
            <a:r>
              <a:rPr lang="en-US" sz="2400" kern="1200" dirty="0">
                <a:solidFill>
                  <a:srgbClr val="FFFFFF"/>
                </a:solidFill>
                <a:latin typeface="+mn-lt"/>
              </a:rPr>
              <a:t>5</a:t>
            </a:r>
            <a:r>
              <a:rPr lang="el-GR" sz="2400" kern="1200" dirty="0">
                <a:solidFill>
                  <a:srgbClr val="FFFFFF"/>
                </a:solidFill>
                <a:latin typeface="+mn-lt"/>
              </a:rPr>
              <a:t>-202</a:t>
            </a:r>
            <a:r>
              <a:rPr lang="en-US" sz="2400" kern="1200" dirty="0">
                <a:solidFill>
                  <a:srgbClr val="FFFFFF"/>
                </a:solidFill>
                <a:latin typeface="+mn-lt"/>
              </a:rPr>
              <a:t>6</a:t>
            </a:r>
            <a:r>
              <a:rPr lang="el-GR" sz="2400" kern="1200" dirty="0">
                <a:solidFill>
                  <a:srgbClr val="FFFFFF"/>
                </a:solidFill>
                <a:latin typeface="+mn-lt"/>
              </a:rPr>
              <a:t>)</a:t>
            </a:r>
            <a:br>
              <a:rPr lang="el-GR" sz="2400" kern="1200" dirty="0">
                <a:solidFill>
                  <a:srgbClr val="FFFFFF"/>
                </a:solidFill>
                <a:latin typeface="+mn-lt"/>
              </a:rPr>
            </a:br>
            <a:br>
              <a:rPr lang="el-GR" sz="2400" kern="1200" dirty="0">
                <a:solidFill>
                  <a:srgbClr val="FFFFFF"/>
                </a:solidFill>
                <a:latin typeface="+mn-lt"/>
              </a:rPr>
            </a:br>
            <a:r>
              <a:rPr lang="el-GR" sz="2400" kern="1200" dirty="0">
                <a:solidFill>
                  <a:srgbClr val="FFFFFF"/>
                </a:solidFill>
                <a:latin typeface="+mn-lt"/>
              </a:rPr>
              <a:t>Διδάσκουσα</a:t>
            </a:r>
            <a:r>
              <a:rPr lang="el-GR" sz="2400" dirty="0">
                <a:solidFill>
                  <a:srgbClr val="FFFFFF"/>
                </a:solidFill>
                <a:latin typeface="+mn-lt"/>
              </a:rPr>
              <a:t>: Ελένη </a:t>
            </a:r>
            <a:r>
              <a:rPr lang="el-GR" sz="2400" dirty="0" err="1">
                <a:solidFill>
                  <a:srgbClr val="FFFFFF"/>
                </a:solidFill>
                <a:latin typeface="+mn-lt"/>
              </a:rPr>
              <a:t>Τσαλκατίδου</a:t>
            </a:r>
            <a:r>
              <a:rPr lang="el-GR" sz="2400" dirty="0">
                <a:solidFill>
                  <a:srgbClr val="FFFFFF"/>
                </a:solidFill>
                <a:latin typeface="+mn-lt"/>
              </a:rPr>
              <a:t>, </a:t>
            </a:r>
            <a:r>
              <a:rPr lang="en-US" sz="2400" dirty="0">
                <a:solidFill>
                  <a:schemeClr val="bg1"/>
                </a:solidFill>
                <a:latin typeface="+mn-lt"/>
              </a:rPr>
              <a:t>tsalkatidou@yahoo.com, aff02240@uowm.gr </a:t>
            </a:r>
            <a:br>
              <a:rPr lang="el-GR" sz="2400" dirty="0">
                <a:solidFill>
                  <a:srgbClr val="FFFFFF"/>
                </a:solidFill>
                <a:latin typeface="Century Gothic" panose="020B0502020202020204" pitchFamily="34" charset="0"/>
              </a:rPr>
            </a:br>
            <a:br>
              <a:rPr lang="el-GR" sz="2400" dirty="0">
                <a:solidFill>
                  <a:srgbClr val="FFFFFF"/>
                </a:solidFill>
                <a:latin typeface="Century Gothic" panose="020B0502020202020204" pitchFamily="34" charset="0"/>
              </a:rPr>
            </a:br>
            <a:br>
              <a:rPr lang="el-GR" sz="2400" dirty="0">
                <a:solidFill>
                  <a:srgbClr val="FFFFFF"/>
                </a:solidFill>
                <a:latin typeface="Century Gothic" panose="020B0502020202020204" pitchFamily="34" charset="0"/>
              </a:rPr>
            </a:br>
            <a:endParaRPr lang="en-US" sz="2400" kern="1200" dirty="0">
              <a:solidFill>
                <a:srgbClr val="FFFFFF"/>
              </a:solidFill>
              <a:latin typeface="Century Gothic" panose="020B0502020202020204" pitchFamily="34" charset="0"/>
            </a:endParaRPr>
          </a:p>
        </p:txBody>
      </p:sp>
      <p:pic>
        <p:nvPicPr>
          <p:cNvPr id="4" name="Θέση περιεχομένου 3"/>
          <p:cNvPicPr>
            <a:picLocks noGrp="1" noChangeAspect="1"/>
          </p:cNvPicPr>
          <p:nvPr>
            <p:ph idx="1"/>
          </p:nvPr>
        </p:nvPicPr>
        <p:blipFill>
          <a:blip r:embed="rId2"/>
          <a:stretch>
            <a:fillRect/>
          </a:stretch>
        </p:blipFill>
        <p:spPr>
          <a:xfrm>
            <a:off x="5153822" y="1257558"/>
            <a:ext cx="6553545" cy="4350825"/>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154C6D-1786-C33B-7E79-EC750F867DBE}"/>
            </a:ext>
          </a:extLst>
        </p:cNvPr>
        <p:cNvGrpSpPr/>
        <p:nvPr/>
      </p:nvGrpSpPr>
      <p:grpSpPr>
        <a:xfrm>
          <a:off x="0" y="0"/>
          <a:ext cx="0" cy="0"/>
          <a:chOff x="0" y="0"/>
          <a:chExt cx="0" cy="0"/>
        </a:xfrm>
      </p:grpSpPr>
      <p:sp>
        <p:nvSpPr>
          <p:cNvPr id="17" name="Rectangle 16">
            <a:extLst>
              <a:ext uri="{FF2B5EF4-FFF2-40B4-BE49-F238E27FC236}">
                <a16:creationId xmlns:a16="http://schemas.microsoft.com/office/drawing/2014/main" id="{9EEB48F7-D9BD-126C-E412-361B6AFDDF37}"/>
              </a:ext>
            </a:extLst>
          </p:cNvPr>
          <p:cNvSpPr>
            <a:spLocks noGrp="1" noRot="1" noChangeAspect="1" noMove="1" noResize="1" noEditPoints="1" noAdjustHandles="1" noChangeArrowheads="1" noChangeShapeType="1" noTextEdit="1"/>
          </p:cNvSpPr>
          <p:nvPr/>
        </p:nvSpPr>
        <p:spPr>
          <a:xfrm>
            <a:off x="1" y="0"/>
            <a:ext cx="4059079"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a:ea typeface="+mn-ea"/>
              <a:cs typeface="+mn-cs"/>
            </a:endParaRPr>
          </a:p>
        </p:txBody>
      </p:sp>
      <p:sp>
        <p:nvSpPr>
          <p:cNvPr id="2" name="Τίτλος 1">
            <a:extLst>
              <a:ext uri="{FF2B5EF4-FFF2-40B4-BE49-F238E27FC236}">
                <a16:creationId xmlns:a16="http://schemas.microsoft.com/office/drawing/2014/main" id="{D7B35468-0FA3-6ADF-F295-CCFE61F550A5}"/>
              </a:ext>
            </a:extLst>
          </p:cNvPr>
          <p:cNvSpPr>
            <a:spLocks noGrp="1"/>
          </p:cNvSpPr>
          <p:nvPr>
            <p:ph type="title"/>
          </p:nvPr>
        </p:nvSpPr>
        <p:spPr>
          <a:xfrm>
            <a:off x="1137920" y="987813"/>
            <a:ext cx="2510802" cy="3326735"/>
          </a:xfrm>
        </p:spPr>
        <p:txBody>
          <a:bodyPr vert="horz" lIns="91440" tIns="45720" rIns="91440" bIns="45720" rtlCol="0">
            <a:normAutofit fontScale="90000"/>
          </a:bodyPr>
          <a:lstStyle/>
          <a:p>
            <a:pPr algn="ctr"/>
            <a:br>
              <a:rPr lang="el-GR" sz="2800" dirty="0">
                <a:solidFill>
                  <a:schemeClr val="bg1"/>
                </a:solidFill>
                <a:latin typeface="Century Gothic" panose="020B0502020202020204" pitchFamily="34" charset="0"/>
              </a:rPr>
            </a:br>
            <a:br>
              <a:rPr lang="el-GR" sz="2800" dirty="0">
                <a:solidFill>
                  <a:schemeClr val="bg1"/>
                </a:solidFill>
                <a:latin typeface="Century Gothic" panose="020B0502020202020204" pitchFamily="34" charset="0"/>
              </a:rPr>
            </a:br>
            <a:br>
              <a:rPr lang="el-GR" sz="2800" dirty="0">
                <a:solidFill>
                  <a:schemeClr val="bg1"/>
                </a:solidFill>
                <a:latin typeface="Century Gothic" panose="020B0502020202020204" pitchFamily="34" charset="0"/>
              </a:rPr>
            </a:br>
            <a:br>
              <a:rPr lang="el-GR" sz="2800" dirty="0">
                <a:solidFill>
                  <a:schemeClr val="bg1"/>
                </a:solidFill>
                <a:latin typeface="Century Gothic" panose="020B0502020202020204" pitchFamily="34" charset="0"/>
              </a:rPr>
            </a:br>
            <a:r>
              <a:rPr lang="el-GR" sz="2900" b="1" dirty="0">
                <a:solidFill>
                  <a:schemeClr val="bg1"/>
                </a:solidFill>
                <a:latin typeface="Century Gothic" panose="020B0502020202020204" pitchFamily="34" charset="0"/>
              </a:rPr>
              <a:t>Παράδειγμα - Θεωρία της Πλαισίωσης</a:t>
            </a:r>
            <a:br>
              <a:rPr lang="el-GR" sz="2900" b="1" dirty="0">
                <a:solidFill>
                  <a:schemeClr val="bg1"/>
                </a:solidFill>
                <a:latin typeface="Century Gothic" panose="020B0502020202020204" pitchFamily="34" charset="0"/>
              </a:rPr>
            </a:br>
            <a:r>
              <a:rPr lang="el-GR" sz="2900" b="1" dirty="0">
                <a:solidFill>
                  <a:schemeClr val="bg1"/>
                </a:solidFill>
                <a:latin typeface="Century Gothic" panose="020B0502020202020204" pitchFamily="34" charset="0"/>
              </a:rPr>
              <a:t>(</a:t>
            </a:r>
            <a:r>
              <a:rPr lang="en-US" sz="2900" b="1" dirty="0">
                <a:solidFill>
                  <a:schemeClr val="bg1"/>
                </a:solidFill>
                <a:latin typeface="Century Gothic" panose="020B0502020202020204" pitchFamily="34" charset="0"/>
              </a:rPr>
              <a:t>Framing theory</a:t>
            </a:r>
            <a:r>
              <a:rPr lang="el-GR" sz="2900" b="1" dirty="0">
                <a:solidFill>
                  <a:schemeClr val="bg1"/>
                </a:solidFill>
                <a:latin typeface="Century Gothic" panose="020B0502020202020204" pitchFamily="34" charset="0"/>
              </a:rPr>
              <a:t>)</a:t>
            </a:r>
            <a:r>
              <a:rPr lang="en-US" sz="2900" b="1" dirty="0">
                <a:solidFill>
                  <a:schemeClr val="bg1"/>
                </a:solidFill>
                <a:latin typeface="Century Gothic" panose="020B0502020202020204" pitchFamily="34" charset="0"/>
              </a:rPr>
              <a:t> </a:t>
            </a:r>
            <a:r>
              <a:rPr lang="el-GR" sz="2900" b="1" dirty="0">
                <a:solidFill>
                  <a:schemeClr val="bg1"/>
                </a:solidFill>
                <a:latin typeface="Century Gothic" panose="020B0502020202020204" pitchFamily="34" charset="0"/>
              </a:rPr>
              <a:t> </a:t>
            </a:r>
            <a:endParaRPr lang="en-US" sz="2900" b="1" dirty="0">
              <a:solidFill>
                <a:schemeClr val="bg1"/>
              </a:solidFill>
              <a:latin typeface="Century Gothic" panose="020B0502020202020204" pitchFamily="34" charset="0"/>
            </a:endParaRPr>
          </a:p>
        </p:txBody>
      </p:sp>
      <p:sp>
        <p:nvSpPr>
          <p:cNvPr id="19" name="Freeform 11">
            <a:extLst>
              <a:ext uri="{FF2B5EF4-FFF2-40B4-BE49-F238E27FC236}">
                <a16:creationId xmlns:a16="http://schemas.microsoft.com/office/drawing/2014/main" id="{72BBBB84-841A-1F44-48A9-863D4906DE71}"/>
              </a:ext>
            </a:extLst>
          </p:cNvPr>
          <p:cNvSpPr>
            <a:spLocks noGrp="1" noRot="1" noChangeAspect="1" noMove="1" noResize="1" noEditPoints="1" noAdjustHandles="1" noChangeArrowheads="1" noChangeShapeType="1" noTextEdit="1"/>
          </p:cNvSpPr>
          <p:nvPr/>
        </p:nvSpPr>
        <p:spPr bwMode="auto">
          <a:xfrm flipV="1">
            <a:off x="-159" y="3179901"/>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1" fmla="*/ 6839 w 6883"/>
              <a:gd name="connsiteY0-2" fmla="*/ 4885 h 10168"/>
              <a:gd name="connsiteX1-3" fmla="*/ 5405 w 6883"/>
              <a:gd name="connsiteY1-4" fmla="*/ 357 h 10168"/>
              <a:gd name="connsiteX2-5" fmla="*/ 5373 w 6883"/>
              <a:gd name="connsiteY2-6" fmla="*/ 262 h 10168"/>
              <a:gd name="connsiteX3-7" fmla="*/ 5284 w 6883"/>
              <a:gd name="connsiteY3-8" fmla="*/ 168 h 10168"/>
              <a:gd name="connsiteX4-9" fmla="*/ 4716 w 6883"/>
              <a:gd name="connsiteY4-10" fmla="*/ 168 h 10168"/>
              <a:gd name="connsiteX5-11" fmla="*/ 50 w 6883"/>
              <a:gd name="connsiteY5-12" fmla="*/ 0 h 10168"/>
              <a:gd name="connsiteX6-13" fmla="*/ 1 w 6883"/>
              <a:gd name="connsiteY6-14" fmla="*/ 9964 h 10168"/>
              <a:gd name="connsiteX7-15" fmla="*/ 4716 w 6883"/>
              <a:gd name="connsiteY7-16" fmla="*/ 10168 h 10168"/>
              <a:gd name="connsiteX8-17" fmla="*/ 5284 w 6883"/>
              <a:gd name="connsiteY8-18" fmla="*/ 10168 h 10168"/>
              <a:gd name="connsiteX9-19" fmla="*/ 5373 w 6883"/>
              <a:gd name="connsiteY9-20" fmla="*/ 10074 h 10168"/>
              <a:gd name="connsiteX10-21" fmla="*/ 5405 w 6883"/>
              <a:gd name="connsiteY10-22" fmla="*/ 9979 h 10168"/>
              <a:gd name="connsiteX11-23" fmla="*/ 6839 w 6883"/>
              <a:gd name="connsiteY11-24" fmla="*/ 5451 h 10168"/>
              <a:gd name="connsiteX12-25" fmla="*/ 6839 w 6883"/>
              <a:gd name="connsiteY12-26" fmla="*/ 4885 h 1016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Gothic"/>
              <a:ea typeface="+mn-ea"/>
              <a:cs typeface="+mn-cs"/>
            </a:endParaRPr>
          </a:p>
        </p:txBody>
      </p:sp>
      <p:sp useBgFill="1">
        <p:nvSpPr>
          <p:cNvPr id="21" name="Rectangle 20">
            <a:extLst>
              <a:ext uri="{FF2B5EF4-FFF2-40B4-BE49-F238E27FC236}">
                <a16:creationId xmlns:a16="http://schemas.microsoft.com/office/drawing/2014/main" id="{295F36A1-C28B-E7E7-E57E-ACD8D9C3EBAD}"/>
              </a:ext>
            </a:extLst>
          </p:cNvPr>
          <p:cNvSpPr>
            <a:spLocks noGrp="1" noRot="1" noChangeAspect="1" noMove="1" noResize="1" noEditPoints="1" noAdjustHandles="1" noChangeArrowheads="1" noChangeShapeType="1" noTextEdit="1"/>
          </p:cNvSpPr>
          <p:nvPr/>
        </p:nvSpPr>
        <p:spPr>
          <a:xfrm>
            <a:off x="4795736" y="0"/>
            <a:ext cx="739626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a:ea typeface="+mn-ea"/>
              <a:cs typeface="+mn-cs"/>
            </a:endParaRPr>
          </a:p>
        </p:txBody>
      </p:sp>
      <p:sp>
        <p:nvSpPr>
          <p:cNvPr id="5" name="Θέση περιεχομένου 4">
            <a:extLst>
              <a:ext uri="{FF2B5EF4-FFF2-40B4-BE49-F238E27FC236}">
                <a16:creationId xmlns:a16="http://schemas.microsoft.com/office/drawing/2014/main" id="{D5D1ED02-218A-53BF-456D-AD908718A7E6}"/>
              </a:ext>
            </a:extLst>
          </p:cNvPr>
          <p:cNvSpPr>
            <a:spLocks noGrp="1"/>
          </p:cNvSpPr>
          <p:nvPr>
            <p:ph idx="1"/>
          </p:nvPr>
        </p:nvSpPr>
        <p:spPr>
          <a:xfrm>
            <a:off x="4382219" y="465826"/>
            <a:ext cx="7229773" cy="5857336"/>
          </a:xfrm>
        </p:spPr>
        <p:txBody>
          <a:bodyPr anchor="ctr">
            <a:noAutofit/>
          </a:bodyPr>
          <a:lstStyle/>
          <a:p>
            <a:pPr algn="just"/>
            <a:r>
              <a:rPr lang="el-GR" sz="2200" b="0" u="sng" dirty="0">
                <a:latin typeface="Aptos" panose="020B0004020202020204" pitchFamily="34" charset="0"/>
                <a:cs typeface="Posterama" panose="020B0504020200020000" pitchFamily="34" charset="0"/>
              </a:rPr>
              <a:t>Κλιματική Αλλαγή - Σενάριο πλαισίωσης (</a:t>
            </a:r>
            <a:r>
              <a:rPr lang="el-GR" sz="2200" b="0" u="sng" dirty="0" err="1">
                <a:latin typeface="Aptos" panose="020B0004020202020204" pitchFamily="34" charset="0"/>
                <a:cs typeface="Posterama" panose="020B0504020200020000" pitchFamily="34" charset="0"/>
              </a:rPr>
              <a:t>Framing</a:t>
            </a:r>
            <a:r>
              <a:rPr lang="el-GR" sz="2200" b="0" u="sng" dirty="0">
                <a:latin typeface="Aptos" panose="020B0004020202020204" pitchFamily="34" charset="0"/>
                <a:cs typeface="Posterama" panose="020B0504020200020000" pitchFamily="34" charset="0"/>
              </a:rPr>
              <a:t>)</a:t>
            </a:r>
          </a:p>
          <a:p>
            <a:pPr algn="just">
              <a:buFont typeface="Wingdings" panose="05000000000000000000" pitchFamily="2" charset="2"/>
              <a:buChar char="ü"/>
            </a:pPr>
            <a:r>
              <a:rPr lang="el-GR" sz="2200" b="0" dirty="0">
                <a:latin typeface="Aptos" panose="020B0004020202020204" pitchFamily="34" charset="0"/>
                <a:cs typeface="Posterama" panose="020B0504020200020000" pitchFamily="34" charset="0"/>
              </a:rPr>
              <a:t>Ένας πολιτικός ηγέτης πλαισιώνει την κλιματική αλλαγή ως «ηθική ευθύνη να προστατεύσουμε τις μελλοντικές γενιές»</a:t>
            </a:r>
          </a:p>
          <a:p>
            <a:pPr algn="just">
              <a:buFont typeface="Wingdings" panose="05000000000000000000" pitchFamily="2" charset="2"/>
              <a:buChar char="ü"/>
            </a:pPr>
            <a:r>
              <a:rPr lang="el-GR" sz="2200" b="0" dirty="0">
                <a:latin typeface="Aptos" panose="020B0004020202020204" pitchFamily="34" charset="0"/>
                <a:cs typeface="Posterama" panose="020B0504020200020000" pitchFamily="34" charset="0"/>
              </a:rPr>
              <a:t>Ένας άλλος την πλαισιώνει ως την «περιβαλλοντική ατζέντα που καταστρέφει θέσεις εργασίας»</a:t>
            </a:r>
          </a:p>
          <a:p>
            <a:pPr algn="just">
              <a:buFont typeface="Wingdings" panose="05000000000000000000" pitchFamily="2" charset="2"/>
              <a:buChar char="ü"/>
            </a:pPr>
            <a:r>
              <a:rPr lang="el-GR" sz="2200" b="1" u="sng" dirty="0">
                <a:latin typeface="Aptos" panose="020B0004020202020204" pitchFamily="34" charset="0"/>
                <a:cs typeface="Posterama" panose="020B0504020200020000" pitchFamily="34" charset="0"/>
              </a:rPr>
              <a:t>Αποτέλεσμα</a:t>
            </a:r>
            <a:r>
              <a:rPr lang="el-GR" sz="2200" b="0" dirty="0">
                <a:latin typeface="Aptos" panose="020B0004020202020204" pitchFamily="34" charset="0"/>
                <a:cs typeface="Posterama" panose="020B0504020200020000" pitchFamily="34" charset="0"/>
              </a:rPr>
              <a:t>: Κάθε τρόπος πλαισίωσης επηρεάζει την κοινή γνώμη - ο ένας προκαλεί αίσθημα ηθικού καθήκοντος και ο άλλος φόβο για οικονομικές συνέπειες</a:t>
            </a:r>
          </a:p>
        </p:txBody>
      </p:sp>
    </p:spTree>
    <p:extLst>
      <p:ext uri="{BB962C8B-B14F-4D97-AF65-F5344CB8AC3E}">
        <p14:creationId xmlns:p14="http://schemas.microsoft.com/office/powerpoint/2010/main" val="40064273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965430" y="629268"/>
            <a:ext cx="6586491" cy="1286160"/>
          </a:xfrm>
        </p:spPr>
        <p:txBody>
          <a:bodyPr vert="horz" lIns="91440" tIns="45720" rIns="91440" bIns="45720" rtlCol="0" anchor="b">
            <a:normAutofit fontScale="90000"/>
          </a:bodyPr>
          <a:lstStyle/>
          <a:p>
            <a:pPr algn="ctr"/>
            <a:r>
              <a:rPr lang="el-GR" sz="4400" dirty="0">
                <a:latin typeface="Aptos" panose="020B0004020202020204" pitchFamily="34" charset="0"/>
              </a:rPr>
              <a:t>Θεωρία της Πλαισίωσης - Ορισμός</a:t>
            </a:r>
            <a:endParaRPr lang="en-US" sz="4400" dirty="0">
              <a:latin typeface="Aptos" panose="020B0004020202020204" pitchFamily="34" charset="0"/>
            </a:endParaRPr>
          </a:p>
        </p:txBody>
      </p:sp>
      <p:sp>
        <p:nvSpPr>
          <p:cNvPr id="4" name="Θέση κειμένου 3"/>
          <p:cNvSpPr>
            <a:spLocks noGrp="1"/>
          </p:cNvSpPr>
          <p:nvPr>
            <p:ph type="body" sz="half" idx="2"/>
          </p:nvPr>
        </p:nvSpPr>
        <p:spPr>
          <a:xfrm>
            <a:off x="4965431" y="2438400"/>
            <a:ext cx="6586489" cy="3785419"/>
          </a:xfrm>
        </p:spPr>
        <p:txBody>
          <a:bodyPr vert="horz" lIns="91440" tIns="45720" rIns="91440" bIns="45720" rtlCol="0">
            <a:normAutofit/>
          </a:bodyPr>
          <a:lstStyle/>
          <a:p>
            <a:pPr algn="just">
              <a:lnSpc>
                <a:spcPct val="150000"/>
              </a:lnSpc>
            </a:pPr>
            <a:r>
              <a:rPr lang="en-US" sz="2300" spc="-20" dirty="0" err="1">
                <a:effectLst/>
                <a:latin typeface="Aptos" panose="020B0004020202020204" pitchFamily="34" charset="0"/>
              </a:rPr>
              <a:t>Πλ</a:t>
            </a:r>
            <a:r>
              <a:rPr lang="en-US" sz="2300" spc="-20" dirty="0">
                <a:effectLst/>
                <a:latin typeface="Aptos" panose="020B0004020202020204" pitchFamily="34" charset="0"/>
              </a:rPr>
              <a:t>αισίωση είναι η διαδικασία της </a:t>
            </a:r>
            <a:r>
              <a:rPr lang="en-US" sz="2300" b="1" spc="-20" dirty="0">
                <a:effectLst/>
                <a:latin typeface="Aptos" panose="020B0004020202020204" pitchFamily="34" charset="0"/>
              </a:rPr>
              <a:t>επιλογής</a:t>
            </a:r>
            <a:r>
              <a:rPr lang="en-US" sz="2300" spc="-20" dirty="0">
                <a:effectLst/>
                <a:latin typeface="Aptos" panose="020B0004020202020204" pitchFamily="34" charset="0"/>
              </a:rPr>
              <a:t> και </a:t>
            </a:r>
            <a:r>
              <a:rPr lang="en-US" sz="2300" b="1" spc="-20" dirty="0">
                <a:effectLst/>
                <a:latin typeface="Aptos" panose="020B0004020202020204" pitchFamily="34" charset="0"/>
              </a:rPr>
              <a:t>εμφατικοποίησης</a:t>
            </a:r>
            <a:r>
              <a:rPr lang="en-US" sz="2300" spc="-20" dirty="0">
                <a:effectLst/>
                <a:latin typeface="Aptos" panose="020B0004020202020204" pitchFamily="34" charset="0"/>
              </a:rPr>
              <a:t> ορισμένων όψεων μιας αντιληπτής πραγματικότητας, ώστε να προάγεται ένας συγκεκριμένος </a:t>
            </a:r>
            <a:r>
              <a:rPr lang="en-US" sz="2300" b="1" spc="-20" dirty="0">
                <a:effectLst/>
                <a:latin typeface="Aptos" panose="020B0004020202020204" pitchFamily="34" charset="0"/>
              </a:rPr>
              <a:t>ορισμός του προβλήματος</a:t>
            </a:r>
            <a:r>
              <a:rPr lang="en-US" sz="2300" spc="-20" dirty="0">
                <a:effectLst/>
                <a:latin typeface="Aptos" panose="020B0004020202020204" pitchFamily="34" charset="0"/>
              </a:rPr>
              <a:t>, μια </a:t>
            </a:r>
            <a:r>
              <a:rPr lang="en-US" sz="2300" b="1" spc="-20" dirty="0">
                <a:effectLst/>
                <a:latin typeface="Aptos" panose="020B0004020202020204" pitchFamily="34" charset="0"/>
              </a:rPr>
              <a:t>ορισμένη ερμηνεία </a:t>
            </a:r>
            <a:r>
              <a:rPr lang="en-US" sz="2300" spc="-20" dirty="0">
                <a:effectLst/>
                <a:latin typeface="Aptos" panose="020B0004020202020204" pitchFamily="34" charset="0"/>
              </a:rPr>
              <a:t>για τη σχέση μεταξύ </a:t>
            </a:r>
            <a:r>
              <a:rPr lang="en-US" sz="2300" b="1" spc="-20" dirty="0">
                <a:effectLst/>
                <a:latin typeface="Aptos" panose="020B0004020202020204" pitchFamily="34" charset="0"/>
              </a:rPr>
              <a:t>αιτίου </a:t>
            </a:r>
            <a:r>
              <a:rPr lang="en-US" sz="2300" spc="-20" dirty="0">
                <a:effectLst/>
                <a:latin typeface="Aptos" panose="020B0004020202020204" pitchFamily="34" charset="0"/>
              </a:rPr>
              <a:t>και</a:t>
            </a:r>
            <a:r>
              <a:rPr lang="en-US" sz="2300" b="1" spc="-20" dirty="0">
                <a:effectLst/>
                <a:latin typeface="Aptos" panose="020B0004020202020204" pitchFamily="34" charset="0"/>
              </a:rPr>
              <a:t> αιτιατού</a:t>
            </a:r>
            <a:r>
              <a:rPr lang="en-US" sz="2300" spc="-20" dirty="0">
                <a:effectLst/>
                <a:latin typeface="Aptos" panose="020B0004020202020204" pitchFamily="34" charset="0"/>
              </a:rPr>
              <a:t>, μια </a:t>
            </a:r>
            <a:r>
              <a:rPr lang="en-US" sz="2300" b="1" spc="-20" dirty="0">
                <a:effectLst/>
                <a:latin typeface="Aptos" panose="020B0004020202020204" pitchFamily="34" charset="0"/>
              </a:rPr>
              <a:t>ηθική κρίση </a:t>
            </a:r>
            <a:r>
              <a:rPr lang="en-US" sz="2300" spc="-20" dirty="0">
                <a:effectLst/>
                <a:latin typeface="Aptos" panose="020B0004020202020204" pitchFamily="34" charset="0"/>
              </a:rPr>
              <a:t>ή ακόμη και </a:t>
            </a:r>
            <a:r>
              <a:rPr lang="en-US" sz="2300" b="1" spc="-20" dirty="0">
                <a:effectLst/>
                <a:latin typeface="Aptos" panose="020B0004020202020204" pitchFamily="34" charset="0"/>
              </a:rPr>
              <a:t>λύση</a:t>
            </a:r>
            <a:r>
              <a:rPr lang="en-US" sz="2300" spc="-20" dirty="0">
                <a:effectLst/>
                <a:latin typeface="Aptos" panose="020B0004020202020204" pitchFamily="34" charset="0"/>
              </a:rPr>
              <a:t> για την αντιμετώπισή του.</a:t>
            </a:r>
            <a:endParaRPr lang="en-US" sz="2300" spc="-20" dirty="0">
              <a:latin typeface="Aptos" panose="020B0004020202020204" pitchFamily="34" charset="0"/>
            </a:endParaRPr>
          </a:p>
        </p:txBody>
      </p:sp>
      <p:pic>
        <p:nvPicPr>
          <p:cNvPr id="5" name="Θέση περιεχομένου 4"/>
          <p:cNvPicPr>
            <a:picLocks noGrp="1" noChangeAspect="1"/>
          </p:cNvPicPr>
          <p:nvPr>
            <p:ph idx="1"/>
          </p:nvPr>
        </p:nvPicPr>
        <p:blipFill rotWithShape="1">
          <a:blip r:embed="rId2"/>
          <a:srcRect l="1443" r="19959"/>
          <a:stretch>
            <a:fillRect/>
          </a:stretch>
        </p:blipFill>
        <p:spPr>
          <a:xfrm>
            <a:off x="20" y="10"/>
            <a:ext cx="4635571" cy="6857990"/>
          </a:xfrm>
          <a:prstGeom prst="rect">
            <a:avLst/>
          </a:prstGeom>
          <a:effectLst/>
        </p:spPr>
      </p:pic>
      <p:cxnSp>
        <p:nvCxnSpPr>
          <p:cNvPr id="10" name="Straight Connector 9"/>
          <p:cNvCxnSpPr>
            <a:cxnSpLocks noGrp="1" noRot="1" noChangeAspect="1" noMove="1" noResize="1" noEditPoints="1" noAdjustHandles="1" noChangeArrowheads="1" noChangeShapeType="1"/>
          </p:cNvCxnSpPr>
          <p:nvPr/>
        </p:nvCxnSpPr>
        <p:spPr>
          <a:xfrm>
            <a:off x="5080934" y="2115117"/>
            <a:ext cx="6309360" cy="0"/>
          </a:xfrm>
          <a:prstGeom prst="line">
            <a:avLst/>
          </a:prstGeom>
          <a:ln w="19050">
            <a:solidFill>
              <a:srgbClr val="CBAB79"/>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965430" y="629268"/>
            <a:ext cx="6586491" cy="1286160"/>
          </a:xfrm>
        </p:spPr>
        <p:txBody>
          <a:bodyPr vert="horz" lIns="91440" tIns="45720" rIns="91440" bIns="45720" rtlCol="0" anchor="b">
            <a:normAutofit/>
          </a:bodyPr>
          <a:lstStyle/>
          <a:p>
            <a:pPr algn="ctr"/>
            <a:r>
              <a:rPr lang="el-GR" sz="4400" dirty="0">
                <a:latin typeface="Aptos" panose="020B0004020202020204" pitchFamily="34" charset="0"/>
              </a:rPr>
              <a:t>Θεωρία της Πλαισίωσης</a:t>
            </a:r>
            <a:endParaRPr lang="en-US" sz="4400" dirty="0">
              <a:latin typeface="Aptos" panose="020B0004020202020204" pitchFamily="34" charset="0"/>
            </a:endParaRPr>
          </a:p>
        </p:txBody>
      </p:sp>
      <p:sp>
        <p:nvSpPr>
          <p:cNvPr id="4" name="Θέση κειμένου 3"/>
          <p:cNvSpPr>
            <a:spLocks noGrp="1"/>
          </p:cNvSpPr>
          <p:nvPr>
            <p:ph type="body" sz="half" idx="2"/>
          </p:nvPr>
        </p:nvSpPr>
        <p:spPr>
          <a:xfrm>
            <a:off x="4856480" y="2255520"/>
            <a:ext cx="7000239" cy="4226560"/>
          </a:xfrm>
        </p:spPr>
        <p:txBody>
          <a:bodyPr vert="horz" lIns="91440" tIns="45720" rIns="91440" bIns="45720" rtlCol="0">
            <a:noAutofit/>
          </a:bodyPr>
          <a:lstStyle/>
          <a:p>
            <a:pPr algn="just">
              <a:lnSpc>
                <a:spcPct val="120000"/>
              </a:lnSpc>
            </a:pPr>
            <a:r>
              <a:rPr lang="el-GR" sz="2200" dirty="0">
                <a:latin typeface="Aptos" panose="020B0004020202020204" pitchFamily="34" charset="0"/>
              </a:rPr>
              <a:t>Μέσα από τις </a:t>
            </a:r>
            <a:r>
              <a:rPr lang="el-GR" sz="2200" b="1" dirty="0">
                <a:latin typeface="Aptos" panose="020B0004020202020204" pitchFamily="34" charset="0"/>
              </a:rPr>
              <a:t>τηλεοπτικές λήψεις</a:t>
            </a:r>
            <a:r>
              <a:rPr lang="el-GR" sz="2200" dirty="0">
                <a:latin typeface="Aptos" panose="020B0004020202020204" pitchFamily="34" charset="0"/>
              </a:rPr>
              <a:t>, τη </a:t>
            </a:r>
            <a:r>
              <a:rPr lang="el-GR" sz="2200" b="1" dirty="0">
                <a:latin typeface="Aptos" panose="020B0004020202020204" pitchFamily="34" charset="0"/>
              </a:rPr>
              <a:t>θέση της κάμερας</a:t>
            </a:r>
            <a:r>
              <a:rPr lang="el-GR" sz="2200" dirty="0">
                <a:latin typeface="Aptos" panose="020B0004020202020204" pitchFamily="34" charset="0"/>
              </a:rPr>
              <a:t>, τις </a:t>
            </a:r>
            <a:r>
              <a:rPr lang="el-GR" sz="2200" b="1" dirty="0">
                <a:latin typeface="Aptos" panose="020B0004020202020204" pitchFamily="34" charset="0"/>
              </a:rPr>
              <a:t>λέξεις</a:t>
            </a:r>
            <a:r>
              <a:rPr lang="el-GR" sz="2200" dirty="0">
                <a:latin typeface="Aptos" panose="020B0004020202020204" pitchFamily="34" charset="0"/>
              </a:rPr>
              <a:t> και τις </a:t>
            </a:r>
            <a:r>
              <a:rPr lang="el-GR" sz="2200" b="1" dirty="0">
                <a:latin typeface="Aptos" panose="020B0004020202020204" pitchFamily="34" charset="0"/>
              </a:rPr>
              <a:t>φράσεις</a:t>
            </a:r>
            <a:r>
              <a:rPr lang="el-GR" sz="2200" dirty="0">
                <a:latin typeface="Aptos" panose="020B0004020202020204" pitchFamily="34" charset="0"/>
              </a:rPr>
              <a:t> που θα χρησιμοποιήσει ο δημοσιογράφος, τις </a:t>
            </a:r>
            <a:r>
              <a:rPr lang="el-GR" sz="2200" b="1" dirty="0">
                <a:latin typeface="Aptos" panose="020B0004020202020204" pitchFamily="34" charset="0"/>
              </a:rPr>
              <a:t>μεταφορές</a:t>
            </a:r>
            <a:r>
              <a:rPr lang="el-GR" sz="2200" dirty="0">
                <a:latin typeface="Aptos" panose="020B0004020202020204" pitchFamily="34" charset="0"/>
              </a:rPr>
              <a:t>, το </a:t>
            </a:r>
            <a:r>
              <a:rPr lang="el-GR" sz="2200" b="1" dirty="0">
                <a:latin typeface="Aptos" panose="020B0004020202020204" pitchFamily="34" charset="0"/>
              </a:rPr>
              <a:t>ύφος</a:t>
            </a:r>
            <a:r>
              <a:rPr lang="el-GR" sz="2200" dirty="0">
                <a:latin typeface="Aptos" panose="020B0004020202020204" pitchFamily="34" charset="0"/>
              </a:rPr>
              <a:t>, την </a:t>
            </a:r>
            <a:r>
              <a:rPr lang="el-GR" sz="2200" b="1" dirty="0">
                <a:latin typeface="Aptos" panose="020B0004020202020204" pitchFamily="34" charset="0"/>
              </a:rPr>
              <a:t>ένταση της φωνής</a:t>
            </a:r>
            <a:r>
              <a:rPr lang="el-GR" sz="2200" dirty="0">
                <a:latin typeface="Aptos" panose="020B0004020202020204" pitchFamily="34" charset="0"/>
              </a:rPr>
              <a:t> του, τις </a:t>
            </a:r>
            <a:r>
              <a:rPr lang="el-GR" sz="2200" b="1" dirty="0">
                <a:latin typeface="Aptos" panose="020B0004020202020204" pitchFamily="34" charset="0"/>
              </a:rPr>
              <a:t>πηγές πληροφοριών </a:t>
            </a:r>
            <a:r>
              <a:rPr lang="el-GR" sz="2200" dirty="0">
                <a:latin typeface="Aptos" panose="020B0004020202020204" pitchFamily="34" charset="0"/>
              </a:rPr>
              <a:t>που θα αξιοποιήσει και αυτές που θα απορρίψει, ο δημοσιογράφος «πλαισιώνει» την είδηση με έναν συγκεκριμένο τρόπο. Κάθε πλαίσιο καθιστά ορισμένες πληροφορίες πιο αξιοπρόσεκτες, είναι μια </a:t>
            </a:r>
            <a:r>
              <a:rPr lang="el-GR" sz="2200" b="1" dirty="0">
                <a:latin typeface="Aptos" panose="020B0004020202020204" pitchFamily="34" charset="0"/>
              </a:rPr>
              <a:t>έμμεση «οδηγία», </a:t>
            </a:r>
            <a:r>
              <a:rPr lang="el-GR" sz="2200" dirty="0">
                <a:latin typeface="Aptos" panose="020B0004020202020204" pitchFamily="34" charset="0"/>
              </a:rPr>
              <a:t>ώστε ο δέκτης να ερμηνεύσει το μήνυμα με έναν συγκεκριμένο τρόπο</a:t>
            </a:r>
            <a:endParaRPr lang="en-US" sz="2200" spc="-20" dirty="0">
              <a:latin typeface="Aptos" panose="020B0004020202020204" pitchFamily="34" charset="0"/>
            </a:endParaRPr>
          </a:p>
        </p:txBody>
      </p:sp>
      <p:pic>
        <p:nvPicPr>
          <p:cNvPr id="5" name="Θέση περιεχομένου 4"/>
          <p:cNvPicPr>
            <a:picLocks noGrp="1" noChangeAspect="1"/>
          </p:cNvPicPr>
          <p:nvPr>
            <p:ph idx="1"/>
          </p:nvPr>
        </p:nvPicPr>
        <p:blipFill rotWithShape="1">
          <a:blip r:embed="rId2"/>
          <a:srcRect l="1443" r="19959"/>
          <a:stretch>
            <a:fillRect/>
          </a:stretch>
        </p:blipFill>
        <p:spPr>
          <a:xfrm>
            <a:off x="20" y="10"/>
            <a:ext cx="4635571" cy="6857990"/>
          </a:xfrm>
          <a:prstGeom prst="rect">
            <a:avLst/>
          </a:prstGeom>
          <a:effectLst/>
        </p:spPr>
      </p:pic>
      <p:cxnSp>
        <p:nvCxnSpPr>
          <p:cNvPr id="10" name="Straight Connector 9"/>
          <p:cNvCxnSpPr>
            <a:cxnSpLocks noGrp="1" noRot="1" noChangeAspect="1" noMove="1" noResize="1" noEditPoints="1" noAdjustHandles="1" noChangeArrowheads="1" noChangeShapeType="1"/>
          </p:cNvCxnSpPr>
          <p:nvPr/>
        </p:nvCxnSpPr>
        <p:spPr>
          <a:xfrm>
            <a:off x="5080934" y="2115117"/>
            <a:ext cx="6309360" cy="0"/>
          </a:xfrm>
          <a:prstGeom prst="line">
            <a:avLst/>
          </a:prstGeom>
          <a:ln w="19050">
            <a:solidFill>
              <a:srgbClr val="CBAB79"/>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965430" y="629268"/>
            <a:ext cx="6586491" cy="1286160"/>
          </a:xfrm>
        </p:spPr>
        <p:txBody>
          <a:bodyPr vert="horz" lIns="91440" tIns="45720" rIns="91440" bIns="45720" rtlCol="0" anchor="b">
            <a:normAutofit/>
          </a:bodyPr>
          <a:lstStyle/>
          <a:p>
            <a:pPr algn="ctr"/>
            <a:r>
              <a:rPr lang="el-GR" sz="4400" dirty="0">
                <a:latin typeface="Aptos" panose="020B0004020202020204" pitchFamily="34" charset="0"/>
              </a:rPr>
              <a:t>Θεωρία της Πλαισίωσης</a:t>
            </a:r>
            <a:endParaRPr lang="en-US" sz="4400" dirty="0">
              <a:latin typeface="Aptos" panose="020B0004020202020204" pitchFamily="34" charset="0"/>
            </a:endParaRPr>
          </a:p>
        </p:txBody>
      </p:sp>
      <p:sp>
        <p:nvSpPr>
          <p:cNvPr id="4" name="Θέση κειμένου 3"/>
          <p:cNvSpPr>
            <a:spLocks noGrp="1"/>
          </p:cNvSpPr>
          <p:nvPr>
            <p:ph type="body" sz="half" idx="2"/>
          </p:nvPr>
        </p:nvSpPr>
        <p:spPr>
          <a:xfrm>
            <a:off x="4965431" y="2438400"/>
            <a:ext cx="6586489" cy="3785419"/>
          </a:xfrm>
        </p:spPr>
        <p:txBody>
          <a:bodyPr vert="horz" lIns="91440" tIns="45720" rIns="91440" bIns="45720" rtlCol="0">
            <a:normAutofit/>
          </a:bodyPr>
          <a:lstStyle/>
          <a:p>
            <a:pPr marL="342900" indent="-342900" algn="just">
              <a:lnSpc>
                <a:spcPct val="150000"/>
              </a:lnSpc>
              <a:buFont typeface="Wingdings" panose="05000000000000000000" pitchFamily="2" charset="2"/>
              <a:buChar char="ü"/>
            </a:pPr>
            <a:r>
              <a:rPr lang="el-GR" sz="2400" u="sng" dirty="0">
                <a:latin typeface="Aptos" panose="020B0004020202020204" pitchFamily="34" charset="0"/>
              </a:rPr>
              <a:t>Πόσο αντιληπτά γίνονται τα πλαίσια;</a:t>
            </a:r>
          </a:p>
          <a:p>
            <a:pPr algn="just">
              <a:lnSpc>
                <a:spcPct val="150000"/>
              </a:lnSpc>
            </a:pPr>
            <a:r>
              <a:rPr lang="el-GR" sz="2400" dirty="0" err="1">
                <a:latin typeface="Aptos" panose="020B0004020202020204" pitchFamily="34" charset="0"/>
              </a:rPr>
              <a:t>Eπειδή</a:t>
            </a:r>
            <a:r>
              <a:rPr lang="el-GR" sz="2400" dirty="0">
                <a:latin typeface="Aptos" panose="020B0004020202020204" pitchFamily="34" charset="0"/>
              </a:rPr>
              <a:t> τα πλαίσια είναι συνυφασμένα με τον πολιτισμό και την κοινωνία στην οποία γεννιούνται, πολλές φορές δεν γίνονται αντιληπτά, παρά μοιάζουν φυσικά και αυτονόητα ή νοούνται ως κοινή λογική.</a:t>
            </a:r>
            <a:endParaRPr lang="en-US" sz="2300" spc="-20" dirty="0">
              <a:latin typeface="Aptos" panose="020B0004020202020204" pitchFamily="34" charset="0"/>
            </a:endParaRPr>
          </a:p>
        </p:txBody>
      </p:sp>
      <p:pic>
        <p:nvPicPr>
          <p:cNvPr id="5" name="Θέση περιεχομένου 4"/>
          <p:cNvPicPr>
            <a:picLocks noGrp="1" noChangeAspect="1"/>
          </p:cNvPicPr>
          <p:nvPr>
            <p:ph idx="1"/>
          </p:nvPr>
        </p:nvPicPr>
        <p:blipFill rotWithShape="1">
          <a:blip r:embed="rId2"/>
          <a:srcRect l="1443" r="19959"/>
          <a:stretch>
            <a:fillRect/>
          </a:stretch>
        </p:blipFill>
        <p:spPr>
          <a:xfrm>
            <a:off x="20" y="10"/>
            <a:ext cx="4635571" cy="6857990"/>
          </a:xfrm>
          <a:prstGeom prst="rect">
            <a:avLst/>
          </a:prstGeom>
          <a:effectLst/>
        </p:spPr>
      </p:pic>
      <p:cxnSp>
        <p:nvCxnSpPr>
          <p:cNvPr id="10" name="Straight Connector 9"/>
          <p:cNvCxnSpPr>
            <a:cxnSpLocks noGrp="1" noRot="1" noChangeAspect="1" noMove="1" noResize="1" noEditPoints="1" noAdjustHandles="1" noChangeArrowheads="1" noChangeShapeType="1"/>
          </p:cNvCxnSpPr>
          <p:nvPr/>
        </p:nvCxnSpPr>
        <p:spPr>
          <a:xfrm>
            <a:off x="5080934" y="2115117"/>
            <a:ext cx="6309360" cy="0"/>
          </a:xfrm>
          <a:prstGeom prst="line">
            <a:avLst/>
          </a:prstGeom>
          <a:ln w="19050">
            <a:solidFill>
              <a:srgbClr val="CBAB79"/>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C5C1D1-9CAD-A090-2C6F-A4B29E8AD488}"/>
            </a:ext>
          </a:extLst>
        </p:cNvPr>
        <p:cNvGrpSpPr/>
        <p:nvPr/>
      </p:nvGrpSpPr>
      <p:grpSpPr>
        <a:xfrm>
          <a:off x="0" y="0"/>
          <a:ext cx="0" cy="0"/>
          <a:chOff x="0" y="0"/>
          <a:chExt cx="0" cy="0"/>
        </a:xfrm>
      </p:grpSpPr>
      <p:sp>
        <p:nvSpPr>
          <p:cNvPr id="17" name="Rectangle 16">
            <a:extLst>
              <a:ext uri="{FF2B5EF4-FFF2-40B4-BE49-F238E27FC236}">
                <a16:creationId xmlns:a16="http://schemas.microsoft.com/office/drawing/2014/main" id="{94BF1454-0960-F0C1-F1DB-CFB4D8324C84}"/>
              </a:ext>
            </a:extLst>
          </p:cNvPr>
          <p:cNvSpPr>
            <a:spLocks noGrp="1" noRot="1" noChangeAspect="1" noMove="1" noResize="1" noEditPoints="1" noAdjustHandles="1" noChangeArrowheads="1" noChangeShapeType="1" noTextEdit="1"/>
          </p:cNvSpPr>
          <p:nvPr/>
        </p:nvSpPr>
        <p:spPr>
          <a:xfrm>
            <a:off x="1" y="0"/>
            <a:ext cx="4059079"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a:ea typeface="+mn-ea"/>
              <a:cs typeface="+mn-cs"/>
            </a:endParaRPr>
          </a:p>
        </p:txBody>
      </p:sp>
      <p:sp>
        <p:nvSpPr>
          <p:cNvPr id="2" name="Τίτλος 1">
            <a:extLst>
              <a:ext uri="{FF2B5EF4-FFF2-40B4-BE49-F238E27FC236}">
                <a16:creationId xmlns:a16="http://schemas.microsoft.com/office/drawing/2014/main" id="{68A2899B-C189-CB10-2C87-1240639643A0}"/>
              </a:ext>
            </a:extLst>
          </p:cNvPr>
          <p:cNvSpPr>
            <a:spLocks noGrp="1"/>
          </p:cNvSpPr>
          <p:nvPr>
            <p:ph type="title"/>
          </p:nvPr>
        </p:nvSpPr>
        <p:spPr>
          <a:xfrm>
            <a:off x="1137920" y="987814"/>
            <a:ext cx="2312646" cy="3459900"/>
          </a:xfrm>
        </p:spPr>
        <p:txBody>
          <a:bodyPr vert="horz" lIns="91440" tIns="45720" rIns="91440" bIns="45720" rtlCol="0">
            <a:normAutofit/>
          </a:bodyPr>
          <a:lstStyle/>
          <a:p>
            <a:pPr algn="ctr"/>
            <a:br>
              <a:rPr lang="el-GR" sz="2800" dirty="0">
                <a:solidFill>
                  <a:schemeClr val="bg1"/>
                </a:solidFill>
                <a:latin typeface="Century Gothic" panose="020B0502020202020204" pitchFamily="34" charset="0"/>
              </a:rPr>
            </a:br>
            <a:br>
              <a:rPr lang="el-GR" sz="2800" dirty="0">
                <a:solidFill>
                  <a:schemeClr val="bg1"/>
                </a:solidFill>
                <a:latin typeface="Century Gothic" panose="020B0502020202020204" pitchFamily="34" charset="0"/>
              </a:rPr>
            </a:br>
            <a:br>
              <a:rPr lang="el-GR" sz="2800" dirty="0">
                <a:solidFill>
                  <a:schemeClr val="bg1"/>
                </a:solidFill>
                <a:latin typeface="Century Gothic" panose="020B0502020202020204" pitchFamily="34" charset="0"/>
              </a:rPr>
            </a:br>
            <a:br>
              <a:rPr lang="el-GR" sz="2800" dirty="0">
                <a:solidFill>
                  <a:schemeClr val="bg1"/>
                </a:solidFill>
                <a:latin typeface="Century Gothic" panose="020B0502020202020204" pitchFamily="34" charset="0"/>
              </a:rPr>
            </a:br>
            <a:r>
              <a:rPr lang="el-GR" sz="2900" b="1">
                <a:solidFill>
                  <a:schemeClr val="bg1"/>
                </a:solidFill>
                <a:latin typeface="Century Gothic" panose="020B0502020202020204" pitchFamily="34" charset="0"/>
              </a:rPr>
              <a:t>Υποθετικό σενάριο</a:t>
            </a:r>
            <a:endParaRPr lang="en-US" sz="2900" b="1" dirty="0">
              <a:solidFill>
                <a:schemeClr val="bg1"/>
              </a:solidFill>
              <a:latin typeface="Century Gothic" panose="020B0502020202020204" pitchFamily="34" charset="0"/>
            </a:endParaRPr>
          </a:p>
        </p:txBody>
      </p:sp>
      <p:sp>
        <p:nvSpPr>
          <p:cNvPr id="19" name="Freeform 11">
            <a:extLst>
              <a:ext uri="{FF2B5EF4-FFF2-40B4-BE49-F238E27FC236}">
                <a16:creationId xmlns:a16="http://schemas.microsoft.com/office/drawing/2014/main" id="{1ED5E768-82FD-B800-A2D6-914726E64BB0}"/>
              </a:ext>
            </a:extLst>
          </p:cNvPr>
          <p:cNvSpPr>
            <a:spLocks noGrp="1" noRot="1" noChangeAspect="1" noMove="1" noResize="1" noEditPoints="1" noAdjustHandles="1" noChangeArrowheads="1" noChangeShapeType="1" noTextEdit="1"/>
          </p:cNvSpPr>
          <p:nvPr/>
        </p:nvSpPr>
        <p:spPr bwMode="auto">
          <a:xfrm flipV="1">
            <a:off x="-159" y="3179901"/>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1" fmla="*/ 6839 w 6883"/>
              <a:gd name="connsiteY0-2" fmla="*/ 4885 h 10168"/>
              <a:gd name="connsiteX1-3" fmla="*/ 5405 w 6883"/>
              <a:gd name="connsiteY1-4" fmla="*/ 357 h 10168"/>
              <a:gd name="connsiteX2-5" fmla="*/ 5373 w 6883"/>
              <a:gd name="connsiteY2-6" fmla="*/ 262 h 10168"/>
              <a:gd name="connsiteX3-7" fmla="*/ 5284 w 6883"/>
              <a:gd name="connsiteY3-8" fmla="*/ 168 h 10168"/>
              <a:gd name="connsiteX4-9" fmla="*/ 4716 w 6883"/>
              <a:gd name="connsiteY4-10" fmla="*/ 168 h 10168"/>
              <a:gd name="connsiteX5-11" fmla="*/ 50 w 6883"/>
              <a:gd name="connsiteY5-12" fmla="*/ 0 h 10168"/>
              <a:gd name="connsiteX6-13" fmla="*/ 1 w 6883"/>
              <a:gd name="connsiteY6-14" fmla="*/ 9964 h 10168"/>
              <a:gd name="connsiteX7-15" fmla="*/ 4716 w 6883"/>
              <a:gd name="connsiteY7-16" fmla="*/ 10168 h 10168"/>
              <a:gd name="connsiteX8-17" fmla="*/ 5284 w 6883"/>
              <a:gd name="connsiteY8-18" fmla="*/ 10168 h 10168"/>
              <a:gd name="connsiteX9-19" fmla="*/ 5373 w 6883"/>
              <a:gd name="connsiteY9-20" fmla="*/ 10074 h 10168"/>
              <a:gd name="connsiteX10-21" fmla="*/ 5405 w 6883"/>
              <a:gd name="connsiteY10-22" fmla="*/ 9979 h 10168"/>
              <a:gd name="connsiteX11-23" fmla="*/ 6839 w 6883"/>
              <a:gd name="connsiteY11-24" fmla="*/ 5451 h 10168"/>
              <a:gd name="connsiteX12-25" fmla="*/ 6839 w 6883"/>
              <a:gd name="connsiteY12-26" fmla="*/ 4885 h 1016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Gothic"/>
              <a:ea typeface="+mn-ea"/>
              <a:cs typeface="+mn-cs"/>
            </a:endParaRPr>
          </a:p>
        </p:txBody>
      </p:sp>
      <p:sp useBgFill="1">
        <p:nvSpPr>
          <p:cNvPr id="21" name="Rectangle 20">
            <a:extLst>
              <a:ext uri="{FF2B5EF4-FFF2-40B4-BE49-F238E27FC236}">
                <a16:creationId xmlns:a16="http://schemas.microsoft.com/office/drawing/2014/main" id="{DDF57BC5-A2F8-A8C7-0BDF-3F673AFF4333}"/>
              </a:ext>
            </a:extLst>
          </p:cNvPr>
          <p:cNvSpPr>
            <a:spLocks noGrp="1" noRot="1" noChangeAspect="1" noMove="1" noResize="1" noEditPoints="1" noAdjustHandles="1" noChangeArrowheads="1" noChangeShapeType="1" noTextEdit="1"/>
          </p:cNvSpPr>
          <p:nvPr/>
        </p:nvSpPr>
        <p:spPr>
          <a:xfrm>
            <a:off x="4795736" y="0"/>
            <a:ext cx="739626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a:ea typeface="+mn-ea"/>
              <a:cs typeface="+mn-cs"/>
            </a:endParaRPr>
          </a:p>
        </p:txBody>
      </p:sp>
      <p:sp>
        <p:nvSpPr>
          <p:cNvPr id="5" name="Θέση περιεχομένου 4">
            <a:extLst>
              <a:ext uri="{FF2B5EF4-FFF2-40B4-BE49-F238E27FC236}">
                <a16:creationId xmlns:a16="http://schemas.microsoft.com/office/drawing/2014/main" id="{5582AE8B-CCA5-CA6C-B17D-CB031FCE05F7}"/>
              </a:ext>
            </a:extLst>
          </p:cNvPr>
          <p:cNvSpPr>
            <a:spLocks noGrp="1"/>
          </p:cNvSpPr>
          <p:nvPr>
            <p:ph idx="1"/>
          </p:nvPr>
        </p:nvSpPr>
        <p:spPr>
          <a:xfrm>
            <a:off x="4382219" y="465826"/>
            <a:ext cx="7504981" cy="5857336"/>
          </a:xfrm>
        </p:spPr>
        <p:txBody>
          <a:bodyPr anchor="ctr">
            <a:noAutofit/>
          </a:bodyPr>
          <a:lstStyle/>
          <a:p>
            <a:pPr algn="just"/>
            <a:r>
              <a:rPr lang="el-GR" sz="1800" b="0" dirty="0">
                <a:latin typeface="Aptos" panose="020B0004020202020204" pitchFamily="34" charset="0"/>
                <a:cs typeface="Posterama" panose="020B0504020200020000" pitchFamily="34" charset="0"/>
              </a:rPr>
              <a:t>Είστε αρχισυντάκτρια/της του κεντρικού τηλεοπτικού δελτίου ειδήσεων της ΕΡΤ. Έχετε στείλει τους τηλεοπτικούς σας ρεπόρτερ να καλύψουν διαδήλωση πολιτών και οργανώσεων κατά της αστυνομικής βίας και αυθαιρεσίας. Στα ρεπορτάζ που φθάνουν σε εσάς από τους συνεργάτες σας λίγο πριν από το βραδινό δελτίο ειδήσεων παρατηρείτε ότι οι τηλεοπτικές λήψεις έχουν γίνει από την πλευρά της αστυνομίας. Ποιο είναι το αποτέλεσμα; Τι σας προβληματίζει; </a:t>
            </a:r>
          </a:p>
          <a:p>
            <a:pPr algn="just"/>
            <a:r>
              <a:rPr lang="el-GR" sz="1800" b="0" dirty="0">
                <a:latin typeface="Aptos" panose="020B0004020202020204" pitchFamily="34" charset="0"/>
                <a:cs typeface="Posterama" panose="020B0504020200020000" pitchFamily="34" charset="0"/>
              </a:rPr>
              <a:t>«Σύμφωνα με εκτιμήσεις, στη διαδήλωση συμμετείχαν περίπου 100.000 άτομα τα οποία πορεύτηκαν ειρηνικά για τρεις ώρες, όταν μια μικρή ομάδα 20 ατόμων άρχισε να ρίχνει μπουκάλια μπύρας και πέτρες εναντίον της αστυνομίας. Τα επεισόδια κράτησαν συνολικά 8 λεπτά πριν η αστυνομία συλλάβει τα άτομα αυτά»</a:t>
            </a:r>
          </a:p>
          <a:p>
            <a:pPr algn="just"/>
            <a:r>
              <a:rPr lang="el-GR" sz="1800" b="0" dirty="0">
                <a:latin typeface="Aptos" panose="020B0004020202020204" pitchFamily="34" charset="0"/>
                <a:cs typeface="Posterama" panose="020B0504020200020000" pitchFamily="34" charset="0"/>
              </a:rPr>
              <a:t>Σε εσάς φθάνει ένα τηλεοπτικό ρεπορτάζ 40 δευτερολέπτων για το βραδινό δελτίο ειδήσεων, το οποίο περιλαμβάνει 20 δευτερόλεπτα από τα επεισόδια αυτά. Τι σας προβληματίζει; Συζητήστε με την ομάδα σας και σχολιάστε. </a:t>
            </a:r>
          </a:p>
        </p:txBody>
      </p:sp>
    </p:spTree>
    <p:extLst>
      <p:ext uri="{BB962C8B-B14F-4D97-AF65-F5344CB8AC3E}">
        <p14:creationId xmlns:p14="http://schemas.microsoft.com/office/powerpoint/2010/main" val="23242658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009CFF0-1DCF-4672-A79C-A6BAD50DA552}"/>
              </a:ext>
            </a:extLst>
          </p:cNvPr>
          <p:cNvSpPr>
            <a:spLocks noGrp="1"/>
          </p:cNvSpPr>
          <p:nvPr>
            <p:ph type="title"/>
          </p:nvPr>
        </p:nvSpPr>
        <p:spPr/>
        <p:txBody>
          <a:bodyPr/>
          <a:lstStyle/>
          <a:p>
            <a:pPr algn="ctr"/>
            <a:r>
              <a:rPr lang="el-GR" b="1" dirty="0"/>
              <a:t>Εξάσκηση</a:t>
            </a:r>
          </a:p>
        </p:txBody>
      </p:sp>
      <p:sp>
        <p:nvSpPr>
          <p:cNvPr id="3" name="Θέση περιεχομένου 2">
            <a:extLst>
              <a:ext uri="{FF2B5EF4-FFF2-40B4-BE49-F238E27FC236}">
                <a16:creationId xmlns:a16="http://schemas.microsoft.com/office/drawing/2014/main" id="{FDDB82FC-8C3C-406A-B82D-BEB827CAE38B}"/>
              </a:ext>
            </a:extLst>
          </p:cNvPr>
          <p:cNvSpPr>
            <a:spLocks noGrp="1"/>
          </p:cNvSpPr>
          <p:nvPr>
            <p:ph idx="1"/>
          </p:nvPr>
        </p:nvSpPr>
        <p:spPr/>
        <p:txBody>
          <a:bodyPr/>
          <a:lstStyle/>
          <a:p>
            <a:pPr algn="ctr"/>
            <a:r>
              <a:rPr lang="el-GR" dirty="0"/>
              <a:t>Χωριστείτε σε ομάδες και παρακολουθείστε το βραδινό δελτίο ειδήσεων ιδιωτικών καναλιών την Παρασκευή 31 Οκτωβρίου 2025</a:t>
            </a:r>
          </a:p>
          <a:p>
            <a:pPr algn="ctr"/>
            <a:endParaRPr lang="el-GR" dirty="0"/>
          </a:p>
          <a:p>
            <a:pPr algn="ctr"/>
            <a:r>
              <a:rPr lang="el-GR" dirty="0"/>
              <a:t>Καταγράψτε τα θέματα που προβλήθηκαν, τη σειρά προβολής τους, αλλά και τον χρόνο που αφιερώθηκε σε κάθε ένα από αυτά!! </a:t>
            </a:r>
          </a:p>
        </p:txBody>
      </p:sp>
    </p:spTree>
    <p:extLst>
      <p:ext uri="{BB962C8B-B14F-4D97-AF65-F5344CB8AC3E}">
        <p14:creationId xmlns:p14="http://schemas.microsoft.com/office/powerpoint/2010/main" val="20388178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a:spLocks noGrp="1" noRot="1" noChangeAspect="1" noMove="1" noResize="1" noEditPoints="1" noAdjustHandles="1" noChangeArrowheads="1" noChangeShapeType="1" noTextEdit="1"/>
          </p:cNvSpPr>
          <p:nvPr/>
        </p:nvSpPr>
        <p:spPr bwMode="ltGray">
          <a:xfrm>
            <a:off x="336884" y="311449"/>
            <a:ext cx="4332307" cy="6179552"/>
          </a:xfrm>
          <a:prstGeom prst="rect">
            <a:avLst/>
          </a:prstGeom>
          <a:solidFill>
            <a:srgbClr val="404040"/>
          </a:solidFill>
          <a:ln w="127000" cap="sq" cmpd="thinThick">
            <a:solidFill>
              <a:srgbClr val="40404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Τίτλος 1"/>
          <p:cNvSpPr>
            <a:spLocks noGrp="1"/>
          </p:cNvSpPr>
          <p:nvPr>
            <p:ph type="title"/>
          </p:nvPr>
        </p:nvSpPr>
        <p:spPr>
          <a:xfrm>
            <a:off x="640080" y="599440"/>
            <a:ext cx="3799840" cy="5730239"/>
          </a:xfrm>
        </p:spPr>
        <p:txBody>
          <a:bodyPr vert="horz" lIns="91440" tIns="45720" rIns="91440" bIns="45720" rtlCol="0" anchor="ctr">
            <a:normAutofit/>
          </a:bodyPr>
          <a:lstStyle/>
          <a:p>
            <a:pPr algn="ctr">
              <a:lnSpc>
                <a:spcPct val="150000"/>
              </a:lnSpc>
            </a:pPr>
            <a:r>
              <a:rPr lang="el-GR" sz="4000" b="1" dirty="0">
                <a:solidFill>
                  <a:srgbClr val="FFFFFF"/>
                </a:solidFill>
                <a:latin typeface="Candara" panose="020E0502030303020204" pitchFamily="34" charset="0"/>
              </a:rPr>
              <a:t>ΠΡΑΞΗ</a:t>
            </a:r>
            <a:endParaRPr lang="en-US" sz="4000" b="1" dirty="0">
              <a:solidFill>
                <a:srgbClr val="FFFFFF"/>
              </a:solidFill>
              <a:latin typeface="Candara" panose="020E0502030303020204" pitchFamily="34" charset="0"/>
            </a:endParaRPr>
          </a:p>
        </p:txBody>
      </p:sp>
      <p:pic>
        <p:nvPicPr>
          <p:cNvPr id="4" name="Θέση περιεχομένου 3"/>
          <p:cNvPicPr>
            <a:picLocks noGrp="1" noChangeAspect="1"/>
          </p:cNvPicPr>
          <p:nvPr>
            <p:ph idx="1"/>
          </p:nvPr>
        </p:nvPicPr>
        <p:blipFill>
          <a:blip r:embed="rId2"/>
          <a:stretch>
            <a:fillRect/>
          </a:stretch>
        </p:blipFill>
        <p:spPr>
          <a:xfrm>
            <a:off x="5153822" y="1257558"/>
            <a:ext cx="6553545" cy="4350825"/>
          </a:xfrm>
          <a:prstGeom prst="rect">
            <a:avLst/>
          </a:prstGeom>
        </p:spPr>
      </p:pic>
    </p:spTree>
    <p:extLst>
      <p:ext uri="{BB962C8B-B14F-4D97-AF65-F5344CB8AC3E}">
        <p14:creationId xmlns:p14="http://schemas.microsoft.com/office/powerpoint/2010/main" val="38810994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p:cNvSpPr>
            <a:spLocks noGrp="1" noRot="1" noChangeAspect="1" noMove="1" noResize="1" noEditPoints="1" noAdjustHandles="1" noChangeArrowheads="1" noChangeShapeType="1" noTextEdit="1"/>
          </p:cNvSpPr>
          <p:nvPr/>
        </p:nvSpPr>
        <p:spPr>
          <a:xfrm>
            <a:off x="1" y="0"/>
            <a:ext cx="4059079"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a:ea typeface="+mn-ea"/>
              <a:cs typeface="+mn-cs"/>
            </a:endParaRPr>
          </a:p>
        </p:txBody>
      </p:sp>
      <p:sp>
        <p:nvSpPr>
          <p:cNvPr id="2" name="Τίτλος 1"/>
          <p:cNvSpPr>
            <a:spLocks noGrp="1"/>
          </p:cNvSpPr>
          <p:nvPr>
            <p:ph type="title"/>
          </p:nvPr>
        </p:nvSpPr>
        <p:spPr>
          <a:xfrm>
            <a:off x="1137920" y="372861"/>
            <a:ext cx="2786010" cy="3950563"/>
          </a:xfrm>
        </p:spPr>
        <p:txBody>
          <a:bodyPr vert="horz" lIns="91440" tIns="45720" rIns="91440" bIns="45720" rtlCol="0">
            <a:normAutofit/>
          </a:bodyPr>
          <a:lstStyle/>
          <a:p>
            <a:pPr>
              <a:lnSpc>
                <a:spcPct val="150000"/>
              </a:lnSpc>
            </a:pPr>
            <a:br>
              <a:rPr lang="en-US" sz="2800" dirty="0">
                <a:solidFill>
                  <a:schemeClr val="bg1"/>
                </a:solidFill>
                <a:latin typeface="Century Gothic" panose="020B0502020202020204" pitchFamily="34" charset="0"/>
              </a:rPr>
            </a:br>
            <a:br>
              <a:rPr lang="en-US" sz="2800" dirty="0">
                <a:solidFill>
                  <a:schemeClr val="bg1"/>
                </a:solidFill>
                <a:latin typeface="Century Gothic" panose="020B0502020202020204" pitchFamily="34" charset="0"/>
              </a:rPr>
            </a:br>
            <a:r>
              <a:rPr lang="el-GR" sz="2800" b="1" dirty="0">
                <a:solidFill>
                  <a:schemeClr val="bg1"/>
                </a:solidFill>
                <a:latin typeface="Century Gothic" panose="020B0502020202020204" pitchFamily="34" charset="0"/>
              </a:rPr>
              <a:t>Οδηγός γραφής </a:t>
            </a:r>
            <a:r>
              <a:rPr lang="en-US" sz="2800" b="1" dirty="0">
                <a:solidFill>
                  <a:schemeClr val="bg1"/>
                </a:solidFill>
                <a:latin typeface="Century Gothic" panose="020B0502020202020204" pitchFamily="34" charset="0"/>
              </a:rPr>
              <a:t>(style book)</a:t>
            </a:r>
            <a:endParaRPr lang="en-US" sz="2200" b="1" dirty="0">
              <a:solidFill>
                <a:schemeClr val="bg1"/>
              </a:solidFill>
              <a:latin typeface="Century Gothic" panose="020B0502020202020204" pitchFamily="34" charset="0"/>
            </a:endParaRPr>
          </a:p>
        </p:txBody>
      </p:sp>
      <p:sp>
        <p:nvSpPr>
          <p:cNvPr id="19" name="Freeform 11"/>
          <p:cNvSpPr>
            <a:spLocks noGrp="1" noRot="1" noChangeAspect="1" noMove="1" noResize="1" noEditPoints="1" noAdjustHandles="1" noChangeArrowheads="1" noChangeShapeType="1" noTextEdit="1"/>
          </p:cNvSpPr>
          <p:nvPr/>
        </p:nvSpPr>
        <p:spPr bwMode="auto">
          <a:xfrm flipV="1">
            <a:off x="-159" y="3179901"/>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1" fmla="*/ 6839 w 6883"/>
              <a:gd name="connsiteY0-2" fmla="*/ 4885 h 10168"/>
              <a:gd name="connsiteX1-3" fmla="*/ 5405 w 6883"/>
              <a:gd name="connsiteY1-4" fmla="*/ 357 h 10168"/>
              <a:gd name="connsiteX2-5" fmla="*/ 5373 w 6883"/>
              <a:gd name="connsiteY2-6" fmla="*/ 262 h 10168"/>
              <a:gd name="connsiteX3-7" fmla="*/ 5284 w 6883"/>
              <a:gd name="connsiteY3-8" fmla="*/ 168 h 10168"/>
              <a:gd name="connsiteX4-9" fmla="*/ 4716 w 6883"/>
              <a:gd name="connsiteY4-10" fmla="*/ 168 h 10168"/>
              <a:gd name="connsiteX5-11" fmla="*/ 50 w 6883"/>
              <a:gd name="connsiteY5-12" fmla="*/ 0 h 10168"/>
              <a:gd name="connsiteX6-13" fmla="*/ 1 w 6883"/>
              <a:gd name="connsiteY6-14" fmla="*/ 9964 h 10168"/>
              <a:gd name="connsiteX7-15" fmla="*/ 4716 w 6883"/>
              <a:gd name="connsiteY7-16" fmla="*/ 10168 h 10168"/>
              <a:gd name="connsiteX8-17" fmla="*/ 5284 w 6883"/>
              <a:gd name="connsiteY8-18" fmla="*/ 10168 h 10168"/>
              <a:gd name="connsiteX9-19" fmla="*/ 5373 w 6883"/>
              <a:gd name="connsiteY9-20" fmla="*/ 10074 h 10168"/>
              <a:gd name="connsiteX10-21" fmla="*/ 5405 w 6883"/>
              <a:gd name="connsiteY10-22" fmla="*/ 9979 h 10168"/>
              <a:gd name="connsiteX11-23" fmla="*/ 6839 w 6883"/>
              <a:gd name="connsiteY11-24" fmla="*/ 5451 h 10168"/>
              <a:gd name="connsiteX12-25" fmla="*/ 6839 w 6883"/>
              <a:gd name="connsiteY12-26" fmla="*/ 4885 h 1016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Gothic"/>
              <a:ea typeface="+mn-ea"/>
              <a:cs typeface="+mn-cs"/>
            </a:endParaRPr>
          </a:p>
        </p:txBody>
      </p:sp>
      <p:sp useBgFill="1">
        <p:nvSpPr>
          <p:cNvPr id="21" name="Rectangle 20"/>
          <p:cNvSpPr>
            <a:spLocks noGrp="1" noRot="1" noChangeAspect="1" noMove="1" noResize="1" noEditPoints="1" noAdjustHandles="1" noChangeArrowheads="1" noChangeShapeType="1" noTextEdit="1"/>
          </p:cNvSpPr>
          <p:nvPr/>
        </p:nvSpPr>
        <p:spPr>
          <a:xfrm>
            <a:off x="4795736" y="0"/>
            <a:ext cx="739626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a:ea typeface="+mn-ea"/>
              <a:cs typeface="+mn-cs"/>
            </a:endParaRPr>
          </a:p>
        </p:txBody>
      </p:sp>
      <p:sp>
        <p:nvSpPr>
          <p:cNvPr id="5" name="Θέση περιεχομένου 4"/>
          <p:cNvSpPr>
            <a:spLocks noGrp="1"/>
          </p:cNvSpPr>
          <p:nvPr>
            <p:ph idx="1"/>
          </p:nvPr>
        </p:nvSpPr>
        <p:spPr>
          <a:xfrm>
            <a:off x="4706578" y="589722"/>
            <a:ext cx="6798033" cy="5321500"/>
          </a:xfrm>
        </p:spPr>
        <p:txBody>
          <a:bodyPr anchor="ctr">
            <a:normAutofit/>
          </a:bodyPr>
          <a:lstStyle/>
          <a:p>
            <a:pPr>
              <a:lnSpc>
                <a:spcPct val="150000"/>
              </a:lnSpc>
            </a:pPr>
            <a:r>
              <a:rPr lang="el-GR" sz="2400" dirty="0"/>
              <a:t>«</a:t>
            </a:r>
            <a:r>
              <a:rPr lang="el-GR" sz="2400" i="1" dirty="0"/>
              <a:t>Δεν υπάρχει καλό και κακό στυλ γραφής… Το ερώτημα είναι εάν εξυπηρετεί τον στόχο</a:t>
            </a:r>
            <a:r>
              <a:rPr lang="el-GR" sz="2400" dirty="0"/>
              <a:t>» (</a:t>
            </a:r>
            <a:r>
              <a:rPr lang="en-US" sz="2400" dirty="0"/>
              <a:t>Christopher Morley, </a:t>
            </a:r>
            <a:r>
              <a:rPr lang="el-GR" sz="2400" dirty="0"/>
              <a:t>κριτικός, λογοτέχνης, δημοσιογράφος)</a:t>
            </a:r>
          </a:p>
        </p:txBody>
      </p:sp>
    </p:spTree>
    <p:extLst>
      <p:ext uri="{BB962C8B-B14F-4D97-AF65-F5344CB8AC3E}">
        <p14:creationId xmlns:p14="http://schemas.microsoft.com/office/powerpoint/2010/main" val="27443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p:cNvSpPr>
            <a:spLocks noGrp="1" noRot="1" noChangeAspect="1" noMove="1" noResize="1" noEditPoints="1" noAdjustHandles="1" noChangeArrowheads="1" noChangeShapeType="1" noTextEdit="1"/>
          </p:cNvSpPr>
          <p:nvPr/>
        </p:nvSpPr>
        <p:spPr>
          <a:xfrm>
            <a:off x="1" y="0"/>
            <a:ext cx="4059079"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a:ea typeface="+mn-ea"/>
              <a:cs typeface="+mn-cs"/>
            </a:endParaRPr>
          </a:p>
        </p:txBody>
      </p:sp>
      <p:sp>
        <p:nvSpPr>
          <p:cNvPr id="2" name="Τίτλος 1"/>
          <p:cNvSpPr>
            <a:spLocks noGrp="1"/>
          </p:cNvSpPr>
          <p:nvPr>
            <p:ph type="title"/>
          </p:nvPr>
        </p:nvSpPr>
        <p:spPr>
          <a:xfrm>
            <a:off x="1137920" y="372861"/>
            <a:ext cx="2786010" cy="3950563"/>
          </a:xfrm>
        </p:spPr>
        <p:txBody>
          <a:bodyPr vert="horz" lIns="91440" tIns="45720" rIns="91440" bIns="45720" rtlCol="0">
            <a:normAutofit/>
          </a:bodyPr>
          <a:lstStyle/>
          <a:p>
            <a:pPr>
              <a:lnSpc>
                <a:spcPct val="150000"/>
              </a:lnSpc>
            </a:pPr>
            <a:br>
              <a:rPr lang="en-US" sz="2800" dirty="0">
                <a:solidFill>
                  <a:schemeClr val="bg1"/>
                </a:solidFill>
                <a:latin typeface="Century Gothic" panose="020B0502020202020204" pitchFamily="34" charset="0"/>
              </a:rPr>
            </a:br>
            <a:br>
              <a:rPr lang="en-US" sz="2800" dirty="0">
                <a:solidFill>
                  <a:schemeClr val="bg1"/>
                </a:solidFill>
                <a:latin typeface="Century Gothic" panose="020B0502020202020204" pitchFamily="34" charset="0"/>
              </a:rPr>
            </a:br>
            <a:r>
              <a:rPr lang="el-GR" sz="2800" b="1" dirty="0">
                <a:solidFill>
                  <a:schemeClr val="bg1"/>
                </a:solidFill>
                <a:latin typeface="Century Gothic" panose="020B0502020202020204" pitchFamily="34" charset="0"/>
              </a:rPr>
              <a:t>Οδηγός γραφής </a:t>
            </a:r>
            <a:r>
              <a:rPr lang="en-US" sz="2800" b="1" dirty="0">
                <a:solidFill>
                  <a:schemeClr val="bg1"/>
                </a:solidFill>
                <a:latin typeface="Century Gothic" panose="020B0502020202020204" pitchFamily="34" charset="0"/>
              </a:rPr>
              <a:t>(style book)</a:t>
            </a:r>
            <a:endParaRPr lang="en-US" sz="2200" b="1" dirty="0">
              <a:solidFill>
                <a:schemeClr val="bg1"/>
              </a:solidFill>
              <a:latin typeface="Century Gothic" panose="020B0502020202020204" pitchFamily="34" charset="0"/>
            </a:endParaRPr>
          </a:p>
        </p:txBody>
      </p:sp>
      <p:sp>
        <p:nvSpPr>
          <p:cNvPr id="19" name="Freeform 11"/>
          <p:cNvSpPr>
            <a:spLocks noGrp="1" noRot="1" noChangeAspect="1" noMove="1" noResize="1" noEditPoints="1" noAdjustHandles="1" noChangeArrowheads="1" noChangeShapeType="1" noTextEdit="1"/>
          </p:cNvSpPr>
          <p:nvPr/>
        </p:nvSpPr>
        <p:spPr bwMode="auto">
          <a:xfrm flipV="1">
            <a:off x="-159" y="3179901"/>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1" fmla="*/ 6839 w 6883"/>
              <a:gd name="connsiteY0-2" fmla="*/ 4885 h 10168"/>
              <a:gd name="connsiteX1-3" fmla="*/ 5405 w 6883"/>
              <a:gd name="connsiteY1-4" fmla="*/ 357 h 10168"/>
              <a:gd name="connsiteX2-5" fmla="*/ 5373 w 6883"/>
              <a:gd name="connsiteY2-6" fmla="*/ 262 h 10168"/>
              <a:gd name="connsiteX3-7" fmla="*/ 5284 w 6883"/>
              <a:gd name="connsiteY3-8" fmla="*/ 168 h 10168"/>
              <a:gd name="connsiteX4-9" fmla="*/ 4716 w 6883"/>
              <a:gd name="connsiteY4-10" fmla="*/ 168 h 10168"/>
              <a:gd name="connsiteX5-11" fmla="*/ 50 w 6883"/>
              <a:gd name="connsiteY5-12" fmla="*/ 0 h 10168"/>
              <a:gd name="connsiteX6-13" fmla="*/ 1 w 6883"/>
              <a:gd name="connsiteY6-14" fmla="*/ 9964 h 10168"/>
              <a:gd name="connsiteX7-15" fmla="*/ 4716 w 6883"/>
              <a:gd name="connsiteY7-16" fmla="*/ 10168 h 10168"/>
              <a:gd name="connsiteX8-17" fmla="*/ 5284 w 6883"/>
              <a:gd name="connsiteY8-18" fmla="*/ 10168 h 10168"/>
              <a:gd name="connsiteX9-19" fmla="*/ 5373 w 6883"/>
              <a:gd name="connsiteY9-20" fmla="*/ 10074 h 10168"/>
              <a:gd name="connsiteX10-21" fmla="*/ 5405 w 6883"/>
              <a:gd name="connsiteY10-22" fmla="*/ 9979 h 10168"/>
              <a:gd name="connsiteX11-23" fmla="*/ 6839 w 6883"/>
              <a:gd name="connsiteY11-24" fmla="*/ 5451 h 10168"/>
              <a:gd name="connsiteX12-25" fmla="*/ 6839 w 6883"/>
              <a:gd name="connsiteY12-26" fmla="*/ 4885 h 1016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Gothic"/>
              <a:ea typeface="+mn-ea"/>
              <a:cs typeface="+mn-cs"/>
            </a:endParaRPr>
          </a:p>
        </p:txBody>
      </p:sp>
      <p:sp useBgFill="1">
        <p:nvSpPr>
          <p:cNvPr id="21" name="Rectangle 20"/>
          <p:cNvSpPr>
            <a:spLocks noGrp="1" noRot="1" noChangeAspect="1" noMove="1" noResize="1" noEditPoints="1" noAdjustHandles="1" noChangeArrowheads="1" noChangeShapeType="1" noTextEdit="1"/>
          </p:cNvSpPr>
          <p:nvPr/>
        </p:nvSpPr>
        <p:spPr>
          <a:xfrm>
            <a:off x="4795736" y="0"/>
            <a:ext cx="739626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a:ea typeface="+mn-ea"/>
              <a:cs typeface="+mn-cs"/>
            </a:endParaRPr>
          </a:p>
        </p:txBody>
      </p:sp>
      <p:sp>
        <p:nvSpPr>
          <p:cNvPr id="5" name="Θέση περιεχομένου 4"/>
          <p:cNvSpPr>
            <a:spLocks noGrp="1"/>
          </p:cNvSpPr>
          <p:nvPr>
            <p:ph idx="1"/>
          </p:nvPr>
        </p:nvSpPr>
        <p:spPr>
          <a:xfrm>
            <a:off x="4706578" y="589722"/>
            <a:ext cx="6798033" cy="5321500"/>
          </a:xfrm>
        </p:spPr>
        <p:txBody>
          <a:bodyPr anchor="ctr">
            <a:normAutofit/>
          </a:bodyPr>
          <a:lstStyle/>
          <a:p>
            <a:pPr algn="just">
              <a:lnSpc>
                <a:spcPct val="150000"/>
              </a:lnSpc>
            </a:pPr>
            <a:r>
              <a:rPr lang="el-GR" sz="2400" dirty="0"/>
              <a:t>Οι περισσότεροι σταθμοί έχουν την δική τους άποψη περί καλού ύφους γραφής, αλλά ακόμα και εάν διαφωνούν στις λεπτομέρειες, οι περισσότεροι θα συμφωνούσαν ότι «</a:t>
            </a:r>
            <a:r>
              <a:rPr lang="el-GR" sz="2400" i="1" dirty="0"/>
              <a:t>καλό ύφος είναι αυτό που βγάζει σωστό νόημα</a:t>
            </a:r>
            <a:r>
              <a:rPr lang="el-GR" sz="2400" dirty="0"/>
              <a:t>»</a:t>
            </a:r>
          </a:p>
          <a:p>
            <a:pPr algn="just">
              <a:lnSpc>
                <a:spcPct val="150000"/>
              </a:lnSpc>
            </a:pPr>
            <a:r>
              <a:rPr lang="el-GR" sz="2400" dirty="0"/>
              <a:t>Το στυλ γραφής μιας είδησης αξιολογείται από την αποτελεσματικότητά του και όχι από τη λογοτεχνική του αξία</a:t>
            </a:r>
          </a:p>
        </p:txBody>
      </p:sp>
    </p:spTree>
    <p:extLst>
      <p:ext uri="{BB962C8B-B14F-4D97-AF65-F5344CB8AC3E}">
        <p14:creationId xmlns:p14="http://schemas.microsoft.com/office/powerpoint/2010/main" val="20231024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p:cNvSpPr>
            <a:spLocks noGrp="1" noRot="1" noChangeAspect="1" noMove="1" noResize="1" noEditPoints="1" noAdjustHandles="1" noChangeArrowheads="1" noChangeShapeType="1" noTextEdit="1"/>
          </p:cNvSpPr>
          <p:nvPr/>
        </p:nvSpPr>
        <p:spPr>
          <a:xfrm>
            <a:off x="1" y="0"/>
            <a:ext cx="4059079"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a:ea typeface="+mn-ea"/>
              <a:cs typeface="+mn-cs"/>
            </a:endParaRPr>
          </a:p>
        </p:txBody>
      </p:sp>
      <p:sp>
        <p:nvSpPr>
          <p:cNvPr id="2" name="Τίτλος 1"/>
          <p:cNvSpPr>
            <a:spLocks noGrp="1"/>
          </p:cNvSpPr>
          <p:nvPr>
            <p:ph type="title"/>
          </p:nvPr>
        </p:nvSpPr>
        <p:spPr>
          <a:xfrm>
            <a:off x="1137920" y="372861"/>
            <a:ext cx="2786010" cy="3950563"/>
          </a:xfrm>
        </p:spPr>
        <p:txBody>
          <a:bodyPr vert="horz" lIns="91440" tIns="45720" rIns="91440" bIns="45720" rtlCol="0">
            <a:normAutofit/>
          </a:bodyPr>
          <a:lstStyle/>
          <a:p>
            <a:pPr>
              <a:lnSpc>
                <a:spcPct val="150000"/>
              </a:lnSpc>
            </a:pPr>
            <a:br>
              <a:rPr lang="en-US" sz="2800" dirty="0">
                <a:solidFill>
                  <a:schemeClr val="bg1"/>
                </a:solidFill>
                <a:latin typeface="Century Gothic" panose="020B0502020202020204" pitchFamily="34" charset="0"/>
              </a:rPr>
            </a:br>
            <a:br>
              <a:rPr lang="en-US" sz="2800" dirty="0">
                <a:solidFill>
                  <a:schemeClr val="bg1"/>
                </a:solidFill>
                <a:latin typeface="Century Gothic" panose="020B0502020202020204" pitchFamily="34" charset="0"/>
              </a:rPr>
            </a:br>
            <a:r>
              <a:rPr lang="el-GR" sz="2800" b="1" dirty="0">
                <a:solidFill>
                  <a:schemeClr val="bg1"/>
                </a:solidFill>
                <a:latin typeface="Century Gothic" panose="020B0502020202020204" pitchFamily="34" charset="0"/>
              </a:rPr>
              <a:t>Οδηγός γραφής </a:t>
            </a:r>
            <a:r>
              <a:rPr lang="en-US" sz="2800" b="1" dirty="0">
                <a:solidFill>
                  <a:schemeClr val="bg1"/>
                </a:solidFill>
                <a:latin typeface="Century Gothic" panose="020B0502020202020204" pitchFamily="34" charset="0"/>
              </a:rPr>
              <a:t>(style book)</a:t>
            </a:r>
            <a:endParaRPr lang="en-US" sz="2200" b="1" dirty="0">
              <a:solidFill>
                <a:schemeClr val="bg1"/>
              </a:solidFill>
              <a:latin typeface="Century Gothic" panose="020B0502020202020204" pitchFamily="34" charset="0"/>
            </a:endParaRPr>
          </a:p>
        </p:txBody>
      </p:sp>
      <p:sp>
        <p:nvSpPr>
          <p:cNvPr id="19" name="Freeform 11"/>
          <p:cNvSpPr>
            <a:spLocks noGrp="1" noRot="1" noChangeAspect="1" noMove="1" noResize="1" noEditPoints="1" noAdjustHandles="1" noChangeArrowheads="1" noChangeShapeType="1" noTextEdit="1"/>
          </p:cNvSpPr>
          <p:nvPr/>
        </p:nvSpPr>
        <p:spPr bwMode="auto">
          <a:xfrm flipV="1">
            <a:off x="-159" y="3179901"/>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1" fmla="*/ 6839 w 6883"/>
              <a:gd name="connsiteY0-2" fmla="*/ 4885 h 10168"/>
              <a:gd name="connsiteX1-3" fmla="*/ 5405 w 6883"/>
              <a:gd name="connsiteY1-4" fmla="*/ 357 h 10168"/>
              <a:gd name="connsiteX2-5" fmla="*/ 5373 w 6883"/>
              <a:gd name="connsiteY2-6" fmla="*/ 262 h 10168"/>
              <a:gd name="connsiteX3-7" fmla="*/ 5284 w 6883"/>
              <a:gd name="connsiteY3-8" fmla="*/ 168 h 10168"/>
              <a:gd name="connsiteX4-9" fmla="*/ 4716 w 6883"/>
              <a:gd name="connsiteY4-10" fmla="*/ 168 h 10168"/>
              <a:gd name="connsiteX5-11" fmla="*/ 50 w 6883"/>
              <a:gd name="connsiteY5-12" fmla="*/ 0 h 10168"/>
              <a:gd name="connsiteX6-13" fmla="*/ 1 w 6883"/>
              <a:gd name="connsiteY6-14" fmla="*/ 9964 h 10168"/>
              <a:gd name="connsiteX7-15" fmla="*/ 4716 w 6883"/>
              <a:gd name="connsiteY7-16" fmla="*/ 10168 h 10168"/>
              <a:gd name="connsiteX8-17" fmla="*/ 5284 w 6883"/>
              <a:gd name="connsiteY8-18" fmla="*/ 10168 h 10168"/>
              <a:gd name="connsiteX9-19" fmla="*/ 5373 w 6883"/>
              <a:gd name="connsiteY9-20" fmla="*/ 10074 h 10168"/>
              <a:gd name="connsiteX10-21" fmla="*/ 5405 w 6883"/>
              <a:gd name="connsiteY10-22" fmla="*/ 9979 h 10168"/>
              <a:gd name="connsiteX11-23" fmla="*/ 6839 w 6883"/>
              <a:gd name="connsiteY11-24" fmla="*/ 5451 h 10168"/>
              <a:gd name="connsiteX12-25" fmla="*/ 6839 w 6883"/>
              <a:gd name="connsiteY12-26" fmla="*/ 4885 h 1016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Gothic"/>
              <a:ea typeface="+mn-ea"/>
              <a:cs typeface="+mn-cs"/>
            </a:endParaRPr>
          </a:p>
        </p:txBody>
      </p:sp>
      <p:sp useBgFill="1">
        <p:nvSpPr>
          <p:cNvPr id="21" name="Rectangle 20"/>
          <p:cNvSpPr>
            <a:spLocks noGrp="1" noRot="1" noChangeAspect="1" noMove="1" noResize="1" noEditPoints="1" noAdjustHandles="1" noChangeArrowheads="1" noChangeShapeType="1" noTextEdit="1"/>
          </p:cNvSpPr>
          <p:nvPr/>
        </p:nvSpPr>
        <p:spPr>
          <a:xfrm>
            <a:off x="4795736" y="0"/>
            <a:ext cx="739626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a:ea typeface="+mn-ea"/>
              <a:cs typeface="+mn-cs"/>
            </a:endParaRPr>
          </a:p>
        </p:txBody>
      </p:sp>
      <p:sp>
        <p:nvSpPr>
          <p:cNvPr id="5" name="Θέση περιεχομένου 4"/>
          <p:cNvSpPr>
            <a:spLocks noGrp="1"/>
          </p:cNvSpPr>
          <p:nvPr>
            <p:ph idx="1"/>
          </p:nvPr>
        </p:nvSpPr>
        <p:spPr>
          <a:xfrm>
            <a:off x="4706578" y="589722"/>
            <a:ext cx="6798033" cy="5321500"/>
          </a:xfrm>
        </p:spPr>
        <p:txBody>
          <a:bodyPr anchor="ctr">
            <a:normAutofit/>
          </a:bodyPr>
          <a:lstStyle/>
          <a:p>
            <a:pPr algn="just">
              <a:lnSpc>
                <a:spcPct val="150000"/>
              </a:lnSpc>
            </a:pPr>
            <a:r>
              <a:rPr lang="el-GR" sz="2400" dirty="0"/>
              <a:t>Μεταξύ των ιδιοτήτων που κάνουν το στυλ γραφής αποτελεσματικό είναι η συντομία, η ευθύτητα, η απλότητα, η απουσία φιλοδοξίας και ο σεβασμός στο κοινό</a:t>
            </a:r>
          </a:p>
          <a:p>
            <a:pPr algn="just">
              <a:lnSpc>
                <a:spcPct val="150000"/>
              </a:lnSpc>
            </a:pPr>
            <a:r>
              <a:rPr lang="el-GR" sz="2400" dirty="0"/>
              <a:t>Οι πιο συνηθισμένες ιδιότητες είναι η απλότητα, η ευθύτητα, η οικονομία, το χρώμα, ο ρυθμός και η ακρίβεια</a:t>
            </a:r>
          </a:p>
        </p:txBody>
      </p:sp>
    </p:spTree>
    <p:extLst>
      <p:ext uri="{BB962C8B-B14F-4D97-AF65-F5344CB8AC3E}">
        <p14:creationId xmlns:p14="http://schemas.microsoft.com/office/powerpoint/2010/main" val="36295082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a:spLocks noGrp="1" noRot="1" noChangeAspect="1" noMove="1" noResize="1" noEditPoints="1" noAdjustHandles="1" noChangeArrowheads="1" noChangeShapeType="1" noTextEdit="1"/>
          </p:cNvSpPr>
          <p:nvPr/>
        </p:nvSpPr>
        <p:spPr bwMode="ltGray">
          <a:xfrm>
            <a:off x="336884" y="311449"/>
            <a:ext cx="4332307" cy="6179552"/>
          </a:xfrm>
          <a:prstGeom prst="rect">
            <a:avLst/>
          </a:prstGeom>
          <a:solidFill>
            <a:srgbClr val="404040"/>
          </a:solidFill>
          <a:ln w="127000" cap="sq" cmpd="thinThick">
            <a:solidFill>
              <a:srgbClr val="40404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Τίτλος 1"/>
          <p:cNvSpPr>
            <a:spLocks noGrp="1"/>
          </p:cNvSpPr>
          <p:nvPr>
            <p:ph type="title"/>
          </p:nvPr>
        </p:nvSpPr>
        <p:spPr>
          <a:xfrm>
            <a:off x="640080" y="599440"/>
            <a:ext cx="3799840" cy="5730239"/>
          </a:xfrm>
        </p:spPr>
        <p:txBody>
          <a:bodyPr vert="horz" lIns="91440" tIns="45720" rIns="91440" bIns="45720" rtlCol="0" anchor="ctr">
            <a:normAutofit/>
          </a:bodyPr>
          <a:lstStyle/>
          <a:p>
            <a:pPr algn="ctr">
              <a:lnSpc>
                <a:spcPct val="150000"/>
              </a:lnSpc>
            </a:pPr>
            <a:r>
              <a:rPr lang="el-GR" sz="4000" b="1" dirty="0">
                <a:solidFill>
                  <a:srgbClr val="FFFFFF"/>
                </a:solidFill>
                <a:latin typeface="Candara" panose="020E0502030303020204" pitchFamily="34" charset="0"/>
              </a:rPr>
              <a:t>ΘΕΩΡΙΑ</a:t>
            </a:r>
            <a:endParaRPr lang="en-US" sz="4000" b="1" dirty="0">
              <a:solidFill>
                <a:srgbClr val="FFFFFF"/>
              </a:solidFill>
              <a:latin typeface="Candara" panose="020E0502030303020204" pitchFamily="34" charset="0"/>
            </a:endParaRPr>
          </a:p>
        </p:txBody>
      </p:sp>
      <p:pic>
        <p:nvPicPr>
          <p:cNvPr id="4" name="Θέση περιεχομένου 3"/>
          <p:cNvPicPr>
            <a:picLocks noGrp="1" noChangeAspect="1"/>
          </p:cNvPicPr>
          <p:nvPr>
            <p:ph idx="1"/>
          </p:nvPr>
        </p:nvPicPr>
        <p:blipFill>
          <a:blip r:embed="rId2"/>
          <a:stretch>
            <a:fillRect/>
          </a:stretch>
        </p:blipFill>
        <p:spPr>
          <a:xfrm>
            <a:off x="5153822" y="1257558"/>
            <a:ext cx="6553545" cy="4350825"/>
          </a:xfrm>
          <a:prstGeom prst="rect">
            <a:avLst/>
          </a:prstGeom>
        </p:spPr>
      </p:pic>
    </p:spTree>
    <p:extLst>
      <p:ext uri="{BB962C8B-B14F-4D97-AF65-F5344CB8AC3E}">
        <p14:creationId xmlns:p14="http://schemas.microsoft.com/office/powerpoint/2010/main" val="21672876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p:cNvSpPr>
            <a:spLocks noGrp="1" noRot="1" noChangeAspect="1" noMove="1" noResize="1" noEditPoints="1" noAdjustHandles="1" noChangeArrowheads="1" noChangeShapeType="1" noTextEdit="1"/>
          </p:cNvSpPr>
          <p:nvPr/>
        </p:nvSpPr>
        <p:spPr>
          <a:xfrm>
            <a:off x="1" y="0"/>
            <a:ext cx="4059079"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a:ea typeface="+mn-ea"/>
              <a:cs typeface="+mn-cs"/>
            </a:endParaRPr>
          </a:p>
        </p:txBody>
      </p:sp>
      <p:sp>
        <p:nvSpPr>
          <p:cNvPr id="2" name="Τίτλος 1"/>
          <p:cNvSpPr>
            <a:spLocks noGrp="1"/>
          </p:cNvSpPr>
          <p:nvPr>
            <p:ph type="title"/>
          </p:nvPr>
        </p:nvSpPr>
        <p:spPr>
          <a:xfrm>
            <a:off x="1137920" y="372861"/>
            <a:ext cx="2786010" cy="3950563"/>
          </a:xfrm>
        </p:spPr>
        <p:txBody>
          <a:bodyPr vert="horz" lIns="91440" tIns="45720" rIns="91440" bIns="45720" rtlCol="0">
            <a:normAutofit/>
          </a:bodyPr>
          <a:lstStyle/>
          <a:p>
            <a:pPr>
              <a:lnSpc>
                <a:spcPct val="150000"/>
              </a:lnSpc>
            </a:pPr>
            <a:br>
              <a:rPr lang="en-US" sz="2800" dirty="0">
                <a:solidFill>
                  <a:schemeClr val="bg1"/>
                </a:solidFill>
                <a:latin typeface="Century Gothic" panose="020B0502020202020204" pitchFamily="34" charset="0"/>
              </a:rPr>
            </a:br>
            <a:br>
              <a:rPr lang="en-US" sz="2800" dirty="0">
                <a:solidFill>
                  <a:schemeClr val="bg1"/>
                </a:solidFill>
                <a:latin typeface="Century Gothic" panose="020B0502020202020204" pitchFamily="34" charset="0"/>
              </a:rPr>
            </a:br>
            <a:r>
              <a:rPr lang="el-GR" sz="2800" b="1" dirty="0">
                <a:solidFill>
                  <a:schemeClr val="bg1"/>
                </a:solidFill>
                <a:latin typeface="Century Gothic" panose="020B0502020202020204" pitchFamily="34" charset="0"/>
              </a:rPr>
              <a:t>Μερικές συμβουλές</a:t>
            </a:r>
            <a:endParaRPr lang="en-US" sz="2200" b="1" dirty="0">
              <a:solidFill>
                <a:schemeClr val="bg1"/>
              </a:solidFill>
              <a:latin typeface="Century Gothic" panose="020B0502020202020204" pitchFamily="34" charset="0"/>
            </a:endParaRPr>
          </a:p>
        </p:txBody>
      </p:sp>
      <p:sp>
        <p:nvSpPr>
          <p:cNvPr id="19" name="Freeform 11"/>
          <p:cNvSpPr>
            <a:spLocks noGrp="1" noRot="1" noChangeAspect="1" noMove="1" noResize="1" noEditPoints="1" noAdjustHandles="1" noChangeArrowheads="1" noChangeShapeType="1" noTextEdit="1"/>
          </p:cNvSpPr>
          <p:nvPr/>
        </p:nvSpPr>
        <p:spPr bwMode="auto">
          <a:xfrm flipV="1">
            <a:off x="-159" y="3179901"/>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1" fmla="*/ 6839 w 6883"/>
              <a:gd name="connsiteY0-2" fmla="*/ 4885 h 10168"/>
              <a:gd name="connsiteX1-3" fmla="*/ 5405 w 6883"/>
              <a:gd name="connsiteY1-4" fmla="*/ 357 h 10168"/>
              <a:gd name="connsiteX2-5" fmla="*/ 5373 w 6883"/>
              <a:gd name="connsiteY2-6" fmla="*/ 262 h 10168"/>
              <a:gd name="connsiteX3-7" fmla="*/ 5284 w 6883"/>
              <a:gd name="connsiteY3-8" fmla="*/ 168 h 10168"/>
              <a:gd name="connsiteX4-9" fmla="*/ 4716 w 6883"/>
              <a:gd name="connsiteY4-10" fmla="*/ 168 h 10168"/>
              <a:gd name="connsiteX5-11" fmla="*/ 50 w 6883"/>
              <a:gd name="connsiteY5-12" fmla="*/ 0 h 10168"/>
              <a:gd name="connsiteX6-13" fmla="*/ 1 w 6883"/>
              <a:gd name="connsiteY6-14" fmla="*/ 9964 h 10168"/>
              <a:gd name="connsiteX7-15" fmla="*/ 4716 w 6883"/>
              <a:gd name="connsiteY7-16" fmla="*/ 10168 h 10168"/>
              <a:gd name="connsiteX8-17" fmla="*/ 5284 w 6883"/>
              <a:gd name="connsiteY8-18" fmla="*/ 10168 h 10168"/>
              <a:gd name="connsiteX9-19" fmla="*/ 5373 w 6883"/>
              <a:gd name="connsiteY9-20" fmla="*/ 10074 h 10168"/>
              <a:gd name="connsiteX10-21" fmla="*/ 5405 w 6883"/>
              <a:gd name="connsiteY10-22" fmla="*/ 9979 h 10168"/>
              <a:gd name="connsiteX11-23" fmla="*/ 6839 w 6883"/>
              <a:gd name="connsiteY11-24" fmla="*/ 5451 h 10168"/>
              <a:gd name="connsiteX12-25" fmla="*/ 6839 w 6883"/>
              <a:gd name="connsiteY12-26" fmla="*/ 4885 h 1016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Gothic"/>
              <a:ea typeface="+mn-ea"/>
              <a:cs typeface="+mn-cs"/>
            </a:endParaRPr>
          </a:p>
        </p:txBody>
      </p:sp>
      <p:sp useBgFill="1">
        <p:nvSpPr>
          <p:cNvPr id="21" name="Rectangle 20"/>
          <p:cNvSpPr>
            <a:spLocks noGrp="1" noRot="1" noChangeAspect="1" noMove="1" noResize="1" noEditPoints="1" noAdjustHandles="1" noChangeArrowheads="1" noChangeShapeType="1" noTextEdit="1"/>
          </p:cNvSpPr>
          <p:nvPr/>
        </p:nvSpPr>
        <p:spPr>
          <a:xfrm>
            <a:off x="4795736" y="0"/>
            <a:ext cx="739626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a:ea typeface="+mn-ea"/>
              <a:cs typeface="+mn-cs"/>
            </a:endParaRPr>
          </a:p>
        </p:txBody>
      </p:sp>
      <p:sp>
        <p:nvSpPr>
          <p:cNvPr id="5" name="Θέση περιεχομένου 4"/>
          <p:cNvSpPr>
            <a:spLocks noGrp="1"/>
          </p:cNvSpPr>
          <p:nvPr>
            <p:ph idx="1"/>
          </p:nvPr>
        </p:nvSpPr>
        <p:spPr>
          <a:xfrm>
            <a:off x="4706578" y="589722"/>
            <a:ext cx="6798033" cy="5811078"/>
          </a:xfrm>
        </p:spPr>
        <p:txBody>
          <a:bodyPr anchor="ctr">
            <a:normAutofit fontScale="85000" lnSpcReduction="10000"/>
          </a:bodyPr>
          <a:lstStyle/>
          <a:p>
            <a:pPr marL="457200" indent="-457200" algn="just">
              <a:lnSpc>
                <a:spcPct val="150000"/>
              </a:lnSpc>
              <a:buAutoNum type="arabicParenR"/>
            </a:pPr>
            <a:r>
              <a:rPr lang="el-GR" sz="2400" dirty="0"/>
              <a:t>Μη χρησιμοποιείτε ποτέ μεταφορές, παρομοιώσεις ή άλλα σχήματα λόγου που συνηθίζετε να βλέπετε στον γραπτό λόγο</a:t>
            </a:r>
          </a:p>
          <a:p>
            <a:pPr marL="457200" indent="-457200" algn="just">
              <a:lnSpc>
                <a:spcPct val="150000"/>
              </a:lnSpc>
              <a:buAutoNum type="arabicParenR"/>
            </a:pPr>
            <a:r>
              <a:rPr lang="el-GR" sz="2400" dirty="0"/>
              <a:t>Μη χρησιμοποιείτε ποτέ μια μεγάλη λέξη, όταν μπορείτε να χρησιμοποιήσετε μια μικρή</a:t>
            </a:r>
          </a:p>
          <a:p>
            <a:pPr marL="457200" indent="-457200" algn="just">
              <a:lnSpc>
                <a:spcPct val="150000"/>
              </a:lnSpc>
              <a:buAutoNum type="arabicParenR"/>
            </a:pPr>
            <a:r>
              <a:rPr lang="el-GR" sz="2400" dirty="0"/>
              <a:t>Εάν είναι δυνατό να παραλείψετε κάποια λέξη, να το κάνετε άνετα</a:t>
            </a:r>
          </a:p>
          <a:p>
            <a:pPr marL="457200" indent="-457200" algn="just">
              <a:lnSpc>
                <a:spcPct val="150000"/>
              </a:lnSpc>
              <a:buAutoNum type="arabicParenR"/>
            </a:pPr>
            <a:r>
              <a:rPr lang="el-GR" sz="2400" dirty="0"/>
              <a:t>Να μη χρησιμοποιείτε ποτέ παθητική φωνή εκεί όπου μπορεί να χρησιμοποιηθεί ενεργητική</a:t>
            </a:r>
          </a:p>
          <a:p>
            <a:pPr marL="457200" indent="-457200" algn="just">
              <a:lnSpc>
                <a:spcPct val="150000"/>
              </a:lnSpc>
              <a:buAutoNum type="arabicParenR"/>
            </a:pPr>
            <a:r>
              <a:rPr lang="el-GR" sz="2400" dirty="0"/>
              <a:t>Ποτέ να μη χρησιμοποιείτε ξένη λέξη, επιστημονικό όρο ή ιδιωματισμό εκεί όπου μπορείτε να σκεφτείτε μια καθημερινή λέξη (Τζωρτζ </a:t>
            </a:r>
            <a:r>
              <a:rPr lang="el-GR" sz="2400" dirty="0" err="1"/>
              <a:t>Όργουελ</a:t>
            </a:r>
            <a:r>
              <a:rPr lang="el-GR" sz="2400" dirty="0"/>
              <a:t>, 1946)</a:t>
            </a:r>
          </a:p>
          <a:p>
            <a:pPr marL="457200" indent="-457200" algn="just">
              <a:lnSpc>
                <a:spcPct val="150000"/>
              </a:lnSpc>
              <a:buAutoNum type="arabicParenR"/>
            </a:pPr>
            <a:endParaRPr lang="el-GR" sz="2400" dirty="0"/>
          </a:p>
        </p:txBody>
      </p:sp>
    </p:spTree>
    <p:extLst>
      <p:ext uri="{BB962C8B-B14F-4D97-AF65-F5344CB8AC3E}">
        <p14:creationId xmlns:p14="http://schemas.microsoft.com/office/powerpoint/2010/main" val="10461594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p:cNvSpPr>
            <a:spLocks noGrp="1" noRot="1" noChangeAspect="1" noMove="1" noResize="1" noEditPoints="1" noAdjustHandles="1" noChangeArrowheads="1" noChangeShapeType="1" noTextEdit="1"/>
          </p:cNvSpPr>
          <p:nvPr/>
        </p:nvSpPr>
        <p:spPr>
          <a:xfrm>
            <a:off x="1" y="0"/>
            <a:ext cx="4059079"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a:ea typeface="+mn-ea"/>
              <a:cs typeface="+mn-cs"/>
            </a:endParaRPr>
          </a:p>
        </p:txBody>
      </p:sp>
      <p:sp>
        <p:nvSpPr>
          <p:cNvPr id="2" name="Τίτλος 1"/>
          <p:cNvSpPr>
            <a:spLocks noGrp="1"/>
          </p:cNvSpPr>
          <p:nvPr>
            <p:ph type="title"/>
          </p:nvPr>
        </p:nvSpPr>
        <p:spPr>
          <a:xfrm>
            <a:off x="1137920" y="372861"/>
            <a:ext cx="2786010" cy="3950563"/>
          </a:xfrm>
        </p:spPr>
        <p:txBody>
          <a:bodyPr vert="horz" lIns="91440" tIns="45720" rIns="91440" bIns="45720" rtlCol="0">
            <a:normAutofit/>
          </a:bodyPr>
          <a:lstStyle/>
          <a:p>
            <a:pPr>
              <a:lnSpc>
                <a:spcPct val="150000"/>
              </a:lnSpc>
            </a:pPr>
            <a:br>
              <a:rPr lang="en-US" sz="2800" dirty="0">
                <a:solidFill>
                  <a:schemeClr val="bg1"/>
                </a:solidFill>
                <a:latin typeface="Century Gothic" panose="020B0502020202020204" pitchFamily="34" charset="0"/>
              </a:rPr>
            </a:br>
            <a:br>
              <a:rPr lang="en-US" sz="2800" dirty="0">
                <a:solidFill>
                  <a:schemeClr val="bg1"/>
                </a:solidFill>
                <a:latin typeface="Century Gothic" panose="020B0502020202020204" pitchFamily="34" charset="0"/>
              </a:rPr>
            </a:br>
            <a:r>
              <a:rPr lang="el-GR" sz="2800" b="1" dirty="0">
                <a:solidFill>
                  <a:schemeClr val="bg1"/>
                </a:solidFill>
                <a:latin typeface="Century Gothic" panose="020B0502020202020204" pitchFamily="34" charset="0"/>
              </a:rPr>
              <a:t>Μερικές συμβουλές</a:t>
            </a:r>
            <a:endParaRPr lang="en-US" sz="2200" b="1" dirty="0">
              <a:solidFill>
                <a:schemeClr val="bg1"/>
              </a:solidFill>
              <a:latin typeface="Century Gothic" panose="020B0502020202020204" pitchFamily="34" charset="0"/>
            </a:endParaRPr>
          </a:p>
        </p:txBody>
      </p:sp>
      <p:sp>
        <p:nvSpPr>
          <p:cNvPr id="19" name="Freeform 11"/>
          <p:cNvSpPr>
            <a:spLocks noGrp="1" noRot="1" noChangeAspect="1" noMove="1" noResize="1" noEditPoints="1" noAdjustHandles="1" noChangeArrowheads="1" noChangeShapeType="1" noTextEdit="1"/>
          </p:cNvSpPr>
          <p:nvPr/>
        </p:nvSpPr>
        <p:spPr bwMode="auto">
          <a:xfrm flipV="1">
            <a:off x="-159" y="3179901"/>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1" fmla="*/ 6839 w 6883"/>
              <a:gd name="connsiteY0-2" fmla="*/ 4885 h 10168"/>
              <a:gd name="connsiteX1-3" fmla="*/ 5405 w 6883"/>
              <a:gd name="connsiteY1-4" fmla="*/ 357 h 10168"/>
              <a:gd name="connsiteX2-5" fmla="*/ 5373 w 6883"/>
              <a:gd name="connsiteY2-6" fmla="*/ 262 h 10168"/>
              <a:gd name="connsiteX3-7" fmla="*/ 5284 w 6883"/>
              <a:gd name="connsiteY3-8" fmla="*/ 168 h 10168"/>
              <a:gd name="connsiteX4-9" fmla="*/ 4716 w 6883"/>
              <a:gd name="connsiteY4-10" fmla="*/ 168 h 10168"/>
              <a:gd name="connsiteX5-11" fmla="*/ 50 w 6883"/>
              <a:gd name="connsiteY5-12" fmla="*/ 0 h 10168"/>
              <a:gd name="connsiteX6-13" fmla="*/ 1 w 6883"/>
              <a:gd name="connsiteY6-14" fmla="*/ 9964 h 10168"/>
              <a:gd name="connsiteX7-15" fmla="*/ 4716 w 6883"/>
              <a:gd name="connsiteY7-16" fmla="*/ 10168 h 10168"/>
              <a:gd name="connsiteX8-17" fmla="*/ 5284 w 6883"/>
              <a:gd name="connsiteY8-18" fmla="*/ 10168 h 10168"/>
              <a:gd name="connsiteX9-19" fmla="*/ 5373 w 6883"/>
              <a:gd name="connsiteY9-20" fmla="*/ 10074 h 10168"/>
              <a:gd name="connsiteX10-21" fmla="*/ 5405 w 6883"/>
              <a:gd name="connsiteY10-22" fmla="*/ 9979 h 10168"/>
              <a:gd name="connsiteX11-23" fmla="*/ 6839 w 6883"/>
              <a:gd name="connsiteY11-24" fmla="*/ 5451 h 10168"/>
              <a:gd name="connsiteX12-25" fmla="*/ 6839 w 6883"/>
              <a:gd name="connsiteY12-26" fmla="*/ 4885 h 1016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Gothic"/>
              <a:ea typeface="+mn-ea"/>
              <a:cs typeface="+mn-cs"/>
            </a:endParaRPr>
          </a:p>
        </p:txBody>
      </p:sp>
      <p:sp useBgFill="1">
        <p:nvSpPr>
          <p:cNvPr id="21" name="Rectangle 20"/>
          <p:cNvSpPr>
            <a:spLocks noGrp="1" noRot="1" noChangeAspect="1" noMove="1" noResize="1" noEditPoints="1" noAdjustHandles="1" noChangeArrowheads="1" noChangeShapeType="1" noTextEdit="1"/>
          </p:cNvSpPr>
          <p:nvPr/>
        </p:nvSpPr>
        <p:spPr>
          <a:xfrm>
            <a:off x="4795736" y="0"/>
            <a:ext cx="739626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a:ea typeface="+mn-ea"/>
              <a:cs typeface="+mn-cs"/>
            </a:endParaRPr>
          </a:p>
        </p:txBody>
      </p:sp>
      <p:sp>
        <p:nvSpPr>
          <p:cNvPr id="5" name="Θέση περιεχομένου 4"/>
          <p:cNvSpPr>
            <a:spLocks noGrp="1"/>
          </p:cNvSpPr>
          <p:nvPr>
            <p:ph idx="1"/>
          </p:nvPr>
        </p:nvSpPr>
        <p:spPr>
          <a:xfrm>
            <a:off x="4706578" y="589722"/>
            <a:ext cx="6798033" cy="5811078"/>
          </a:xfrm>
        </p:spPr>
        <p:txBody>
          <a:bodyPr anchor="ctr">
            <a:normAutofit fontScale="92500" lnSpcReduction="10000"/>
          </a:bodyPr>
          <a:lstStyle/>
          <a:p>
            <a:pPr algn="just">
              <a:lnSpc>
                <a:spcPct val="150000"/>
              </a:lnSpc>
            </a:pPr>
            <a:r>
              <a:rPr lang="el-GR" sz="2400" b="1" u="sng" dirty="0"/>
              <a:t>Κλισέ - Στερεότυπα</a:t>
            </a:r>
          </a:p>
          <a:p>
            <a:pPr algn="just">
              <a:lnSpc>
                <a:spcPct val="150000"/>
              </a:lnSpc>
              <a:buFont typeface="Wingdings" panose="05000000000000000000" pitchFamily="2" charset="2"/>
              <a:buChar char="ü"/>
            </a:pPr>
            <a:r>
              <a:rPr lang="el-GR" sz="2400" dirty="0"/>
              <a:t>Όχι μόνο δεν δίνουν ζωή σε ένα ανιαρό κείμενο, αλλά μπορεί να κάνουν ακόμη και το πιο σημαντικό κομμάτι να ακούγεται κοινότυπο και τετριμμένο</a:t>
            </a:r>
          </a:p>
          <a:p>
            <a:pPr algn="just">
              <a:lnSpc>
                <a:spcPct val="150000"/>
              </a:lnSpc>
              <a:buFont typeface="Wingdings" panose="05000000000000000000" pitchFamily="2" charset="2"/>
              <a:buChar char="ü"/>
            </a:pPr>
            <a:r>
              <a:rPr lang="el-GR" sz="2400" dirty="0"/>
              <a:t>Εάν κατηγορούμε τους δημότες ότι κήρυξαν πόλεμο στη δημοτική αρχή κάθε φορά που γράφουν μια επιστολή διαμαρτυρίας, τι θα πούμε για τις αιματηρές συμπλοκές μεταξύ των απεργών οδοκαθαριστών και των ΜΑΤ; </a:t>
            </a:r>
          </a:p>
          <a:p>
            <a:pPr algn="just">
              <a:lnSpc>
                <a:spcPct val="150000"/>
              </a:lnSpc>
              <a:buFont typeface="Wingdings" panose="05000000000000000000" pitchFamily="2" charset="2"/>
              <a:buChar char="ü"/>
            </a:pPr>
            <a:r>
              <a:rPr lang="el-GR" sz="2400" dirty="0"/>
              <a:t>Τι θα μείνει να πούμε όταν πράγματι θα </a:t>
            </a:r>
            <a:r>
              <a:rPr lang="el-GR" sz="2400" dirty="0" err="1"/>
              <a:t>κηρυχθε</a:t>
            </a:r>
            <a:r>
              <a:rPr lang="el-GR" sz="2400" dirty="0"/>
              <a:t>΄΄ι πόλεμος; </a:t>
            </a:r>
          </a:p>
        </p:txBody>
      </p:sp>
    </p:spTree>
    <p:extLst>
      <p:ext uri="{BB962C8B-B14F-4D97-AF65-F5344CB8AC3E}">
        <p14:creationId xmlns:p14="http://schemas.microsoft.com/office/powerpoint/2010/main" val="11896596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p:cNvSpPr>
            <a:spLocks noGrp="1" noRot="1" noChangeAspect="1" noMove="1" noResize="1" noEditPoints="1" noAdjustHandles="1" noChangeArrowheads="1" noChangeShapeType="1" noTextEdit="1"/>
          </p:cNvSpPr>
          <p:nvPr/>
        </p:nvSpPr>
        <p:spPr>
          <a:xfrm>
            <a:off x="1" y="0"/>
            <a:ext cx="4059079"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a:ea typeface="+mn-ea"/>
              <a:cs typeface="+mn-cs"/>
            </a:endParaRPr>
          </a:p>
        </p:txBody>
      </p:sp>
      <p:sp>
        <p:nvSpPr>
          <p:cNvPr id="2" name="Τίτλος 1"/>
          <p:cNvSpPr>
            <a:spLocks noGrp="1"/>
          </p:cNvSpPr>
          <p:nvPr>
            <p:ph type="title"/>
          </p:nvPr>
        </p:nvSpPr>
        <p:spPr>
          <a:xfrm>
            <a:off x="1137920" y="372861"/>
            <a:ext cx="2786010" cy="3950563"/>
          </a:xfrm>
        </p:spPr>
        <p:txBody>
          <a:bodyPr vert="horz" lIns="91440" tIns="45720" rIns="91440" bIns="45720" rtlCol="0">
            <a:normAutofit/>
          </a:bodyPr>
          <a:lstStyle/>
          <a:p>
            <a:pPr>
              <a:lnSpc>
                <a:spcPct val="150000"/>
              </a:lnSpc>
            </a:pPr>
            <a:br>
              <a:rPr lang="en-US" sz="2800" dirty="0">
                <a:solidFill>
                  <a:schemeClr val="bg1"/>
                </a:solidFill>
                <a:latin typeface="Century Gothic" panose="020B0502020202020204" pitchFamily="34" charset="0"/>
              </a:rPr>
            </a:br>
            <a:br>
              <a:rPr lang="en-US" sz="2800" dirty="0">
                <a:solidFill>
                  <a:schemeClr val="bg1"/>
                </a:solidFill>
                <a:latin typeface="Century Gothic" panose="020B0502020202020204" pitchFamily="34" charset="0"/>
              </a:rPr>
            </a:br>
            <a:r>
              <a:rPr lang="el-GR" sz="2800" b="1" dirty="0">
                <a:solidFill>
                  <a:schemeClr val="bg1"/>
                </a:solidFill>
                <a:latin typeface="Century Gothic" panose="020B0502020202020204" pitchFamily="34" charset="0"/>
              </a:rPr>
              <a:t>Μερικές συμβουλές</a:t>
            </a:r>
            <a:endParaRPr lang="en-US" sz="2200" b="1" dirty="0">
              <a:solidFill>
                <a:schemeClr val="bg1"/>
              </a:solidFill>
              <a:latin typeface="Century Gothic" panose="020B0502020202020204" pitchFamily="34" charset="0"/>
            </a:endParaRPr>
          </a:p>
        </p:txBody>
      </p:sp>
      <p:sp>
        <p:nvSpPr>
          <p:cNvPr id="19" name="Freeform 11"/>
          <p:cNvSpPr>
            <a:spLocks noGrp="1" noRot="1" noChangeAspect="1" noMove="1" noResize="1" noEditPoints="1" noAdjustHandles="1" noChangeArrowheads="1" noChangeShapeType="1" noTextEdit="1"/>
          </p:cNvSpPr>
          <p:nvPr/>
        </p:nvSpPr>
        <p:spPr bwMode="auto">
          <a:xfrm flipV="1">
            <a:off x="-159" y="3179901"/>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1" fmla="*/ 6839 w 6883"/>
              <a:gd name="connsiteY0-2" fmla="*/ 4885 h 10168"/>
              <a:gd name="connsiteX1-3" fmla="*/ 5405 w 6883"/>
              <a:gd name="connsiteY1-4" fmla="*/ 357 h 10168"/>
              <a:gd name="connsiteX2-5" fmla="*/ 5373 w 6883"/>
              <a:gd name="connsiteY2-6" fmla="*/ 262 h 10168"/>
              <a:gd name="connsiteX3-7" fmla="*/ 5284 w 6883"/>
              <a:gd name="connsiteY3-8" fmla="*/ 168 h 10168"/>
              <a:gd name="connsiteX4-9" fmla="*/ 4716 w 6883"/>
              <a:gd name="connsiteY4-10" fmla="*/ 168 h 10168"/>
              <a:gd name="connsiteX5-11" fmla="*/ 50 w 6883"/>
              <a:gd name="connsiteY5-12" fmla="*/ 0 h 10168"/>
              <a:gd name="connsiteX6-13" fmla="*/ 1 w 6883"/>
              <a:gd name="connsiteY6-14" fmla="*/ 9964 h 10168"/>
              <a:gd name="connsiteX7-15" fmla="*/ 4716 w 6883"/>
              <a:gd name="connsiteY7-16" fmla="*/ 10168 h 10168"/>
              <a:gd name="connsiteX8-17" fmla="*/ 5284 w 6883"/>
              <a:gd name="connsiteY8-18" fmla="*/ 10168 h 10168"/>
              <a:gd name="connsiteX9-19" fmla="*/ 5373 w 6883"/>
              <a:gd name="connsiteY9-20" fmla="*/ 10074 h 10168"/>
              <a:gd name="connsiteX10-21" fmla="*/ 5405 w 6883"/>
              <a:gd name="connsiteY10-22" fmla="*/ 9979 h 10168"/>
              <a:gd name="connsiteX11-23" fmla="*/ 6839 w 6883"/>
              <a:gd name="connsiteY11-24" fmla="*/ 5451 h 10168"/>
              <a:gd name="connsiteX12-25" fmla="*/ 6839 w 6883"/>
              <a:gd name="connsiteY12-26" fmla="*/ 4885 h 1016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Gothic"/>
              <a:ea typeface="+mn-ea"/>
              <a:cs typeface="+mn-cs"/>
            </a:endParaRPr>
          </a:p>
        </p:txBody>
      </p:sp>
      <p:sp useBgFill="1">
        <p:nvSpPr>
          <p:cNvPr id="21" name="Rectangle 20"/>
          <p:cNvSpPr>
            <a:spLocks noGrp="1" noRot="1" noChangeAspect="1" noMove="1" noResize="1" noEditPoints="1" noAdjustHandles="1" noChangeArrowheads="1" noChangeShapeType="1" noTextEdit="1"/>
          </p:cNvSpPr>
          <p:nvPr/>
        </p:nvSpPr>
        <p:spPr>
          <a:xfrm>
            <a:off x="4795736" y="0"/>
            <a:ext cx="739626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a:ea typeface="+mn-ea"/>
              <a:cs typeface="+mn-cs"/>
            </a:endParaRPr>
          </a:p>
        </p:txBody>
      </p:sp>
      <p:sp>
        <p:nvSpPr>
          <p:cNvPr id="5" name="Θέση περιεχομένου 4"/>
          <p:cNvSpPr>
            <a:spLocks noGrp="1"/>
          </p:cNvSpPr>
          <p:nvPr>
            <p:ph idx="1"/>
          </p:nvPr>
        </p:nvSpPr>
        <p:spPr>
          <a:xfrm>
            <a:off x="4706578" y="589722"/>
            <a:ext cx="6798033" cy="5811078"/>
          </a:xfrm>
        </p:spPr>
        <p:txBody>
          <a:bodyPr anchor="ctr">
            <a:normAutofit/>
          </a:bodyPr>
          <a:lstStyle/>
          <a:p>
            <a:pPr algn="just">
              <a:lnSpc>
                <a:spcPct val="150000"/>
              </a:lnSpc>
            </a:pPr>
            <a:r>
              <a:rPr lang="el-GR" sz="2400" b="1" u="sng" dirty="0"/>
              <a:t>Υπερβολή</a:t>
            </a:r>
          </a:p>
          <a:p>
            <a:pPr algn="just">
              <a:lnSpc>
                <a:spcPct val="150000"/>
              </a:lnSpc>
              <a:buFont typeface="Wingdings" panose="05000000000000000000" pitchFamily="2" charset="2"/>
              <a:buChar char="ü"/>
            </a:pPr>
            <a:r>
              <a:rPr lang="el-GR" sz="2400" dirty="0"/>
              <a:t>Ένας άλλος στενής συγγενής της δημοσιογραφικής γλώσσας είναι η υπερβολή</a:t>
            </a:r>
          </a:p>
          <a:p>
            <a:pPr algn="just">
              <a:lnSpc>
                <a:spcPct val="150000"/>
              </a:lnSpc>
              <a:buFont typeface="Wingdings" panose="05000000000000000000" pitchFamily="2" charset="2"/>
              <a:buChar char="ü"/>
            </a:pPr>
            <a:r>
              <a:rPr lang="el-GR" sz="2400" dirty="0"/>
              <a:t>Αφθονεί σε όλα σχεδόν τα ΜΜΕ, καθώς πολλοί δημοσιογράφοι καταφεύγουν με ευκολία στην υπερβολή, προκειμένου να ενισχύσουν μια «επίπεδη» ιστορία σε μέρα «φτωχή» σε ειδήσεις</a:t>
            </a:r>
          </a:p>
        </p:txBody>
      </p:sp>
    </p:spTree>
    <p:extLst>
      <p:ext uri="{BB962C8B-B14F-4D97-AF65-F5344CB8AC3E}">
        <p14:creationId xmlns:p14="http://schemas.microsoft.com/office/powerpoint/2010/main" val="139407627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p:cNvSpPr>
            <a:spLocks noGrp="1" noRot="1" noChangeAspect="1" noMove="1" noResize="1" noEditPoints="1" noAdjustHandles="1" noChangeArrowheads="1" noChangeShapeType="1" noTextEdit="1"/>
          </p:cNvSpPr>
          <p:nvPr/>
        </p:nvSpPr>
        <p:spPr>
          <a:xfrm>
            <a:off x="1" y="0"/>
            <a:ext cx="4059079"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a:ea typeface="+mn-ea"/>
              <a:cs typeface="+mn-cs"/>
            </a:endParaRPr>
          </a:p>
        </p:txBody>
      </p:sp>
      <p:sp>
        <p:nvSpPr>
          <p:cNvPr id="2" name="Τίτλος 1"/>
          <p:cNvSpPr>
            <a:spLocks noGrp="1"/>
          </p:cNvSpPr>
          <p:nvPr>
            <p:ph type="title"/>
          </p:nvPr>
        </p:nvSpPr>
        <p:spPr>
          <a:xfrm>
            <a:off x="1137920" y="372861"/>
            <a:ext cx="2786010" cy="3950563"/>
          </a:xfrm>
        </p:spPr>
        <p:txBody>
          <a:bodyPr vert="horz" lIns="91440" tIns="45720" rIns="91440" bIns="45720" rtlCol="0">
            <a:normAutofit/>
          </a:bodyPr>
          <a:lstStyle/>
          <a:p>
            <a:pPr>
              <a:lnSpc>
                <a:spcPct val="150000"/>
              </a:lnSpc>
            </a:pPr>
            <a:br>
              <a:rPr lang="en-US" sz="2800" dirty="0">
                <a:solidFill>
                  <a:schemeClr val="bg1"/>
                </a:solidFill>
                <a:latin typeface="Century Gothic" panose="020B0502020202020204" pitchFamily="34" charset="0"/>
              </a:rPr>
            </a:br>
            <a:br>
              <a:rPr lang="en-US" sz="2800" dirty="0">
                <a:solidFill>
                  <a:schemeClr val="bg1"/>
                </a:solidFill>
                <a:latin typeface="Century Gothic" panose="020B0502020202020204" pitchFamily="34" charset="0"/>
              </a:rPr>
            </a:br>
            <a:r>
              <a:rPr lang="el-GR" sz="2800" b="1" dirty="0">
                <a:solidFill>
                  <a:schemeClr val="bg1"/>
                </a:solidFill>
                <a:latin typeface="Century Gothic" panose="020B0502020202020204" pitchFamily="34" charset="0"/>
              </a:rPr>
              <a:t>Μερικές συμβουλές</a:t>
            </a:r>
            <a:endParaRPr lang="en-US" sz="2200" b="1" dirty="0">
              <a:solidFill>
                <a:schemeClr val="bg1"/>
              </a:solidFill>
              <a:latin typeface="Century Gothic" panose="020B0502020202020204" pitchFamily="34" charset="0"/>
            </a:endParaRPr>
          </a:p>
        </p:txBody>
      </p:sp>
      <p:sp>
        <p:nvSpPr>
          <p:cNvPr id="19" name="Freeform 11"/>
          <p:cNvSpPr>
            <a:spLocks noGrp="1" noRot="1" noChangeAspect="1" noMove="1" noResize="1" noEditPoints="1" noAdjustHandles="1" noChangeArrowheads="1" noChangeShapeType="1" noTextEdit="1"/>
          </p:cNvSpPr>
          <p:nvPr/>
        </p:nvSpPr>
        <p:spPr bwMode="auto">
          <a:xfrm flipV="1">
            <a:off x="-159" y="3179901"/>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1" fmla="*/ 6839 w 6883"/>
              <a:gd name="connsiteY0-2" fmla="*/ 4885 h 10168"/>
              <a:gd name="connsiteX1-3" fmla="*/ 5405 w 6883"/>
              <a:gd name="connsiteY1-4" fmla="*/ 357 h 10168"/>
              <a:gd name="connsiteX2-5" fmla="*/ 5373 w 6883"/>
              <a:gd name="connsiteY2-6" fmla="*/ 262 h 10168"/>
              <a:gd name="connsiteX3-7" fmla="*/ 5284 w 6883"/>
              <a:gd name="connsiteY3-8" fmla="*/ 168 h 10168"/>
              <a:gd name="connsiteX4-9" fmla="*/ 4716 w 6883"/>
              <a:gd name="connsiteY4-10" fmla="*/ 168 h 10168"/>
              <a:gd name="connsiteX5-11" fmla="*/ 50 w 6883"/>
              <a:gd name="connsiteY5-12" fmla="*/ 0 h 10168"/>
              <a:gd name="connsiteX6-13" fmla="*/ 1 w 6883"/>
              <a:gd name="connsiteY6-14" fmla="*/ 9964 h 10168"/>
              <a:gd name="connsiteX7-15" fmla="*/ 4716 w 6883"/>
              <a:gd name="connsiteY7-16" fmla="*/ 10168 h 10168"/>
              <a:gd name="connsiteX8-17" fmla="*/ 5284 w 6883"/>
              <a:gd name="connsiteY8-18" fmla="*/ 10168 h 10168"/>
              <a:gd name="connsiteX9-19" fmla="*/ 5373 w 6883"/>
              <a:gd name="connsiteY9-20" fmla="*/ 10074 h 10168"/>
              <a:gd name="connsiteX10-21" fmla="*/ 5405 w 6883"/>
              <a:gd name="connsiteY10-22" fmla="*/ 9979 h 10168"/>
              <a:gd name="connsiteX11-23" fmla="*/ 6839 w 6883"/>
              <a:gd name="connsiteY11-24" fmla="*/ 5451 h 10168"/>
              <a:gd name="connsiteX12-25" fmla="*/ 6839 w 6883"/>
              <a:gd name="connsiteY12-26" fmla="*/ 4885 h 1016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Gothic"/>
              <a:ea typeface="+mn-ea"/>
              <a:cs typeface="+mn-cs"/>
            </a:endParaRPr>
          </a:p>
        </p:txBody>
      </p:sp>
      <p:sp useBgFill="1">
        <p:nvSpPr>
          <p:cNvPr id="21" name="Rectangle 20"/>
          <p:cNvSpPr>
            <a:spLocks noGrp="1" noRot="1" noChangeAspect="1" noMove="1" noResize="1" noEditPoints="1" noAdjustHandles="1" noChangeArrowheads="1" noChangeShapeType="1" noTextEdit="1"/>
          </p:cNvSpPr>
          <p:nvPr/>
        </p:nvSpPr>
        <p:spPr>
          <a:xfrm>
            <a:off x="4795736" y="0"/>
            <a:ext cx="739626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a:ea typeface="+mn-ea"/>
              <a:cs typeface="+mn-cs"/>
            </a:endParaRPr>
          </a:p>
        </p:txBody>
      </p:sp>
      <p:sp>
        <p:nvSpPr>
          <p:cNvPr id="5" name="Θέση περιεχομένου 4"/>
          <p:cNvSpPr>
            <a:spLocks noGrp="1"/>
          </p:cNvSpPr>
          <p:nvPr>
            <p:ph idx="1"/>
          </p:nvPr>
        </p:nvSpPr>
        <p:spPr>
          <a:xfrm>
            <a:off x="4706578" y="589722"/>
            <a:ext cx="6798033" cy="5811078"/>
          </a:xfrm>
        </p:spPr>
        <p:txBody>
          <a:bodyPr anchor="ctr">
            <a:normAutofit/>
          </a:bodyPr>
          <a:lstStyle/>
          <a:p>
            <a:pPr algn="just">
              <a:lnSpc>
                <a:spcPct val="150000"/>
              </a:lnSpc>
            </a:pPr>
            <a:r>
              <a:rPr lang="el-GR" sz="2400" b="1" u="sng" dirty="0"/>
              <a:t>Υπερβολή</a:t>
            </a:r>
          </a:p>
          <a:p>
            <a:pPr algn="just">
              <a:lnSpc>
                <a:spcPct val="150000"/>
              </a:lnSpc>
              <a:buFont typeface="Wingdings" panose="05000000000000000000" pitchFamily="2" charset="2"/>
              <a:buChar char="ü"/>
            </a:pPr>
            <a:r>
              <a:rPr lang="el-GR" sz="2400" dirty="0"/>
              <a:t>Η είδηση όπως μεταδόθηκε: «</a:t>
            </a:r>
            <a:r>
              <a:rPr lang="el-GR" sz="2400" i="1" dirty="0"/>
              <a:t>Παιδικές ζωές απειλούνται σε περίπτωση κατάποσης μεγάλων ποσοτήτων θανατηφόρου φαρμάκου, το οποίο αγνοείται στον Πειραιά</a:t>
            </a:r>
            <a:r>
              <a:rPr lang="el-GR" sz="2400" dirty="0"/>
              <a:t>»</a:t>
            </a:r>
          </a:p>
          <a:p>
            <a:pPr algn="just">
              <a:lnSpc>
                <a:spcPct val="150000"/>
              </a:lnSpc>
              <a:buFont typeface="Wingdings" panose="05000000000000000000" pitchFamily="2" charset="2"/>
              <a:buChar char="ü"/>
            </a:pPr>
            <a:r>
              <a:rPr lang="el-GR" sz="2400" dirty="0"/>
              <a:t>Τι ακριβώς έγινε; Κάποιες έχασε τα υπνωτικά του χάπια στον δρόμο για το σπίτι</a:t>
            </a:r>
          </a:p>
        </p:txBody>
      </p:sp>
    </p:spTree>
    <p:extLst>
      <p:ext uri="{BB962C8B-B14F-4D97-AF65-F5344CB8AC3E}">
        <p14:creationId xmlns:p14="http://schemas.microsoft.com/office/powerpoint/2010/main" val="143437381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p:cNvSpPr>
            <a:spLocks noGrp="1" noRot="1" noChangeAspect="1" noMove="1" noResize="1" noEditPoints="1" noAdjustHandles="1" noChangeArrowheads="1" noChangeShapeType="1" noTextEdit="1"/>
          </p:cNvSpPr>
          <p:nvPr/>
        </p:nvSpPr>
        <p:spPr>
          <a:xfrm>
            <a:off x="1" y="0"/>
            <a:ext cx="4059079"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a:ea typeface="+mn-ea"/>
              <a:cs typeface="+mn-cs"/>
            </a:endParaRPr>
          </a:p>
        </p:txBody>
      </p:sp>
      <p:sp>
        <p:nvSpPr>
          <p:cNvPr id="2" name="Τίτλος 1"/>
          <p:cNvSpPr>
            <a:spLocks noGrp="1"/>
          </p:cNvSpPr>
          <p:nvPr>
            <p:ph type="title"/>
          </p:nvPr>
        </p:nvSpPr>
        <p:spPr>
          <a:xfrm>
            <a:off x="1137920" y="372861"/>
            <a:ext cx="2786010" cy="3950563"/>
          </a:xfrm>
        </p:spPr>
        <p:txBody>
          <a:bodyPr vert="horz" lIns="91440" tIns="45720" rIns="91440" bIns="45720" rtlCol="0">
            <a:normAutofit/>
          </a:bodyPr>
          <a:lstStyle/>
          <a:p>
            <a:pPr>
              <a:lnSpc>
                <a:spcPct val="150000"/>
              </a:lnSpc>
            </a:pPr>
            <a:br>
              <a:rPr lang="en-US" sz="2800" dirty="0">
                <a:solidFill>
                  <a:schemeClr val="bg1"/>
                </a:solidFill>
                <a:latin typeface="Century Gothic" panose="020B0502020202020204" pitchFamily="34" charset="0"/>
              </a:rPr>
            </a:br>
            <a:br>
              <a:rPr lang="en-US" sz="2800" dirty="0">
                <a:solidFill>
                  <a:schemeClr val="bg1"/>
                </a:solidFill>
                <a:latin typeface="Century Gothic" panose="020B0502020202020204" pitchFamily="34" charset="0"/>
              </a:rPr>
            </a:br>
            <a:r>
              <a:rPr lang="el-GR" sz="2800" b="1" dirty="0">
                <a:solidFill>
                  <a:schemeClr val="bg1"/>
                </a:solidFill>
                <a:latin typeface="Century Gothic" panose="020B0502020202020204" pitchFamily="34" charset="0"/>
              </a:rPr>
              <a:t>Μερικές συμβουλές</a:t>
            </a:r>
            <a:endParaRPr lang="en-US" sz="2200" b="1" dirty="0">
              <a:solidFill>
                <a:schemeClr val="bg1"/>
              </a:solidFill>
              <a:latin typeface="Century Gothic" panose="020B0502020202020204" pitchFamily="34" charset="0"/>
            </a:endParaRPr>
          </a:p>
        </p:txBody>
      </p:sp>
      <p:sp>
        <p:nvSpPr>
          <p:cNvPr id="19" name="Freeform 11"/>
          <p:cNvSpPr>
            <a:spLocks noGrp="1" noRot="1" noChangeAspect="1" noMove="1" noResize="1" noEditPoints="1" noAdjustHandles="1" noChangeArrowheads="1" noChangeShapeType="1" noTextEdit="1"/>
          </p:cNvSpPr>
          <p:nvPr/>
        </p:nvSpPr>
        <p:spPr bwMode="auto">
          <a:xfrm flipV="1">
            <a:off x="-159" y="3179901"/>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1" fmla="*/ 6839 w 6883"/>
              <a:gd name="connsiteY0-2" fmla="*/ 4885 h 10168"/>
              <a:gd name="connsiteX1-3" fmla="*/ 5405 w 6883"/>
              <a:gd name="connsiteY1-4" fmla="*/ 357 h 10168"/>
              <a:gd name="connsiteX2-5" fmla="*/ 5373 w 6883"/>
              <a:gd name="connsiteY2-6" fmla="*/ 262 h 10168"/>
              <a:gd name="connsiteX3-7" fmla="*/ 5284 w 6883"/>
              <a:gd name="connsiteY3-8" fmla="*/ 168 h 10168"/>
              <a:gd name="connsiteX4-9" fmla="*/ 4716 w 6883"/>
              <a:gd name="connsiteY4-10" fmla="*/ 168 h 10168"/>
              <a:gd name="connsiteX5-11" fmla="*/ 50 w 6883"/>
              <a:gd name="connsiteY5-12" fmla="*/ 0 h 10168"/>
              <a:gd name="connsiteX6-13" fmla="*/ 1 w 6883"/>
              <a:gd name="connsiteY6-14" fmla="*/ 9964 h 10168"/>
              <a:gd name="connsiteX7-15" fmla="*/ 4716 w 6883"/>
              <a:gd name="connsiteY7-16" fmla="*/ 10168 h 10168"/>
              <a:gd name="connsiteX8-17" fmla="*/ 5284 w 6883"/>
              <a:gd name="connsiteY8-18" fmla="*/ 10168 h 10168"/>
              <a:gd name="connsiteX9-19" fmla="*/ 5373 w 6883"/>
              <a:gd name="connsiteY9-20" fmla="*/ 10074 h 10168"/>
              <a:gd name="connsiteX10-21" fmla="*/ 5405 w 6883"/>
              <a:gd name="connsiteY10-22" fmla="*/ 9979 h 10168"/>
              <a:gd name="connsiteX11-23" fmla="*/ 6839 w 6883"/>
              <a:gd name="connsiteY11-24" fmla="*/ 5451 h 10168"/>
              <a:gd name="connsiteX12-25" fmla="*/ 6839 w 6883"/>
              <a:gd name="connsiteY12-26" fmla="*/ 4885 h 1016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Gothic"/>
              <a:ea typeface="+mn-ea"/>
              <a:cs typeface="+mn-cs"/>
            </a:endParaRPr>
          </a:p>
        </p:txBody>
      </p:sp>
      <p:sp useBgFill="1">
        <p:nvSpPr>
          <p:cNvPr id="21" name="Rectangle 20"/>
          <p:cNvSpPr>
            <a:spLocks noGrp="1" noRot="1" noChangeAspect="1" noMove="1" noResize="1" noEditPoints="1" noAdjustHandles="1" noChangeArrowheads="1" noChangeShapeType="1" noTextEdit="1"/>
          </p:cNvSpPr>
          <p:nvPr/>
        </p:nvSpPr>
        <p:spPr>
          <a:xfrm>
            <a:off x="4795736" y="0"/>
            <a:ext cx="739626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a:ea typeface="+mn-ea"/>
              <a:cs typeface="+mn-cs"/>
            </a:endParaRPr>
          </a:p>
        </p:txBody>
      </p:sp>
      <p:sp>
        <p:nvSpPr>
          <p:cNvPr id="5" name="Θέση περιεχομένου 4"/>
          <p:cNvSpPr>
            <a:spLocks noGrp="1"/>
          </p:cNvSpPr>
          <p:nvPr>
            <p:ph idx="1"/>
          </p:nvPr>
        </p:nvSpPr>
        <p:spPr>
          <a:xfrm>
            <a:off x="4706578" y="589722"/>
            <a:ext cx="6798033" cy="5811078"/>
          </a:xfrm>
        </p:spPr>
        <p:txBody>
          <a:bodyPr anchor="ctr">
            <a:normAutofit fontScale="85000" lnSpcReduction="20000"/>
          </a:bodyPr>
          <a:lstStyle/>
          <a:p>
            <a:pPr algn="just">
              <a:lnSpc>
                <a:spcPct val="150000"/>
              </a:lnSpc>
            </a:pPr>
            <a:r>
              <a:rPr lang="el-GR" sz="2400" b="1" u="sng" dirty="0"/>
              <a:t>Υπερβολή</a:t>
            </a:r>
          </a:p>
          <a:p>
            <a:pPr algn="just">
              <a:lnSpc>
                <a:spcPct val="150000"/>
              </a:lnSpc>
              <a:buFont typeface="Wingdings" panose="05000000000000000000" pitchFamily="2" charset="2"/>
              <a:buChar char="ü"/>
            </a:pPr>
            <a:r>
              <a:rPr lang="el-GR" sz="2400" dirty="0"/>
              <a:t>Η είδηση όπως μεταδόθηκε: «</a:t>
            </a:r>
            <a:r>
              <a:rPr lang="el-GR" sz="2400" i="1" dirty="0"/>
              <a:t>Ένας άντρας συνελήφθη στο Πανόραμα Θεσσαλονίκης μετά από ειδεχθή και απρόκλητη σεξουαλική επίθεση σε ένα ανυπεράσπιστο τρίχρονο κοριτσάκι</a:t>
            </a:r>
            <a:r>
              <a:rPr lang="el-GR" sz="2400" dirty="0"/>
              <a:t>»</a:t>
            </a:r>
          </a:p>
          <a:p>
            <a:pPr algn="just">
              <a:lnSpc>
                <a:spcPct val="150000"/>
              </a:lnSpc>
              <a:buFont typeface="Wingdings" panose="05000000000000000000" pitchFamily="2" charset="2"/>
              <a:buChar char="ü"/>
            </a:pPr>
            <a:r>
              <a:rPr lang="el-GR" sz="2400" u="sng" dirty="0"/>
              <a:t>Υπερβολές</a:t>
            </a:r>
            <a:r>
              <a:rPr lang="el-GR" sz="2400" dirty="0"/>
              <a:t>: </a:t>
            </a:r>
          </a:p>
          <a:p>
            <a:pPr marL="457200" indent="-457200" algn="just">
              <a:lnSpc>
                <a:spcPct val="150000"/>
              </a:lnSpc>
              <a:buAutoNum type="arabicParenR"/>
            </a:pPr>
            <a:r>
              <a:rPr lang="el-GR" sz="2400" dirty="0"/>
              <a:t>Όλες οι σεξουαλικές επιθέσεις είναι ειδεχθείς</a:t>
            </a:r>
          </a:p>
          <a:p>
            <a:pPr marL="457200" indent="-457200" algn="just">
              <a:lnSpc>
                <a:spcPct val="150000"/>
              </a:lnSpc>
              <a:buAutoNum type="arabicParenR"/>
            </a:pPr>
            <a:r>
              <a:rPr lang="el-GR" sz="2400" dirty="0"/>
              <a:t>Κανένα τρίχρονο κοριτσάκι δεν υπάρχει περίπτωση να προκαλέσει σεξουαλική επίθεση</a:t>
            </a:r>
          </a:p>
          <a:p>
            <a:pPr marL="457200" indent="-457200" algn="just">
              <a:lnSpc>
                <a:spcPct val="150000"/>
              </a:lnSpc>
              <a:buAutoNum type="arabicParenR"/>
            </a:pPr>
            <a:r>
              <a:rPr lang="el-GR" sz="2400" dirty="0"/>
              <a:t>Όλα τα μικρά κοριτσάκια, 3 χρόνων, είναι ανυπεράσπιστα</a:t>
            </a:r>
          </a:p>
          <a:p>
            <a:pPr algn="just">
              <a:lnSpc>
                <a:spcPct val="150000"/>
              </a:lnSpc>
              <a:buFont typeface="Wingdings" panose="05000000000000000000" pitchFamily="2" charset="2"/>
              <a:buChar char="Ø"/>
            </a:pPr>
            <a:r>
              <a:rPr lang="el-GR" sz="2400" dirty="0"/>
              <a:t>Υπερβολές τέτοιου τύπου είναι δυσάρεστες, αηδείς και άχρηστες</a:t>
            </a:r>
          </a:p>
        </p:txBody>
      </p:sp>
    </p:spTree>
    <p:extLst>
      <p:ext uri="{BB962C8B-B14F-4D97-AF65-F5344CB8AC3E}">
        <p14:creationId xmlns:p14="http://schemas.microsoft.com/office/powerpoint/2010/main" val="381846011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p:cNvSpPr>
            <a:spLocks noGrp="1" noRot="1" noChangeAspect="1" noMove="1" noResize="1" noEditPoints="1" noAdjustHandles="1" noChangeArrowheads="1" noChangeShapeType="1" noTextEdit="1"/>
          </p:cNvSpPr>
          <p:nvPr/>
        </p:nvSpPr>
        <p:spPr>
          <a:xfrm>
            <a:off x="1" y="0"/>
            <a:ext cx="4059079"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a:ea typeface="+mn-ea"/>
              <a:cs typeface="+mn-cs"/>
            </a:endParaRPr>
          </a:p>
        </p:txBody>
      </p:sp>
      <p:sp>
        <p:nvSpPr>
          <p:cNvPr id="2" name="Τίτλος 1"/>
          <p:cNvSpPr>
            <a:spLocks noGrp="1"/>
          </p:cNvSpPr>
          <p:nvPr>
            <p:ph type="title"/>
          </p:nvPr>
        </p:nvSpPr>
        <p:spPr>
          <a:xfrm>
            <a:off x="1137920" y="372861"/>
            <a:ext cx="2786010" cy="3950563"/>
          </a:xfrm>
        </p:spPr>
        <p:txBody>
          <a:bodyPr vert="horz" lIns="91440" tIns="45720" rIns="91440" bIns="45720" rtlCol="0">
            <a:normAutofit/>
          </a:bodyPr>
          <a:lstStyle/>
          <a:p>
            <a:pPr>
              <a:lnSpc>
                <a:spcPct val="150000"/>
              </a:lnSpc>
            </a:pPr>
            <a:br>
              <a:rPr lang="en-US" sz="2800" dirty="0">
                <a:solidFill>
                  <a:schemeClr val="bg1"/>
                </a:solidFill>
                <a:latin typeface="Century Gothic" panose="020B0502020202020204" pitchFamily="34" charset="0"/>
              </a:rPr>
            </a:br>
            <a:br>
              <a:rPr lang="en-US" sz="2800" dirty="0">
                <a:solidFill>
                  <a:schemeClr val="bg1"/>
                </a:solidFill>
                <a:latin typeface="Century Gothic" panose="020B0502020202020204" pitchFamily="34" charset="0"/>
              </a:rPr>
            </a:br>
            <a:r>
              <a:rPr lang="el-GR" sz="2800" b="1" dirty="0">
                <a:solidFill>
                  <a:schemeClr val="bg1"/>
                </a:solidFill>
                <a:latin typeface="Century Gothic" panose="020B0502020202020204" pitchFamily="34" charset="0"/>
              </a:rPr>
              <a:t>Μερικές συμβουλές</a:t>
            </a:r>
            <a:endParaRPr lang="en-US" sz="2200" b="1" dirty="0">
              <a:solidFill>
                <a:schemeClr val="bg1"/>
              </a:solidFill>
              <a:latin typeface="Century Gothic" panose="020B0502020202020204" pitchFamily="34" charset="0"/>
            </a:endParaRPr>
          </a:p>
        </p:txBody>
      </p:sp>
      <p:sp>
        <p:nvSpPr>
          <p:cNvPr id="19" name="Freeform 11"/>
          <p:cNvSpPr>
            <a:spLocks noGrp="1" noRot="1" noChangeAspect="1" noMove="1" noResize="1" noEditPoints="1" noAdjustHandles="1" noChangeArrowheads="1" noChangeShapeType="1" noTextEdit="1"/>
          </p:cNvSpPr>
          <p:nvPr/>
        </p:nvSpPr>
        <p:spPr bwMode="auto">
          <a:xfrm flipV="1">
            <a:off x="-159" y="3179901"/>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1" fmla="*/ 6839 w 6883"/>
              <a:gd name="connsiteY0-2" fmla="*/ 4885 h 10168"/>
              <a:gd name="connsiteX1-3" fmla="*/ 5405 w 6883"/>
              <a:gd name="connsiteY1-4" fmla="*/ 357 h 10168"/>
              <a:gd name="connsiteX2-5" fmla="*/ 5373 w 6883"/>
              <a:gd name="connsiteY2-6" fmla="*/ 262 h 10168"/>
              <a:gd name="connsiteX3-7" fmla="*/ 5284 w 6883"/>
              <a:gd name="connsiteY3-8" fmla="*/ 168 h 10168"/>
              <a:gd name="connsiteX4-9" fmla="*/ 4716 w 6883"/>
              <a:gd name="connsiteY4-10" fmla="*/ 168 h 10168"/>
              <a:gd name="connsiteX5-11" fmla="*/ 50 w 6883"/>
              <a:gd name="connsiteY5-12" fmla="*/ 0 h 10168"/>
              <a:gd name="connsiteX6-13" fmla="*/ 1 w 6883"/>
              <a:gd name="connsiteY6-14" fmla="*/ 9964 h 10168"/>
              <a:gd name="connsiteX7-15" fmla="*/ 4716 w 6883"/>
              <a:gd name="connsiteY7-16" fmla="*/ 10168 h 10168"/>
              <a:gd name="connsiteX8-17" fmla="*/ 5284 w 6883"/>
              <a:gd name="connsiteY8-18" fmla="*/ 10168 h 10168"/>
              <a:gd name="connsiteX9-19" fmla="*/ 5373 w 6883"/>
              <a:gd name="connsiteY9-20" fmla="*/ 10074 h 10168"/>
              <a:gd name="connsiteX10-21" fmla="*/ 5405 w 6883"/>
              <a:gd name="connsiteY10-22" fmla="*/ 9979 h 10168"/>
              <a:gd name="connsiteX11-23" fmla="*/ 6839 w 6883"/>
              <a:gd name="connsiteY11-24" fmla="*/ 5451 h 10168"/>
              <a:gd name="connsiteX12-25" fmla="*/ 6839 w 6883"/>
              <a:gd name="connsiteY12-26" fmla="*/ 4885 h 1016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Gothic"/>
              <a:ea typeface="+mn-ea"/>
              <a:cs typeface="+mn-cs"/>
            </a:endParaRPr>
          </a:p>
        </p:txBody>
      </p:sp>
      <p:sp useBgFill="1">
        <p:nvSpPr>
          <p:cNvPr id="21" name="Rectangle 20"/>
          <p:cNvSpPr>
            <a:spLocks noGrp="1" noRot="1" noChangeAspect="1" noMove="1" noResize="1" noEditPoints="1" noAdjustHandles="1" noChangeArrowheads="1" noChangeShapeType="1" noTextEdit="1"/>
          </p:cNvSpPr>
          <p:nvPr/>
        </p:nvSpPr>
        <p:spPr>
          <a:xfrm>
            <a:off x="4795736" y="0"/>
            <a:ext cx="739626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a:ea typeface="+mn-ea"/>
              <a:cs typeface="+mn-cs"/>
            </a:endParaRPr>
          </a:p>
        </p:txBody>
      </p:sp>
      <p:sp>
        <p:nvSpPr>
          <p:cNvPr id="5" name="Θέση περιεχομένου 4"/>
          <p:cNvSpPr>
            <a:spLocks noGrp="1"/>
          </p:cNvSpPr>
          <p:nvPr>
            <p:ph idx="1"/>
          </p:nvPr>
        </p:nvSpPr>
        <p:spPr>
          <a:xfrm>
            <a:off x="4706578" y="589722"/>
            <a:ext cx="6798033" cy="5811078"/>
          </a:xfrm>
        </p:spPr>
        <p:txBody>
          <a:bodyPr anchor="ctr">
            <a:normAutofit fontScale="92500" lnSpcReduction="10000"/>
          </a:bodyPr>
          <a:lstStyle/>
          <a:p>
            <a:pPr algn="just">
              <a:lnSpc>
                <a:spcPct val="150000"/>
              </a:lnSpc>
            </a:pPr>
            <a:r>
              <a:rPr lang="el-GR" sz="2400" b="1" u="sng" dirty="0"/>
              <a:t>Επίθετα</a:t>
            </a:r>
          </a:p>
          <a:p>
            <a:pPr algn="just">
              <a:lnSpc>
                <a:spcPct val="150000"/>
              </a:lnSpc>
              <a:buFont typeface="Wingdings" panose="05000000000000000000" pitchFamily="2" charset="2"/>
              <a:buChar char="ü"/>
            </a:pPr>
            <a:r>
              <a:rPr lang="el-GR" sz="2400" dirty="0"/>
              <a:t>Η είδηση έλεγε: «</a:t>
            </a:r>
            <a:r>
              <a:rPr lang="el-GR" sz="2400" i="1" dirty="0"/>
              <a:t>Πυροσβέστες με εργαλεία οξυγονοκόλλησης χρειάστηκαν τρεις ώρες για να απελευθερώσουν το σώμα από τα συντρίμμια. Είπαν ότι ήταν από τα χειρότερα δυστυχήματα που είχαν δει</a:t>
            </a:r>
            <a:r>
              <a:rPr lang="el-GR" sz="2400" dirty="0"/>
              <a:t>»</a:t>
            </a:r>
          </a:p>
          <a:p>
            <a:pPr algn="just">
              <a:lnSpc>
                <a:spcPct val="150000"/>
              </a:lnSpc>
              <a:buFont typeface="Wingdings" panose="05000000000000000000" pitchFamily="2" charset="2"/>
              <a:buChar char="ü"/>
            </a:pPr>
            <a:r>
              <a:rPr lang="el-GR" sz="2400" dirty="0"/>
              <a:t>Η είδηση όπως μεταδόθηκε: «</a:t>
            </a:r>
            <a:r>
              <a:rPr lang="el-GR" sz="2400" i="1" dirty="0"/>
              <a:t>Πυροσβέστες με ειδικά εργαλεία οξυγονοκόλλησης πάλεψαν τρεις ολόκληρες ώρες για να απελευθερώσουν το κατακρεουργημένο σώμα από το σμπαραλιασμένο αυτοκίνητο. Είπαν ότι αυτό το φρικτό δυστύχημα ήταν από τα χειρότερα που είχαν δει ποτέ τους</a:t>
            </a:r>
            <a:r>
              <a:rPr lang="el-GR" sz="2400" dirty="0"/>
              <a:t>»</a:t>
            </a:r>
          </a:p>
        </p:txBody>
      </p:sp>
    </p:spTree>
    <p:extLst>
      <p:ext uri="{BB962C8B-B14F-4D97-AF65-F5344CB8AC3E}">
        <p14:creationId xmlns:p14="http://schemas.microsoft.com/office/powerpoint/2010/main" val="16821822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p:cNvSpPr>
            <a:spLocks noGrp="1" noRot="1" noChangeAspect="1" noMove="1" noResize="1" noEditPoints="1" noAdjustHandles="1" noChangeArrowheads="1" noChangeShapeType="1" noTextEdit="1"/>
          </p:cNvSpPr>
          <p:nvPr/>
        </p:nvSpPr>
        <p:spPr>
          <a:xfrm>
            <a:off x="1" y="0"/>
            <a:ext cx="4059079"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a:ea typeface="+mn-ea"/>
              <a:cs typeface="+mn-cs"/>
            </a:endParaRPr>
          </a:p>
        </p:txBody>
      </p:sp>
      <p:sp>
        <p:nvSpPr>
          <p:cNvPr id="2" name="Τίτλος 1"/>
          <p:cNvSpPr>
            <a:spLocks noGrp="1"/>
          </p:cNvSpPr>
          <p:nvPr>
            <p:ph type="title"/>
          </p:nvPr>
        </p:nvSpPr>
        <p:spPr>
          <a:xfrm>
            <a:off x="1137920" y="372861"/>
            <a:ext cx="2786010" cy="3950563"/>
          </a:xfrm>
        </p:spPr>
        <p:txBody>
          <a:bodyPr vert="horz" lIns="91440" tIns="45720" rIns="91440" bIns="45720" rtlCol="0">
            <a:normAutofit/>
          </a:bodyPr>
          <a:lstStyle/>
          <a:p>
            <a:pPr>
              <a:lnSpc>
                <a:spcPct val="150000"/>
              </a:lnSpc>
            </a:pPr>
            <a:br>
              <a:rPr lang="en-US" sz="2800" dirty="0">
                <a:solidFill>
                  <a:schemeClr val="bg1"/>
                </a:solidFill>
                <a:latin typeface="Century Gothic" panose="020B0502020202020204" pitchFamily="34" charset="0"/>
              </a:rPr>
            </a:br>
            <a:br>
              <a:rPr lang="en-US" sz="2800" dirty="0">
                <a:solidFill>
                  <a:schemeClr val="bg1"/>
                </a:solidFill>
                <a:latin typeface="Century Gothic" panose="020B0502020202020204" pitchFamily="34" charset="0"/>
              </a:rPr>
            </a:br>
            <a:r>
              <a:rPr lang="el-GR" sz="2800" b="1" dirty="0">
                <a:solidFill>
                  <a:schemeClr val="bg1"/>
                </a:solidFill>
                <a:latin typeface="Century Gothic" panose="020B0502020202020204" pitchFamily="34" charset="0"/>
              </a:rPr>
              <a:t>Μερικές συμβουλές</a:t>
            </a:r>
            <a:endParaRPr lang="en-US" sz="2200" b="1" dirty="0">
              <a:solidFill>
                <a:schemeClr val="bg1"/>
              </a:solidFill>
              <a:latin typeface="Century Gothic" panose="020B0502020202020204" pitchFamily="34" charset="0"/>
            </a:endParaRPr>
          </a:p>
        </p:txBody>
      </p:sp>
      <p:sp>
        <p:nvSpPr>
          <p:cNvPr id="19" name="Freeform 11"/>
          <p:cNvSpPr>
            <a:spLocks noGrp="1" noRot="1" noChangeAspect="1" noMove="1" noResize="1" noEditPoints="1" noAdjustHandles="1" noChangeArrowheads="1" noChangeShapeType="1" noTextEdit="1"/>
          </p:cNvSpPr>
          <p:nvPr/>
        </p:nvSpPr>
        <p:spPr bwMode="auto">
          <a:xfrm flipV="1">
            <a:off x="-159" y="3179901"/>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1" fmla="*/ 6839 w 6883"/>
              <a:gd name="connsiteY0-2" fmla="*/ 4885 h 10168"/>
              <a:gd name="connsiteX1-3" fmla="*/ 5405 w 6883"/>
              <a:gd name="connsiteY1-4" fmla="*/ 357 h 10168"/>
              <a:gd name="connsiteX2-5" fmla="*/ 5373 w 6883"/>
              <a:gd name="connsiteY2-6" fmla="*/ 262 h 10168"/>
              <a:gd name="connsiteX3-7" fmla="*/ 5284 w 6883"/>
              <a:gd name="connsiteY3-8" fmla="*/ 168 h 10168"/>
              <a:gd name="connsiteX4-9" fmla="*/ 4716 w 6883"/>
              <a:gd name="connsiteY4-10" fmla="*/ 168 h 10168"/>
              <a:gd name="connsiteX5-11" fmla="*/ 50 w 6883"/>
              <a:gd name="connsiteY5-12" fmla="*/ 0 h 10168"/>
              <a:gd name="connsiteX6-13" fmla="*/ 1 w 6883"/>
              <a:gd name="connsiteY6-14" fmla="*/ 9964 h 10168"/>
              <a:gd name="connsiteX7-15" fmla="*/ 4716 w 6883"/>
              <a:gd name="connsiteY7-16" fmla="*/ 10168 h 10168"/>
              <a:gd name="connsiteX8-17" fmla="*/ 5284 w 6883"/>
              <a:gd name="connsiteY8-18" fmla="*/ 10168 h 10168"/>
              <a:gd name="connsiteX9-19" fmla="*/ 5373 w 6883"/>
              <a:gd name="connsiteY9-20" fmla="*/ 10074 h 10168"/>
              <a:gd name="connsiteX10-21" fmla="*/ 5405 w 6883"/>
              <a:gd name="connsiteY10-22" fmla="*/ 9979 h 10168"/>
              <a:gd name="connsiteX11-23" fmla="*/ 6839 w 6883"/>
              <a:gd name="connsiteY11-24" fmla="*/ 5451 h 10168"/>
              <a:gd name="connsiteX12-25" fmla="*/ 6839 w 6883"/>
              <a:gd name="connsiteY12-26" fmla="*/ 4885 h 1016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Gothic"/>
              <a:ea typeface="+mn-ea"/>
              <a:cs typeface="+mn-cs"/>
            </a:endParaRPr>
          </a:p>
        </p:txBody>
      </p:sp>
      <p:sp useBgFill="1">
        <p:nvSpPr>
          <p:cNvPr id="21" name="Rectangle 20"/>
          <p:cNvSpPr>
            <a:spLocks noGrp="1" noRot="1" noChangeAspect="1" noMove="1" noResize="1" noEditPoints="1" noAdjustHandles="1" noChangeArrowheads="1" noChangeShapeType="1" noTextEdit="1"/>
          </p:cNvSpPr>
          <p:nvPr/>
        </p:nvSpPr>
        <p:spPr>
          <a:xfrm>
            <a:off x="4795736" y="0"/>
            <a:ext cx="739626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a:ea typeface="+mn-ea"/>
              <a:cs typeface="+mn-cs"/>
            </a:endParaRPr>
          </a:p>
        </p:txBody>
      </p:sp>
      <p:sp>
        <p:nvSpPr>
          <p:cNvPr id="5" name="Θέση περιεχομένου 4"/>
          <p:cNvSpPr>
            <a:spLocks noGrp="1"/>
          </p:cNvSpPr>
          <p:nvPr>
            <p:ph idx="1"/>
          </p:nvPr>
        </p:nvSpPr>
        <p:spPr>
          <a:xfrm>
            <a:off x="4706578" y="589722"/>
            <a:ext cx="6798033" cy="5811078"/>
          </a:xfrm>
        </p:spPr>
        <p:txBody>
          <a:bodyPr anchor="ctr">
            <a:normAutofit/>
          </a:bodyPr>
          <a:lstStyle/>
          <a:p>
            <a:pPr algn="just">
              <a:lnSpc>
                <a:spcPct val="150000"/>
              </a:lnSpc>
            </a:pPr>
            <a:r>
              <a:rPr lang="el-GR" sz="2400" b="1" u="sng" dirty="0"/>
              <a:t>Τα επίθετα προσθέτουν κάποιο χρώμα, αλλά η υπερβολική χρήση τους κάνει το κείμενο να μοιάζει με απόσπασμα από λυρικό διήγημα</a:t>
            </a:r>
            <a:endParaRPr lang="el-GR" sz="2400" dirty="0"/>
          </a:p>
        </p:txBody>
      </p:sp>
    </p:spTree>
    <p:extLst>
      <p:ext uri="{BB962C8B-B14F-4D97-AF65-F5344CB8AC3E}">
        <p14:creationId xmlns:p14="http://schemas.microsoft.com/office/powerpoint/2010/main" val="327494401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p:cNvSpPr>
            <a:spLocks noGrp="1" noRot="1" noChangeAspect="1" noMove="1" noResize="1" noEditPoints="1" noAdjustHandles="1" noChangeArrowheads="1" noChangeShapeType="1" noTextEdit="1"/>
          </p:cNvSpPr>
          <p:nvPr/>
        </p:nvSpPr>
        <p:spPr>
          <a:xfrm>
            <a:off x="1" y="0"/>
            <a:ext cx="4059079"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a:ea typeface="+mn-ea"/>
              <a:cs typeface="+mn-cs"/>
            </a:endParaRPr>
          </a:p>
        </p:txBody>
      </p:sp>
      <p:sp>
        <p:nvSpPr>
          <p:cNvPr id="2" name="Τίτλος 1"/>
          <p:cNvSpPr>
            <a:spLocks noGrp="1"/>
          </p:cNvSpPr>
          <p:nvPr>
            <p:ph type="title"/>
          </p:nvPr>
        </p:nvSpPr>
        <p:spPr>
          <a:xfrm>
            <a:off x="1137920" y="372861"/>
            <a:ext cx="2786010" cy="3950563"/>
          </a:xfrm>
        </p:spPr>
        <p:txBody>
          <a:bodyPr vert="horz" lIns="91440" tIns="45720" rIns="91440" bIns="45720" rtlCol="0">
            <a:normAutofit/>
          </a:bodyPr>
          <a:lstStyle/>
          <a:p>
            <a:pPr>
              <a:lnSpc>
                <a:spcPct val="150000"/>
              </a:lnSpc>
            </a:pPr>
            <a:br>
              <a:rPr lang="en-US" sz="2800" dirty="0">
                <a:solidFill>
                  <a:schemeClr val="bg1"/>
                </a:solidFill>
                <a:latin typeface="Century Gothic" panose="020B0502020202020204" pitchFamily="34" charset="0"/>
              </a:rPr>
            </a:br>
            <a:br>
              <a:rPr lang="en-US" sz="2800" dirty="0">
                <a:solidFill>
                  <a:schemeClr val="bg1"/>
                </a:solidFill>
                <a:latin typeface="Century Gothic" panose="020B0502020202020204" pitchFamily="34" charset="0"/>
              </a:rPr>
            </a:br>
            <a:r>
              <a:rPr lang="el-GR" sz="2800" b="1" dirty="0">
                <a:solidFill>
                  <a:schemeClr val="bg1"/>
                </a:solidFill>
                <a:latin typeface="Century Gothic" panose="020B0502020202020204" pitchFamily="34" charset="0"/>
              </a:rPr>
              <a:t>Μερικές συμβουλές</a:t>
            </a:r>
            <a:endParaRPr lang="en-US" sz="2200" b="1" dirty="0">
              <a:solidFill>
                <a:schemeClr val="bg1"/>
              </a:solidFill>
              <a:latin typeface="Century Gothic" panose="020B0502020202020204" pitchFamily="34" charset="0"/>
            </a:endParaRPr>
          </a:p>
        </p:txBody>
      </p:sp>
      <p:sp>
        <p:nvSpPr>
          <p:cNvPr id="19" name="Freeform 11"/>
          <p:cNvSpPr>
            <a:spLocks noGrp="1" noRot="1" noChangeAspect="1" noMove="1" noResize="1" noEditPoints="1" noAdjustHandles="1" noChangeArrowheads="1" noChangeShapeType="1" noTextEdit="1"/>
          </p:cNvSpPr>
          <p:nvPr/>
        </p:nvSpPr>
        <p:spPr bwMode="auto">
          <a:xfrm flipV="1">
            <a:off x="-159" y="3179901"/>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1" fmla="*/ 6839 w 6883"/>
              <a:gd name="connsiteY0-2" fmla="*/ 4885 h 10168"/>
              <a:gd name="connsiteX1-3" fmla="*/ 5405 w 6883"/>
              <a:gd name="connsiteY1-4" fmla="*/ 357 h 10168"/>
              <a:gd name="connsiteX2-5" fmla="*/ 5373 w 6883"/>
              <a:gd name="connsiteY2-6" fmla="*/ 262 h 10168"/>
              <a:gd name="connsiteX3-7" fmla="*/ 5284 w 6883"/>
              <a:gd name="connsiteY3-8" fmla="*/ 168 h 10168"/>
              <a:gd name="connsiteX4-9" fmla="*/ 4716 w 6883"/>
              <a:gd name="connsiteY4-10" fmla="*/ 168 h 10168"/>
              <a:gd name="connsiteX5-11" fmla="*/ 50 w 6883"/>
              <a:gd name="connsiteY5-12" fmla="*/ 0 h 10168"/>
              <a:gd name="connsiteX6-13" fmla="*/ 1 w 6883"/>
              <a:gd name="connsiteY6-14" fmla="*/ 9964 h 10168"/>
              <a:gd name="connsiteX7-15" fmla="*/ 4716 w 6883"/>
              <a:gd name="connsiteY7-16" fmla="*/ 10168 h 10168"/>
              <a:gd name="connsiteX8-17" fmla="*/ 5284 w 6883"/>
              <a:gd name="connsiteY8-18" fmla="*/ 10168 h 10168"/>
              <a:gd name="connsiteX9-19" fmla="*/ 5373 w 6883"/>
              <a:gd name="connsiteY9-20" fmla="*/ 10074 h 10168"/>
              <a:gd name="connsiteX10-21" fmla="*/ 5405 w 6883"/>
              <a:gd name="connsiteY10-22" fmla="*/ 9979 h 10168"/>
              <a:gd name="connsiteX11-23" fmla="*/ 6839 w 6883"/>
              <a:gd name="connsiteY11-24" fmla="*/ 5451 h 10168"/>
              <a:gd name="connsiteX12-25" fmla="*/ 6839 w 6883"/>
              <a:gd name="connsiteY12-26" fmla="*/ 4885 h 1016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Gothic"/>
              <a:ea typeface="+mn-ea"/>
              <a:cs typeface="+mn-cs"/>
            </a:endParaRPr>
          </a:p>
        </p:txBody>
      </p:sp>
      <p:sp useBgFill="1">
        <p:nvSpPr>
          <p:cNvPr id="21" name="Rectangle 20"/>
          <p:cNvSpPr>
            <a:spLocks noGrp="1" noRot="1" noChangeAspect="1" noMove="1" noResize="1" noEditPoints="1" noAdjustHandles="1" noChangeArrowheads="1" noChangeShapeType="1" noTextEdit="1"/>
          </p:cNvSpPr>
          <p:nvPr/>
        </p:nvSpPr>
        <p:spPr>
          <a:xfrm>
            <a:off x="4795736" y="0"/>
            <a:ext cx="739626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a:ea typeface="+mn-ea"/>
              <a:cs typeface="+mn-cs"/>
            </a:endParaRPr>
          </a:p>
        </p:txBody>
      </p:sp>
      <p:sp>
        <p:nvSpPr>
          <p:cNvPr id="5" name="Θέση περιεχομένου 4"/>
          <p:cNvSpPr>
            <a:spLocks noGrp="1"/>
          </p:cNvSpPr>
          <p:nvPr>
            <p:ph idx="1"/>
          </p:nvPr>
        </p:nvSpPr>
        <p:spPr>
          <a:xfrm>
            <a:off x="4706578" y="589722"/>
            <a:ext cx="6798033" cy="5811078"/>
          </a:xfrm>
        </p:spPr>
        <p:txBody>
          <a:bodyPr anchor="ctr">
            <a:normAutofit/>
          </a:bodyPr>
          <a:lstStyle/>
          <a:p>
            <a:pPr algn="just">
              <a:lnSpc>
                <a:spcPct val="150000"/>
              </a:lnSpc>
            </a:pPr>
            <a:r>
              <a:rPr lang="el-GR" sz="2400" b="1" u="sng" dirty="0"/>
              <a:t>Αναφορές - αποσπάσματα ομιλιών</a:t>
            </a:r>
          </a:p>
          <a:p>
            <a:pPr algn="just">
              <a:lnSpc>
                <a:spcPct val="150000"/>
              </a:lnSpc>
              <a:buFont typeface="Wingdings" panose="05000000000000000000" pitchFamily="2" charset="2"/>
              <a:buChar char="ü"/>
            </a:pPr>
            <a:r>
              <a:rPr lang="el-GR" sz="2400" dirty="0"/>
              <a:t>Μία επιλεγμένη αναφορά μπορεί να προσθέσει πολλά στην εικόνα ενός άρθρου, αλλά στη χρήση τους από τα ραδιοτηλεοπτικά μέσα ελλοχεύουν κίνδυνοι</a:t>
            </a:r>
          </a:p>
          <a:p>
            <a:pPr algn="just">
              <a:lnSpc>
                <a:spcPct val="150000"/>
              </a:lnSpc>
              <a:buFont typeface="Wingdings" panose="05000000000000000000" pitchFamily="2" charset="2"/>
              <a:buChar char="ü"/>
            </a:pPr>
            <a:r>
              <a:rPr lang="el-GR" sz="2400" dirty="0"/>
              <a:t>Στον γραπτό λόγο, η αναφορά είναι ευδιάκριτη λόγω των εισαγωγικών, αλλά το </a:t>
            </a:r>
            <a:r>
              <a:rPr lang="el-GR" sz="2400" dirty="0" err="1"/>
              <a:t>κινό</a:t>
            </a:r>
            <a:r>
              <a:rPr lang="el-GR" sz="2400" dirty="0"/>
              <a:t> δεν μπορεί να ακούσει πού αρχίζει και πού τελειώνει η αναφορά, γι’ αυτό πρέπει να είναι σύντομη και η απόδοσή της σαφέστατη</a:t>
            </a:r>
          </a:p>
        </p:txBody>
      </p:sp>
    </p:spTree>
    <p:extLst>
      <p:ext uri="{BB962C8B-B14F-4D97-AF65-F5344CB8AC3E}">
        <p14:creationId xmlns:p14="http://schemas.microsoft.com/office/powerpoint/2010/main" val="408905219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p:cNvSpPr>
            <a:spLocks noGrp="1" noRot="1" noChangeAspect="1" noMove="1" noResize="1" noEditPoints="1" noAdjustHandles="1" noChangeArrowheads="1" noChangeShapeType="1" noTextEdit="1"/>
          </p:cNvSpPr>
          <p:nvPr/>
        </p:nvSpPr>
        <p:spPr>
          <a:xfrm>
            <a:off x="1" y="0"/>
            <a:ext cx="4059079"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a:ea typeface="+mn-ea"/>
              <a:cs typeface="+mn-cs"/>
            </a:endParaRPr>
          </a:p>
        </p:txBody>
      </p:sp>
      <p:sp>
        <p:nvSpPr>
          <p:cNvPr id="2" name="Τίτλος 1"/>
          <p:cNvSpPr>
            <a:spLocks noGrp="1"/>
          </p:cNvSpPr>
          <p:nvPr>
            <p:ph type="title"/>
          </p:nvPr>
        </p:nvSpPr>
        <p:spPr>
          <a:xfrm>
            <a:off x="1137920" y="372861"/>
            <a:ext cx="2786010" cy="3950563"/>
          </a:xfrm>
        </p:spPr>
        <p:txBody>
          <a:bodyPr vert="horz" lIns="91440" tIns="45720" rIns="91440" bIns="45720" rtlCol="0">
            <a:normAutofit/>
          </a:bodyPr>
          <a:lstStyle/>
          <a:p>
            <a:pPr>
              <a:lnSpc>
                <a:spcPct val="150000"/>
              </a:lnSpc>
            </a:pPr>
            <a:br>
              <a:rPr lang="en-US" sz="2800" dirty="0">
                <a:solidFill>
                  <a:schemeClr val="bg1"/>
                </a:solidFill>
                <a:latin typeface="Century Gothic" panose="020B0502020202020204" pitchFamily="34" charset="0"/>
              </a:rPr>
            </a:br>
            <a:br>
              <a:rPr lang="en-US" sz="2800" dirty="0">
                <a:solidFill>
                  <a:schemeClr val="bg1"/>
                </a:solidFill>
                <a:latin typeface="Century Gothic" panose="020B0502020202020204" pitchFamily="34" charset="0"/>
              </a:rPr>
            </a:br>
            <a:r>
              <a:rPr lang="el-GR" sz="2800" b="1" dirty="0">
                <a:solidFill>
                  <a:schemeClr val="bg1"/>
                </a:solidFill>
                <a:latin typeface="Century Gothic" panose="020B0502020202020204" pitchFamily="34" charset="0"/>
              </a:rPr>
              <a:t>Μερικές συμβουλές</a:t>
            </a:r>
            <a:endParaRPr lang="en-US" sz="2200" b="1" dirty="0">
              <a:solidFill>
                <a:schemeClr val="bg1"/>
              </a:solidFill>
              <a:latin typeface="Century Gothic" panose="020B0502020202020204" pitchFamily="34" charset="0"/>
            </a:endParaRPr>
          </a:p>
        </p:txBody>
      </p:sp>
      <p:sp>
        <p:nvSpPr>
          <p:cNvPr id="19" name="Freeform 11"/>
          <p:cNvSpPr>
            <a:spLocks noGrp="1" noRot="1" noChangeAspect="1" noMove="1" noResize="1" noEditPoints="1" noAdjustHandles="1" noChangeArrowheads="1" noChangeShapeType="1" noTextEdit="1"/>
          </p:cNvSpPr>
          <p:nvPr/>
        </p:nvSpPr>
        <p:spPr bwMode="auto">
          <a:xfrm flipV="1">
            <a:off x="-159" y="3179901"/>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1" fmla="*/ 6839 w 6883"/>
              <a:gd name="connsiteY0-2" fmla="*/ 4885 h 10168"/>
              <a:gd name="connsiteX1-3" fmla="*/ 5405 w 6883"/>
              <a:gd name="connsiteY1-4" fmla="*/ 357 h 10168"/>
              <a:gd name="connsiteX2-5" fmla="*/ 5373 w 6883"/>
              <a:gd name="connsiteY2-6" fmla="*/ 262 h 10168"/>
              <a:gd name="connsiteX3-7" fmla="*/ 5284 w 6883"/>
              <a:gd name="connsiteY3-8" fmla="*/ 168 h 10168"/>
              <a:gd name="connsiteX4-9" fmla="*/ 4716 w 6883"/>
              <a:gd name="connsiteY4-10" fmla="*/ 168 h 10168"/>
              <a:gd name="connsiteX5-11" fmla="*/ 50 w 6883"/>
              <a:gd name="connsiteY5-12" fmla="*/ 0 h 10168"/>
              <a:gd name="connsiteX6-13" fmla="*/ 1 w 6883"/>
              <a:gd name="connsiteY6-14" fmla="*/ 9964 h 10168"/>
              <a:gd name="connsiteX7-15" fmla="*/ 4716 w 6883"/>
              <a:gd name="connsiteY7-16" fmla="*/ 10168 h 10168"/>
              <a:gd name="connsiteX8-17" fmla="*/ 5284 w 6883"/>
              <a:gd name="connsiteY8-18" fmla="*/ 10168 h 10168"/>
              <a:gd name="connsiteX9-19" fmla="*/ 5373 w 6883"/>
              <a:gd name="connsiteY9-20" fmla="*/ 10074 h 10168"/>
              <a:gd name="connsiteX10-21" fmla="*/ 5405 w 6883"/>
              <a:gd name="connsiteY10-22" fmla="*/ 9979 h 10168"/>
              <a:gd name="connsiteX11-23" fmla="*/ 6839 w 6883"/>
              <a:gd name="connsiteY11-24" fmla="*/ 5451 h 10168"/>
              <a:gd name="connsiteX12-25" fmla="*/ 6839 w 6883"/>
              <a:gd name="connsiteY12-26" fmla="*/ 4885 h 1016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Gothic"/>
              <a:ea typeface="+mn-ea"/>
              <a:cs typeface="+mn-cs"/>
            </a:endParaRPr>
          </a:p>
        </p:txBody>
      </p:sp>
      <p:sp useBgFill="1">
        <p:nvSpPr>
          <p:cNvPr id="21" name="Rectangle 20"/>
          <p:cNvSpPr>
            <a:spLocks noGrp="1" noRot="1" noChangeAspect="1" noMove="1" noResize="1" noEditPoints="1" noAdjustHandles="1" noChangeArrowheads="1" noChangeShapeType="1" noTextEdit="1"/>
          </p:cNvSpPr>
          <p:nvPr/>
        </p:nvSpPr>
        <p:spPr>
          <a:xfrm>
            <a:off x="4795736" y="0"/>
            <a:ext cx="739626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a:ea typeface="+mn-ea"/>
              <a:cs typeface="+mn-cs"/>
            </a:endParaRPr>
          </a:p>
        </p:txBody>
      </p:sp>
      <p:sp>
        <p:nvSpPr>
          <p:cNvPr id="5" name="Θέση περιεχομένου 4"/>
          <p:cNvSpPr>
            <a:spLocks noGrp="1"/>
          </p:cNvSpPr>
          <p:nvPr>
            <p:ph idx="1"/>
          </p:nvPr>
        </p:nvSpPr>
        <p:spPr>
          <a:xfrm>
            <a:off x="4706578" y="589722"/>
            <a:ext cx="6798033" cy="5811078"/>
          </a:xfrm>
        </p:spPr>
        <p:txBody>
          <a:bodyPr anchor="ctr">
            <a:normAutofit lnSpcReduction="10000"/>
          </a:bodyPr>
          <a:lstStyle/>
          <a:p>
            <a:pPr algn="just">
              <a:lnSpc>
                <a:spcPct val="150000"/>
              </a:lnSpc>
            </a:pPr>
            <a:r>
              <a:rPr lang="el-GR" sz="2400" b="1" u="sng" dirty="0"/>
              <a:t>Αναφορές - αποσπάσματα ομιλιών</a:t>
            </a:r>
          </a:p>
          <a:p>
            <a:pPr algn="just">
              <a:lnSpc>
                <a:spcPct val="150000"/>
              </a:lnSpc>
              <a:buFont typeface="Wingdings" panose="05000000000000000000" pitchFamily="2" charset="2"/>
              <a:buChar char="ü"/>
            </a:pPr>
            <a:r>
              <a:rPr lang="el-GR" sz="2400" dirty="0"/>
              <a:t>Η είδηση όπως μεταδόθηκε: «</a:t>
            </a:r>
            <a:r>
              <a:rPr lang="el-GR" sz="2400" i="1" dirty="0"/>
              <a:t>Ο Πρωθυπουργός επιτέθηκε στους διαδηλωτές κι τους κατηγόρησε ότι ‘συμπεριφέρονται σαν μια χούφτα αναρχικοί’</a:t>
            </a:r>
            <a:r>
              <a:rPr lang="el-GR" sz="2400" dirty="0"/>
              <a:t>»</a:t>
            </a:r>
          </a:p>
          <a:p>
            <a:pPr algn="just">
              <a:lnSpc>
                <a:spcPct val="150000"/>
              </a:lnSpc>
              <a:buFont typeface="Wingdings" panose="05000000000000000000" pitchFamily="2" charset="2"/>
              <a:buChar char="ü"/>
            </a:pPr>
            <a:r>
              <a:rPr lang="el-GR" sz="2400" dirty="0"/>
              <a:t>Ο εκφωνητής μπορεί να βοηθήσει σε αυτό το σημείο, σταματώντας για ένα κλάσμα του δευτερολέπτου πριν διαβάσει την αναφορά.</a:t>
            </a:r>
          </a:p>
          <a:p>
            <a:pPr algn="just">
              <a:lnSpc>
                <a:spcPct val="150000"/>
              </a:lnSpc>
              <a:buFont typeface="Wingdings" panose="05000000000000000000" pitchFamily="2" charset="2"/>
              <a:buChar char="ü"/>
            </a:pPr>
            <a:r>
              <a:rPr lang="el-GR" sz="2400" dirty="0"/>
              <a:t>Καλύτερα: «</a:t>
            </a:r>
            <a:r>
              <a:rPr lang="el-GR" sz="2400" i="1" dirty="0"/>
              <a:t>Ο Πρωθυπουργός είπε ότι οι διαδηλωτές συμπεριφέρονται σαν μια χούφτα αναρχικοί</a:t>
            </a:r>
            <a:r>
              <a:rPr lang="el-GR" sz="2400" dirty="0"/>
              <a:t>»</a:t>
            </a:r>
          </a:p>
        </p:txBody>
      </p:sp>
    </p:spTree>
    <p:extLst>
      <p:ext uri="{BB962C8B-B14F-4D97-AF65-F5344CB8AC3E}">
        <p14:creationId xmlns:p14="http://schemas.microsoft.com/office/powerpoint/2010/main" val="291575894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p:cNvSpPr>
            <a:spLocks noGrp="1" noRot="1" noChangeAspect="1" noMove="1" noResize="1" noEditPoints="1" noAdjustHandles="1" noChangeArrowheads="1" noChangeShapeType="1" noTextEdit="1"/>
          </p:cNvSpPr>
          <p:nvPr/>
        </p:nvSpPr>
        <p:spPr>
          <a:xfrm>
            <a:off x="1" y="0"/>
            <a:ext cx="4059079"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a:ea typeface="+mn-ea"/>
              <a:cs typeface="+mn-cs"/>
            </a:endParaRPr>
          </a:p>
        </p:txBody>
      </p:sp>
      <p:sp>
        <p:nvSpPr>
          <p:cNvPr id="2" name="Τίτλος 1"/>
          <p:cNvSpPr>
            <a:spLocks noGrp="1"/>
          </p:cNvSpPr>
          <p:nvPr>
            <p:ph type="title"/>
          </p:nvPr>
        </p:nvSpPr>
        <p:spPr>
          <a:xfrm>
            <a:off x="1137920" y="372861"/>
            <a:ext cx="2786010" cy="3950563"/>
          </a:xfrm>
        </p:spPr>
        <p:txBody>
          <a:bodyPr vert="horz" lIns="91440" tIns="45720" rIns="91440" bIns="45720" rtlCol="0">
            <a:normAutofit/>
          </a:bodyPr>
          <a:lstStyle/>
          <a:p>
            <a:pPr>
              <a:lnSpc>
                <a:spcPct val="150000"/>
              </a:lnSpc>
            </a:pPr>
            <a:br>
              <a:rPr lang="en-US" sz="2800" dirty="0">
                <a:solidFill>
                  <a:schemeClr val="bg1"/>
                </a:solidFill>
                <a:latin typeface="Century Gothic" panose="020B0502020202020204" pitchFamily="34" charset="0"/>
              </a:rPr>
            </a:br>
            <a:br>
              <a:rPr lang="en-US" sz="2800" dirty="0">
                <a:solidFill>
                  <a:schemeClr val="bg1"/>
                </a:solidFill>
                <a:latin typeface="Century Gothic" panose="020B0502020202020204" pitchFamily="34" charset="0"/>
              </a:rPr>
            </a:br>
            <a:r>
              <a:rPr lang="el-GR" sz="2800" b="1" dirty="0">
                <a:solidFill>
                  <a:schemeClr val="bg1"/>
                </a:solidFill>
                <a:latin typeface="Century Gothic" panose="020B0502020202020204" pitchFamily="34" charset="0"/>
              </a:rPr>
              <a:t>Μερικές συμβουλές</a:t>
            </a:r>
            <a:endParaRPr lang="en-US" sz="2200" b="1" dirty="0">
              <a:solidFill>
                <a:schemeClr val="bg1"/>
              </a:solidFill>
              <a:latin typeface="Century Gothic" panose="020B0502020202020204" pitchFamily="34" charset="0"/>
            </a:endParaRPr>
          </a:p>
        </p:txBody>
      </p:sp>
      <p:sp>
        <p:nvSpPr>
          <p:cNvPr id="19" name="Freeform 11"/>
          <p:cNvSpPr>
            <a:spLocks noGrp="1" noRot="1" noChangeAspect="1" noMove="1" noResize="1" noEditPoints="1" noAdjustHandles="1" noChangeArrowheads="1" noChangeShapeType="1" noTextEdit="1"/>
          </p:cNvSpPr>
          <p:nvPr/>
        </p:nvSpPr>
        <p:spPr bwMode="auto">
          <a:xfrm flipV="1">
            <a:off x="-159" y="3179901"/>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1" fmla="*/ 6839 w 6883"/>
              <a:gd name="connsiteY0-2" fmla="*/ 4885 h 10168"/>
              <a:gd name="connsiteX1-3" fmla="*/ 5405 w 6883"/>
              <a:gd name="connsiteY1-4" fmla="*/ 357 h 10168"/>
              <a:gd name="connsiteX2-5" fmla="*/ 5373 w 6883"/>
              <a:gd name="connsiteY2-6" fmla="*/ 262 h 10168"/>
              <a:gd name="connsiteX3-7" fmla="*/ 5284 w 6883"/>
              <a:gd name="connsiteY3-8" fmla="*/ 168 h 10168"/>
              <a:gd name="connsiteX4-9" fmla="*/ 4716 w 6883"/>
              <a:gd name="connsiteY4-10" fmla="*/ 168 h 10168"/>
              <a:gd name="connsiteX5-11" fmla="*/ 50 w 6883"/>
              <a:gd name="connsiteY5-12" fmla="*/ 0 h 10168"/>
              <a:gd name="connsiteX6-13" fmla="*/ 1 w 6883"/>
              <a:gd name="connsiteY6-14" fmla="*/ 9964 h 10168"/>
              <a:gd name="connsiteX7-15" fmla="*/ 4716 w 6883"/>
              <a:gd name="connsiteY7-16" fmla="*/ 10168 h 10168"/>
              <a:gd name="connsiteX8-17" fmla="*/ 5284 w 6883"/>
              <a:gd name="connsiteY8-18" fmla="*/ 10168 h 10168"/>
              <a:gd name="connsiteX9-19" fmla="*/ 5373 w 6883"/>
              <a:gd name="connsiteY9-20" fmla="*/ 10074 h 10168"/>
              <a:gd name="connsiteX10-21" fmla="*/ 5405 w 6883"/>
              <a:gd name="connsiteY10-22" fmla="*/ 9979 h 10168"/>
              <a:gd name="connsiteX11-23" fmla="*/ 6839 w 6883"/>
              <a:gd name="connsiteY11-24" fmla="*/ 5451 h 10168"/>
              <a:gd name="connsiteX12-25" fmla="*/ 6839 w 6883"/>
              <a:gd name="connsiteY12-26" fmla="*/ 4885 h 1016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Gothic"/>
              <a:ea typeface="+mn-ea"/>
              <a:cs typeface="+mn-cs"/>
            </a:endParaRPr>
          </a:p>
        </p:txBody>
      </p:sp>
      <p:sp useBgFill="1">
        <p:nvSpPr>
          <p:cNvPr id="21" name="Rectangle 20"/>
          <p:cNvSpPr>
            <a:spLocks noGrp="1" noRot="1" noChangeAspect="1" noMove="1" noResize="1" noEditPoints="1" noAdjustHandles="1" noChangeArrowheads="1" noChangeShapeType="1" noTextEdit="1"/>
          </p:cNvSpPr>
          <p:nvPr/>
        </p:nvSpPr>
        <p:spPr>
          <a:xfrm>
            <a:off x="4795736" y="0"/>
            <a:ext cx="739626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a:ea typeface="+mn-ea"/>
              <a:cs typeface="+mn-cs"/>
            </a:endParaRPr>
          </a:p>
        </p:txBody>
      </p:sp>
      <p:sp>
        <p:nvSpPr>
          <p:cNvPr id="5" name="Θέση περιεχομένου 4"/>
          <p:cNvSpPr>
            <a:spLocks noGrp="1"/>
          </p:cNvSpPr>
          <p:nvPr>
            <p:ph idx="1"/>
          </p:nvPr>
        </p:nvSpPr>
        <p:spPr>
          <a:xfrm>
            <a:off x="4706578" y="589722"/>
            <a:ext cx="6798033" cy="5811078"/>
          </a:xfrm>
        </p:spPr>
        <p:txBody>
          <a:bodyPr anchor="ctr">
            <a:normAutofit fontScale="92500" lnSpcReduction="10000"/>
          </a:bodyPr>
          <a:lstStyle/>
          <a:p>
            <a:pPr algn="just">
              <a:lnSpc>
                <a:spcPct val="150000"/>
              </a:lnSpc>
            </a:pPr>
            <a:r>
              <a:rPr lang="el-GR" sz="2400" b="1" u="sng" dirty="0"/>
              <a:t>Ενεργητική φωνή</a:t>
            </a:r>
          </a:p>
          <a:p>
            <a:pPr algn="just">
              <a:lnSpc>
                <a:spcPct val="150000"/>
              </a:lnSpc>
              <a:buFont typeface="Wingdings" panose="05000000000000000000" pitchFamily="2" charset="2"/>
              <a:buChar char="ü"/>
            </a:pPr>
            <a:r>
              <a:rPr lang="el-GR" sz="2400" dirty="0"/>
              <a:t>Ο ειδήσεις αφορούν την κίνηση, την αλλαγή τη δράση. Και όμως πολύ συχνά οι ειδήσεις γράφονται στην παθητική φωνή – αντί ενέργειες που προκαλούν αλλαγή, ακούμε για αλλαγές που προκύπτουν ως αποτέλεσμα των ενεργειών</a:t>
            </a:r>
          </a:p>
          <a:p>
            <a:pPr algn="just">
              <a:lnSpc>
                <a:spcPct val="150000"/>
              </a:lnSpc>
              <a:buFont typeface="Wingdings" panose="05000000000000000000" pitchFamily="2" charset="2"/>
              <a:buChar char="ü"/>
            </a:pPr>
            <a:r>
              <a:rPr lang="el-GR" sz="2400" dirty="0"/>
              <a:t>Παράδειγμα: «Το αμάξι διαλύθηκε πάνω στον τοίχο» γίνεται το άκομψο και εσωστρεφές «ο τοίχος διέλυσε το αμάξι»</a:t>
            </a:r>
          </a:p>
          <a:p>
            <a:pPr algn="just">
              <a:lnSpc>
                <a:spcPct val="150000"/>
              </a:lnSpc>
              <a:buFont typeface="Wingdings" panose="05000000000000000000" pitchFamily="2" charset="2"/>
              <a:buChar char="ü"/>
            </a:pPr>
            <a:r>
              <a:rPr lang="el-GR" sz="2400" dirty="0"/>
              <a:t>«Η πυρκαγιά κατέστρεψε το δάσος» αντί «το δάσος καταστράφηκε από την πυρκαγιά»</a:t>
            </a:r>
          </a:p>
        </p:txBody>
      </p:sp>
    </p:spTree>
    <p:extLst>
      <p:ext uri="{BB962C8B-B14F-4D97-AF65-F5344CB8AC3E}">
        <p14:creationId xmlns:p14="http://schemas.microsoft.com/office/powerpoint/2010/main" val="18484373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p:cNvSpPr>
            <a:spLocks noGrp="1" noRot="1" noChangeAspect="1" noMove="1" noResize="1" noEditPoints="1" noAdjustHandles="1" noChangeArrowheads="1" noChangeShapeType="1" noTextEdit="1"/>
          </p:cNvSpPr>
          <p:nvPr/>
        </p:nvSpPr>
        <p:spPr>
          <a:xfrm>
            <a:off x="1" y="0"/>
            <a:ext cx="4059079"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a:ea typeface="+mn-ea"/>
              <a:cs typeface="+mn-cs"/>
            </a:endParaRPr>
          </a:p>
        </p:txBody>
      </p:sp>
      <p:sp>
        <p:nvSpPr>
          <p:cNvPr id="2" name="Τίτλος 1"/>
          <p:cNvSpPr>
            <a:spLocks noGrp="1"/>
          </p:cNvSpPr>
          <p:nvPr>
            <p:ph type="title"/>
          </p:nvPr>
        </p:nvSpPr>
        <p:spPr>
          <a:xfrm>
            <a:off x="1137920" y="372862"/>
            <a:ext cx="2786010" cy="3321106"/>
          </a:xfrm>
        </p:spPr>
        <p:txBody>
          <a:bodyPr vert="horz" lIns="91440" tIns="45720" rIns="91440" bIns="45720" rtlCol="0">
            <a:normAutofit fontScale="90000"/>
          </a:bodyPr>
          <a:lstStyle/>
          <a:p>
            <a:pPr>
              <a:lnSpc>
                <a:spcPct val="150000"/>
              </a:lnSpc>
            </a:pPr>
            <a:br>
              <a:rPr lang="en-US" sz="2800" dirty="0">
                <a:solidFill>
                  <a:schemeClr val="bg1"/>
                </a:solidFill>
                <a:latin typeface="Century Gothic" panose="020B0502020202020204" pitchFamily="34" charset="0"/>
              </a:rPr>
            </a:br>
            <a:br>
              <a:rPr lang="en-US" sz="2800" dirty="0">
                <a:solidFill>
                  <a:schemeClr val="bg1"/>
                </a:solidFill>
                <a:latin typeface="Century Gothic" panose="020B0502020202020204" pitchFamily="34" charset="0"/>
              </a:rPr>
            </a:br>
            <a:br>
              <a:rPr lang="en-US" sz="2800" dirty="0">
                <a:solidFill>
                  <a:schemeClr val="bg1"/>
                </a:solidFill>
                <a:latin typeface="Century Gothic" panose="020B0502020202020204" pitchFamily="34" charset="0"/>
              </a:rPr>
            </a:br>
            <a:br>
              <a:rPr lang="en-US" sz="2800" dirty="0">
                <a:solidFill>
                  <a:schemeClr val="bg1"/>
                </a:solidFill>
                <a:latin typeface="Century Gothic" panose="020B0502020202020204" pitchFamily="34" charset="0"/>
              </a:rPr>
            </a:br>
            <a:r>
              <a:rPr lang="el-GR" sz="2200" b="1" dirty="0">
                <a:solidFill>
                  <a:schemeClr val="bg1"/>
                </a:solidFill>
                <a:latin typeface="Century Gothic" panose="020B0502020202020204" pitchFamily="34" charset="0"/>
              </a:rPr>
              <a:t>Ειδησεογραφικές αξίες (</a:t>
            </a:r>
            <a:r>
              <a:rPr lang="en-US" sz="2200" b="1" dirty="0">
                <a:solidFill>
                  <a:schemeClr val="bg1"/>
                </a:solidFill>
                <a:latin typeface="Century Gothic" panose="020B0502020202020204" pitchFamily="34" charset="0"/>
              </a:rPr>
              <a:t>news values)</a:t>
            </a:r>
          </a:p>
        </p:txBody>
      </p:sp>
      <p:sp>
        <p:nvSpPr>
          <p:cNvPr id="19" name="Freeform 11"/>
          <p:cNvSpPr>
            <a:spLocks noGrp="1" noRot="1" noChangeAspect="1" noMove="1" noResize="1" noEditPoints="1" noAdjustHandles="1" noChangeArrowheads="1" noChangeShapeType="1" noTextEdit="1"/>
          </p:cNvSpPr>
          <p:nvPr/>
        </p:nvSpPr>
        <p:spPr bwMode="auto">
          <a:xfrm flipV="1">
            <a:off x="-159" y="3179901"/>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1" fmla="*/ 6839 w 6883"/>
              <a:gd name="connsiteY0-2" fmla="*/ 4885 h 10168"/>
              <a:gd name="connsiteX1-3" fmla="*/ 5405 w 6883"/>
              <a:gd name="connsiteY1-4" fmla="*/ 357 h 10168"/>
              <a:gd name="connsiteX2-5" fmla="*/ 5373 w 6883"/>
              <a:gd name="connsiteY2-6" fmla="*/ 262 h 10168"/>
              <a:gd name="connsiteX3-7" fmla="*/ 5284 w 6883"/>
              <a:gd name="connsiteY3-8" fmla="*/ 168 h 10168"/>
              <a:gd name="connsiteX4-9" fmla="*/ 4716 w 6883"/>
              <a:gd name="connsiteY4-10" fmla="*/ 168 h 10168"/>
              <a:gd name="connsiteX5-11" fmla="*/ 50 w 6883"/>
              <a:gd name="connsiteY5-12" fmla="*/ 0 h 10168"/>
              <a:gd name="connsiteX6-13" fmla="*/ 1 w 6883"/>
              <a:gd name="connsiteY6-14" fmla="*/ 9964 h 10168"/>
              <a:gd name="connsiteX7-15" fmla="*/ 4716 w 6883"/>
              <a:gd name="connsiteY7-16" fmla="*/ 10168 h 10168"/>
              <a:gd name="connsiteX8-17" fmla="*/ 5284 w 6883"/>
              <a:gd name="connsiteY8-18" fmla="*/ 10168 h 10168"/>
              <a:gd name="connsiteX9-19" fmla="*/ 5373 w 6883"/>
              <a:gd name="connsiteY9-20" fmla="*/ 10074 h 10168"/>
              <a:gd name="connsiteX10-21" fmla="*/ 5405 w 6883"/>
              <a:gd name="connsiteY10-22" fmla="*/ 9979 h 10168"/>
              <a:gd name="connsiteX11-23" fmla="*/ 6839 w 6883"/>
              <a:gd name="connsiteY11-24" fmla="*/ 5451 h 10168"/>
              <a:gd name="connsiteX12-25" fmla="*/ 6839 w 6883"/>
              <a:gd name="connsiteY12-26" fmla="*/ 4885 h 1016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Gothic"/>
              <a:ea typeface="+mn-ea"/>
              <a:cs typeface="+mn-cs"/>
            </a:endParaRPr>
          </a:p>
        </p:txBody>
      </p:sp>
      <p:sp useBgFill="1">
        <p:nvSpPr>
          <p:cNvPr id="21" name="Rectangle 20"/>
          <p:cNvSpPr>
            <a:spLocks noGrp="1" noRot="1" noChangeAspect="1" noMove="1" noResize="1" noEditPoints="1" noAdjustHandles="1" noChangeArrowheads="1" noChangeShapeType="1" noTextEdit="1"/>
          </p:cNvSpPr>
          <p:nvPr/>
        </p:nvSpPr>
        <p:spPr>
          <a:xfrm>
            <a:off x="4795736" y="0"/>
            <a:ext cx="739626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a:ea typeface="+mn-ea"/>
              <a:cs typeface="+mn-cs"/>
            </a:endParaRPr>
          </a:p>
        </p:txBody>
      </p:sp>
      <p:sp>
        <p:nvSpPr>
          <p:cNvPr id="5" name="Θέση περιεχομένου 4"/>
          <p:cNvSpPr>
            <a:spLocks noGrp="1"/>
          </p:cNvSpPr>
          <p:nvPr>
            <p:ph idx="1"/>
          </p:nvPr>
        </p:nvSpPr>
        <p:spPr>
          <a:xfrm>
            <a:off x="4706578" y="589722"/>
            <a:ext cx="6798033" cy="5321500"/>
          </a:xfrm>
        </p:spPr>
        <p:txBody>
          <a:bodyPr anchor="ctr">
            <a:normAutofit fontScale="92500" lnSpcReduction="10000"/>
          </a:bodyPr>
          <a:lstStyle/>
          <a:p>
            <a:pPr>
              <a:lnSpc>
                <a:spcPct val="150000"/>
              </a:lnSpc>
            </a:pPr>
            <a:r>
              <a:rPr lang="el-GR" sz="2400" dirty="0"/>
              <a:t>Σπουδαιότητα</a:t>
            </a:r>
          </a:p>
          <a:p>
            <a:pPr>
              <a:lnSpc>
                <a:spcPct val="150000"/>
              </a:lnSpc>
            </a:pPr>
            <a:r>
              <a:rPr lang="el-GR" sz="2400" dirty="0"/>
              <a:t>Επικαιρότητα της είδησης</a:t>
            </a:r>
          </a:p>
          <a:p>
            <a:pPr>
              <a:lnSpc>
                <a:spcPct val="150000"/>
              </a:lnSpc>
            </a:pPr>
            <a:r>
              <a:rPr lang="el-GR" sz="2400" dirty="0"/>
              <a:t>Γεωγραφική εγγύτητα</a:t>
            </a:r>
          </a:p>
          <a:p>
            <a:pPr>
              <a:lnSpc>
                <a:spcPct val="150000"/>
              </a:lnSpc>
            </a:pPr>
            <a:r>
              <a:rPr lang="el-GR" sz="2400" dirty="0"/>
              <a:t>Συνάφεια</a:t>
            </a:r>
          </a:p>
          <a:p>
            <a:pPr>
              <a:lnSpc>
                <a:spcPct val="150000"/>
              </a:lnSpc>
            </a:pPr>
            <a:r>
              <a:rPr lang="el-GR" sz="2400" dirty="0"/>
              <a:t>Πολιτισμική συνάφεια</a:t>
            </a:r>
          </a:p>
          <a:p>
            <a:pPr>
              <a:lnSpc>
                <a:spcPct val="150000"/>
              </a:lnSpc>
            </a:pPr>
            <a:r>
              <a:rPr lang="el-GR" sz="2400" dirty="0"/>
              <a:t>Συγκρούσεις</a:t>
            </a:r>
          </a:p>
          <a:p>
            <a:pPr>
              <a:lnSpc>
                <a:spcPct val="150000"/>
              </a:lnSpc>
            </a:pPr>
            <a:r>
              <a:rPr lang="el-GR" sz="2400" dirty="0"/>
              <a:t>Δραματικότητα - Συγκίνηση - Ανθρώπινο ενδιαφέρον</a:t>
            </a:r>
          </a:p>
          <a:p>
            <a:pPr>
              <a:lnSpc>
                <a:spcPct val="150000"/>
              </a:lnSpc>
            </a:pPr>
            <a:r>
              <a:rPr lang="el-GR" sz="2400" dirty="0"/>
              <a:t>Αναφορά σε διακεκριμένα πρόσωπα</a:t>
            </a:r>
          </a:p>
          <a:p>
            <a:pPr>
              <a:lnSpc>
                <a:spcPct val="150000"/>
              </a:lnSpc>
            </a:pPr>
            <a:r>
              <a:rPr lang="el-GR" sz="2400" dirty="0"/>
              <a:t>Απρόσμενο - Σπάνιο</a:t>
            </a:r>
          </a:p>
        </p:txBody>
      </p:sp>
    </p:spTree>
    <p:extLst>
      <p:ext uri="{BB962C8B-B14F-4D97-AF65-F5344CB8AC3E}">
        <p14:creationId xmlns:p14="http://schemas.microsoft.com/office/powerpoint/2010/main" val="384315084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p:cNvSpPr>
            <a:spLocks noGrp="1" noRot="1" noChangeAspect="1" noMove="1" noResize="1" noEditPoints="1" noAdjustHandles="1" noChangeArrowheads="1" noChangeShapeType="1" noTextEdit="1"/>
          </p:cNvSpPr>
          <p:nvPr/>
        </p:nvSpPr>
        <p:spPr>
          <a:xfrm>
            <a:off x="1" y="0"/>
            <a:ext cx="4059079"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a:ea typeface="+mn-ea"/>
              <a:cs typeface="+mn-cs"/>
            </a:endParaRPr>
          </a:p>
        </p:txBody>
      </p:sp>
      <p:sp>
        <p:nvSpPr>
          <p:cNvPr id="2" name="Τίτλος 1"/>
          <p:cNvSpPr>
            <a:spLocks noGrp="1"/>
          </p:cNvSpPr>
          <p:nvPr>
            <p:ph type="title"/>
          </p:nvPr>
        </p:nvSpPr>
        <p:spPr>
          <a:xfrm>
            <a:off x="1137920" y="372861"/>
            <a:ext cx="2786010" cy="3950563"/>
          </a:xfrm>
        </p:spPr>
        <p:txBody>
          <a:bodyPr vert="horz" lIns="91440" tIns="45720" rIns="91440" bIns="45720" rtlCol="0">
            <a:normAutofit/>
          </a:bodyPr>
          <a:lstStyle/>
          <a:p>
            <a:pPr>
              <a:lnSpc>
                <a:spcPct val="150000"/>
              </a:lnSpc>
            </a:pPr>
            <a:br>
              <a:rPr lang="en-US" sz="2800" dirty="0">
                <a:solidFill>
                  <a:schemeClr val="bg1"/>
                </a:solidFill>
                <a:latin typeface="Century Gothic" panose="020B0502020202020204" pitchFamily="34" charset="0"/>
              </a:rPr>
            </a:br>
            <a:br>
              <a:rPr lang="en-US" sz="2800" dirty="0">
                <a:solidFill>
                  <a:schemeClr val="bg1"/>
                </a:solidFill>
                <a:latin typeface="Century Gothic" panose="020B0502020202020204" pitchFamily="34" charset="0"/>
              </a:rPr>
            </a:br>
            <a:r>
              <a:rPr lang="el-GR" sz="2800" b="1" dirty="0">
                <a:solidFill>
                  <a:schemeClr val="bg1"/>
                </a:solidFill>
                <a:latin typeface="Century Gothic" panose="020B0502020202020204" pitchFamily="34" charset="0"/>
              </a:rPr>
              <a:t>Μερικές συμβουλές</a:t>
            </a:r>
            <a:endParaRPr lang="en-US" sz="2200" b="1" dirty="0">
              <a:solidFill>
                <a:schemeClr val="bg1"/>
              </a:solidFill>
              <a:latin typeface="Century Gothic" panose="020B0502020202020204" pitchFamily="34" charset="0"/>
            </a:endParaRPr>
          </a:p>
        </p:txBody>
      </p:sp>
      <p:sp>
        <p:nvSpPr>
          <p:cNvPr id="19" name="Freeform 11"/>
          <p:cNvSpPr>
            <a:spLocks noGrp="1" noRot="1" noChangeAspect="1" noMove="1" noResize="1" noEditPoints="1" noAdjustHandles="1" noChangeArrowheads="1" noChangeShapeType="1" noTextEdit="1"/>
          </p:cNvSpPr>
          <p:nvPr/>
        </p:nvSpPr>
        <p:spPr bwMode="auto">
          <a:xfrm flipV="1">
            <a:off x="-159" y="3179901"/>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1" fmla="*/ 6839 w 6883"/>
              <a:gd name="connsiteY0-2" fmla="*/ 4885 h 10168"/>
              <a:gd name="connsiteX1-3" fmla="*/ 5405 w 6883"/>
              <a:gd name="connsiteY1-4" fmla="*/ 357 h 10168"/>
              <a:gd name="connsiteX2-5" fmla="*/ 5373 w 6883"/>
              <a:gd name="connsiteY2-6" fmla="*/ 262 h 10168"/>
              <a:gd name="connsiteX3-7" fmla="*/ 5284 w 6883"/>
              <a:gd name="connsiteY3-8" fmla="*/ 168 h 10168"/>
              <a:gd name="connsiteX4-9" fmla="*/ 4716 w 6883"/>
              <a:gd name="connsiteY4-10" fmla="*/ 168 h 10168"/>
              <a:gd name="connsiteX5-11" fmla="*/ 50 w 6883"/>
              <a:gd name="connsiteY5-12" fmla="*/ 0 h 10168"/>
              <a:gd name="connsiteX6-13" fmla="*/ 1 w 6883"/>
              <a:gd name="connsiteY6-14" fmla="*/ 9964 h 10168"/>
              <a:gd name="connsiteX7-15" fmla="*/ 4716 w 6883"/>
              <a:gd name="connsiteY7-16" fmla="*/ 10168 h 10168"/>
              <a:gd name="connsiteX8-17" fmla="*/ 5284 w 6883"/>
              <a:gd name="connsiteY8-18" fmla="*/ 10168 h 10168"/>
              <a:gd name="connsiteX9-19" fmla="*/ 5373 w 6883"/>
              <a:gd name="connsiteY9-20" fmla="*/ 10074 h 10168"/>
              <a:gd name="connsiteX10-21" fmla="*/ 5405 w 6883"/>
              <a:gd name="connsiteY10-22" fmla="*/ 9979 h 10168"/>
              <a:gd name="connsiteX11-23" fmla="*/ 6839 w 6883"/>
              <a:gd name="connsiteY11-24" fmla="*/ 5451 h 10168"/>
              <a:gd name="connsiteX12-25" fmla="*/ 6839 w 6883"/>
              <a:gd name="connsiteY12-26" fmla="*/ 4885 h 1016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Gothic"/>
              <a:ea typeface="+mn-ea"/>
              <a:cs typeface="+mn-cs"/>
            </a:endParaRPr>
          </a:p>
        </p:txBody>
      </p:sp>
      <p:sp useBgFill="1">
        <p:nvSpPr>
          <p:cNvPr id="21" name="Rectangle 20"/>
          <p:cNvSpPr>
            <a:spLocks noGrp="1" noRot="1" noChangeAspect="1" noMove="1" noResize="1" noEditPoints="1" noAdjustHandles="1" noChangeArrowheads="1" noChangeShapeType="1" noTextEdit="1"/>
          </p:cNvSpPr>
          <p:nvPr/>
        </p:nvSpPr>
        <p:spPr>
          <a:xfrm>
            <a:off x="4795736" y="0"/>
            <a:ext cx="739626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a:ea typeface="+mn-ea"/>
              <a:cs typeface="+mn-cs"/>
            </a:endParaRPr>
          </a:p>
        </p:txBody>
      </p:sp>
      <p:sp>
        <p:nvSpPr>
          <p:cNvPr id="5" name="Θέση περιεχομένου 4"/>
          <p:cNvSpPr>
            <a:spLocks noGrp="1"/>
          </p:cNvSpPr>
          <p:nvPr>
            <p:ph idx="1"/>
          </p:nvPr>
        </p:nvSpPr>
        <p:spPr>
          <a:xfrm>
            <a:off x="4706578" y="589722"/>
            <a:ext cx="6798033" cy="5811078"/>
          </a:xfrm>
        </p:spPr>
        <p:txBody>
          <a:bodyPr anchor="ctr">
            <a:normAutofit fontScale="85000" lnSpcReduction="20000"/>
          </a:bodyPr>
          <a:lstStyle/>
          <a:p>
            <a:pPr algn="just">
              <a:lnSpc>
                <a:spcPct val="150000"/>
              </a:lnSpc>
            </a:pPr>
            <a:r>
              <a:rPr lang="el-GR" sz="2400" b="1" u="sng" dirty="0"/>
              <a:t>Συχνά λάθη</a:t>
            </a:r>
          </a:p>
          <a:p>
            <a:pPr algn="just">
              <a:lnSpc>
                <a:spcPct val="150000"/>
              </a:lnSpc>
              <a:buFont typeface="Wingdings" panose="05000000000000000000" pitchFamily="2" charset="2"/>
              <a:buChar char="Ø"/>
            </a:pPr>
            <a:r>
              <a:rPr lang="el-GR" sz="2400" b="1" dirty="0"/>
              <a:t>Πλεονασμοί</a:t>
            </a:r>
            <a:r>
              <a:rPr lang="el-GR" sz="2400" dirty="0"/>
              <a:t>: Λέξεις που φορτώνουν το κείμενο και πρέπει να απαλείφονται χωρίς δεύτερη σκέψη</a:t>
            </a:r>
          </a:p>
          <a:p>
            <a:pPr algn="just">
              <a:lnSpc>
                <a:spcPct val="150000"/>
              </a:lnSpc>
              <a:buFont typeface="Wingdings" panose="05000000000000000000" pitchFamily="2" charset="2"/>
              <a:buChar char="ü"/>
            </a:pPr>
            <a:r>
              <a:rPr lang="el-GR" sz="2400" dirty="0"/>
              <a:t>Πώς μεταδόθηκε η είδηση: «</a:t>
            </a:r>
            <a:r>
              <a:rPr lang="el-GR" sz="2400" i="1" dirty="0"/>
              <a:t>Η προσωπική άποψή του είναι ότι…</a:t>
            </a:r>
            <a:r>
              <a:rPr lang="el-GR" sz="2400" dirty="0"/>
              <a:t>»</a:t>
            </a:r>
          </a:p>
          <a:p>
            <a:pPr algn="just">
              <a:lnSpc>
                <a:spcPct val="150000"/>
              </a:lnSpc>
              <a:buFont typeface="Wingdings" panose="05000000000000000000" pitchFamily="2" charset="2"/>
              <a:buChar char="ü"/>
            </a:pPr>
            <a:r>
              <a:rPr lang="el-GR" sz="2400" dirty="0"/>
              <a:t>Το σωστό: «</a:t>
            </a:r>
            <a:r>
              <a:rPr lang="el-GR" sz="2400" i="1" dirty="0"/>
              <a:t>Η άποψή του είναι ότι…</a:t>
            </a:r>
            <a:r>
              <a:rPr lang="el-GR" sz="2400" dirty="0"/>
              <a:t>»</a:t>
            </a:r>
          </a:p>
          <a:p>
            <a:pPr algn="just">
              <a:lnSpc>
                <a:spcPct val="150000"/>
              </a:lnSpc>
              <a:buFont typeface="Wingdings" panose="05000000000000000000" pitchFamily="2" charset="2"/>
              <a:buChar char="Ø"/>
            </a:pPr>
            <a:r>
              <a:rPr lang="el-GR" sz="2400" b="1" dirty="0"/>
              <a:t>Επανάληψη</a:t>
            </a:r>
            <a:r>
              <a:rPr lang="el-GR" sz="2400" dirty="0"/>
              <a:t>: «</a:t>
            </a:r>
            <a:r>
              <a:rPr lang="el-GR" sz="2400" i="1" dirty="0"/>
              <a:t>Το προφανές είναι καλύτερο από την προφανή παράδοσή του</a:t>
            </a:r>
            <a:r>
              <a:rPr lang="el-GR" sz="2400" dirty="0"/>
              <a:t>»</a:t>
            </a:r>
          </a:p>
          <a:p>
            <a:pPr algn="just">
              <a:lnSpc>
                <a:spcPct val="150000"/>
              </a:lnSpc>
              <a:buFont typeface="Wingdings" panose="05000000000000000000" pitchFamily="2" charset="2"/>
              <a:buChar char="ü"/>
            </a:pPr>
            <a:r>
              <a:rPr lang="el-GR" sz="2400" dirty="0"/>
              <a:t>Η περιττή επανάληψη λέξεων ηχεί άσχημα στο αυτί και πρέπει να αποφεύγεται, αλλά εάν δεν μπορεί να βρεθεί εναλλακτική λύση και εάν ακούγεται σωστά, μη φοβηθείτε να το </a:t>
            </a:r>
            <a:r>
              <a:rPr lang="el-GR" sz="2400" dirty="0" err="1"/>
              <a:t>επανάλετε</a:t>
            </a:r>
            <a:endParaRPr lang="el-GR" sz="2400" dirty="0"/>
          </a:p>
          <a:p>
            <a:pPr algn="just">
              <a:lnSpc>
                <a:spcPct val="150000"/>
              </a:lnSpc>
              <a:buFont typeface="Wingdings" panose="05000000000000000000" pitchFamily="2" charset="2"/>
              <a:buChar char="Ø"/>
            </a:pPr>
            <a:endParaRPr lang="el-GR" sz="2400" dirty="0"/>
          </a:p>
        </p:txBody>
      </p:sp>
    </p:spTree>
    <p:extLst>
      <p:ext uri="{BB962C8B-B14F-4D97-AF65-F5344CB8AC3E}">
        <p14:creationId xmlns:p14="http://schemas.microsoft.com/office/powerpoint/2010/main" val="414187129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p:cNvSpPr>
            <a:spLocks noGrp="1" noRot="1" noChangeAspect="1" noMove="1" noResize="1" noEditPoints="1" noAdjustHandles="1" noChangeArrowheads="1" noChangeShapeType="1" noTextEdit="1"/>
          </p:cNvSpPr>
          <p:nvPr/>
        </p:nvSpPr>
        <p:spPr>
          <a:xfrm>
            <a:off x="1" y="0"/>
            <a:ext cx="4059079"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a:ea typeface="+mn-ea"/>
              <a:cs typeface="+mn-cs"/>
            </a:endParaRPr>
          </a:p>
        </p:txBody>
      </p:sp>
      <p:sp>
        <p:nvSpPr>
          <p:cNvPr id="2" name="Τίτλος 1"/>
          <p:cNvSpPr>
            <a:spLocks noGrp="1"/>
          </p:cNvSpPr>
          <p:nvPr>
            <p:ph type="title"/>
          </p:nvPr>
        </p:nvSpPr>
        <p:spPr>
          <a:xfrm>
            <a:off x="1137920" y="372861"/>
            <a:ext cx="2786010" cy="3950563"/>
          </a:xfrm>
        </p:spPr>
        <p:txBody>
          <a:bodyPr vert="horz" lIns="91440" tIns="45720" rIns="91440" bIns="45720" rtlCol="0">
            <a:normAutofit/>
          </a:bodyPr>
          <a:lstStyle/>
          <a:p>
            <a:pPr>
              <a:lnSpc>
                <a:spcPct val="150000"/>
              </a:lnSpc>
            </a:pPr>
            <a:br>
              <a:rPr lang="en-US" sz="2800" dirty="0">
                <a:solidFill>
                  <a:schemeClr val="bg1"/>
                </a:solidFill>
                <a:latin typeface="Century Gothic" panose="020B0502020202020204" pitchFamily="34" charset="0"/>
              </a:rPr>
            </a:br>
            <a:br>
              <a:rPr lang="en-US" sz="2800" dirty="0">
                <a:solidFill>
                  <a:schemeClr val="bg1"/>
                </a:solidFill>
                <a:latin typeface="Century Gothic" panose="020B0502020202020204" pitchFamily="34" charset="0"/>
              </a:rPr>
            </a:br>
            <a:r>
              <a:rPr lang="el-GR" sz="2800" b="1" dirty="0">
                <a:solidFill>
                  <a:schemeClr val="bg1"/>
                </a:solidFill>
                <a:latin typeface="Century Gothic" panose="020B0502020202020204" pitchFamily="34" charset="0"/>
              </a:rPr>
              <a:t>Μερικές συμβουλές</a:t>
            </a:r>
            <a:endParaRPr lang="en-US" sz="2200" b="1" dirty="0">
              <a:solidFill>
                <a:schemeClr val="bg1"/>
              </a:solidFill>
              <a:latin typeface="Century Gothic" panose="020B0502020202020204" pitchFamily="34" charset="0"/>
            </a:endParaRPr>
          </a:p>
        </p:txBody>
      </p:sp>
      <p:sp>
        <p:nvSpPr>
          <p:cNvPr id="19" name="Freeform 11"/>
          <p:cNvSpPr>
            <a:spLocks noGrp="1" noRot="1" noChangeAspect="1" noMove="1" noResize="1" noEditPoints="1" noAdjustHandles="1" noChangeArrowheads="1" noChangeShapeType="1" noTextEdit="1"/>
          </p:cNvSpPr>
          <p:nvPr/>
        </p:nvSpPr>
        <p:spPr bwMode="auto">
          <a:xfrm flipV="1">
            <a:off x="-159" y="3179901"/>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1" fmla="*/ 6839 w 6883"/>
              <a:gd name="connsiteY0-2" fmla="*/ 4885 h 10168"/>
              <a:gd name="connsiteX1-3" fmla="*/ 5405 w 6883"/>
              <a:gd name="connsiteY1-4" fmla="*/ 357 h 10168"/>
              <a:gd name="connsiteX2-5" fmla="*/ 5373 w 6883"/>
              <a:gd name="connsiteY2-6" fmla="*/ 262 h 10168"/>
              <a:gd name="connsiteX3-7" fmla="*/ 5284 w 6883"/>
              <a:gd name="connsiteY3-8" fmla="*/ 168 h 10168"/>
              <a:gd name="connsiteX4-9" fmla="*/ 4716 w 6883"/>
              <a:gd name="connsiteY4-10" fmla="*/ 168 h 10168"/>
              <a:gd name="connsiteX5-11" fmla="*/ 50 w 6883"/>
              <a:gd name="connsiteY5-12" fmla="*/ 0 h 10168"/>
              <a:gd name="connsiteX6-13" fmla="*/ 1 w 6883"/>
              <a:gd name="connsiteY6-14" fmla="*/ 9964 h 10168"/>
              <a:gd name="connsiteX7-15" fmla="*/ 4716 w 6883"/>
              <a:gd name="connsiteY7-16" fmla="*/ 10168 h 10168"/>
              <a:gd name="connsiteX8-17" fmla="*/ 5284 w 6883"/>
              <a:gd name="connsiteY8-18" fmla="*/ 10168 h 10168"/>
              <a:gd name="connsiteX9-19" fmla="*/ 5373 w 6883"/>
              <a:gd name="connsiteY9-20" fmla="*/ 10074 h 10168"/>
              <a:gd name="connsiteX10-21" fmla="*/ 5405 w 6883"/>
              <a:gd name="connsiteY10-22" fmla="*/ 9979 h 10168"/>
              <a:gd name="connsiteX11-23" fmla="*/ 6839 w 6883"/>
              <a:gd name="connsiteY11-24" fmla="*/ 5451 h 10168"/>
              <a:gd name="connsiteX12-25" fmla="*/ 6839 w 6883"/>
              <a:gd name="connsiteY12-26" fmla="*/ 4885 h 1016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Gothic"/>
              <a:ea typeface="+mn-ea"/>
              <a:cs typeface="+mn-cs"/>
            </a:endParaRPr>
          </a:p>
        </p:txBody>
      </p:sp>
      <p:sp useBgFill="1">
        <p:nvSpPr>
          <p:cNvPr id="21" name="Rectangle 20"/>
          <p:cNvSpPr>
            <a:spLocks noGrp="1" noRot="1" noChangeAspect="1" noMove="1" noResize="1" noEditPoints="1" noAdjustHandles="1" noChangeArrowheads="1" noChangeShapeType="1" noTextEdit="1"/>
          </p:cNvSpPr>
          <p:nvPr/>
        </p:nvSpPr>
        <p:spPr>
          <a:xfrm>
            <a:off x="4795736" y="0"/>
            <a:ext cx="739626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a:ea typeface="+mn-ea"/>
              <a:cs typeface="+mn-cs"/>
            </a:endParaRPr>
          </a:p>
        </p:txBody>
      </p:sp>
      <p:sp>
        <p:nvSpPr>
          <p:cNvPr id="5" name="Θέση περιεχομένου 4"/>
          <p:cNvSpPr>
            <a:spLocks noGrp="1"/>
          </p:cNvSpPr>
          <p:nvPr>
            <p:ph idx="1"/>
          </p:nvPr>
        </p:nvSpPr>
        <p:spPr>
          <a:xfrm>
            <a:off x="4706578" y="589722"/>
            <a:ext cx="6798033" cy="5811078"/>
          </a:xfrm>
        </p:spPr>
        <p:txBody>
          <a:bodyPr anchor="ctr">
            <a:normAutofit fontScale="85000" lnSpcReduction="10000"/>
          </a:bodyPr>
          <a:lstStyle/>
          <a:p>
            <a:pPr algn="just">
              <a:lnSpc>
                <a:spcPct val="150000"/>
              </a:lnSpc>
            </a:pPr>
            <a:r>
              <a:rPr lang="el-GR" sz="2400" b="1" u="sng" dirty="0"/>
              <a:t>Συχνά λάθη</a:t>
            </a:r>
          </a:p>
          <a:p>
            <a:pPr algn="just">
              <a:lnSpc>
                <a:spcPct val="150000"/>
              </a:lnSpc>
              <a:buFont typeface="Wingdings" panose="05000000000000000000" pitchFamily="2" charset="2"/>
              <a:buChar char="Ø"/>
            </a:pPr>
            <a:r>
              <a:rPr lang="el-GR" sz="2400" b="1" dirty="0"/>
              <a:t>Στίξη</a:t>
            </a:r>
            <a:r>
              <a:rPr lang="el-GR" sz="2400" dirty="0"/>
              <a:t>: Το να γράφεις για την τηλεόραση σημαίνει ότι γράφεις κάτι που θα διαβαστεί. Οι προτάσεις πρέπει να χωρίζονται σε νοηματικές ενότητες και πρέπει να χωρίζονται με εμφανείς παύσεις</a:t>
            </a:r>
          </a:p>
          <a:p>
            <a:pPr algn="just">
              <a:lnSpc>
                <a:spcPct val="150000"/>
              </a:lnSpc>
              <a:buFont typeface="Wingdings" panose="05000000000000000000" pitchFamily="2" charset="2"/>
              <a:buChar char="Ø"/>
            </a:pPr>
            <a:r>
              <a:rPr lang="el-GR" sz="2400" dirty="0"/>
              <a:t>Για παράδειγμα, η άνω τελεία μπορεί να μη λειτουργήσει</a:t>
            </a:r>
          </a:p>
          <a:p>
            <a:pPr algn="just">
              <a:lnSpc>
                <a:spcPct val="150000"/>
              </a:lnSpc>
              <a:buFont typeface="Wingdings" panose="05000000000000000000" pitchFamily="2" charset="2"/>
              <a:buChar char="Ø"/>
            </a:pPr>
            <a:r>
              <a:rPr lang="el-GR" sz="2400" dirty="0"/>
              <a:t>Για παύσεις που χρειάζονται κάτι πιο έντονο από ένα απλό κόμμα, προτιμήστε την παύλα – τη διπλή παύλα – την παρένθεση, την κάθετο, που σημαίνει παύση.</a:t>
            </a:r>
          </a:p>
          <a:p>
            <a:pPr algn="just">
              <a:lnSpc>
                <a:spcPct val="150000"/>
              </a:lnSpc>
              <a:buFont typeface="Wingdings" panose="05000000000000000000" pitchFamily="2" charset="2"/>
              <a:buChar char="Ø"/>
            </a:pPr>
            <a:r>
              <a:rPr lang="el-GR" sz="2400" b="1" dirty="0"/>
              <a:t>Κεφαλαία γράμματα</a:t>
            </a:r>
            <a:r>
              <a:rPr lang="el-GR" sz="2400" dirty="0"/>
              <a:t>: Μπορούν να χρησιμοποιηθούν για τα ονόματα ή για έμφαση, αλλά εάν ολόκληρο το θέμα είναι γραμμένο με κεφαλαία, τότε χάνεται η έμφαση</a:t>
            </a:r>
          </a:p>
          <a:p>
            <a:pPr algn="just">
              <a:lnSpc>
                <a:spcPct val="150000"/>
              </a:lnSpc>
              <a:buFont typeface="Wingdings" panose="05000000000000000000" pitchFamily="2" charset="2"/>
              <a:buChar char="Ø"/>
            </a:pPr>
            <a:endParaRPr lang="el-GR" sz="2400" dirty="0"/>
          </a:p>
        </p:txBody>
      </p:sp>
    </p:spTree>
    <p:extLst>
      <p:ext uri="{BB962C8B-B14F-4D97-AF65-F5344CB8AC3E}">
        <p14:creationId xmlns:p14="http://schemas.microsoft.com/office/powerpoint/2010/main" val="14471896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p:cNvSpPr>
            <a:spLocks noGrp="1" noRot="1" noChangeAspect="1" noMove="1" noResize="1" noEditPoints="1" noAdjustHandles="1" noChangeArrowheads="1" noChangeShapeType="1" noTextEdit="1"/>
          </p:cNvSpPr>
          <p:nvPr/>
        </p:nvSpPr>
        <p:spPr>
          <a:xfrm>
            <a:off x="1" y="0"/>
            <a:ext cx="4059079"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a:ea typeface="+mn-ea"/>
              <a:cs typeface="+mn-cs"/>
            </a:endParaRPr>
          </a:p>
        </p:txBody>
      </p:sp>
      <p:sp>
        <p:nvSpPr>
          <p:cNvPr id="2" name="Τίτλος 1"/>
          <p:cNvSpPr>
            <a:spLocks noGrp="1"/>
          </p:cNvSpPr>
          <p:nvPr>
            <p:ph type="title"/>
          </p:nvPr>
        </p:nvSpPr>
        <p:spPr>
          <a:xfrm>
            <a:off x="1137920" y="987813"/>
            <a:ext cx="2786010" cy="3717352"/>
          </a:xfrm>
        </p:spPr>
        <p:txBody>
          <a:bodyPr vert="horz" lIns="91440" tIns="45720" rIns="91440" bIns="45720" rtlCol="0">
            <a:normAutofit/>
          </a:bodyPr>
          <a:lstStyle/>
          <a:p>
            <a:br>
              <a:rPr lang="en-US" sz="2800" dirty="0">
                <a:solidFill>
                  <a:schemeClr val="bg1"/>
                </a:solidFill>
                <a:latin typeface="Century Gothic" panose="020B0502020202020204" pitchFamily="34" charset="0"/>
              </a:rPr>
            </a:br>
            <a:r>
              <a:rPr lang="el-GR" sz="2800" b="1" dirty="0">
                <a:solidFill>
                  <a:schemeClr val="bg1"/>
                </a:solidFill>
                <a:latin typeface="Century Gothic" panose="020B0502020202020204" pitchFamily="34" charset="0"/>
              </a:rPr>
              <a:t>Θεωρία της ημερήσιας διάταξης</a:t>
            </a:r>
            <a:r>
              <a:rPr lang="en-US" sz="2800" b="1" dirty="0">
                <a:solidFill>
                  <a:schemeClr val="bg1"/>
                </a:solidFill>
                <a:latin typeface="Century Gothic" panose="020B0502020202020204" pitchFamily="34" charset="0"/>
              </a:rPr>
              <a:t> (agenda setting theory)</a:t>
            </a:r>
            <a:endParaRPr lang="en-US" sz="2200" b="1" dirty="0">
              <a:solidFill>
                <a:schemeClr val="bg1"/>
              </a:solidFill>
              <a:latin typeface="Century Gothic" panose="020B0502020202020204" pitchFamily="34" charset="0"/>
            </a:endParaRPr>
          </a:p>
        </p:txBody>
      </p:sp>
      <p:sp>
        <p:nvSpPr>
          <p:cNvPr id="19" name="Freeform 11"/>
          <p:cNvSpPr>
            <a:spLocks noGrp="1" noRot="1" noChangeAspect="1" noMove="1" noResize="1" noEditPoints="1" noAdjustHandles="1" noChangeArrowheads="1" noChangeShapeType="1" noTextEdit="1"/>
          </p:cNvSpPr>
          <p:nvPr/>
        </p:nvSpPr>
        <p:spPr bwMode="auto">
          <a:xfrm flipV="1">
            <a:off x="-159" y="3179901"/>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1" fmla="*/ 6839 w 6883"/>
              <a:gd name="connsiteY0-2" fmla="*/ 4885 h 10168"/>
              <a:gd name="connsiteX1-3" fmla="*/ 5405 w 6883"/>
              <a:gd name="connsiteY1-4" fmla="*/ 357 h 10168"/>
              <a:gd name="connsiteX2-5" fmla="*/ 5373 w 6883"/>
              <a:gd name="connsiteY2-6" fmla="*/ 262 h 10168"/>
              <a:gd name="connsiteX3-7" fmla="*/ 5284 w 6883"/>
              <a:gd name="connsiteY3-8" fmla="*/ 168 h 10168"/>
              <a:gd name="connsiteX4-9" fmla="*/ 4716 w 6883"/>
              <a:gd name="connsiteY4-10" fmla="*/ 168 h 10168"/>
              <a:gd name="connsiteX5-11" fmla="*/ 50 w 6883"/>
              <a:gd name="connsiteY5-12" fmla="*/ 0 h 10168"/>
              <a:gd name="connsiteX6-13" fmla="*/ 1 w 6883"/>
              <a:gd name="connsiteY6-14" fmla="*/ 9964 h 10168"/>
              <a:gd name="connsiteX7-15" fmla="*/ 4716 w 6883"/>
              <a:gd name="connsiteY7-16" fmla="*/ 10168 h 10168"/>
              <a:gd name="connsiteX8-17" fmla="*/ 5284 w 6883"/>
              <a:gd name="connsiteY8-18" fmla="*/ 10168 h 10168"/>
              <a:gd name="connsiteX9-19" fmla="*/ 5373 w 6883"/>
              <a:gd name="connsiteY9-20" fmla="*/ 10074 h 10168"/>
              <a:gd name="connsiteX10-21" fmla="*/ 5405 w 6883"/>
              <a:gd name="connsiteY10-22" fmla="*/ 9979 h 10168"/>
              <a:gd name="connsiteX11-23" fmla="*/ 6839 w 6883"/>
              <a:gd name="connsiteY11-24" fmla="*/ 5451 h 10168"/>
              <a:gd name="connsiteX12-25" fmla="*/ 6839 w 6883"/>
              <a:gd name="connsiteY12-26" fmla="*/ 4885 h 1016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Gothic"/>
              <a:ea typeface="+mn-ea"/>
              <a:cs typeface="+mn-cs"/>
            </a:endParaRPr>
          </a:p>
        </p:txBody>
      </p:sp>
      <p:sp useBgFill="1">
        <p:nvSpPr>
          <p:cNvPr id="21" name="Rectangle 20"/>
          <p:cNvSpPr>
            <a:spLocks noGrp="1" noRot="1" noChangeAspect="1" noMove="1" noResize="1" noEditPoints="1" noAdjustHandles="1" noChangeArrowheads="1" noChangeShapeType="1" noTextEdit="1"/>
          </p:cNvSpPr>
          <p:nvPr/>
        </p:nvSpPr>
        <p:spPr>
          <a:xfrm>
            <a:off x="4795736" y="0"/>
            <a:ext cx="739626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a:ea typeface="+mn-ea"/>
              <a:cs typeface="+mn-cs"/>
            </a:endParaRPr>
          </a:p>
        </p:txBody>
      </p:sp>
      <p:sp>
        <p:nvSpPr>
          <p:cNvPr id="5" name="Θέση περιεχομένου 4"/>
          <p:cNvSpPr>
            <a:spLocks noGrp="1"/>
          </p:cNvSpPr>
          <p:nvPr>
            <p:ph idx="1"/>
          </p:nvPr>
        </p:nvSpPr>
        <p:spPr>
          <a:xfrm>
            <a:off x="4706578" y="589722"/>
            <a:ext cx="6798033" cy="5321500"/>
          </a:xfrm>
        </p:spPr>
        <p:txBody>
          <a:bodyPr anchor="ctr">
            <a:normAutofit fontScale="92500" lnSpcReduction="20000"/>
          </a:bodyPr>
          <a:lstStyle/>
          <a:p>
            <a:pPr algn="just">
              <a:lnSpc>
                <a:spcPct val="150000"/>
              </a:lnSpc>
            </a:pPr>
            <a:r>
              <a:rPr lang="el-GR" sz="2400" dirty="0"/>
              <a:t>Η θεωρία της ημερήσιας διάταξης (</a:t>
            </a:r>
            <a:r>
              <a:rPr lang="el-GR" sz="2400" dirty="0" err="1"/>
              <a:t>agenda</a:t>
            </a:r>
            <a:r>
              <a:rPr lang="el-GR" sz="2400" dirty="0"/>
              <a:t> </a:t>
            </a:r>
            <a:r>
              <a:rPr lang="el-GR" sz="2400" dirty="0" err="1"/>
              <a:t>setting</a:t>
            </a:r>
            <a:r>
              <a:rPr lang="el-GR" sz="2400" dirty="0"/>
              <a:t> </a:t>
            </a:r>
            <a:r>
              <a:rPr lang="el-GR" sz="2400" dirty="0" err="1"/>
              <a:t>theory</a:t>
            </a:r>
            <a:r>
              <a:rPr lang="el-GR" sz="2400" dirty="0"/>
              <a:t>) </a:t>
            </a:r>
            <a:r>
              <a:rPr lang="el-GR" sz="2400" dirty="0" err="1"/>
              <a:t>πρωτοδιατυπώθηκε</a:t>
            </a:r>
            <a:r>
              <a:rPr lang="el-GR" sz="2400" dirty="0"/>
              <a:t> τη δεκαετία του 1970 από τους ερευνητές </a:t>
            </a:r>
            <a:r>
              <a:rPr lang="el-GR" sz="2400" dirty="0" err="1"/>
              <a:t>Maxwell</a:t>
            </a:r>
            <a:r>
              <a:rPr lang="el-GR" sz="2400" dirty="0"/>
              <a:t> </a:t>
            </a:r>
            <a:r>
              <a:rPr lang="el-GR" sz="2400" dirty="0" err="1"/>
              <a:t>McCombs</a:t>
            </a:r>
            <a:r>
              <a:rPr lang="el-GR" sz="2400" dirty="0"/>
              <a:t> και </a:t>
            </a:r>
            <a:r>
              <a:rPr lang="el-GR" sz="2400" dirty="0" err="1"/>
              <a:t>Donald</a:t>
            </a:r>
            <a:r>
              <a:rPr lang="el-GR" sz="2400" dirty="0"/>
              <a:t> </a:t>
            </a:r>
            <a:r>
              <a:rPr lang="el-GR" sz="2400" dirty="0" err="1"/>
              <a:t>Shaw</a:t>
            </a:r>
            <a:r>
              <a:rPr lang="el-GR" sz="2400" dirty="0"/>
              <a:t> (1972)</a:t>
            </a:r>
          </a:p>
          <a:p>
            <a:pPr algn="just">
              <a:lnSpc>
                <a:spcPct val="150000"/>
              </a:lnSpc>
            </a:pPr>
            <a:r>
              <a:rPr lang="el-GR" sz="2400" dirty="0"/>
              <a:t>Βασίζεται στην υπόθεση ότι, όταν τα ΜΜΕ, καθώς επιλέγουν να καλύψουν συγκεκριμένα θέματα και αγνοούν άλλα, στρέφουν την προσοχή του κοινού σε συγκεκριμένη θεματολογία και, εντέλει, διαμορφώνουν την ατζέντα μιας κοινωνίας</a:t>
            </a:r>
          </a:p>
          <a:p>
            <a:pPr algn="just">
              <a:lnSpc>
                <a:spcPct val="150000"/>
              </a:lnSpc>
            </a:pPr>
            <a:r>
              <a:rPr lang="el-GR" sz="2400" dirty="0"/>
              <a:t> Είναι σημαντική επειδή επισημαίνει τη δύναμη των ΜΜΕ να διαμορφώνουν τον δημόσιο διάλογο</a:t>
            </a:r>
          </a:p>
          <a:p>
            <a:pPr>
              <a:lnSpc>
                <a:spcPct val="150000"/>
              </a:lnSpc>
            </a:pPr>
            <a:endParaRPr lang="el-GR" sz="2400" dirty="0"/>
          </a:p>
        </p:txBody>
      </p:sp>
    </p:spTree>
    <p:extLst>
      <p:ext uri="{BB962C8B-B14F-4D97-AF65-F5344CB8AC3E}">
        <p14:creationId xmlns:p14="http://schemas.microsoft.com/office/powerpoint/2010/main" val="21317518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p:cNvSpPr>
            <a:spLocks noGrp="1" noRot="1" noChangeAspect="1" noMove="1" noResize="1" noEditPoints="1" noAdjustHandles="1" noChangeArrowheads="1" noChangeShapeType="1" noTextEdit="1"/>
          </p:cNvSpPr>
          <p:nvPr/>
        </p:nvSpPr>
        <p:spPr>
          <a:xfrm>
            <a:off x="1" y="0"/>
            <a:ext cx="4059079"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a:ea typeface="+mn-ea"/>
              <a:cs typeface="+mn-cs"/>
            </a:endParaRPr>
          </a:p>
        </p:txBody>
      </p:sp>
      <p:sp>
        <p:nvSpPr>
          <p:cNvPr id="2" name="Τίτλος 1"/>
          <p:cNvSpPr>
            <a:spLocks noGrp="1"/>
          </p:cNvSpPr>
          <p:nvPr>
            <p:ph type="title"/>
          </p:nvPr>
        </p:nvSpPr>
        <p:spPr>
          <a:xfrm>
            <a:off x="1137920" y="987813"/>
            <a:ext cx="2786010" cy="3992560"/>
          </a:xfrm>
        </p:spPr>
        <p:txBody>
          <a:bodyPr vert="horz" lIns="91440" tIns="45720" rIns="91440" bIns="45720" rtlCol="0">
            <a:normAutofit/>
          </a:bodyPr>
          <a:lstStyle/>
          <a:p>
            <a:br>
              <a:rPr lang="en-US" sz="2800" dirty="0">
                <a:solidFill>
                  <a:schemeClr val="bg1"/>
                </a:solidFill>
                <a:latin typeface="Century Gothic" panose="020B0502020202020204" pitchFamily="34" charset="0"/>
              </a:rPr>
            </a:br>
            <a:r>
              <a:rPr lang="el-GR" sz="2800" b="1" dirty="0">
                <a:solidFill>
                  <a:schemeClr val="bg1"/>
                </a:solidFill>
                <a:latin typeface="Century Gothic" panose="020B0502020202020204" pitchFamily="34" charset="0"/>
              </a:rPr>
              <a:t>Θεωρία της ημερήσιας διάταξης</a:t>
            </a:r>
            <a:r>
              <a:rPr lang="en-US" sz="2800" b="1" dirty="0">
                <a:solidFill>
                  <a:schemeClr val="bg1"/>
                </a:solidFill>
                <a:latin typeface="Century Gothic" panose="020B0502020202020204" pitchFamily="34" charset="0"/>
              </a:rPr>
              <a:t> (agenda setting theory)</a:t>
            </a:r>
            <a:endParaRPr lang="en-US" sz="2200" b="1" dirty="0">
              <a:solidFill>
                <a:schemeClr val="bg1"/>
              </a:solidFill>
              <a:latin typeface="Century Gothic" panose="020B0502020202020204" pitchFamily="34" charset="0"/>
            </a:endParaRPr>
          </a:p>
        </p:txBody>
      </p:sp>
      <p:sp>
        <p:nvSpPr>
          <p:cNvPr id="19" name="Freeform 11"/>
          <p:cNvSpPr>
            <a:spLocks noGrp="1" noRot="1" noChangeAspect="1" noMove="1" noResize="1" noEditPoints="1" noAdjustHandles="1" noChangeArrowheads="1" noChangeShapeType="1" noTextEdit="1"/>
          </p:cNvSpPr>
          <p:nvPr/>
        </p:nvSpPr>
        <p:spPr bwMode="auto">
          <a:xfrm flipV="1">
            <a:off x="-159" y="3179901"/>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1" fmla="*/ 6839 w 6883"/>
              <a:gd name="connsiteY0-2" fmla="*/ 4885 h 10168"/>
              <a:gd name="connsiteX1-3" fmla="*/ 5405 w 6883"/>
              <a:gd name="connsiteY1-4" fmla="*/ 357 h 10168"/>
              <a:gd name="connsiteX2-5" fmla="*/ 5373 w 6883"/>
              <a:gd name="connsiteY2-6" fmla="*/ 262 h 10168"/>
              <a:gd name="connsiteX3-7" fmla="*/ 5284 w 6883"/>
              <a:gd name="connsiteY3-8" fmla="*/ 168 h 10168"/>
              <a:gd name="connsiteX4-9" fmla="*/ 4716 w 6883"/>
              <a:gd name="connsiteY4-10" fmla="*/ 168 h 10168"/>
              <a:gd name="connsiteX5-11" fmla="*/ 50 w 6883"/>
              <a:gd name="connsiteY5-12" fmla="*/ 0 h 10168"/>
              <a:gd name="connsiteX6-13" fmla="*/ 1 w 6883"/>
              <a:gd name="connsiteY6-14" fmla="*/ 9964 h 10168"/>
              <a:gd name="connsiteX7-15" fmla="*/ 4716 w 6883"/>
              <a:gd name="connsiteY7-16" fmla="*/ 10168 h 10168"/>
              <a:gd name="connsiteX8-17" fmla="*/ 5284 w 6883"/>
              <a:gd name="connsiteY8-18" fmla="*/ 10168 h 10168"/>
              <a:gd name="connsiteX9-19" fmla="*/ 5373 w 6883"/>
              <a:gd name="connsiteY9-20" fmla="*/ 10074 h 10168"/>
              <a:gd name="connsiteX10-21" fmla="*/ 5405 w 6883"/>
              <a:gd name="connsiteY10-22" fmla="*/ 9979 h 10168"/>
              <a:gd name="connsiteX11-23" fmla="*/ 6839 w 6883"/>
              <a:gd name="connsiteY11-24" fmla="*/ 5451 h 10168"/>
              <a:gd name="connsiteX12-25" fmla="*/ 6839 w 6883"/>
              <a:gd name="connsiteY12-26" fmla="*/ 4885 h 1016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Gothic"/>
              <a:ea typeface="+mn-ea"/>
              <a:cs typeface="+mn-cs"/>
            </a:endParaRPr>
          </a:p>
        </p:txBody>
      </p:sp>
      <p:sp useBgFill="1">
        <p:nvSpPr>
          <p:cNvPr id="21" name="Rectangle 20"/>
          <p:cNvSpPr>
            <a:spLocks noGrp="1" noRot="1" noChangeAspect="1" noMove="1" noResize="1" noEditPoints="1" noAdjustHandles="1" noChangeArrowheads="1" noChangeShapeType="1" noTextEdit="1"/>
          </p:cNvSpPr>
          <p:nvPr/>
        </p:nvSpPr>
        <p:spPr>
          <a:xfrm>
            <a:off x="4795736" y="0"/>
            <a:ext cx="739626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a:ea typeface="+mn-ea"/>
              <a:cs typeface="+mn-cs"/>
            </a:endParaRPr>
          </a:p>
        </p:txBody>
      </p:sp>
      <p:sp>
        <p:nvSpPr>
          <p:cNvPr id="5" name="Θέση περιεχομένου 4"/>
          <p:cNvSpPr>
            <a:spLocks noGrp="1"/>
          </p:cNvSpPr>
          <p:nvPr>
            <p:ph idx="1"/>
          </p:nvPr>
        </p:nvSpPr>
        <p:spPr>
          <a:xfrm>
            <a:off x="4706578" y="1491448"/>
            <a:ext cx="6798033" cy="4419773"/>
          </a:xfrm>
        </p:spPr>
        <p:txBody>
          <a:bodyPr anchor="ctr">
            <a:normAutofit lnSpcReduction="10000"/>
          </a:bodyPr>
          <a:lstStyle/>
          <a:p>
            <a:pPr algn="just">
              <a:lnSpc>
                <a:spcPct val="150000"/>
              </a:lnSpc>
            </a:pPr>
            <a:r>
              <a:rPr lang="el-GR" sz="2400" u="sng" dirty="0"/>
              <a:t>Ερώτηση</a:t>
            </a:r>
            <a:r>
              <a:rPr lang="el-GR" sz="2400" dirty="0"/>
              <a:t>: Πώς συνδέεται η θεωρία της ημερήσιας διάταξης με τις ειδησεογραφικές αξίες;</a:t>
            </a:r>
          </a:p>
          <a:p>
            <a:pPr algn="just">
              <a:lnSpc>
                <a:spcPct val="150000"/>
              </a:lnSpc>
            </a:pPr>
            <a:r>
              <a:rPr lang="el-GR" sz="2400" u="sng" dirty="0"/>
              <a:t>Απάντηση</a:t>
            </a:r>
            <a:r>
              <a:rPr lang="el-GR" sz="2400" dirty="0"/>
              <a:t>: Η επιλογή των θεμάτων βασίζεται εν μέρει στις ειδησεογραφικές αξίες. Τα ΜΜΕ, επιλέγοντας να καλύψουν συγκεκριμένα θέματα, που πληρούν τα κριτήρια της ειδησεογραφικής αξίας, διαμορφώνουν μια «ατζέντα» στην οποία το κοινό εστιάζει</a:t>
            </a:r>
          </a:p>
          <a:p>
            <a:pPr>
              <a:lnSpc>
                <a:spcPct val="150000"/>
              </a:lnSpc>
            </a:pPr>
            <a:endParaRPr lang="el-GR" sz="2400" dirty="0"/>
          </a:p>
        </p:txBody>
      </p:sp>
    </p:spTree>
    <p:extLst>
      <p:ext uri="{BB962C8B-B14F-4D97-AF65-F5344CB8AC3E}">
        <p14:creationId xmlns:p14="http://schemas.microsoft.com/office/powerpoint/2010/main" val="27475145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p:cNvSpPr>
            <a:spLocks noGrp="1" noRot="1" noChangeAspect="1" noMove="1" noResize="1" noEditPoints="1" noAdjustHandles="1" noChangeArrowheads="1" noChangeShapeType="1" noTextEdit="1"/>
          </p:cNvSpPr>
          <p:nvPr/>
        </p:nvSpPr>
        <p:spPr>
          <a:xfrm>
            <a:off x="1" y="0"/>
            <a:ext cx="4059079"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a:ea typeface="+mn-ea"/>
              <a:cs typeface="+mn-cs"/>
            </a:endParaRPr>
          </a:p>
        </p:txBody>
      </p:sp>
      <p:sp>
        <p:nvSpPr>
          <p:cNvPr id="2" name="Τίτλος 1"/>
          <p:cNvSpPr>
            <a:spLocks noGrp="1"/>
          </p:cNvSpPr>
          <p:nvPr>
            <p:ph type="title"/>
          </p:nvPr>
        </p:nvSpPr>
        <p:spPr>
          <a:xfrm>
            <a:off x="1137920" y="987812"/>
            <a:ext cx="2786010" cy="4223379"/>
          </a:xfrm>
        </p:spPr>
        <p:txBody>
          <a:bodyPr vert="horz" lIns="91440" tIns="45720" rIns="91440" bIns="45720" rtlCol="0">
            <a:normAutofit/>
          </a:bodyPr>
          <a:lstStyle/>
          <a:p>
            <a:r>
              <a:rPr lang="el-GR" sz="2800" b="1" dirty="0">
                <a:solidFill>
                  <a:schemeClr val="bg1"/>
                </a:solidFill>
                <a:latin typeface="Century Gothic" panose="020B0502020202020204" pitchFamily="34" charset="0"/>
              </a:rPr>
              <a:t>Παράδειγμα - </a:t>
            </a:r>
            <a:br>
              <a:rPr lang="en-US" sz="2800" b="1" dirty="0">
                <a:solidFill>
                  <a:schemeClr val="bg1"/>
                </a:solidFill>
                <a:latin typeface="Century Gothic" panose="020B0502020202020204" pitchFamily="34" charset="0"/>
              </a:rPr>
            </a:br>
            <a:r>
              <a:rPr lang="el-GR" sz="2800" b="1" dirty="0">
                <a:solidFill>
                  <a:schemeClr val="bg1"/>
                </a:solidFill>
                <a:latin typeface="Century Gothic" panose="020B0502020202020204" pitchFamily="34" charset="0"/>
              </a:rPr>
              <a:t>Θεωρία της ημερήσιας διάταξης</a:t>
            </a:r>
            <a:r>
              <a:rPr lang="en-US" sz="2800" b="1" dirty="0">
                <a:solidFill>
                  <a:schemeClr val="bg1"/>
                </a:solidFill>
                <a:latin typeface="Century Gothic" panose="020B0502020202020204" pitchFamily="34" charset="0"/>
              </a:rPr>
              <a:t> (agenda setting theory)</a:t>
            </a:r>
            <a:endParaRPr lang="en-US" sz="2200" b="1" dirty="0">
              <a:solidFill>
                <a:schemeClr val="bg1"/>
              </a:solidFill>
              <a:latin typeface="Century Gothic" panose="020B0502020202020204" pitchFamily="34" charset="0"/>
            </a:endParaRPr>
          </a:p>
        </p:txBody>
      </p:sp>
      <p:sp>
        <p:nvSpPr>
          <p:cNvPr id="19" name="Freeform 11"/>
          <p:cNvSpPr>
            <a:spLocks noGrp="1" noRot="1" noChangeAspect="1" noMove="1" noResize="1" noEditPoints="1" noAdjustHandles="1" noChangeArrowheads="1" noChangeShapeType="1" noTextEdit="1"/>
          </p:cNvSpPr>
          <p:nvPr/>
        </p:nvSpPr>
        <p:spPr bwMode="auto">
          <a:xfrm flipV="1">
            <a:off x="-159" y="3179901"/>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1" fmla="*/ 6839 w 6883"/>
              <a:gd name="connsiteY0-2" fmla="*/ 4885 h 10168"/>
              <a:gd name="connsiteX1-3" fmla="*/ 5405 w 6883"/>
              <a:gd name="connsiteY1-4" fmla="*/ 357 h 10168"/>
              <a:gd name="connsiteX2-5" fmla="*/ 5373 w 6883"/>
              <a:gd name="connsiteY2-6" fmla="*/ 262 h 10168"/>
              <a:gd name="connsiteX3-7" fmla="*/ 5284 w 6883"/>
              <a:gd name="connsiteY3-8" fmla="*/ 168 h 10168"/>
              <a:gd name="connsiteX4-9" fmla="*/ 4716 w 6883"/>
              <a:gd name="connsiteY4-10" fmla="*/ 168 h 10168"/>
              <a:gd name="connsiteX5-11" fmla="*/ 50 w 6883"/>
              <a:gd name="connsiteY5-12" fmla="*/ 0 h 10168"/>
              <a:gd name="connsiteX6-13" fmla="*/ 1 w 6883"/>
              <a:gd name="connsiteY6-14" fmla="*/ 9964 h 10168"/>
              <a:gd name="connsiteX7-15" fmla="*/ 4716 w 6883"/>
              <a:gd name="connsiteY7-16" fmla="*/ 10168 h 10168"/>
              <a:gd name="connsiteX8-17" fmla="*/ 5284 w 6883"/>
              <a:gd name="connsiteY8-18" fmla="*/ 10168 h 10168"/>
              <a:gd name="connsiteX9-19" fmla="*/ 5373 w 6883"/>
              <a:gd name="connsiteY9-20" fmla="*/ 10074 h 10168"/>
              <a:gd name="connsiteX10-21" fmla="*/ 5405 w 6883"/>
              <a:gd name="connsiteY10-22" fmla="*/ 9979 h 10168"/>
              <a:gd name="connsiteX11-23" fmla="*/ 6839 w 6883"/>
              <a:gd name="connsiteY11-24" fmla="*/ 5451 h 10168"/>
              <a:gd name="connsiteX12-25" fmla="*/ 6839 w 6883"/>
              <a:gd name="connsiteY12-26" fmla="*/ 4885 h 1016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Gothic"/>
              <a:ea typeface="+mn-ea"/>
              <a:cs typeface="+mn-cs"/>
            </a:endParaRPr>
          </a:p>
        </p:txBody>
      </p:sp>
      <p:sp useBgFill="1">
        <p:nvSpPr>
          <p:cNvPr id="21" name="Rectangle 20"/>
          <p:cNvSpPr>
            <a:spLocks noGrp="1" noRot="1" noChangeAspect="1" noMove="1" noResize="1" noEditPoints="1" noAdjustHandles="1" noChangeArrowheads="1" noChangeShapeType="1" noTextEdit="1"/>
          </p:cNvSpPr>
          <p:nvPr/>
        </p:nvSpPr>
        <p:spPr>
          <a:xfrm>
            <a:off x="4795736" y="0"/>
            <a:ext cx="739626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a:ea typeface="+mn-ea"/>
              <a:cs typeface="+mn-cs"/>
            </a:endParaRPr>
          </a:p>
        </p:txBody>
      </p:sp>
      <p:sp>
        <p:nvSpPr>
          <p:cNvPr id="5" name="Θέση περιεχομένου 4"/>
          <p:cNvSpPr>
            <a:spLocks noGrp="1"/>
          </p:cNvSpPr>
          <p:nvPr>
            <p:ph idx="1"/>
          </p:nvPr>
        </p:nvSpPr>
        <p:spPr>
          <a:xfrm>
            <a:off x="4706578" y="987813"/>
            <a:ext cx="6798033" cy="5057879"/>
          </a:xfrm>
        </p:spPr>
        <p:txBody>
          <a:bodyPr anchor="ctr">
            <a:noAutofit/>
          </a:bodyPr>
          <a:lstStyle/>
          <a:p>
            <a:pPr algn="just">
              <a:lnSpc>
                <a:spcPct val="150000"/>
              </a:lnSpc>
            </a:pPr>
            <a:r>
              <a:rPr lang="el-GR" sz="1800" u="sng" dirty="0"/>
              <a:t>Σενάριο</a:t>
            </a:r>
            <a:r>
              <a:rPr lang="el-GR" sz="1800" dirty="0"/>
              <a:t>: Κατά τη διάρκεια μιας προεκλογικής εκστρατείας, ένας υποψήφιος πρόεδρος μιλάει επανειλημμένα για την ανεργία - την αναφέρει σε κάθε ομιλία, </a:t>
            </a:r>
            <a:r>
              <a:rPr lang="el-GR" sz="1800" dirty="0" err="1"/>
              <a:t>debate</a:t>
            </a:r>
            <a:r>
              <a:rPr lang="el-GR" sz="1800" dirty="0"/>
              <a:t> και ανάρτηση στα μέσα κοινωνικής δικτύωσης. Η εκστρατεία δημοσιεύει αναφορές, βίντεο και διαφημίσεις που δείχνουν πώς ο υποψήφιος σκοπεύει να δημιουργήσει θέσεις εργασίας και να μειώσει την ανεργία</a:t>
            </a:r>
          </a:p>
          <a:p>
            <a:pPr algn="just">
              <a:lnSpc>
                <a:spcPct val="150000"/>
              </a:lnSpc>
            </a:pPr>
            <a:r>
              <a:rPr lang="el-GR" sz="1800" u="sng" dirty="0"/>
              <a:t>Αποτέλεσμα</a:t>
            </a:r>
            <a:r>
              <a:rPr lang="el-GR" sz="1800" dirty="0"/>
              <a:t>: Παρόλο που υπάρχουν και άλλα σημαντικά ζητήματα (όπως η υγειονομική περίθαλψη, η εκπαίδευση ή η κλιματική αλλαγή), το κοινό αρχίζει να θεωρεί την ανεργία ως το μεγαλύτερο πρόβλημα της χώρας. Τα ΜΜΕ και οι αντίπαλοι υποψήφιοι εστιάζουν επίσης στο θέμα, και οι δημόσιες συζητήσεις επικεντρώνονται πλέον στη δημιουργία θέσεων εργασίας</a:t>
            </a:r>
          </a:p>
        </p:txBody>
      </p:sp>
    </p:spTree>
    <p:extLst>
      <p:ext uri="{BB962C8B-B14F-4D97-AF65-F5344CB8AC3E}">
        <p14:creationId xmlns:p14="http://schemas.microsoft.com/office/powerpoint/2010/main" val="20351024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p:cNvSpPr>
            <a:spLocks noGrp="1" noRot="1" noChangeAspect="1" noMove="1" noResize="1" noEditPoints="1" noAdjustHandles="1" noChangeArrowheads="1" noChangeShapeType="1" noTextEdit="1"/>
          </p:cNvSpPr>
          <p:nvPr/>
        </p:nvSpPr>
        <p:spPr>
          <a:xfrm>
            <a:off x="1" y="0"/>
            <a:ext cx="4059079"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a:ea typeface="+mn-ea"/>
              <a:cs typeface="+mn-cs"/>
            </a:endParaRPr>
          </a:p>
        </p:txBody>
      </p:sp>
      <p:sp>
        <p:nvSpPr>
          <p:cNvPr id="2" name="Τίτλος 1"/>
          <p:cNvSpPr>
            <a:spLocks noGrp="1"/>
          </p:cNvSpPr>
          <p:nvPr>
            <p:ph type="title"/>
          </p:nvPr>
        </p:nvSpPr>
        <p:spPr>
          <a:xfrm>
            <a:off x="1137920" y="987812"/>
            <a:ext cx="2786010" cy="4223379"/>
          </a:xfrm>
        </p:spPr>
        <p:txBody>
          <a:bodyPr vert="horz" lIns="91440" tIns="45720" rIns="91440" bIns="45720" rtlCol="0">
            <a:normAutofit/>
          </a:bodyPr>
          <a:lstStyle/>
          <a:p>
            <a:r>
              <a:rPr lang="el-GR" sz="2800" b="1" dirty="0">
                <a:solidFill>
                  <a:schemeClr val="bg1"/>
                </a:solidFill>
                <a:latin typeface="Century Gothic" panose="020B0502020202020204" pitchFamily="34" charset="0"/>
              </a:rPr>
              <a:t>Παράδειγμα - </a:t>
            </a:r>
            <a:br>
              <a:rPr lang="en-US" sz="2800" b="1" dirty="0">
                <a:solidFill>
                  <a:schemeClr val="bg1"/>
                </a:solidFill>
                <a:latin typeface="Century Gothic" panose="020B0502020202020204" pitchFamily="34" charset="0"/>
              </a:rPr>
            </a:br>
            <a:r>
              <a:rPr lang="el-GR" sz="2800" b="1" dirty="0">
                <a:solidFill>
                  <a:schemeClr val="bg1"/>
                </a:solidFill>
                <a:latin typeface="Century Gothic" panose="020B0502020202020204" pitchFamily="34" charset="0"/>
              </a:rPr>
              <a:t>Θεωρία της ημερήσιας διάταξης</a:t>
            </a:r>
            <a:r>
              <a:rPr lang="en-US" sz="2800" b="1" dirty="0">
                <a:solidFill>
                  <a:schemeClr val="bg1"/>
                </a:solidFill>
                <a:latin typeface="Century Gothic" panose="020B0502020202020204" pitchFamily="34" charset="0"/>
              </a:rPr>
              <a:t> (agenda setting theory)</a:t>
            </a:r>
            <a:endParaRPr lang="en-US" sz="2200" b="1" dirty="0">
              <a:solidFill>
                <a:schemeClr val="bg1"/>
              </a:solidFill>
              <a:latin typeface="Century Gothic" panose="020B0502020202020204" pitchFamily="34" charset="0"/>
            </a:endParaRPr>
          </a:p>
        </p:txBody>
      </p:sp>
      <p:sp>
        <p:nvSpPr>
          <p:cNvPr id="19" name="Freeform 11"/>
          <p:cNvSpPr>
            <a:spLocks noGrp="1" noRot="1" noChangeAspect="1" noMove="1" noResize="1" noEditPoints="1" noAdjustHandles="1" noChangeArrowheads="1" noChangeShapeType="1" noTextEdit="1"/>
          </p:cNvSpPr>
          <p:nvPr/>
        </p:nvSpPr>
        <p:spPr bwMode="auto">
          <a:xfrm flipV="1">
            <a:off x="-159" y="3179901"/>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1" fmla="*/ 6839 w 6883"/>
              <a:gd name="connsiteY0-2" fmla="*/ 4885 h 10168"/>
              <a:gd name="connsiteX1-3" fmla="*/ 5405 w 6883"/>
              <a:gd name="connsiteY1-4" fmla="*/ 357 h 10168"/>
              <a:gd name="connsiteX2-5" fmla="*/ 5373 w 6883"/>
              <a:gd name="connsiteY2-6" fmla="*/ 262 h 10168"/>
              <a:gd name="connsiteX3-7" fmla="*/ 5284 w 6883"/>
              <a:gd name="connsiteY3-8" fmla="*/ 168 h 10168"/>
              <a:gd name="connsiteX4-9" fmla="*/ 4716 w 6883"/>
              <a:gd name="connsiteY4-10" fmla="*/ 168 h 10168"/>
              <a:gd name="connsiteX5-11" fmla="*/ 50 w 6883"/>
              <a:gd name="connsiteY5-12" fmla="*/ 0 h 10168"/>
              <a:gd name="connsiteX6-13" fmla="*/ 1 w 6883"/>
              <a:gd name="connsiteY6-14" fmla="*/ 9964 h 10168"/>
              <a:gd name="connsiteX7-15" fmla="*/ 4716 w 6883"/>
              <a:gd name="connsiteY7-16" fmla="*/ 10168 h 10168"/>
              <a:gd name="connsiteX8-17" fmla="*/ 5284 w 6883"/>
              <a:gd name="connsiteY8-18" fmla="*/ 10168 h 10168"/>
              <a:gd name="connsiteX9-19" fmla="*/ 5373 w 6883"/>
              <a:gd name="connsiteY9-20" fmla="*/ 10074 h 10168"/>
              <a:gd name="connsiteX10-21" fmla="*/ 5405 w 6883"/>
              <a:gd name="connsiteY10-22" fmla="*/ 9979 h 10168"/>
              <a:gd name="connsiteX11-23" fmla="*/ 6839 w 6883"/>
              <a:gd name="connsiteY11-24" fmla="*/ 5451 h 10168"/>
              <a:gd name="connsiteX12-25" fmla="*/ 6839 w 6883"/>
              <a:gd name="connsiteY12-26" fmla="*/ 4885 h 1016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Gothic"/>
              <a:ea typeface="+mn-ea"/>
              <a:cs typeface="+mn-cs"/>
            </a:endParaRPr>
          </a:p>
        </p:txBody>
      </p:sp>
      <p:sp useBgFill="1">
        <p:nvSpPr>
          <p:cNvPr id="21" name="Rectangle 20"/>
          <p:cNvSpPr>
            <a:spLocks noGrp="1" noRot="1" noChangeAspect="1" noMove="1" noResize="1" noEditPoints="1" noAdjustHandles="1" noChangeArrowheads="1" noChangeShapeType="1" noTextEdit="1"/>
          </p:cNvSpPr>
          <p:nvPr/>
        </p:nvSpPr>
        <p:spPr>
          <a:xfrm>
            <a:off x="4795736" y="0"/>
            <a:ext cx="739626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a:ea typeface="+mn-ea"/>
              <a:cs typeface="+mn-cs"/>
            </a:endParaRPr>
          </a:p>
        </p:txBody>
      </p:sp>
      <p:sp>
        <p:nvSpPr>
          <p:cNvPr id="5" name="Θέση περιεχομένου 4"/>
          <p:cNvSpPr>
            <a:spLocks noGrp="1"/>
          </p:cNvSpPr>
          <p:nvPr>
            <p:ph idx="1"/>
          </p:nvPr>
        </p:nvSpPr>
        <p:spPr>
          <a:xfrm>
            <a:off x="4706578" y="987813"/>
            <a:ext cx="6798033" cy="5057879"/>
          </a:xfrm>
        </p:spPr>
        <p:txBody>
          <a:bodyPr anchor="ctr">
            <a:noAutofit/>
          </a:bodyPr>
          <a:lstStyle/>
          <a:p>
            <a:pPr algn="just">
              <a:lnSpc>
                <a:spcPct val="150000"/>
              </a:lnSpc>
            </a:pPr>
            <a:r>
              <a:rPr lang="el-GR" sz="2200" dirty="0"/>
              <a:t>Η κάλυψη της πορείας της 28ης Φεβρουαρίου του 2025 για τα Τέμπη από την ΕΡΤ</a:t>
            </a:r>
          </a:p>
          <a:p>
            <a:pPr algn="just">
              <a:lnSpc>
                <a:spcPct val="150000"/>
              </a:lnSpc>
            </a:pPr>
            <a:r>
              <a:rPr lang="en-US" sz="2200" u="sng" dirty="0"/>
              <a:t>Link</a:t>
            </a:r>
            <a:r>
              <a:rPr lang="en-US" sz="2200" dirty="0"/>
              <a:t>: </a:t>
            </a:r>
            <a:r>
              <a:rPr lang="en-US" sz="2200" dirty="0">
                <a:hlinkClick r:id="rId2"/>
              </a:rPr>
              <a:t>https://www.megatv.com/2025/01/28/emfylios-stin-ert-gia-ta-tempi-ergazomenoi-enantion-dioikisis/</a:t>
            </a:r>
            <a:r>
              <a:rPr lang="el-GR" sz="2200" dirty="0"/>
              <a:t> </a:t>
            </a:r>
          </a:p>
        </p:txBody>
      </p:sp>
    </p:spTree>
    <p:extLst>
      <p:ext uri="{BB962C8B-B14F-4D97-AF65-F5344CB8AC3E}">
        <p14:creationId xmlns:p14="http://schemas.microsoft.com/office/powerpoint/2010/main" val="8947499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154C6D-1786-C33B-7E79-EC750F867DBE}"/>
            </a:ext>
          </a:extLst>
        </p:cNvPr>
        <p:cNvGrpSpPr/>
        <p:nvPr/>
      </p:nvGrpSpPr>
      <p:grpSpPr>
        <a:xfrm>
          <a:off x="0" y="0"/>
          <a:ext cx="0" cy="0"/>
          <a:chOff x="0" y="0"/>
          <a:chExt cx="0" cy="0"/>
        </a:xfrm>
      </p:grpSpPr>
      <p:sp>
        <p:nvSpPr>
          <p:cNvPr id="17" name="Rectangle 16">
            <a:extLst>
              <a:ext uri="{FF2B5EF4-FFF2-40B4-BE49-F238E27FC236}">
                <a16:creationId xmlns:a16="http://schemas.microsoft.com/office/drawing/2014/main" id="{9EEB48F7-D9BD-126C-E412-361B6AFDDF37}"/>
              </a:ext>
            </a:extLst>
          </p:cNvPr>
          <p:cNvSpPr>
            <a:spLocks noGrp="1" noRot="1" noChangeAspect="1" noMove="1" noResize="1" noEditPoints="1" noAdjustHandles="1" noChangeArrowheads="1" noChangeShapeType="1" noTextEdit="1"/>
          </p:cNvSpPr>
          <p:nvPr/>
        </p:nvSpPr>
        <p:spPr>
          <a:xfrm>
            <a:off x="1" y="0"/>
            <a:ext cx="4059079"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a:ea typeface="+mn-ea"/>
              <a:cs typeface="+mn-cs"/>
            </a:endParaRPr>
          </a:p>
        </p:txBody>
      </p:sp>
      <p:sp>
        <p:nvSpPr>
          <p:cNvPr id="2" name="Τίτλος 1">
            <a:extLst>
              <a:ext uri="{FF2B5EF4-FFF2-40B4-BE49-F238E27FC236}">
                <a16:creationId xmlns:a16="http://schemas.microsoft.com/office/drawing/2014/main" id="{D7B35468-0FA3-6ADF-F295-CCFE61F550A5}"/>
              </a:ext>
            </a:extLst>
          </p:cNvPr>
          <p:cNvSpPr>
            <a:spLocks noGrp="1"/>
          </p:cNvSpPr>
          <p:nvPr>
            <p:ph type="title"/>
          </p:nvPr>
        </p:nvSpPr>
        <p:spPr>
          <a:xfrm>
            <a:off x="1137920" y="987813"/>
            <a:ext cx="2510802" cy="3220203"/>
          </a:xfrm>
        </p:spPr>
        <p:txBody>
          <a:bodyPr vert="horz" lIns="91440" tIns="45720" rIns="91440" bIns="45720" rtlCol="0">
            <a:normAutofit/>
          </a:bodyPr>
          <a:lstStyle/>
          <a:p>
            <a:pPr algn="ctr"/>
            <a:br>
              <a:rPr lang="el-GR" sz="2800" dirty="0">
                <a:solidFill>
                  <a:schemeClr val="bg1"/>
                </a:solidFill>
                <a:latin typeface="Century Gothic" panose="020B0502020202020204" pitchFamily="34" charset="0"/>
              </a:rPr>
            </a:br>
            <a:br>
              <a:rPr lang="el-GR" sz="2800" dirty="0">
                <a:solidFill>
                  <a:schemeClr val="bg1"/>
                </a:solidFill>
                <a:latin typeface="Century Gothic" panose="020B0502020202020204" pitchFamily="34" charset="0"/>
              </a:rPr>
            </a:br>
            <a:br>
              <a:rPr lang="el-GR" sz="2800" dirty="0">
                <a:solidFill>
                  <a:schemeClr val="bg1"/>
                </a:solidFill>
                <a:latin typeface="Century Gothic" panose="020B0502020202020204" pitchFamily="34" charset="0"/>
              </a:rPr>
            </a:br>
            <a:br>
              <a:rPr lang="el-GR" sz="2800" dirty="0">
                <a:solidFill>
                  <a:schemeClr val="bg1"/>
                </a:solidFill>
                <a:latin typeface="Century Gothic" panose="020B0502020202020204" pitchFamily="34" charset="0"/>
              </a:rPr>
            </a:br>
            <a:r>
              <a:rPr lang="el-GR" sz="2700" b="1" dirty="0">
                <a:solidFill>
                  <a:schemeClr val="bg1"/>
                </a:solidFill>
                <a:latin typeface="Century Gothic" panose="020B0502020202020204" pitchFamily="34" charset="0"/>
              </a:rPr>
              <a:t>Θεωρία της Πλαισίωσης</a:t>
            </a:r>
            <a:br>
              <a:rPr lang="el-GR" sz="2700" b="1" dirty="0">
                <a:solidFill>
                  <a:schemeClr val="bg1"/>
                </a:solidFill>
                <a:latin typeface="Century Gothic" panose="020B0502020202020204" pitchFamily="34" charset="0"/>
              </a:rPr>
            </a:br>
            <a:r>
              <a:rPr lang="el-GR" sz="2700" b="1" dirty="0">
                <a:solidFill>
                  <a:schemeClr val="bg1"/>
                </a:solidFill>
                <a:latin typeface="Century Gothic" panose="020B0502020202020204" pitchFamily="34" charset="0"/>
              </a:rPr>
              <a:t>(</a:t>
            </a:r>
            <a:r>
              <a:rPr lang="en-US" sz="2700" b="1" dirty="0">
                <a:solidFill>
                  <a:schemeClr val="bg1"/>
                </a:solidFill>
                <a:latin typeface="Century Gothic" panose="020B0502020202020204" pitchFamily="34" charset="0"/>
              </a:rPr>
              <a:t>Framing theory</a:t>
            </a:r>
            <a:r>
              <a:rPr lang="el-GR" sz="2700" b="1" dirty="0">
                <a:solidFill>
                  <a:schemeClr val="bg1"/>
                </a:solidFill>
                <a:latin typeface="Century Gothic" panose="020B0502020202020204" pitchFamily="34" charset="0"/>
              </a:rPr>
              <a:t>)</a:t>
            </a:r>
            <a:r>
              <a:rPr lang="en-US" sz="2700" b="1" dirty="0">
                <a:solidFill>
                  <a:schemeClr val="bg1"/>
                </a:solidFill>
                <a:latin typeface="Century Gothic" panose="020B0502020202020204" pitchFamily="34" charset="0"/>
              </a:rPr>
              <a:t> </a:t>
            </a:r>
            <a:r>
              <a:rPr lang="el-GR" sz="2700" b="1" dirty="0">
                <a:solidFill>
                  <a:schemeClr val="bg1"/>
                </a:solidFill>
                <a:latin typeface="Century Gothic" panose="020B0502020202020204" pitchFamily="34" charset="0"/>
              </a:rPr>
              <a:t> </a:t>
            </a:r>
            <a:endParaRPr lang="en-US" sz="2700" b="1" dirty="0">
              <a:solidFill>
                <a:schemeClr val="bg1"/>
              </a:solidFill>
              <a:latin typeface="Century Gothic" panose="020B0502020202020204" pitchFamily="34" charset="0"/>
            </a:endParaRPr>
          </a:p>
        </p:txBody>
      </p:sp>
      <p:sp>
        <p:nvSpPr>
          <p:cNvPr id="19" name="Freeform 11">
            <a:extLst>
              <a:ext uri="{FF2B5EF4-FFF2-40B4-BE49-F238E27FC236}">
                <a16:creationId xmlns:a16="http://schemas.microsoft.com/office/drawing/2014/main" id="{72BBBB84-841A-1F44-48A9-863D4906DE71}"/>
              </a:ext>
            </a:extLst>
          </p:cNvPr>
          <p:cNvSpPr>
            <a:spLocks noGrp="1" noRot="1" noChangeAspect="1" noMove="1" noResize="1" noEditPoints="1" noAdjustHandles="1" noChangeArrowheads="1" noChangeShapeType="1" noTextEdit="1"/>
          </p:cNvSpPr>
          <p:nvPr/>
        </p:nvSpPr>
        <p:spPr bwMode="auto">
          <a:xfrm flipV="1">
            <a:off x="-159" y="3179901"/>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1" fmla="*/ 6839 w 6883"/>
              <a:gd name="connsiteY0-2" fmla="*/ 4885 h 10168"/>
              <a:gd name="connsiteX1-3" fmla="*/ 5405 w 6883"/>
              <a:gd name="connsiteY1-4" fmla="*/ 357 h 10168"/>
              <a:gd name="connsiteX2-5" fmla="*/ 5373 w 6883"/>
              <a:gd name="connsiteY2-6" fmla="*/ 262 h 10168"/>
              <a:gd name="connsiteX3-7" fmla="*/ 5284 w 6883"/>
              <a:gd name="connsiteY3-8" fmla="*/ 168 h 10168"/>
              <a:gd name="connsiteX4-9" fmla="*/ 4716 w 6883"/>
              <a:gd name="connsiteY4-10" fmla="*/ 168 h 10168"/>
              <a:gd name="connsiteX5-11" fmla="*/ 50 w 6883"/>
              <a:gd name="connsiteY5-12" fmla="*/ 0 h 10168"/>
              <a:gd name="connsiteX6-13" fmla="*/ 1 w 6883"/>
              <a:gd name="connsiteY6-14" fmla="*/ 9964 h 10168"/>
              <a:gd name="connsiteX7-15" fmla="*/ 4716 w 6883"/>
              <a:gd name="connsiteY7-16" fmla="*/ 10168 h 10168"/>
              <a:gd name="connsiteX8-17" fmla="*/ 5284 w 6883"/>
              <a:gd name="connsiteY8-18" fmla="*/ 10168 h 10168"/>
              <a:gd name="connsiteX9-19" fmla="*/ 5373 w 6883"/>
              <a:gd name="connsiteY9-20" fmla="*/ 10074 h 10168"/>
              <a:gd name="connsiteX10-21" fmla="*/ 5405 w 6883"/>
              <a:gd name="connsiteY10-22" fmla="*/ 9979 h 10168"/>
              <a:gd name="connsiteX11-23" fmla="*/ 6839 w 6883"/>
              <a:gd name="connsiteY11-24" fmla="*/ 5451 h 10168"/>
              <a:gd name="connsiteX12-25" fmla="*/ 6839 w 6883"/>
              <a:gd name="connsiteY12-26" fmla="*/ 4885 h 1016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Gothic"/>
              <a:ea typeface="+mn-ea"/>
              <a:cs typeface="+mn-cs"/>
            </a:endParaRPr>
          </a:p>
        </p:txBody>
      </p:sp>
      <p:sp useBgFill="1">
        <p:nvSpPr>
          <p:cNvPr id="21" name="Rectangle 20">
            <a:extLst>
              <a:ext uri="{FF2B5EF4-FFF2-40B4-BE49-F238E27FC236}">
                <a16:creationId xmlns:a16="http://schemas.microsoft.com/office/drawing/2014/main" id="{295F36A1-C28B-E7E7-E57E-ACD8D9C3EBAD}"/>
              </a:ext>
            </a:extLst>
          </p:cNvPr>
          <p:cNvSpPr>
            <a:spLocks noGrp="1" noRot="1" noChangeAspect="1" noMove="1" noResize="1" noEditPoints="1" noAdjustHandles="1" noChangeArrowheads="1" noChangeShapeType="1" noTextEdit="1"/>
          </p:cNvSpPr>
          <p:nvPr/>
        </p:nvSpPr>
        <p:spPr>
          <a:xfrm>
            <a:off x="4795736" y="0"/>
            <a:ext cx="739626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a:ea typeface="+mn-ea"/>
              <a:cs typeface="+mn-cs"/>
            </a:endParaRPr>
          </a:p>
        </p:txBody>
      </p:sp>
      <p:sp>
        <p:nvSpPr>
          <p:cNvPr id="5" name="Θέση περιεχομένου 4">
            <a:extLst>
              <a:ext uri="{FF2B5EF4-FFF2-40B4-BE49-F238E27FC236}">
                <a16:creationId xmlns:a16="http://schemas.microsoft.com/office/drawing/2014/main" id="{D5D1ED02-218A-53BF-456D-AD908718A7E6}"/>
              </a:ext>
            </a:extLst>
          </p:cNvPr>
          <p:cNvSpPr>
            <a:spLocks noGrp="1"/>
          </p:cNvSpPr>
          <p:nvPr>
            <p:ph idx="1"/>
          </p:nvPr>
        </p:nvSpPr>
        <p:spPr>
          <a:xfrm>
            <a:off x="4382219" y="465826"/>
            <a:ext cx="7229773" cy="5857336"/>
          </a:xfrm>
        </p:spPr>
        <p:txBody>
          <a:bodyPr anchor="ctr">
            <a:noAutofit/>
          </a:bodyPr>
          <a:lstStyle/>
          <a:p>
            <a:pPr algn="just"/>
            <a:r>
              <a:rPr lang="el-GR" sz="2000" b="0" dirty="0">
                <a:latin typeface="Aptos" panose="020B0004020202020204" pitchFamily="34" charset="0"/>
                <a:cs typeface="Posterama" panose="020B0504020200020000" pitchFamily="34" charset="0"/>
              </a:rPr>
              <a:t>Πρόκειται για </a:t>
            </a:r>
            <a:r>
              <a:rPr lang="el-GR" sz="2000" dirty="0">
                <a:latin typeface="Aptos" panose="020B0004020202020204" pitchFamily="34" charset="0"/>
                <a:cs typeface="Posterama" panose="020B0504020200020000" pitchFamily="34" charset="0"/>
              </a:rPr>
              <a:t>το </a:t>
            </a:r>
            <a:r>
              <a:rPr lang="el-GR" sz="2000" b="0" dirty="0">
                <a:latin typeface="Aptos" panose="020B0004020202020204" pitchFamily="34" charset="0"/>
                <a:cs typeface="Posterama" panose="020B0504020200020000" pitchFamily="34" charset="0"/>
              </a:rPr>
              <a:t>δεύτερο επίπεδο καθορισμού της ατζέντας, επειδή τα ΜΜΕ δεν καθορίζουν μόνο τι θα σκέφτεται το κοινό (</a:t>
            </a:r>
            <a:r>
              <a:rPr lang="el-GR" sz="2000" b="0" dirty="0" err="1">
                <a:latin typeface="Aptos" panose="020B0004020202020204" pitchFamily="34" charset="0"/>
                <a:cs typeface="Posterama" panose="020B0504020200020000" pitchFamily="34" charset="0"/>
              </a:rPr>
              <a:t>agenda</a:t>
            </a:r>
            <a:r>
              <a:rPr lang="el-GR" sz="2000" b="0" dirty="0">
                <a:latin typeface="Aptos" panose="020B0004020202020204" pitchFamily="34" charset="0"/>
                <a:cs typeface="Posterama" panose="020B0504020200020000" pitchFamily="34" charset="0"/>
              </a:rPr>
              <a:t> </a:t>
            </a:r>
            <a:r>
              <a:rPr lang="el-GR" sz="2000" b="0" dirty="0" err="1">
                <a:latin typeface="Aptos" panose="020B0004020202020204" pitchFamily="34" charset="0"/>
                <a:cs typeface="Posterama" panose="020B0504020200020000" pitchFamily="34" charset="0"/>
              </a:rPr>
              <a:t>setting</a:t>
            </a:r>
            <a:r>
              <a:rPr lang="el-GR" sz="2000" b="0" dirty="0">
                <a:latin typeface="Aptos" panose="020B0004020202020204" pitchFamily="34" charset="0"/>
                <a:cs typeface="Posterama" panose="020B0504020200020000" pitchFamily="34" charset="0"/>
              </a:rPr>
              <a:t>), αλλά και πώς θα σκέφτεται για ένα συγκεκριμένο ζήτημα (Θεωρία πλαισίωσης - </a:t>
            </a:r>
            <a:r>
              <a:rPr lang="el-GR" sz="2000" b="0" dirty="0" err="1">
                <a:latin typeface="Aptos" panose="020B0004020202020204" pitchFamily="34" charset="0"/>
                <a:cs typeface="Posterama" panose="020B0504020200020000" pitchFamily="34" charset="0"/>
              </a:rPr>
              <a:t>framing</a:t>
            </a:r>
            <a:r>
              <a:rPr lang="el-GR" sz="2000" b="0" dirty="0">
                <a:latin typeface="Aptos" panose="020B0004020202020204" pitchFamily="34" charset="0"/>
                <a:cs typeface="Posterama" panose="020B0504020200020000" pitchFamily="34" charset="0"/>
              </a:rPr>
              <a:t> </a:t>
            </a:r>
            <a:r>
              <a:rPr lang="el-GR" sz="2000" b="0" dirty="0" err="1">
                <a:latin typeface="Aptos" panose="020B0004020202020204" pitchFamily="34" charset="0"/>
                <a:cs typeface="Posterama" panose="020B0504020200020000" pitchFamily="34" charset="0"/>
              </a:rPr>
              <a:t>theory</a:t>
            </a:r>
            <a:r>
              <a:rPr lang="el-GR" sz="2000" b="0" dirty="0">
                <a:latin typeface="Aptos" panose="020B0004020202020204" pitchFamily="34" charset="0"/>
                <a:cs typeface="Posterama" panose="020B0504020200020000" pitchFamily="34" charset="0"/>
              </a:rPr>
              <a:t>)</a:t>
            </a:r>
          </a:p>
          <a:p>
            <a:pPr algn="just"/>
            <a:r>
              <a:rPr lang="el-GR" sz="2000" dirty="0">
                <a:latin typeface="Aptos" panose="020B0004020202020204" pitchFamily="34" charset="0"/>
                <a:cs typeface="Posterama" panose="020B0504020200020000" pitchFamily="34" charset="0"/>
              </a:rPr>
              <a:t>Κεντρική </a:t>
            </a:r>
            <a:r>
              <a:rPr lang="el-GR" sz="2000" b="0" dirty="0">
                <a:latin typeface="Aptos" panose="020B0004020202020204" pitchFamily="34" charset="0"/>
                <a:cs typeface="Posterama" panose="020B0504020200020000" pitchFamily="34" charset="0"/>
              </a:rPr>
              <a:t>θεωρία των Μέσων που αφορά τον </a:t>
            </a:r>
            <a:r>
              <a:rPr lang="el-GR" sz="2000" b="1" dirty="0">
                <a:latin typeface="Aptos" panose="020B0004020202020204" pitchFamily="34" charset="0"/>
                <a:cs typeface="Posterama" panose="020B0504020200020000" pitchFamily="34" charset="0"/>
              </a:rPr>
              <a:t>τρόπο</a:t>
            </a:r>
            <a:r>
              <a:rPr lang="el-GR" sz="2000" b="0" dirty="0">
                <a:latin typeface="Aptos" panose="020B0004020202020204" pitchFamily="34" charset="0"/>
                <a:cs typeface="Posterama" panose="020B0504020200020000" pitchFamily="34" charset="0"/>
              </a:rPr>
              <a:t> με τον οποίο προβάλλονται ορισμένα θέματα από τα ΜΜΕ</a:t>
            </a:r>
          </a:p>
          <a:p>
            <a:pPr algn="just"/>
            <a:r>
              <a:rPr lang="el-GR" sz="2000" b="0" dirty="0">
                <a:latin typeface="Aptos" panose="020B0004020202020204" pitchFamily="34" charset="0"/>
                <a:cs typeface="Posterama" panose="020B0504020200020000" pitchFamily="34" charset="0"/>
              </a:rPr>
              <a:t>Τα γεγονότα που συμβαίνουν γύρω μας αποκτούν νόημα όταν υπαχθούν σε ένα </a:t>
            </a:r>
            <a:r>
              <a:rPr lang="el-GR" sz="2000" dirty="0">
                <a:latin typeface="Aptos" panose="020B0004020202020204" pitchFamily="34" charset="0"/>
                <a:cs typeface="Posterama" panose="020B0504020200020000" pitchFamily="34" charset="0"/>
              </a:rPr>
              <a:t>πλαίσιο</a:t>
            </a:r>
            <a:r>
              <a:rPr lang="el-GR" sz="2000" b="0" dirty="0">
                <a:latin typeface="Aptos" panose="020B0004020202020204" pitchFamily="34" charset="0"/>
                <a:cs typeface="Posterama" panose="020B0504020200020000" pitchFamily="34" charset="0"/>
              </a:rPr>
              <a:t> που τα οργανώνει και τους δίνει συνοχή, φωτίζοντας κάποιες πτυχές τους και παραλείποντας άλλες (</a:t>
            </a:r>
            <a:r>
              <a:rPr lang="el-GR" sz="2000" b="0" dirty="0" err="1">
                <a:latin typeface="Aptos" panose="020B0004020202020204" pitchFamily="34" charset="0"/>
                <a:cs typeface="Posterama" panose="020B0504020200020000" pitchFamily="34" charset="0"/>
              </a:rPr>
              <a:t>Gamson</a:t>
            </a:r>
            <a:r>
              <a:rPr lang="el-GR" sz="2000" b="0" dirty="0">
                <a:latin typeface="Aptos" panose="020B0004020202020204" pitchFamily="34" charset="0"/>
                <a:cs typeface="Posterama" panose="020B0504020200020000" pitchFamily="34" charset="0"/>
              </a:rPr>
              <a:t> &amp; </a:t>
            </a:r>
            <a:r>
              <a:rPr lang="el-GR" sz="2000" b="0" dirty="0" err="1">
                <a:latin typeface="Aptos" panose="020B0004020202020204" pitchFamily="34" charset="0"/>
                <a:cs typeface="Posterama" panose="020B0504020200020000" pitchFamily="34" charset="0"/>
              </a:rPr>
              <a:t>Modigliani</a:t>
            </a:r>
            <a:r>
              <a:rPr lang="el-GR" sz="2000" b="0" dirty="0">
                <a:latin typeface="Aptos" panose="020B0004020202020204" pitchFamily="34" charset="0"/>
                <a:cs typeface="Posterama" panose="020B0504020200020000" pitchFamily="34" charset="0"/>
              </a:rPr>
              <a:t>, 1989)</a:t>
            </a:r>
          </a:p>
        </p:txBody>
      </p:sp>
    </p:spTree>
    <p:extLst>
      <p:ext uri="{BB962C8B-B14F-4D97-AF65-F5344CB8AC3E}">
        <p14:creationId xmlns:p14="http://schemas.microsoft.com/office/powerpoint/2010/main" val="39363623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154C6D-1786-C33B-7E79-EC750F867DBE}"/>
            </a:ext>
          </a:extLst>
        </p:cNvPr>
        <p:cNvGrpSpPr/>
        <p:nvPr/>
      </p:nvGrpSpPr>
      <p:grpSpPr>
        <a:xfrm>
          <a:off x="0" y="0"/>
          <a:ext cx="0" cy="0"/>
          <a:chOff x="0" y="0"/>
          <a:chExt cx="0" cy="0"/>
        </a:xfrm>
      </p:grpSpPr>
      <p:sp>
        <p:nvSpPr>
          <p:cNvPr id="17" name="Rectangle 16">
            <a:extLst>
              <a:ext uri="{FF2B5EF4-FFF2-40B4-BE49-F238E27FC236}">
                <a16:creationId xmlns:a16="http://schemas.microsoft.com/office/drawing/2014/main" id="{9EEB48F7-D9BD-126C-E412-361B6AFDDF37}"/>
              </a:ext>
            </a:extLst>
          </p:cNvPr>
          <p:cNvSpPr>
            <a:spLocks noGrp="1" noRot="1" noChangeAspect="1" noMove="1" noResize="1" noEditPoints="1" noAdjustHandles="1" noChangeArrowheads="1" noChangeShapeType="1" noTextEdit="1"/>
          </p:cNvSpPr>
          <p:nvPr/>
        </p:nvSpPr>
        <p:spPr>
          <a:xfrm>
            <a:off x="1" y="0"/>
            <a:ext cx="4059079"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a:ea typeface="+mn-ea"/>
              <a:cs typeface="+mn-cs"/>
            </a:endParaRPr>
          </a:p>
        </p:txBody>
      </p:sp>
      <p:sp>
        <p:nvSpPr>
          <p:cNvPr id="2" name="Τίτλος 1">
            <a:extLst>
              <a:ext uri="{FF2B5EF4-FFF2-40B4-BE49-F238E27FC236}">
                <a16:creationId xmlns:a16="http://schemas.microsoft.com/office/drawing/2014/main" id="{D7B35468-0FA3-6ADF-F295-CCFE61F550A5}"/>
              </a:ext>
            </a:extLst>
          </p:cNvPr>
          <p:cNvSpPr>
            <a:spLocks noGrp="1"/>
          </p:cNvSpPr>
          <p:nvPr>
            <p:ph type="title"/>
          </p:nvPr>
        </p:nvSpPr>
        <p:spPr>
          <a:xfrm>
            <a:off x="1137920" y="987813"/>
            <a:ext cx="2510802" cy="3522043"/>
          </a:xfrm>
        </p:spPr>
        <p:txBody>
          <a:bodyPr vert="horz" lIns="91440" tIns="45720" rIns="91440" bIns="45720" rtlCol="0">
            <a:normAutofit/>
          </a:bodyPr>
          <a:lstStyle/>
          <a:p>
            <a:pPr algn="ctr"/>
            <a:br>
              <a:rPr lang="el-GR" sz="2800" dirty="0">
                <a:solidFill>
                  <a:schemeClr val="bg1"/>
                </a:solidFill>
                <a:latin typeface="Century Gothic" panose="020B0502020202020204" pitchFamily="34" charset="0"/>
              </a:rPr>
            </a:br>
            <a:br>
              <a:rPr lang="el-GR" sz="2800" dirty="0">
                <a:solidFill>
                  <a:schemeClr val="bg1"/>
                </a:solidFill>
                <a:latin typeface="Century Gothic" panose="020B0502020202020204" pitchFamily="34" charset="0"/>
              </a:rPr>
            </a:br>
            <a:br>
              <a:rPr lang="el-GR" sz="2800" dirty="0">
                <a:solidFill>
                  <a:schemeClr val="bg1"/>
                </a:solidFill>
                <a:latin typeface="Century Gothic" panose="020B0502020202020204" pitchFamily="34" charset="0"/>
              </a:rPr>
            </a:br>
            <a:br>
              <a:rPr lang="el-GR" sz="2800" dirty="0">
                <a:solidFill>
                  <a:schemeClr val="bg1"/>
                </a:solidFill>
                <a:latin typeface="Century Gothic" panose="020B0502020202020204" pitchFamily="34" charset="0"/>
              </a:rPr>
            </a:br>
            <a:r>
              <a:rPr lang="el-GR" sz="2800" b="1" dirty="0">
                <a:solidFill>
                  <a:schemeClr val="bg1"/>
                </a:solidFill>
                <a:latin typeface="Century Gothic" panose="020B0502020202020204" pitchFamily="34" charset="0"/>
              </a:rPr>
              <a:t>Παράδειγμα - </a:t>
            </a:r>
            <a:r>
              <a:rPr lang="el-GR" sz="2700" b="1" dirty="0">
                <a:solidFill>
                  <a:schemeClr val="bg1"/>
                </a:solidFill>
                <a:latin typeface="Century Gothic" panose="020B0502020202020204" pitchFamily="34" charset="0"/>
              </a:rPr>
              <a:t>Θεωρία της Πλαισίωσης</a:t>
            </a:r>
            <a:br>
              <a:rPr lang="el-GR" sz="2700" b="1" dirty="0">
                <a:solidFill>
                  <a:schemeClr val="bg1"/>
                </a:solidFill>
                <a:latin typeface="Century Gothic" panose="020B0502020202020204" pitchFamily="34" charset="0"/>
              </a:rPr>
            </a:br>
            <a:r>
              <a:rPr lang="el-GR" sz="2700" b="1" dirty="0">
                <a:solidFill>
                  <a:schemeClr val="bg1"/>
                </a:solidFill>
                <a:latin typeface="Century Gothic" panose="020B0502020202020204" pitchFamily="34" charset="0"/>
              </a:rPr>
              <a:t>(</a:t>
            </a:r>
            <a:r>
              <a:rPr lang="en-US" sz="2700" b="1" dirty="0">
                <a:solidFill>
                  <a:schemeClr val="bg1"/>
                </a:solidFill>
                <a:latin typeface="Century Gothic" panose="020B0502020202020204" pitchFamily="34" charset="0"/>
              </a:rPr>
              <a:t>Framing theory</a:t>
            </a:r>
            <a:r>
              <a:rPr lang="el-GR" sz="2700" b="1" dirty="0">
                <a:solidFill>
                  <a:schemeClr val="bg1"/>
                </a:solidFill>
                <a:latin typeface="Century Gothic" panose="020B0502020202020204" pitchFamily="34" charset="0"/>
              </a:rPr>
              <a:t>)</a:t>
            </a:r>
            <a:r>
              <a:rPr lang="en-US" sz="2700" b="1" dirty="0">
                <a:solidFill>
                  <a:schemeClr val="bg1"/>
                </a:solidFill>
                <a:latin typeface="Century Gothic" panose="020B0502020202020204" pitchFamily="34" charset="0"/>
              </a:rPr>
              <a:t> </a:t>
            </a:r>
            <a:r>
              <a:rPr lang="el-GR" sz="2700" b="1" dirty="0">
                <a:solidFill>
                  <a:schemeClr val="bg1"/>
                </a:solidFill>
                <a:latin typeface="Century Gothic" panose="020B0502020202020204" pitchFamily="34" charset="0"/>
              </a:rPr>
              <a:t> </a:t>
            </a:r>
            <a:endParaRPr lang="en-US" sz="2700" b="1" dirty="0">
              <a:solidFill>
                <a:schemeClr val="bg1"/>
              </a:solidFill>
              <a:latin typeface="Century Gothic" panose="020B0502020202020204" pitchFamily="34" charset="0"/>
            </a:endParaRPr>
          </a:p>
        </p:txBody>
      </p:sp>
      <p:sp>
        <p:nvSpPr>
          <p:cNvPr id="19" name="Freeform 11">
            <a:extLst>
              <a:ext uri="{FF2B5EF4-FFF2-40B4-BE49-F238E27FC236}">
                <a16:creationId xmlns:a16="http://schemas.microsoft.com/office/drawing/2014/main" id="{72BBBB84-841A-1F44-48A9-863D4906DE71}"/>
              </a:ext>
            </a:extLst>
          </p:cNvPr>
          <p:cNvSpPr>
            <a:spLocks noGrp="1" noRot="1" noChangeAspect="1" noMove="1" noResize="1" noEditPoints="1" noAdjustHandles="1" noChangeArrowheads="1" noChangeShapeType="1" noTextEdit="1"/>
          </p:cNvSpPr>
          <p:nvPr/>
        </p:nvSpPr>
        <p:spPr bwMode="auto">
          <a:xfrm flipV="1">
            <a:off x="-159" y="3179901"/>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1" fmla="*/ 6839 w 6883"/>
              <a:gd name="connsiteY0-2" fmla="*/ 4885 h 10168"/>
              <a:gd name="connsiteX1-3" fmla="*/ 5405 w 6883"/>
              <a:gd name="connsiteY1-4" fmla="*/ 357 h 10168"/>
              <a:gd name="connsiteX2-5" fmla="*/ 5373 w 6883"/>
              <a:gd name="connsiteY2-6" fmla="*/ 262 h 10168"/>
              <a:gd name="connsiteX3-7" fmla="*/ 5284 w 6883"/>
              <a:gd name="connsiteY3-8" fmla="*/ 168 h 10168"/>
              <a:gd name="connsiteX4-9" fmla="*/ 4716 w 6883"/>
              <a:gd name="connsiteY4-10" fmla="*/ 168 h 10168"/>
              <a:gd name="connsiteX5-11" fmla="*/ 50 w 6883"/>
              <a:gd name="connsiteY5-12" fmla="*/ 0 h 10168"/>
              <a:gd name="connsiteX6-13" fmla="*/ 1 w 6883"/>
              <a:gd name="connsiteY6-14" fmla="*/ 9964 h 10168"/>
              <a:gd name="connsiteX7-15" fmla="*/ 4716 w 6883"/>
              <a:gd name="connsiteY7-16" fmla="*/ 10168 h 10168"/>
              <a:gd name="connsiteX8-17" fmla="*/ 5284 w 6883"/>
              <a:gd name="connsiteY8-18" fmla="*/ 10168 h 10168"/>
              <a:gd name="connsiteX9-19" fmla="*/ 5373 w 6883"/>
              <a:gd name="connsiteY9-20" fmla="*/ 10074 h 10168"/>
              <a:gd name="connsiteX10-21" fmla="*/ 5405 w 6883"/>
              <a:gd name="connsiteY10-22" fmla="*/ 9979 h 10168"/>
              <a:gd name="connsiteX11-23" fmla="*/ 6839 w 6883"/>
              <a:gd name="connsiteY11-24" fmla="*/ 5451 h 10168"/>
              <a:gd name="connsiteX12-25" fmla="*/ 6839 w 6883"/>
              <a:gd name="connsiteY12-26" fmla="*/ 4885 h 1016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Gothic"/>
              <a:ea typeface="+mn-ea"/>
              <a:cs typeface="+mn-cs"/>
            </a:endParaRPr>
          </a:p>
        </p:txBody>
      </p:sp>
      <p:sp useBgFill="1">
        <p:nvSpPr>
          <p:cNvPr id="21" name="Rectangle 20">
            <a:extLst>
              <a:ext uri="{FF2B5EF4-FFF2-40B4-BE49-F238E27FC236}">
                <a16:creationId xmlns:a16="http://schemas.microsoft.com/office/drawing/2014/main" id="{295F36A1-C28B-E7E7-E57E-ACD8D9C3EBAD}"/>
              </a:ext>
            </a:extLst>
          </p:cNvPr>
          <p:cNvSpPr>
            <a:spLocks noGrp="1" noRot="1" noChangeAspect="1" noMove="1" noResize="1" noEditPoints="1" noAdjustHandles="1" noChangeArrowheads="1" noChangeShapeType="1" noTextEdit="1"/>
          </p:cNvSpPr>
          <p:nvPr/>
        </p:nvSpPr>
        <p:spPr>
          <a:xfrm>
            <a:off x="4795736" y="0"/>
            <a:ext cx="739626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a:ea typeface="+mn-ea"/>
              <a:cs typeface="+mn-cs"/>
            </a:endParaRPr>
          </a:p>
        </p:txBody>
      </p:sp>
      <p:sp>
        <p:nvSpPr>
          <p:cNvPr id="5" name="Θέση περιεχομένου 4">
            <a:extLst>
              <a:ext uri="{FF2B5EF4-FFF2-40B4-BE49-F238E27FC236}">
                <a16:creationId xmlns:a16="http://schemas.microsoft.com/office/drawing/2014/main" id="{D5D1ED02-218A-53BF-456D-AD908718A7E6}"/>
              </a:ext>
            </a:extLst>
          </p:cNvPr>
          <p:cNvSpPr>
            <a:spLocks noGrp="1"/>
          </p:cNvSpPr>
          <p:nvPr>
            <p:ph idx="1"/>
          </p:nvPr>
        </p:nvSpPr>
        <p:spPr>
          <a:xfrm>
            <a:off x="4382219" y="465826"/>
            <a:ext cx="7229773" cy="5857336"/>
          </a:xfrm>
        </p:spPr>
        <p:txBody>
          <a:bodyPr anchor="ctr">
            <a:noAutofit/>
          </a:bodyPr>
          <a:lstStyle/>
          <a:p>
            <a:pPr algn="just"/>
            <a:r>
              <a:rPr lang="el-GR" sz="2000" b="0" u="sng" dirty="0">
                <a:latin typeface="Aptos" panose="020B0004020202020204" pitchFamily="34" charset="0"/>
                <a:cs typeface="Posterama" panose="020B0504020200020000" pitchFamily="34" charset="0"/>
              </a:rPr>
              <a:t>Μετανάστευση - Σενάριο πλαισίωσης (</a:t>
            </a:r>
            <a:r>
              <a:rPr lang="el-GR" sz="2000" b="0" u="sng" dirty="0" err="1">
                <a:latin typeface="Aptos" panose="020B0004020202020204" pitchFamily="34" charset="0"/>
                <a:cs typeface="Posterama" panose="020B0504020200020000" pitchFamily="34" charset="0"/>
              </a:rPr>
              <a:t>Framing</a:t>
            </a:r>
            <a:r>
              <a:rPr lang="el-GR" sz="2000" b="0" u="sng" dirty="0">
                <a:latin typeface="Aptos" panose="020B0004020202020204" pitchFamily="34" charset="0"/>
                <a:cs typeface="Posterama" panose="020B0504020200020000" pitchFamily="34" charset="0"/>
              </a:rPr>
              <a:t>)</a:t>
            </a:r>
          </a:p>
          <a:p>
            <a:pPr algn="just">
              <a:buFont typeface="Wingdings" panose="05000000000000000000" pitchFamily="2" charset="2"/>
              <a:buChar char="ü"/>
            </a:pPr>
            <a:r>
              <a:rPr lang="el-GR" sz="2000" b="0" dirty="0">
                <a:latin typeface="Aptos" panose="020B0004020202020204" pitchFamily="34" charset="0"/>
                <a:cs typeface="Posterama" panose="020B0504020200020000" pitchFamily="34" charset="0"/>
              </a:rPr>
              <a:t>Δύο πολιτικοί μιλούν για τη μετανάστευση</a:t>
            </a:r>
          </a:p>
          <a:p>
            <a:pPr algn="just">
              <a:buFont typeface="Wingdings" panose="05000000000000000000" pitchFamily="2" charset="2"/>
              <a:buChar char="ü"/>
            </a:pPr>
            <a:r>
              <a:rPr lang="el-GR" sz="2000" b="0" dirty="0">
                <a:latin typeface="Aptos" panose="020B0004020202020204" pitchFamily="34" charset="0"/>
                <a:cs typeface="Posterama" panose="020B0504020200020000" pitchFamily="34" charset="0"/>
              </a:rPr>
              <a:t>Ο πολιτικός Α την αποκαλεί «οικονομική ευκαιρία», τονίζοντας πώς οι μετανάστες ενισχύουν την καινοτομία και καλύπτουν κρίσιμες θέσεις εργασίας</a:t>
            </a:r>
          </a:p>
          <a:p>
            <a:pPr algn="just">
              <a:buFont typeface="Wingdings" panose="05000000000000000000" pitchFamily="2" charset="2"/>
              <a:buChar char="ü"/>
            </a:pPr>
            <a:r>
              <a:rPr lang="el-GR" sz="2000" b="0" dirty="0">
                <a:latin typeface="Aptos" panose="020B0004020202020204" pitchFamily="34" charset="0"/>
                <a:cs typeface="Posterama" panose="020B0504020200020000" pitchFamily="34" charset="0"/>
              </a:rPr>
              <a:t>Ο πολιτικός Β την αποκαλεί «παράνομη εισβολή», εστιάζοντας στην ασφάλεια των συνόρων και στην εθνική προστασία</a:t>
            </a:r>
          </a:p>
          <a:p>
            <a:pPr algn="just">
              <a:buFont typeface="Wingdings" panose="05000000000000000000" pitchFamily="2" charset="2"/>
              <a:buChar char="ü"/>
            </a:pPr>
            <a:r>
              <a:rPr lang="el-GR" sz="2000" b="1" u="sng" dirty="0">
                <a:latin typeface="Aptos" panose="020B0004020202020204" pitchFamily="34" charset="0"/>
                <a:cs typeface="Posterama" panose="020B0504020200020000" pitchFamily="34" charset="0"/>
              </a:rPr>
              <a:t>Αποτέλεσμα</a:t>
            </a:r>
            <a:r>
              <a:rPr lang="el-GR" sz="2000" b="0" dirty="0">
                <a:latin typeface="Aptos" panose="020B0004020202020204" pitchFamily="34" charset="0"/>
                <a:cs typeface="Posterama" panose="020B0504020200020000" pitchFamily="34" charset="0"/>
              </a:rPr>
              <a:t>: Και οι δύο μιλούν για το ίδιο ζήτημα (μετανάστευση), αλλά οι διαφορετικοί τρόποι πλαισίωσης κάνουν το κοινό να το ερμηνεύει διαφορετικά - ο ένας ως όφελος και ο άλλος ως απειλή</a:t>
            </a:r>
          </a:p>
          <a:p>
            <a:pPr algn="just">
              <a:buFont typeface="Wingdings" panose="05000000000000000000" pitchFamily="2" charset="2"/>
              <a:buChar char="ü"/>
            </a:pPr>
            <a:r>
              <a:rPr lang="el-GR" sz="2000" b="1" u="sng" dirty="0">
                <a:latin typeface="Aptos" panose="020B0004020202020204" pitchFamily="34" charset="0"/>
                <a:cs typeface="Posterama" panose="020B0504020200020000" pitchFamily="34" charset="0"/>
              </a:rPr>
              <a:t>Εξήγηση</a:t>
            </a:r>
            <a:r>
              <a:rPr lang="el-GR" sz="2000" b="0" dirty="0">
                <a:latin typeface="Aptos" panose="020B0004020202020204" pitchFamily="34" charset="0"/>
                <a:cs typeface="Posterama" panose="020B0504020200020000" pitchFamily="34" charset="0"/>
              </a:rPr>
              <a:t>: Η πλαισίωση (</a:t>
            </a:r>
            <a:r>
              <a:rPr lang="el-GR" sz="2000" b="0" dirty="0" err="1">
                <a:latin typeface="Aptos" panose="020B0004020202020204" pitchFamily="34" charset="0"/>
                <a:cs typeface="Posterama" panose="020B0504020200020000" pitchFamily="34" charset="0"/>
              </a:rPr>
              <a:t>framing</a:t>
            </a:r>
            <a:r>
              <a:rPr lang="el-GR" sz="2000" b="0" dirty="0">
                <a:latin typeface="Aptos" panose="020B0004020202020204" pitchFamily="34" charset="0"/>
                <a:cs typeface="Posterama" panose="020B0504020200020000" pitchFamily="34" charset="0"/>
              </a:rPr>
              <a:t>) καθορίζει τον τρόπο με τον οποίο οι άνθρωποι σκέφτονται για ένα ζήτημα, όχι μόνο για το ποιο ζήτημα θεωρούν σημαντικό</a:t>
            </a:r>
          </a:p>
        </p:txBody>
      </p:sp>
    </p:spTree>
    <p:extLst>
      <p:ext uri="{BB962C8B-B14F-4D97-AF65-F5344CB8AC3E}">
        <p14:creationId xmlns:p14="http://schemas.microsoft.com/office/powerpoint/2010/main" val="2792635290"/>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81</TotalTime>
  <Words>2062</Words>
  <Application>Microsoft Office PowerPoint</Application>
  <PresentationFormat>Ευρεία οθόνη</PresentationFormat>
  <Paragraphs>125</Paragraphs>
  <Slides>31</Slides>
  <Notes>0</Notes>
  <HiddenSlides>0</HiddenSlides>
  <MMClips>0</MMClips>
  <ScaleCrop>false</ScaleCrop>
  <HeadingPairs>
    <vt:vector size="6" baseType="variant">
      <vt:variant>
        <vt:lpstr>Γραμματοσειρές που χρησιμοποιούνται</vt:lpstr>
      </vt:variant>
      <vt:variant>
        <vt:i4>7</vt:i4>
      </vt:variant>
      <vt:variant>
        <vt:lpstr>Θέμα</vt:lpstr>
      </vt:variant>
      <vt:variant>
        <vt:i4>1</vt:i4>
      </vt:variant>
      <vt:variant>
        <vt:lpstr>Τίτλοι διαφανειών</vt:lpstr>
      </vt:variant>
      <vt:variant>
        <vt:i4>31</vt:i4>
      </vt:variant>
    </vt:vector>
  </HeadingPairs>
  <TitlesOfParts>
    <vt:vector size="39" baseType="lpstr">
      <vt:lpstr>Aptos</vt:lpstr>
      <vt:lpstr>Arial</vt:lpstr>
      <vt:lpstr>Calibri</vt:lpstr>
      <vt:lpstr>Calibri Light</vt:lpstr>
      <vt:lpstr>Candara</vt:lpstr>
      <vt:lpstr>Century Gothic</vt:lpstr>
      <vt:lpstr>Wingdings</vt:lpstr>
      <vt:lpstr>Θέμα του Office</vt:lpstr>
      <vt:lpstr> ΠΑΝΕΠΙΣΤΗΜΙΟ ΔΥΤΙΚΗΣ ΜΑΚΕΔΟΝΙΑΣ Τμήμα Επικοινωνίας και Ψηφιακών Μέσων  Τηλεοπτική Δημοσιογραφία (2025-2026)  Διδάσκουσα: Ελένη Τσαλκατίδου, tsalkatidou@yahoo.com, aff02240@uowm.gr    </vt:lpstr>
      <vt:lpstr>ΘΕΩΡΙΑ</vt:lpstr>
      <vt:lpstr>    Ειδησεογραφικές αξίες (news values)</vt:lpstr>
      <vt:lpstr> Θεωρία της ημερήσιας διάταξης (agenda setting theory)</vt:lpstr>
      <vt:lpstr> Θεωρία της ημερήσιας διάταξης (agenda setting theory)</vt:lpstr>
      <vt:lpstr>Παράδειγμα -  Θεωρία της ημερήσιας διάταξης (agenda setting theory)</vt:lpstr>
      <vt:lpstr>Παράδειγμα -  Θεωρία της ημερήσιας διάταξης (agenda setting theory)</vt:lpstr>
      <vt:lpstr>    Θεωρία της Πλαισίωσης (Framing theory)  </vt:lpstr>
      <vt:lpstr>    Παράδειγμα - Θεωρία της Πλαισίωσης (Framing theory)  </vt:lpstr>
      <vt:lpstr>    Παράδειγμα - Θεωρία της Πλαισίωσης (Framing theory)  </vt:lpstr>
      <vt:lpstr>Θεωρία της Πλαισίωσης - Ορισμός</vt:lpstr>
      <vt:lpstr>Θεωρία της Πλαισίωσης</vt:lpstr>
      <vt:lpstr>Θεωρία της Πλαισίωσης</vt:lpstr>
      <vt:lpstr>    Υποθετικό σενάριο</vt:lpstr>
      <vt:lpstr>Εξάσκηση</vt:lpstr>
      <vt:lpstr>ΠΡΑΞΗ</vt:lpstr>
      <vt:lpstr>  Οδηγός γραφής (style book)</vt:lpstr>
      <vt:lpstr>  Οδηγός γραφής (style book)</vt:lpstr>
      <vt:lpstr>  Οδηγός γραφής (style book)</vt:lpstr>
      <vt:lpstr>  Μερικές συμβουλές</vt:lpstr>
      <vt:lpstr>  Μερικές συμβουλές</vt:lpstr>
      <vt:lpstr>  Μερικές συμβουλές</vt:lpstr>
      <vt:lpstr>  Μερικές συμβουλές</vt:lpstr>
      <vt:lpstr>  Μερικές συμβουλές</vt:lpstr>
      <vt:lpstr>  Μερικές συμβουλές</vt:lpstr>
      <vt:lpstr>  Μερικές συμβουλές</vt:lpstr>
      <vt:lpstr>  Μερικές συμβουλές</vt:lpstr>
      <vt:lpstr>  Μερικές συμβουλές</vt:lpstr>
      <vt:lpstr>  Μερικές συμβουλές</vt:lpstr>
      <vt:lpstr>  Μερικές συμβουλές</vt:lpstr>
      <vt:lpstr>  Μερικές συμβουλές</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ΕΛΕΝΗ ΤΣΑΛΚΑΤΙΔΟΥ</dc:creator>
  <cp:lastModifiedBy>ΕΛΕΝΗ ΤΣΑΛΚΑΤΙΔΟΥ</cp:lastModifiedBy>
  <cp:revision>18</cp:revision>
  <dcterms:created xsi:type="dcterms:W3CDTF">2025-10-28T18:51:41Z</dcterms:created>
  <dcterms:modified xsi:type="dcterms:W3CDTF">2025-10-30T13:41:39Z</dcterms:modified>
</cp:coreProperties>
</file>