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363" r:id="rId3"/>
    <p:sldId id="257" r:id="rId4"/>
    <p:sldId id="260" r:id="rId5"/>
    <p:sldId id="261" r:id="rId6"/>
    <p:sldId id="364" r:id="rId7"/>
    <p:sldId id="365" r:id="rId8"/>
    <p:sldId id="366" r:id="rId9"/>
    <p:sldId id="367" r:id="rId10"/>
    <p:sldId id="369" r:id="rId11"/>
    <p:sldId id="370" r:id="rId12"/>
    <p:sldId id="390" r:id="rId13"/>
    <p:sldId id="371" r:id="rId14"/>
    <p:sldId id="372" r:id="rId15"/>
    <p:sldId id="373" r:id="rId16"/>
    <p:sldId id="375" r:id="rId17"/>
    <p:sldId id="377" r:id="rId18"/>
    <p:sldId id="378" r:id="rId19"/>
    <p:sldId id="379" r:id="rId20"/>
    <p:sldId id="380" r:id="rId21"/>
    <p:sldId id="381" r:id="rId22"/>
    <p:sldId id="386" r:id="rId23"/>
    <p:sldId id="387" r:id="rId24"/>
    <p:sldId id="388" r:id="rId25"/>
    <p:sldId id="391" r:id="rId26"/>
    <p:sldId id="408" r:id="rId27"/>
    <p:sldId id="419" r:id="rId28"/>
    <p:sldId id="393" r:id="rId29"/>
    <p:sldId id="392" r:id="rId30"/>
    <p:sldId id="394" r:id="rId31"/>
    <p:sldId id="351" r:id="rId32"/>
    <p:sldId id="395" r:id="rId33"/>
    <p:sldId id="398" r:id="rId34"/>
    <p:sldId id="399" r:id="rId35"/>
    <p:sldId id="400" r:id="rId36"/>
    <p:sldId id="420" r:id="rId37"/>
    <p:sldId id="421" r:id="rId38"/>
    <p:sldId id="422" r:id="rId39"/>
    <p:sldId id="423" r:id="rId40"/>
    <p:sldId id="424" r:id="rId41"/>
    <p:sldId id="425" r:id="rId42"/>
    <p:sldId id="426" r:id="rId43"/>
    <p:sldId id="427" r:id="rId44"/>
    <p:sldId id="428" r:id="rId45"/>
    <p:sldId id="429" r:id="rId46"/>
    <p:sldId id="430" r:id="rId47"/>
    <p:sldId id="431" r:id="rId48"/>
    <p:sldId id="432" r:id="rId49"/>
    <p:sldId id="374" r:id="rId50"/>
    <p:sldId id="262" r:id="rId5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1" d="100"/>
          <a:sy n="71" d="100"/>
        </p:scale>
        <p:origin x="1138"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BE04C3-E6FB-7EEB-8D10-91D43F20D76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7229D78-52CE-5D50-BDB9-96420190A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D46AFB7-A804-0DD6-5A34-4D0C0671D915}"/>
              </a:ext>
            </a:extLst>
          </p:cNvPr>
          <p:cNvSpPr>
            <a:spLocks noGrp="1"/>
          </p:cNvSpPr>
          <p:nvPr>
            <p:ph type="dt" sz="half" idx="10"/>
          </p:nvPr>
        </p:nvSpPr>
        <p:spPr/>
        <p:txBody>
          <a:bodyPr/>
          <a:lstStyle/>
          <a:p>
            <a:fld id="{A14349FB-0488-4264-8604-1866C0CFC51B}" type="datetimeFigureOut">
              <a:rPr lang="el-GR" smtClean="0"/>
              <a:t>22/10/2025</a:t>
            </a:fld>
            <a:endParaRPr lang="el-GR"/>
          </a:p>
        </p:txBody>
      </p:sp>
      <p:sp>
        <p:nvSpPr>
          <p:cNvPr id="5" name="Θέση υποσέλιδου 4">
            <a:extLst>
              <a:ext uri="{FF2B5EF4-FFF2-40B4-BE49-F238E27FC236}">
                <a16:creationId xmlns:a16="http://schemas.microsoft.com/office/drawing/2014/main" id="{C44405A0-D1FA-CBEE-C82F-FF3CD39C259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99ECB8B-59CB-108D-3F3D-6F43C23D99C3}"/>
              </a:ext>
            </a:extLst>
          </p:cNvPr>
          <p:cNvSpPr>
            <a:spLocks noGrp="1"/>
          </p:cNvSpPr>
          <p:nvPr>
            <p:ph type="sldNum" sz="quarter" idx="12"/>
          </p:nvPr>
        </p:nvSpPr>
        <p:spPr/>
        <p:txBody>
          <a:bodyPr/>
          <a:lstStyle/>
          <a:p>
            <a:fld id="{643A6B92-BDC8-4830-87C3-165D2630AFBD}" type="slidenum">
              <a:rPr lang="el-GR" smtClean="0"/>
              <a:t>‹#›</a:t>
            </a:fld>
            <a:endParaRPr lang="el-GR"/>
          </a:p>
        </p:txBody>
      </p:sp>
    </p:spTree>
    <p:extLst>
      <p:ext uri="{BB962C8B-B14F-4D97-AF65-F5344CB8AC3E}">
        <p14:creationId xmlns:p14="http://schemas.microsoft.com/office/powerpoint/2010/main" val="73484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408E2C-415E-16A9-BC3A-7FE6282395B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6FA5B80-756A-8FBF-E2D5-1EF9EF16B21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ABEC71A-55DA-53FB-24B2-39E9425BB6E1}"/>
              </a:ext>
            </a:extLst>
          </p:cNvPr>
          <p:cNvSpPr>
            <a:spLocks noGrp="1"/>
          </p:cNvSpPr>
          <p:nvPr>
            <p:ph type="dt" sz="half" idx="10"/>
          </p:nvPr>
        </p:nvSpPr>
        <p:spPr/>
        <p:txBody>
          <a:bodyPr/>
          <a:lstStyle/>
          <a:p>
            <a:fld id="{A14349FB-0488-4264-8604-1866C0CFC51B}" type="datetimeFigureOut">
              <a:rPr lang="el-GR" smtClean="0"/>
              <a:t>22/10/2025</a:t>
            </a:fld>
            <a:endParaRPr lang="el-GR"/>
          </a:p>
        </p:txBody>
      </p:sp>
      <p:sp>
        <p:nvSpPr>
          <p:cNvPr id="5" name="Θέση υποσέλιδου 4">
            <a:extLst>
              <a:ext uri="{FF2B5EF4-FFF2-40B4-BE49-F238E27FC236}">
                <a16:creationId xmlns:a16="http://schemas.microsoft.com/office/drawing/2014/main" id="{324D5903-5D40-D735-C043-764642EFC25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EEC188C-D623-DC2A-B30D-6D500F13A736}"/>
              </a:ext>
            </a:extLst>
          </p:cNvPr>
          <p:cNvSpPr>
            <a:spLocks noGrp="1"/>
          </p:cNvSpPr>
          <p:nvPr>
            <p:ph type="sldNum" sz="quarter" idx="12"/>
          </p:nvPr>
        </p:nvSpPr>
        <p:spPr/>
        <p:txBody>
          <a:bodyPr/>
          <a:lstStyle/>
          <a:p>
            <a:fld id="{643A6B92-BDC8-4830-87C3-165D2630AFBD}" type="slidenum">
              <a:rPr lang="el-GR" smtClean="0"/>
              <a:t>‹#›</a:t>
            </a:fld>
            <a:endParaRPr lang="el-GR"/>
          </a:p>
        </p:txBody>
      </p:sp>
    </p:spTree>
    <p:extLst>
      <p:ext uri="{BB962C8B-B14F-4D97-AF65-F5344CB8AC3E}">
        <p14:creationId xmlns:p14="http://schemas.microsoft.com/office/powerpoint/2010/main" val="3260626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9EFEB25-8F44-3581-8F5C-8ECBDF7F4BA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C2AB86D-3647-2CA5-BF40-1B8C3AF9BC8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0F09C4A-CB24-5027-6173-7EA8AEA2B04F}"/>
              </a:ext>
            </a:extLst>
          </p:cNvPr>
          <p:cNvSpPr>
            <a:spLocks noGrp="1"/>
          </p:cNvSpPr>
          <p:nvPr>
            <p:ph type="dt" sz="half" idx="10"/>
          </p:nvPr>
        </p:nvSpPr>
        <p:spPr/>
        <p:txBody>
          <a:bodyPr/>
          <a:lstStyle/>
          <a:p>
            <a:fld id="{A14349FB-0488-4264-8604-1866C0CFC51B}" type="datetimeFigureOut">
              <a:rPr lang="el-GR" smtClean="0"/>
              <a:t>22/10/2025</a:t>
            </a:fld>
            <a:endParaRPr lang="el-GR"/>
          </a:p>
        </p:txBody>
      </p:sp>
      <p:sp>
        <p:nvSpPr>
          <p:cNvPr id="5" name="Θέση υποσέλιδου 4">
            <a:extLst>
              <a:ext uri="{FF2B5EF4-FFF2-40B4-BE49-F238E27FC236}">
                <a16:creationId xmlns:a16="http://schemas.microsoft.com/office/drawing/2014/main" id="{9433819C-649D-6121-9C00-53E651D320C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0E21E79-1E20-83E7-393E-D1FBA94FF8FD}"/>
              </a:ext>
            </a:extLst>
          </p:cNvPr>
          <p:cNvSpPr>
            <a:spLocks noGrp="1"/>
          </p:cNvSpPr>
          <p:nvPr>
            <p:ph type="sldNum" sz="quarter" idx="12"/>
          </p:nvPr>
        </p:nvSpPr>
        <p:spPr/>
        <p:txBody>
          <a:bodyPr/>
          <a:lstStyle/>
          <a:p>
            <a:fld id="{643A6B92-BDC8-4830-87C3-165D2630AFBD}" type="slidenum">
              <a:rPr lang="el-GR" smtClean="0"/>
              <a:t>‹#›</a:t>
            </a:fld>
            <a:endParaRPr lang="el-GR"/>
          </a:p>
        </p:txBody>
      </p:sp>
    </p:spTree>
    <p:extLst>
      <p:ext uri="{BB962C8B-B14F-4D97-AF65-F5344CB8AC3E}">
        <p14:creationId xmlns:p14="http://schemas.microsoft.com/office/powerpoint/2010/main" val="8122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29BC0A-D8D6-FBDA-76E3-3BE8E9F1A4F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B9C4A92-C37A-F65F-76BB-A798C2490221}"/>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6C0DDC1-3A26-A37A-E1F8-74137DAA1125}"/>
              </a:ext>
            </a:extLst>
          </p:cNvPr>
          <p:cNvSpPr>
            <a:spLocks noGrp="1"/>
          </p:cNvSpPr>
          <p:nvPr>
            <p:ph type="dt" sz="half" idx="10"/>
          </p:nvPr>
        </p:nvSpPr>
        <p:spPr/>
        <p:txBody>
          <a:bodyPr/>
          <a:lstStyle/>
          <a:p>
            <a:fld id="{A14349FB-0488-4264-8604-1866C0CFC51B}" type="datetimeFigureOut">
              <a:rPr lang="el-GR" smtClean="0"/>
              <a:t>22/10/2025</a:t>
            </a:fld>
            <a:endParaRPr lang="el-GR"/>
          </a:p>
        </p:txBody>
      </p:sp>
      <p:sp>
        <p:nvSpPr>
          <p:cNvPr id="5" name="Θέση υποσέλιδου 4">
            <a:extLst>
              <a:ext uri="{FF2B5EF4-FFF2-40B4-BE49-F238E27FC236}">
                <a16:creationId xmlns:a16="http://schemas.microsoft.com/office/drawing/2014/main" id="{D6740370-5200-D598-91E3-D17C55B0046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CCC8F89-FDCB-B92E-0817-1D1D2701B5AA}"/>
              </a:ext>
            </a:extLst>
          </p:cNvPr>
          <p:cNvSpPr>
            <a:spLocks noGrp="1"/>
          </p:cNvSpPr>
          <p:nvPr>
            <p:ph type="sldNum" sz="quarter" idx="12"/>
          </p:nvPr>
        </p:nvSpPr>
        <p:spPr/>
        <p:txBody>
          <a:bodyPr/>
          <a:lstStyle/>
          <a:p>
            <a:fld id="{643A6B92-BDC8-4830-87C3-165D2630AFBD}" type="slidenum">
              <a:rPr lang="el-GR" smtClean="0"/>
              <a:t>‹#›</a:t>
            </a:fld>
            <a:endParaRPr lang="el-GR"/>
          </a:p>
        </p:txBody>
      </p:sp>
    </p:spTree>
    <p:extLst>
      <p:ext uri="{BB962C8B-B14F-4D97-AF65-F5344CB8AC3E}">
        <p14:creationId xmlns:p14="http://schemas.microsoft.com/office/powerpoint/2010/main" val="3576335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A5F3E4-3A5B-D985-0798-1AFC874FB45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5EBBF27-4C4D-2489-F004-0A67440C28C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A64FA83E-DEF8-3C87-9085-2C5CB32FFFFD}"/>
              </a:ext>
            </a:extLst>
          </p:cNvPr>
          <p:cNvSpPr>
            <a:spLocks noGrp="1"/>
          </p:cNvSpPr>
          <p:nvPr>
            <p:ph type="dt" sz="half" idx="10"/>
          </p:nvPr>
        </p:nvSpPr>
        <p:spPr/>
        <p:txBody>
          <a:bodyPr/>
          <a:lstStyle/>
          <a:p>
            <a:fld id="{A14349FB-0488-4264-8604-1866C0CFC51B}" type="datetimeFigureOut">
              <a:rPr lang="el-GR" smtClean="0"/>
              <a:t>22/10/2025</a:t>
            </a:fld>
            <a:endParaRPr lang="el-GR"/>
          </a:p>
        </p:txBody>
      </p:sp>
      <p:sp>
        <p:nvSpPr>
          <p:cNvPr id="5" name="Θέση υποσέλιδου 4">
            <a:extLst>
              <a:ext uri="{FF2B5EF4-FFF2-40B4-BE49-F238E27FC236}">
                <a16:creationId xmlns:a16="http://schemas.microsoft.com/office/drawing/2014/main" id="{7BB3F62A-EB5D-A8C6-6B6E-2DDEA127E77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EBCF4E3-AFF5-B9F3-A474-3A1B5499972C}"/>
              </a:ext>
            </a:extLst>
          </p:cNvPr>
          <p:cNvSpPr>
            <a:spLocks noGrp="1"/>
          </p:cNvSpPr>
          <p:nvPr>
            <p:ph type="sldNum" sz="quarter" idx="12"/>
          </p:nvPr>
        </p:nvSpPr>
        <p:spPr/>
        <p:txBody>
          <a:bodyPr/>
          <a:lstStyle/>
          <a:p>
            <a:fld id="{643A6B92-BDC8-4830-87C3-165D2630AFBD}" type="slidenum">
              <a:rPr lang="el-GR" smtClean="0"/>
              <a:t>‹#›</a:t>
            </a:fld>
            <a:endParaRPr lang="el-GR"/>
          </a:p>
        </p:txBody>
      </p:sp>
    </p:spTree>
    <p:extLst>
      <p:ext uri="{BB962C8B-B14F-4D97-AF65-F5344CB8AC3E}">
        <p14:creationId xmlns:p14="http://schemas.microsoft.com/office/powerpoint/2010/main" val="278932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C6F6B3-2529-0378-CB52-72EF0B37D5A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C316399-FF06-85FB-E30A-E5A402CD7ED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E3CC2416-FD72-96E9-78A5-0FE6D4BB861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B30C85F7-60C5-23F6-C633-1FEBD2197AE4}"/>
              </a:ext>
            </a:extLst>
          </p:cNvPr>
          <p:cNvSpPr>
            <a:spLocks noGrp="1"/>
          </p:cNvSpPr>
          <p:nvPr>
            <p:ph type="dt" sz="half" idx="10"/>
          </p:nvPr>
        </p:nvSpPr>
        <p:spPr/>
        <p:txBody>
          <a:bodyPr/>
          <a:lstStyle/>
          <a:p>
            <a:fld id="{A14349FB-0488-4264-8604-1866C0CFC51B}" type="datetimeFigureOut">
              <a:rPr lang="el-GR" smtClean="0"/>
              <a:t>22/10/2025</a:t>
            </a:fld>
            <a:endParaRPr lang="el-GR"/>
          </a:p>
        </p:txBody>
      </p:sp>
      <p:sp>
        <p:nvSpPr>
          <p:cNvPr id="6" name="Θέση υποσέλιδου 5">
            <a:extLst>
              <a:ext uri="{FF2B5EF4-FFF2-40B4-BE49-F238E27FC236}">
                <a16:creationId xmlns:a16="http://schemas.microsoft.com/office/drawing/2014/main" id="{F38800F7-F0DE-0E42-B83A-A00AA2B3A32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EDC2470-482D-2B02-1370-DAC137488170}"/>
              </a:ext>
            </a:extLst>
          </p:cNvPr>
          <p:cNvSpPr>
            <a:spLocks noGrp="1"/>
          </p:cNvSpPr>
          <p:nvPr>
            <p:ph type="sldNum" sz="quarter" idx="12"/>
          </p:nvPr>
        </p:nvSpPr>
        <p:spPr/>
        <p:txBody>
          <a:bodyPr/>
          <a:lstStyle/>
          <a:p>
            <a:fld id="{643A6B92-BDC8-4830-87C3-165D2630AFBD}" type="slidenum">
              <a:rPr lang="el-GR" smtClean="0"/>
              <a:t>‹#›</a:t>
            </a:fld>
            <a:endParaRPr lang="el-GR"/>
          </a:p>
        </p:txBody>
      </p:sp>
    </p:spTree>
    <p:extLst>
      <p:ext uri="{BB962C8B-B14F-4D97-AF65-F5344CB8AC3E}">
        <p14:creationId xmlns:p14="http://schemas.microsoft.com/office/powerpoint/2010/main" val="32545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DEA317-D8B4-AA9A-E619-BF703F2BB6E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DC8BE55-2E7C-0C7B-76E2-ACD285C7FE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A1B7443-85C6-278F-F02C-3C359E82ECB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4387325-9086-D838-B8FC-35FC647BD7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410EED5-EDD3-1C86-4C73-89046728A3F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071F146-0E07-45BF-F1CF-D6F440A796BF}"/>
              </a:ext>
            </a:extLst>
          </p:cNvPr>
          <p:cNvSpPr>
            <a:spLocks noGrp="1"/>
          </p:cNvSpPr>
          <p:nvPr>
            <p:ph type="dt" sz="half" idx="10"/>
          </p:nvPr>
        </p:nvSpPr>
        <p:spPr/>
        <p:txBody>
          <a:bodyPr/>
          <a:lstStyle/>
          <a:p>
            <a:fld id="{A14349FB-0488-4264-8604-1866C0CFC51B}" type="datetimeFigureOut">
              <a:rPr lang="el-GR" smtClean="0"/>
              <a:t>22/10/2025</a:t>
            </a:fld>
            <a:endParaRPr lang="el-GR"/>
          </a:p>
        </p:txBody>
      </p:sp>
      <p:sp>
        <p:nvSpPr>
          <p:cNvPr id="8" name="Θέση υποσέλιδου 7">
            <a:extLst>
              <a:ext uri="{FF2B5EF4-FFF2-40B4-BE49-F238E27FC236}">
                <a16:creationId xmlns:a16="http://schemas.microsoft.com/office/drawing/2014/main" id="{D61908A7-48DB-4BBF-0650-00A3C335DC6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903210F8-19BD-FA9F-3326-0C5936D27537}"/>
              </a:ext>
            </a:extLst>
          </p:cNvPr>
          <p:cNvSpPr>
            <a:spLocks noGrp="1"/>
          </p:cNvSpPr>
          <p:nvPr>
            <p:ph type="sldNum" sz="quarter" idx="12"/>
          </p:nvPr>
        </p:nvSpPr>
        <p:spPr/>
        <p:txBody>
          <a:bodyPr/>
          <a:lstStyle/>
          <a:p>
            <a:fld id="{643A6B92-BDC8-4830-87C3-165D2630AFBD}" type="slidenum">
              <a:rPr lang="el-GR" smtClean="0"/>
              <a:t>‹#›</a:t>
            </a:fld>
            <a:endParaRPr lang="el-GR"/>
          </a:p>
        </p:txBody>
      </p:sp>
    </p:spTree>
    <p:extLst>
      <p:ext uri="{BB962C8B-B14F-4D97-AF65-F5344CB8AC3E}">
        <p14:creationId xmlns:p14="http://schemas.microsoft.com/office/powerpoint/2010/main" val="42891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BE428F-A44E-96AC-0762-D9726ABEF74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7FBB26E-6C54-CB3A-A066-47B1C964C115}"/>
              </a:ext>
            </a:extLst>
          </p:cNvPr>
          <p:cNvSpPr>
            <a:spLocks noGrp="1"/>
          </p:cNvSpPr>
          <p:nvPr>
            <p:ph type="dt" sz="half" idx="10"/>
          </p:nvPr>
        </p:nvSpPr>
        <p:spPr/>
        <p:txBody>
          <a:bodyPr/>
          <a:lstStyle/>
          <a:p>
            <a:fld id="{A14349FB-0488-4264-8604-1866C0CFC51B}" type="datetimeFigureOut">
              <a:rPr lang="el-GR" smtClean="0"/>
              <a:t>22/10/2025</a:t>
            </a:fld>
            <a:endParaRPr lang="el-GR"/>
          </a:p>
        </p:txBody>
      </p:sp>
      <p:sp>
        <p:nvSpPr>
          <p:cNvPr id="4" name="Θέση υποσέλιδου 3">
            <a:extLst>
              <a:ext uri="{FF2B5EF4-FFF2-40B4-BE49-F238E27FC236}">
                <a16:creationId xmlns:a16="http://schemas.microsoft.com/office/drawing/2014/main" id="{3B2DA492-35AB-04A3-AB15-7701EFD0380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54F662B-C49C-71C7-AE54-D86708C1C97E}"/>
              </a:ext>
            </a:extLst>
          </p:cNvPr>
          <p:cNvSpPr>
            <a:spLocks noGrp="1"/>
          </p:cNvSpPr>
          <p:nvPr>
            <p:ph type="sldNum" sz="quarter" idx="12"/>
          </p:nvPr>
        </p:nvSpPr>
        <p:spPr/>
        <p:txBody>
          <a:bodyPr/>
          <a:lstStyle/>
          <a:p>
            <a:fld id="{643A6B92-BDC8-4830-87C3-165D2630AFBD}" type="slidenum">
              <a:rPr lang="el-GR" smtClean="0"/>
              <a:t>‹#›</a:t>
            </a:fld>
            <a:endParaRPr lang="el-GR"/>
          </a:p>
        </p:txBody>
      </p:sp>
    </p:spTree>
    <p:extLst>
      <p:ext uri="{BB962C8B-B14F-4D97-AF65-F5344CB8AC3E}">
        <p14:creationId xmlns:p14="http://schemas.microsoft.com/office/powerpoint/2010/main" val="289453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F1DC948-711C-BD95-B4D5-32FEA4D97E5A}"/>
              </a:ext>
            </a:extLst>
          </p:cNvPr>
          <p:cNvSpPr>
            <a:spLocks noGrp="1"/>
          </p:cNvSpPr>
          <p:nvPr>
            <p:ph type="dt" sz="half" idx="10"/>
          </p:nvPr>
        </p:nvSpPr>
        <p:spPr/>
        <p:txBody>
          <a:bodyPr/>
          <a:lstStyle/>
          <a:p>
            <a:fld id="{A14349FB-0488-4264-8604-1866C0CFC51B}" type="datetimeFigureOut">
              <a:rPr lang="el-GR" smtClean="0"/>
              <a:t>22/10/2025</a:t>
            </a:fld>
            <a:endParaRPr lang="el-GR"/>
          </a:p>
        </p:txBody>
      </p:sp>
      <p:sp>
        <p:nvSpPr>
          <p:cNvPr id="3" name="Θέση υποσέλιδου 2">
            <a:extLst>
              <a:ext uri="{FF2B5EF4-FFF2-40B4-BE49-F238E27FC236}">
                <a16:creationId xmlns:a16="http://schemas.microsoft.com/office/drawing/2014/main" id="{3ED5BA1D-765D-8451-376C-FB01675EEBC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20D0F97D-D3DF-5CE1-4624-0E643F0B139F}"/>
              </a:ext>
            </a:extLst>
          </p:cNvPr>
          <p:cNvSpPr>
            <a:spLocks noGrp="1"/>
          </p:cNvSpPr>
          <p:nvPr>
            <p:ph type="sldNum" sz="quarter" idx="12"/>
          </p:nvPr>
        </p:nvSpPr>
        <p:spPr/>
        <p:txBody>
          <a:bodyPr/>
          <a:lstStyle/>
          <a:p>
            <a:fld id="{643A6B92-BDC8-4830-87C3-165D2630AFBD}" type="slidenum">
              <a:rPr lang="el-GR" smtClean="0"/>
              <a:t>‹#›</a:t>
            </a:fld>
            <a:endParaRPr lang="el-GR"/>
          </a:p>
        </p:txBody>
      </p:sp>
    </p:spTree>
    <p:extLst>
      <p:ext uri="{BB962C8B-B14F-4D97-AF65-F5344CB8AC3E}">
        <p14:creationId xmlns:p14="http://schemas.microsoft.com/office/powerpoint/2010/main" val="223881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AB529B-F34B-B44E-602E-73217FBBD8C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90F0ED6-B5A2-A6B4-3A03-BE8E0E1D59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6012A59C-CF19-3A58-2264-5808C76F19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008B5CF-CD75-02DB-3AD9-AE81F0F4784C}"/>
              </a:ext>
            </a:extLst>
          </p:cNvPr>
          <p:cNvSpPr>
            <a:spLocks noGrp="1"/>
          </p:cNvSpPr>
          <p:nvPr>
            <p:ph type="dt" sz="half" idx="10"/>
          </p:nvPr>
        </p:nvSpPr>
        <p:spPr/>
        <p:txBody>
          <a:bodyPr/>
          <a:lstStyle/>
          <a:p>
            <a:fld id="{A14349FB-0488-4264-8604-1866C0CFC51B}" type="datetimeFigureOut">
              <a:rPr lang="el-GR" smtClean="0"/>
              <a:t>22/10/2025</a:t>
            </a:fld>
            <a:endParaRPr lang="el-GR"/>
          </a:p>
        </p:txBody>
      </p:sp>
      <p:sp>
        <p:nvSpPr>
          <p:cNvPr id="6" name="Θέση υποσέλιδου 5">
            <a:extLst>
              <a:ext uri="{FF2B5EF4-FFF2-40B4-BE49-F238E27FC236}">
                <a16:creationId xmlns:a16="http://schemas.microsoft.com/office/drawing/2014/main" id="{0763498A-A485-3F01-0D23-ECBCD5EDECE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4FDA76A-55CD-9EAA-249D-DC2AEEF31EA6}"/>
              </a:ext>
            </a:extLst>
          </p:cNvPr>
          <p:cNvSpPr>
            <a:spLocks noGrp="1"/>
          </p:cNvSpPr>
          <p:nvPr>
            <p:ph type="sldNum" sz="quarter" idx="12"/>
          </p:nvPr>
        </p:nvSpPr>
        <p:spPr/>
        <p:txBody>
          <a:bodyPr/>
          <a:lstStyle/>
          <a:p>
            <a:fld id="{643A6B92-BDC8-4830-87C3-165D2630AFBD}" type="slidenum">
              <a:rPr lang="el-GR" smtClean="0"/>
              <a:t>‹#›</a:t>
            </a:fld>
            <a:endParaRPr lang="el-GR"/>
          </a:p>
        </p:txBody>
      </p:sp>
    </p:spTree>
    <p:extLst>
      <p:ext uri="{BB962C8B-B14F-4D97-AF65-F5344CB8AC3E}">
        <p14:creationId xmlns:p14="http://schemas.microsoft.com/office/powerpoint/2010/main" val="14975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FC8539-C24A-2C83-1146-C9325D74F42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1F26419-1A6B-5D05-C3C7-2A7F046C4F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659CD32-74F1-2AA8-072E-63D14317F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DBD7E7A-E091-D9DA-4611-0DFD808D053C}"/>
              </a:ext>
            </a:extLst>
          </p:cNvPr>
          <p:cNvSpPr>
            <a:spLocks noGrp="1"/>
          </p:cNvSpPr>
          <p:nvPr>
            <p:ph type="dt" sz="half" idx="10"/>
          </p:nvPr>
        </p:nvSpPr>
        <p:spPr/>
        <p:txBody>
          <a:bodyPr/>
          <a:lstStyle/>
          <a:p>
            <a:fld id="{A14349FB-0488-4264-8604-1866C0CFC51B}" type="datetimeFigureOut">
              <a:rPr lang="el-GR" smtClean="0"/>
              <a:t>22/10/2025</a:t>
            </a:fld>
            <a:endParaRPr lang="el-GR"/>
          </a:p>
        </p:txBody>
      </p:sp>
      <p:sp>
        <p:nvSpPr>
          <p:cNvPr id="6" name="Θέση υποσέλιδου 5">
            <a:extLst>
              <a:ext uri="{FF2B5EF4-FFF2-40B4-BE49-F238E27FC236}">
                <a16:creationId xmlns:a16="http://schemas.microsoft.com/office/drawing/2014/main" id="{6E4D4DAD-43B4-3A1E-B134-BF8CB29C094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F5C2C62-AF05-9856-FE05-6DDC4B2836A6}"/>
              </a:ext>
            </a:extLst>
          </p:cNvPr>
          <p:cNvSpPr>
            <a:spLocks noGrp="1"/>
          </p:cNvSpPr>
          <p:nvPr>
            <p:ph type="sldNum" sz="quarter" idx="12"/>
          </p:nvPr>
        </p:nvSpPr>
        <p:spPr/>
        <p:txBody>
          <a:bodyPr/>
          <a:lstStyle/>
          <a:p>
            <a:fld id="{643A6B92-BDC8-4830-87C3-165D2630AFBD}" type="slidenum">
              <a:rPr lang="el-GR" smtClean="0"/>
              <a:t>‹#›</a:t>
            </a:fld>
            <a:endParaRPr lang="el-GR"/>
          </a:p>
        </p:txBody>
      </p:sp>
    </p:spTree>
    <p:extLst>
      <p:ext uri="{BB962C8B-B14F-4D97-AF65-F5344CB8AC3E}">
        <p14:creationId xmlns:p14="http://schemas.microsoft.com/office/powerpoint/2010/main" val="165685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842D80AE-797B-0861-382C-2A1BC4C061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D87B2B6-50C0-AE39-64FE-F877AC7328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59A1B71-90BF-C311-7700-C58C2A914E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4349FB-0488-4264-8604-1866C0CFC51B}" type="datetimeFigureOut">
              <a:rPr lang="el-GR" smtClean="0"/>
              <a:t>22/10/2025</a:t>
            </a:fld>
            <a:endParaRPr lang="el-GR"/>
          </a:p>
        </p:txBody>
      </p:sp>
      <p:sp>
        <p:nvSpPr>
          <p:cNvPr id="5" name="Θέση υποσέλιδου 4">
            <a:extLst>
              <a:ext uri="{FF2B5EF4-FFF2-40B4-BE49-F238E27FC236}">
                <a16:creationId xmlns:a16="http://schemas.microsoft.com/office/drawing/2014/main" id="{55BEF5AF-CB77-47D4-53E9-C1D309D1D5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1ECD5CB6-BA7B-2B2B-875B-5AD03469EB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3A6B92-BDC8-4830-87C3-165D2630AFBD}" type="slidenum">
              <a:rPr lang="el-GR" smtClean="0"/>
              <a:t>‹#›</a:t>
            </a:fld>
            <a:endParaRPr lang="el-GR"/>
          </a:p>
        </p:txBody>
      </p:sp>
    </p:spTree>
    <p:extLst>
      <p:ext uri="{BB962C8B-B14F-4D97-AF65-F5344CB8AC3E}">
        <p14:creationId xmlns:p14="http://schemas.microsoft.com/office/powerpoint/2010/main" val="1816795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zappit.gr/tv-rating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742950" y="602428"/>
            <a:ext cx="3476625" cy="5798372"/>
          </a:xfrm>
        </p:spPr>
        <p:txBody>
          <a:bodyPr vert="horz" lIns="91440" tIns="45720" rIns="91440" bIns="45720" rtlCol="0" anchor="ctr">
            <a:normAutofit fontScale="90000"/>
          </a:bodyPr>
          <a:lstStyle/>
          <a:p>
            <a:pPr algn="ctr">
              <a:lnSpc>
                <a:spcPct val="120000"/>
              </a:lnSpc>
            </a:pPr>
            <a:br>
              <a:rPr lang="el-GR" sz="2400" b="1" dirty="0">
                <a:solidFill>
                  <a:srgbClr val="FFFFFF"/>
                </a:solidFill>
                <a:latin typeface="+mn-lt"/>
              </a:rPr>
            </a:br>
            <a:r>
              <a:rPr lang="el-GR" sz="2400" b="1" dirty="0">
                <a:solidFill>
                  <a:srgbClr val="FFFFFF"/>
                </a:solidFill>
                <a:latin typeface="+mn-lt"/>
              </a:rPr>
              <a:t>ΠΑΝΕΠΙΣΤΗΜΙΟ ΔΥΤΙΚΗΣ ΜΑΚΕΔΟΝΙΑΣ</a:t>
            </a:r>
            <a:br>
              <a:rPr lang="el-GR" sz="2400" b="1" dirty="0">
                <a:solidFill>
                  <a:srgbClr val="FFFFFF"/>
                </a:solidFill>
                <a:latin typeface="+mn-lt"/>
              </a:rPr>
            </a:br>
            <a:r>
              <a:rPr lang="el-GR" sz="2400" b="1" dirty="0">
                <a:solidFill>
                  <a:srgbClr val="FFFFFF"/>
                </a:solidFill>
                <a:latin typeface="+mn-lt"/>
              </a:rPr>
              <a:t>Τμήμα Επικοινωνίας και Ψηφιακών Μέσων</a:t>
            </a:r>
            <a:br>
              <a:rPr lang="el-GR" sz="2400" dirty="0">
                <a:solidFill>
                  <a:srgbClr val="FFFFFF"/>
                </a:solidFill>
                <a:latin typeface="+mn-lt"/>
              </a:rPr>
            </a:br>
            <a:br>
              <a:rPr lang="el-GR" sz="2400" dirty="0">
                <a:solidFill>
                  <a:srgbClr val="FFFFFF"/>
                </a:solidFill>
                <a:latin typeface="+mn-lt"/>
              </a:rPr>
            </a:br>
            <a:r>
              <a:rPr lang="en-US" sz="2400" kern="1200" dirty="0" err="1">
                <a:solidFill>
                  <a:srgbClr val="FFFFFF"/>
                </a:solidFill>
                <a:latin typeface="+mn-lt"/>
              </a:rPr>
              <a:t>Τηλεο</a:t>
            </a:r>
            <a:r>
              <a:rPr lang="en-US" sz="2400" kern="1200" dirty="0">
                <a:solidFill>
                  <a:srgbClr val="FFFFFF"/>
                </a:solidFill>
                <a:latin typeface="+mn-lt"/>
              </a:rPr>
              <a:t>πτική Δημοσιογραφία</a:t>
            </a:r>
            <a:br>
              <a:rPr lang="en-US" sz="2400" kern="1200" dirty="0">
                <a:solidFill>
                  <a:srgbClr val="FFFFFF"/>
                </a:solidFill>
                <a:latin typeface="+mn-lt"/>
              </a:rPr>
            </a:br>
            <a:r>
              <a:rPr lang="el-GR" sz="2400" kern="1200" dirty="0">
                <a:solidFill>
                  <a:srgbClr val="FFFFFF"/>
                </a:solidFill>
                <a:latin typeface="+mn-lt"/>
              </a:rPr>
              <a:t>(202</a:t>
            </a:r>
            <a:r>
              <a:rPr lang="en-US" sz="2400" kern="1200" dirty="0">
                <a:solidFill>
                  <a:srgbClr val="FFFFFF"/>
                </a:solidFill>
                <a:latin typeface="+mn-lt"/>
              </a:rPr>
              <a:t>5</a:t>
            </a:r>
            <a:r>
              <a:rPr lang="el-GR" sz="2400" kern="1200" dirty="0">
                <a:solidFill>
                  <a:srgbClr val="FFFFFF"/>
                </a:solidFill>
                <a:latin typeface="+mn-lt"/>
              </a:rPr>
              <a:t>-202</a:t>
            </a:r>
            <a:r>
              <a:rPr lang="en-US" sz="2400" kern="1200" dirty="0">
                <a:solidFill>
                  <a:srgbClr val="FFFFFF"/>
                </a:solidFill>
                <a:latin typeface="+mn-lt"/>
              </a:rPr>
              <a:t>6</a:t>
            </a:r>
            <a:r>
              <a:rPr lang="el-GR" sz="2400" kern="1200" dirty="0">
                <a:solidFill>
                  <a:srgbClr val="FFFFFF"/>
                </a:solidFill>
                <a:latin typeface="+mn-lt"/>
              </a:rPr>
              <a:t>)</a:t>
            </a:r>
            <a:br>
              <a:rPr lang="el-GR" sz="2400" kern="1200" dirty="0">
                <a:solidFill>
                  <a:srgbClr val="FFFFFF"/>
                </a:solidFill>
                <a:latin typeface="+mn-lt"/>
              </a:rPr>
            </a:br>
            <a:br>
              <a:rPr lang="el-GR" sz="2400" kern="1200" dirty="0">
                <a:solidFill>
                  <a:srgbClr val="FFFFFF"/>
                </a:solidFill>
                <a:latin typeface="+mn-lt"/>
              </a:rPr>
            </a:br>
            <a:r>
              <a:rPr lang="el-GR" sz="2400" kern="1200" dirty="0">
                <a:solidFill>
                  <a:srgbClr val="FFFFFF"/>
                </a:solidFill>
                <a:latin typeface="+mn-lt"/>
              </a:rPr>
              <a:t>Διδάσκουσα</a:t>
            </a:r>
            <a:r>
              <a:rPr lang="el-GR" sz="2400" dirty="0">
                <a:solidFill>
                  <a:srgbClr val="FFFFFF"/>
                </a:solidFill>
                <a:latin typeface="+mn-lt"/>
              </a:rPr>
              <a:t>: Ελένη </a:t>
            </a:r>
            <a:r>
              <a:rPr lang="el-GR" sz="2400" dirty="0" err="1">
                <a:solidFill>
                  <a:srgbClr val="FFFFFF"/>
                </a:solidFill>
                <a:latin typeface="+mn-lt"/>
              </a:rPr>
              <a:t>Τσαλκατίδου</a:t>
            </a:r>
            <a:r>
              <a:rPr lang="el-GR" sz="2400" dirty="0">
                <a:solidFill>
                  <a:srgbClr val="FFFFFF"/>
                </a:solidFill>
                <a:latin typeface="+mn-lt"/>
              </a:rPr>
              <a:t>, </a:t>
            </a:r>
            <a:r>
              <a:rPr lang="en-US" sz="2400" dirty="0">
                <a:solidFill>
                  <a:schemeClr val="bg1"/>
                </a:solidFill>
                <a:latin typeface="+mn-lt"/>
              </a:rPr>
              <a:t>tsalkatidou@yahoo.com, aff02240@uowm.gr </a:t>
            </a:r>
            <a:br>
              <a:rPr lang="el-GR" sz="2400" dirty="0">
                <a:solidFill>
                  <a:srgbClr val="FFFFFF"/>
                </a:solidFill>
                <a:latin typeface="Century Gothic" panose="020B0502020202020204" pitchFamily="34" charset="0"/>
              </a:rPr>
            </a:br>
            <a:br>
              <a:rPr lang="el-GR" sz="2400" dirty="0">
                <a:solidFill>
                  <a:srgbClr val="FFFFFF"/>
                </a:solidFill>
                <a:latin typeface="Century Gothic" panose="020B0502020202020204" pitchFamily="34" charset="0"/>
              </a:rPr>
            </a:br>
            <a:br>
              <a:rPr lang="el-GR" sz="2400" dirty="0">
                <a:solidFill>
                  <a:srgbClr val="FFFFFF"/>
                </a:solidFill>
                <a:latin typeface="Century Gothic" panose="020B0502020202020204" pitchFamily="34" charset="0"/>
              </a:rPr>
            </a:br>
            <a:endParaRPr lang="en-US" sz="2400" kern="1200" dirty="0">
              <a:solidFill>
                <a:srgbClr val="FFFFFF"/>
              </a:solidFill>
              <a:latin typeface="Century Gothic" panose="020B0502020202020204" pitchFamily="34" charset="0"/>
            </a:endParaRPr>
          </a:p>
        </p:txBody>
      </p:sp>
      <p:pic>
        <p:nvPicPr>
          <p:cNvPr id="4" name="Θέση περιεχομένου 3"/>
          <p:cNvPicPr>
            <a:picLocks noGrp="1" noChangeAspect="1"/>
          </p:cNvPicPr>
          <p:nvPr>
            <p:ph idx="1"/>
          </p:nvPr>
        </p:nvPicPr>
        <p:blipFill>
          <a:blip r:embed="rId2"/>
          <a:stretch>
            <a:fillRect/>
          </a:stretch>
        </p:blipFill>
        <p:spPr>
          <a:xfrm>
            <a:off x="5153822" y="1257558"/>
            <a:ext cx="6553545" cy="43508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48080" y="1161826"/>
            <a:ext cx="2618740" cy="4409029"/>
          </a:xfrm>
        </p:spPr>
        <p:txBody>
          <a:bodyPr vert="horz" lIns="91440" tIns="45720" rIns="91440" bIns="45720" rtlCol="0">
            <a:normAutofit/>
          </a:bodyPr>
          <a:lstStyle/>
          <a:p>
            <a:pPr algn="ctr"/>
            <a:r>
              <a:rPr lang="el-GR" sz="2700" dirty="0">
                <a:solidFill>
                  <a:srgbClr val="FFFFFF"/>
                </a:solidFill>
                <a:latin typeface="Century Gothic" panose="020B0502020202020204" pitchFamily="34" charset="0"/>
              </a:rPr>
              <a:t>ΔΥΝΑΜΙΚΟ ΚΟΙΝΟ</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46880" y="416560"/>
            <a:ext cx="7701280" cy="6197600"/>
          </a:xfrm>
        </p:spPr>
        <p:txBody>
          <a:bodyPr anchor="ctr">
            <a:noAutofit/>
          </a:bodyPr>
          <a:lstStyle/>
          <a:p>
            <a:pPr>
              <a:lnSpc>
                <a:spcPct val="130000"/>
              </a:lnSpc>
            </a:pPr>
            <a:r>
              <a:rPr lang="el-GR" sz="2400" dirty="0">
                <a:solidFill>
                  <a:schemeClr val="tx1"/>
                </a:solidFill>
              </a:rPr>
              <a:t>Το βασικό κοινό που ενδιαφέρει τις διαφημιστικές εταιρείες είναι το λεγόμενο </a:t>
            </a:r>
            <a:r>
              <a:rPr lang="el-GR" sz="2400" b="1" dirty="0">
                <a:solidFill>
                  <a:schemeClr val="tx1"/>
                </a:solidFill>
              </a:rPr>
              <a:t>δυναμικό (εμπορικό) κοινό</a:t>
            </a:r>
            <a:r>
              <a:rPr lang="el-GR" sz="2400" dirty="0">
                <a:solidFill>
                  <a:schemeClr val="tx1"/>
                </a:solidFill>
              </a:rPr>
              <a:t>, το οποίο θεωρείται ότι έχει τη μεγαλύτερη αγοραστική δύναμη</a:t>
            </a:r>
          </a:p>
          <a:p>
            <a:pPr>
              <a:lnSpc>
                <a:spcPct val="130000"/>
              </a:lnSpc>
            </a:pPr>
            <a:r>
              <a:rPr lang="el-GR" sz="2400" dirty="0">
                <a:solidFill>
                  <a:schemeClr val="tx1"/>
                </a:solidFill>
              </a:rPr>
              <a:t>Μέχρι την 1η Φεβρουαρίου 2018, το δυναμικό κοινό αποτελούνταν από άτομα στο εύρος ηλικιών 15-44. Πλέον, το δυναμικό κοινό «Ενήλικες 15-44» αντικαταστάθηκε από το «</a:t>
            </a:r>
            <a:r>
              <a:rPr lang="el-GR" sz="2400" b="1" dirty="0">
                <a:solidFill>
                  <a:schemeClr val="tx1"/>
                </a:solidFill>
              </a:rPr>
              <a:t>Ενήλικες 18-54</a:t>
            </a:r>
            <a:r>
              <a:rPr lang="el-GR" sz="2400" dirty="0">
                <a:solidFill>
                  <a:schemeClr val="tx1"/>
                </a:solidFill>
              </a:rPr>
              <a:t>»</a:t>
            </a:r>
          </a:p>
          <a:p>
            <a:pPr>
              <a:lnSpc>
                <a:spcPct val="130000"/>
              </a:lnSpc>
            </a:pPr>
            <a:r>
              <a:rPr lang="el-GR" sz="2400" dirty="0">
                <a:solidFill>
                  <a:schemeClr val="tx1"/>
                </a:solidFill>
              </a:rPr>
              <a:t>Προβληματισμός ως προς τον προσδιορισμό του δυναμικού κοινού – ανάγκη για επέκτασή του σε μεγαλύτερες ηλικίες </a:t>
            </a:r>
          </a:p>
        </p:txBody>
      </p:sp>
    </p:spTree>
    <p:extLst>
      <p:ext uri="{BB962C8B-B14F-4D97-AF65-F5344CB8AC3E}">
        <p14:creationId xmlns:p14="http://schemas.microsoft.com/office/powerpoint/2010/main" val="198196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uild="p"/>
      <p:bldP spid="5"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48080" y="828340"/>
            <a:ext cx="2618740" cy="4742516"/>
          </a:xfrm>
        </p:spPr>
        <p:txBody>
          <a:bodyPr vert="horz" lIns="91440" tIns="45720" rIns="91440" bIns="45720" rtlCol="0">
            <a:normAutofit/>
          </a:bodyPr>
          <a:lstStyle/>
          <a:p>
            <a:pPr algn="ctr">
              <a:lnSpc>
                <a:spcPct val="150000"/>
              </a:lnSpc>
            </a:pPr>
            <a:r>
              <a:rPr lang="el-GR" sz="2600" dirty="0">
                <a:solidFill>
                  <a:srgbClr val="FFFFFF"/>
                </a:solidFill>
                <a:latin typeface="Century Gothic" panose="020B0502020202020204" pitchFamily="34" charset="0"/>
              </a:rPr>
              <a:t>ΔΙΑΔΙΚΑΣΙΑ ΜΕΤΡΗΣΗΣ ΤΗΣ ΤΗΛΕΘΕΑΣΗΣ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46880" y="416560"/>
            <a:ext cx="7701280" cy="6197600"/>
          </a:xfrm>
        </p:spPr>
        <p:txBody>
          <a:bodyPr anchor="ctr">
            <a:noAutofit/>
          </a:bodyPr>
          <a:lstStyle/>
          <a:p>
            <a:pPr>
              <a:lnSpc>
                <a:spcPct val="100000"/>
              </a:lnSpc>
              <a:buFont typeface="Wingdings" panose="05000000000000000000" pitchFamily="2" charset="2"/>
              <a:buChar char="ü"/>
            </a:pPr>
            <a:r>
              <a:rPr lang="el-GR" sz="2400" dirty="0">
                <a:solidFill>
                  <a:schemeClr val="tx1"/>
                </a:solidFill>
              </a:rPr>
              <a:t>Η διαδικασία μέτρησης της τηλεθέασης γίνεται σε στάδια: Το πρώτο στάδιο περιλαμβάνει τη </a:t>
            </a:r>
            <a:r>
              <a:rPr lang="el-GR" sz="2400" b="1" dirty="0">
                <a:solidFill>
                  <a:schemeClr val="tx1"/>
                </a:solidFill>
              </a:rPr>
              <a:t>διεξαγωγή της έρευνας βάσης</a:t>
            </a:r>
            <a:r>
              <a:rPr lang="el-GR" sz="2400" dirty="0">
                <a:solidFill>
                  <a:schemeClr val="tx1"/>
                </a:solidFill>
              </a:rPr>
              <a:t>. Η έρευνα βάσης είναι μια μεγάλη δειγματοληπτική έρευνα ερωτηματολογίου, που γίνεται σε σταθερή βάση (ετησίως) και έχει ως κύριους στόχους:</a:t>
            </a:r>
          </a:p>
          <a:p>
            <a:pPr>
              <a:lnSpc>
                <a:spcPct val="100000"/>
              </a:lnSpc>
            </a:pPr>
            <a:r>
              <a:rPr lang="el-GR" sz="2400" dirty="0">
                <a:solidFill>
                  <a:schemeClr val="tx1"/>
                </a:solidFill>
              </a:rPr>
              <a:t>Τη δημιουργία αποθέματος για την ανεύρεση των νοικοκυριών του δείγματος</a:t>
            </a:r>
          </a:p>
          <a:p>
            <a:pPr>
              <a:lnSpc>
                <a:spcPct val="100000"/>
              </a:lnSpc>
            </a:pPr>
            <a:r>
              <a:rPr lang="el-GR" sz="2400" dirty="0">
                <a:solidFill>
                  <a:schemeClr val="tx1"/>
                </a:solidFill>
              </a:rPr>
              <a:t>Την παρακολούθηση και χρήση στοιχείων του πληθυσμού που δεν είναι διαθέσιμα από τις ελληνικές στατιστικές υπηρεσίες, αλλά είναι απαραίτητα για την έρευνα</a:t>
            </a:r>
          </a:p>
          <a:p>
            <a:pPr>
              <a:lnSpc>
                <a:spcPct val="100000"/>
              </a:lnSpc>
            </a:pPr>
            <a:r>
              <a:rPr lang="el-GR" sz="2400" dirty="0"/>
              <a:t>Τ</a:t>
            </a:r>
            <a:r>
              <a:rPr lang="el-GR" sz="2400" dirty="0">
                <a:solidFill>
                  <a:schemeClr val="tx1"/>
                </a:solidFill>
              </a:rPr>
              <a:t>ην παρακολούθηση άλλων συνθηκών που επηρεάζουν την τηλεθέαση (π.χ. διείσδυση του internet)</a:t>
            </a:r>
          </a:p>
        </p:txBody>
      </p:sp>
    </p:spTree>
    <p:extLst>
      <p:ext uri="{BB962C8B-B14F-4D97-AF65-F5344CB8AC3E}">
        <p14:creationId xmlns:p14="http://schemas.microsoft.com/office/powerpoint/2010/main" val="295322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uild="p"/>
      <p:bldP spid="5"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224D4344-88EA-3D9D-050A-5A0D7962359E}"/>
              </a:ext>
            </a:extLst>
          </p:cNvPr>
          <p:cNvPicPr>
            <a:picLocks noGrp="1" noChangeAspect="1"/>
          </p:cNvPicPr>
          <p:nvPr>
            <p:ph idx="1"/>
          </p:nvPr>
        </p:nvPicPr>
        <p:blipFill>
          <a:blip r:embed="rId2"/>
          <a:stretch>
            <a:fillRect/>
          </a:stretch>
        </p:blipFill>
        <p:spPr>
          <a:xfrm>
            <a:off x="720763" y="570155"/>
            <a:ext cx="10948486" cy="5721257"/>
          </a:xfrm>
        </p:spPr>
      </p:pic>
    </p:spTree>
    <p:extLst>
      <p:ext uri="{BB962C8B-B14F-4D97-AF65-F5344CB8AC3E}">
        <p14:creationId xmlns:p14="http://schemas.microsoft.com/office/powerpoint/2010/main" val="1584758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097915" y="817581"/>
            <a:ext cx="2618740" cy="4615479"/>
          </a:xfrm>
        </p:spPr>
        <p:txBody>
          <a:bodyPr vert="horz" lIns="91440" tIns="45720" rIns="91440" bIns="45720" rtlCol="0">
            <a:normAutofit/>
          </a:bodyPr>
          <a:lstStyle/>
          <a:p>
            <a:pPr algn="ctr">
              <a:lnSpc>
                <a:spcPct val="150000"/>
              </a:lnSpc>
            </a:pPr>
            <a:r>
              <a:rPr lang="el-GR" sz="2400" b="1" dirty="0">
                <a:solidFill>
                  <a:srgbClr val="FFFFFF"/>
                </a:solidFill>
                <a:latin typeface="Century Gothic" panose="020B0502020202020204" pitchFamily="34" charset="0"/>
              </a:rPr>
              <a:t>ΔΙΑΔΙΚΑΣΙΑ ΜΕΤΡΗΣΗΣ ΤΗΣ ΤΗΛΕΘΕΑΣΗΣ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46880" y="580912"/>
            <a:ext cx="7274560" cy="5561703"/>
          </a:xfrm>
        </p:spPr>
        <p:txBody>
          <a:bodyPr anchor="ctr">
            <a:noAutofit/>
          </a:bodyPr>
          <a:lstStyle/>
          <a:p>
            <a:pPr>
              <a:lnSpc>
                <a:spcPct val="150000"/>
              </a:lnSpc>
            </a:pPr>
            <a:r>
              <a:rPr lang="el-GR" sz="2400" dirty="0">
                <a:solidFill>
                  <a:schemeClr val="tx1"/>
                </a:solidFill>
              </a:rPr>
              <a:t>Στην Ελλάδα η έρευνα αυτή γίνεται μέσω τηλεφώνου σε ετήσια βάση και σε δείγμα 11.500 νοικοκυριών. Διεξάγεται από κοινού από την MRB Hellas και την Metron Analysis για λογαριασμό της AGB-</a:t>
            </a:r>
            <a:r>
              <a:rPr lang="en-US" altLang="el-GR" sz="2400" dirty="0">
                <a:solidFill>
                  <a:schemeClr val="tx1"/>
                </a:solidFill>
              </a:rPr>
              <a:t>Nielsen</a:t>
            </a:r>
            <a:endParaRPr lang="el-GR" sz="2400" dirty="0">
              <a:solidFill>
                <a:schemeClr val="tx1"/>
              </a:solidFill>
            </a:endParaRPr>
          </a:p>
        </p:txBody>
      </p:sp>
    </p:spTree>
    <p:extLst>
      <p:ext uri="{BB962C8B-B14F-4D97-AF65-F5344CB8AC3E}">
        <p14:creationId xmlns:p14="http://schemas.microsoft.com/office/powerpoint/2010/main" val="39025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uild="p"/>
      <p:bldP spid="5"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097915" y="1161827"/>
            <a:ext cx="2618740" cy="4271234"/>
          </a:xfrm>
        </p:spPr>
        <p:txBody>
          <a:bodyPr vert="horz" lIns="91440" tIns="45720" rIns="91440" bIns="45720" rtlCol="0">
            <a:normAutofit/>
          </a:bodyPr>
          <a:lstStyle/>
          <a:p>
            <a:pPr algn="ctr">
              <a:lnSpc>
                <a:spcPct val="150000"/>
              </a:lnSpc>
            </a:pPr>
            <a:r>
              <a:rPr lang="el-GR" sz="2500" b="1" dirty="0">
                <a:solidFill>
                  <a:srgbClr val="FFFFFF"/>
                </a:solidFill>
                <a:latin typeface="Century Gothic" panose="020B0502020202020204" pitchFamily="34" charset="0"/>
              </a:rPr>
              <a:t>ΔΙΑΔΙΚΑΣΙΑ ΜΕΤΡΗΣΗΣ ΤΗΣ ΤΗΛΕΘΕΑΣΗΣ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46880" y="416560"/>
            <a:ext cx="7701280" cy="6197600"/>
          </a:xfrm>
        </p:spPr>
        <p:txBody>
          <a:bodyPr anchor="ctr">
            <a:noAutofit/>
          </a:bodyPr>
          <a:lstStyle/>
          <a:p>
            <a:pPr>
              <a:lnSpc>
                <a:spcPct val="150000"/>
              </a:lnSpc>
            </a:pPr>
            <a:r>
              <a:rPr sz="1800" dirty="0">
                <a:solidFill>
                  <a:schemeClr val="tx1"/>
                </a:solidFill>
              </a:rPr>
              <a:t>To δεύτερο στάδιο περιέχει τη δημιουργία του </a:t>
            </a:r>
            <a:r>
              <a:rPr sz="1800" b="1" dirty="0">
                <a:solidFill>
                  <a:schemeClr val="tx1"/>
                </a:solidFill>
              </a:rPr>
              <a:t>δείγματος μέτρησης τηλεθέαση</a:t>
            </a:r>
            <a:endParaRPr lang="el-GR" sz="1800" b="1" dirty="0">
              <a:solidFill>
                <a:schemeClr val="tx1"/>
              </a:solidFill>
            </a:endParaRPr>
          </a:p>
          <a:p>
            <a:pPr>
              <a:lnSpc>
                <a:spcPct val="150000"/>
              </a:lnSpc>
            </a:pPr>
            <a:r>
              <a:rPr sz="1800" dirty="0" err="1">
                <a:solidFill>
                  <a:schemeClr val="tx1"/>
                </a:solidFill>
              </a:rPr>
              <a:t>Το</a:t>
            </a:r>
            <a:r>
              <a:rPr sz="1800" dirty="0">
                <a:solidFill>
                  <a:schemeClr val="tx1"/>
                </a:solidFill>
              </a:rPr>
              <a:t> δείγμα προέρχεται αποκλειστικά από τα νοικοκυριά τα οποία έχουν συμμετάσχει στην έρευνα βάσης, και επιλέγεται με συγκεκριμένο τρόπο για να διασφαλίζονται η τυχαιότητα και η αντιπροσωπευτικότητά του</a:t>
            </a:r>
            <a:endParaRPr lang="el-GR" sz="1800" dirty="0">
              <a:solidFill>
                <a:schemeClr val="tx1"/>
              </a:solidFill>
            </a:endParaRPr>
          </a:p>
          <a:p>
            <a:pPr>
              <a:lnSpc>
                <a:spcPct val="150000"/>
              </a:lnSpc>
            </a:pPr>
            <a:r>
              <a:rPr sz="1800" dirty="0" err="1">
                <a:solidFill>
                  <a:schemeClr val="tx1"/>
                </a:solidFill>
              </a:rPr>
              <a:t>Το</a:t>
            </a:r>
            <a:r>
              <a:rPr sz="1800" dirty="0">
                <a:solidFill>
                  <a:schemeClr val="tx1"/>
                </a:solidFill>
              </a:rPr>
              <a:t> μέγεθος του δείγματος ξεπερνά τα </a:t>
            </a:r>
            <a:r>
              <a:rPr sz="1800" b="1" dirty="0">
                <a:solidFill>
                  <a:schemeClr val="tx1"/>
                </a:solidFill>
              </a:rPr>
              <a:t>1.300 νοικοκυριά</a:t>
            </a:r>
            <a:r>
              <a:rPr sz="1800" dirty="0">
                <a:solidFill>
                  <a:schemeClr val="tx1"/>
                </a:solidFill>
              </a:rPr>
              <a:t>, με άτομα ηλικίας 4 ετών και άνω</a:t>
            </a:r>
            <a:endParaRPr lang="el-GR" sz="1800" dirty="0"/>
          </a:p>
          <a:p>
            <a:pPr>
              <a:lnSpc>
                <a:spcPct val="150000"/>
              </a:lnSpc>
            </a:pPr>
            <a:r>
              <a:rPr lang="el-GR" sz="1800" dirty="0">
                <a:solidFill>
                  <a:schemeClr val="tx1"/>
                </a:solidFill>
              </a:rPr>
              <a:t>Εάν</a:t>
            </a:r>
            <a:r>
              <a:rPr sz="1800" dirty="0">
                <a:solidFill>
                  <a:schemeClr val="tx1"/>
                </a:solidFill>
              </a:rPr>
              <a:t> ένα νοικοκυριό επιλεγεί, οδηγείται στην τοποθέτηση ενός </a:t>
            </a:r>
            <a:r>
              <a:rPr sz="1800" b="1" dirty="0">
                <a:solidFill>
                  <a:schemeClr val="tx1"/>
                </a:solidFill>
              </a:rPr>
              <a:t>μετρητή</a:t>
            </a:r>
            <a:r>
              <a:rPr lang="el-GR" sz="1800" b="1" dirty="0">
                <a:solidFill>
                  <a:schemeClr val="tx1"/>
                </a:solidFill>
              </a:rPr>
              <a:t> </a:t>
            </a:r>
            <a:r>
              <a:rPr lang="en-US" sz="1800" b="1" dirty="0">
                <a:solidFill>
                  <a:schemeClr val="tx1"/>
                </a:solidFill>
              </a:rPr>
              <a:t>(people meter)</a:t>
            </a:r>
            <a:r>
              <a:rPr sz="1800" b="1" dirty="0">
                <a:solidFill>
                  <a:schemeClr val="tx1"/>
                </a:solidFill>
              </a:rPr>
              <a:t> </a:t>
            </a:r>
            <a:r>
              <a:rPr sz="1800" dirty="0">
                <a:solidFill>
                  <a:schemeClr val="tx1"/>
                </a:solidFill>
              </a:rPr>
              <a:t>στην τηλεοπτική του συσκευή. Οι μετρητές</a:t>
            </a:r>
            <a:r>
              <a:rPr lang="el-GR" sz="1800" dirty="0">
                <a:solidFill>
                  <a:schemeClr val="tx1"/>
                </a:solidFill>
              </a:rPr>
              <a:t> </a:t>
            </a:r>
            <a:r>
              <a:rPr sz="1800" dirty="0">
                <a:solidFill>
                  <a:schemeClr val="tx1"/>
                </a:solidFill>
              </a:rPr>
              <a:t>καταγράφουν ηλεκτρονικά σε συνεχή βάση αν η τηλεόραση είναι σε λειτουργία, ποιος σταθμός παρακολουθείται και ποιο μέλος της οικογένειας παρακολουθεί μέσω ειδικού τηλεχειριστηρίου του μετρητή</a:t>
            </a:r>
          </a:p>
        </p:txBody>
      </p:sp>
    </p:spTree>
    <p:extLst>
      <p:ext uri="{BB962C8B-B14F-4D97-AF65-F5344CB8AC3E}">
        <p14:creationId xmlns:p14="http://schemas.microsoft.com/office/powerpoint/2010/main" val="86299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uild="p"/>
      <p:bldP spid="5"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097915" y="1011219"/>
            <a:ext cx="2618740" cy="4421841"/>
          </a:xfrm>
        </p:spPr>
        <p:txBody>
          <a:bodyPr vert="horz" lIns="91440" tIns="45720" rIns="91440" bIns="45720" rtlCol="0">
            <a:normAutofit/>
          </a:bodyPr>
          <a:lstStyle/>
          <a:p>
            <a:pPr algn="ctr">
              <a:lnSpc>
                <a:spcPct val="150000"/>
              </a:lnSpc>
            </a:pPr>
            <a:r>
              <a:rPr lang="el-GR" sz="2500" b="1" dirty="0">
                <a:solidFill>
                  <a:srgbClr val="FFFFFF"/>
                </a:solidFill>
                <a:latin typeface="Century Gothic" panose="020B0502020202020204" pitchFamily="34" charset="0"/>
              </a:rPr>
              <a:t>ΔΙΑΔΙΚΑΣΙΑ ΜΕΤΡΗΣΗΣ ΤΗΣ ΤΗΛΕΘΕΑΣΗΣ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46880" y="416560"/>
            <a:ext cx="7701280" cy="6197600"/>
          </a:xfrm>
        </p:spPr>
        <p:txBody>
          <a:bodyPr anchor="ctr">
            <a:noAutofit/>
          </a:bodyPr>
          <a:lstStyle/>
          <a:p>
            <a:pPr>
              <a:lnSpc>
                <a:spcPct val="150000"/>
              </a:lnSpc>
            </a:pPr>
            <a:r>
              <a:rPr sz="2100" dirty="0">
                <a:solidFill>
                  <a:schemeClr val="tx1"/>
                </a:solidFill>
              </a:rPr>
              <a:t>Το τρίτο στάδιο είναι η </a:t>
            </a:r>
            <a:r>
              <a:rPr sz="2100" b="1" dirty="0">
                <a:solidFill>
                  <a:schemeClr val="tx1"/>
                </a:solidFill>
              </a:rPr>
              <a:t>συλλογή στοιχείων</a:t>
            </a:r>
            <a:endParaRPr lang="el-GR" sz="2100" dirty="0">
              <a:solidFill>
                <a:schemeClr val="tx1"/>
              </a:solidFill>
            </a:endParaRPr>
          </a:p>
          <a:p>
            <a:pPr>
              <a:lnSpc>
                <a:spcPct val="150000"/>
              </a:lnSpc>
            </a:pPr>
            <a:r>
              <a:rPr sz="2100" dirty="0" err="1">
                <a:solidFill>
                  <a:schemeClr val="tx1"/>
                </a:solidFill>
              </a:rPr>
              <a:t>Αυτό</a:t>
            </a:r>
            <a:r>
              <a:rPr sz="2100" dirty="0">
                <a:solidFill>
                  <a:schemeClr val="tx1"/>
                </a:solidFill>
              </a:rPr>
              <a:t> πραγματοποιείται κάθε βράδυ μέσω επικοινωνίας κεντρικού ηλεκτρονικού υπολογιστή της εταιρείας και των μετρητών. Τα στοιχεία για τη ροή προγράμματος και τη διαφημιστική δαπάνη καταγράφονται και στη συνέχεια αναλύονται</a:t>
            </a:r>
            <a:endParaRPr lang="el-GR" sz="2100" dirty="0">
              <a:solidFill>
                <a:schemeClr val="tx1"/>
              </a:solidFill>
            </a:endParaRPr>
          </a:p>
          <a:p>
            <a:pPr>
              <a:lnSpc>
                <a:spcPct val="150000"/>
              </a:lnSpc>
            </a:pPr>
            <a:r>
              <a:rPr sz="2100" dirty="0" err="1">
                <a:solidFill>
                  <a:schemeClr val="tx1"/>
                </a:solidFill>
              </a:rPr>
              <a:t>Το</a:t>
            </a:r>
            <a:r>
              <a:rPr sz="2100" dirty="0">
                <a:solidFill>
                  <a:schemeClr val="tx1"/>
                </a:solidFill>
              </a:rPr>
              <a:t> </a:t>
            </a:r>
            <a:r>
              <a:rPr sz="2100" b="1" dirty="0">
                <a:solidFill>
                  <a:schemeClr val="tx1"/>
                </a:solidFill>
              </a:rPr>
              <a:t>λογισμικό ανάλυσης Arianna</a:t>
            </a:r>
            <a:r>
              <a:rPr sz="2100" dirty="0">
                <a:solidFill>
                  <a:schemeClr val="tx1"/>
                </a:solidFill>
              </a:rPr>
              <a:t> δίνει τη δυνατότητα στους τηλεοπτικούς σταθμούς να έχουν ένα μεγάλο εύρος αναλύσεων τηλεθέασης σε καθημερινή βάση, ανά λεπτό και ανά άτομο, σύμφωνα με τις ανάγκες τους</a:t>
            </a:r>
          </a:p>
        </p:txBody>
      </p:sp>
    </p:spTree>
    <p:extLst>
      <p:ext uri="{BB962C8B-B14F-4D97-AF65-F5344CB8AC3E}">
        <p14:creationId xmlns:p14="http://schemas.microsoft.com/office/powerpoint/2010/main" val="234625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uild="p"/>
      <p:bldP spid="5"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097915" y="935915"/>
            <a:ext cx="2618740" cy="4497146"/>
          </a:xfrm>
        </p:spPr>
        <p:txBody>
          <a:bodyPr vert="horz" lIns="91440" tIns="45720" rIns="91440" bIns="45720" rtlCol="0">
            <a:normAutofit/>
          </a:bodyPr>
          <a:lstStyle/>
          <a:p>
            <a:pPr algn="ctr">
              <a:lnSpc>
                <a:spcPct val="150000"/>
              </a:lnSpc>
            </a:pPr>
            <a:r>
              <a:rPr lang="el-GR" sz="2700" b="1" dirty="0">
                <a:solidFill>
                  <a:srgbClr val="FFFFFF"/>
                </a:solidFill>
                <a:latin typeface="Century Gothic" panose="020B0502020202020204" pitchFamily="34" charset="0"/>
              </a:rPr>
              <a:t>ΤΜΛ &amp; ΜΡΔ</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46880" y="416560"/>
            <a:ext cx="7701280" cy="6197600"/>
          </a:xfrm>
        </p:spPr>
        <p:txBody>
          <a:bodyPr anchor="ctr">
            <a:noAutofit/>
          </a:bodyPr>
          <a:lstStyle/>
          <a:p>
            <a:pPr>
              <a:lnSpc>
                <a:spcPct val="150000"/>
              </a:lnSpc>
            </a:pPr>
            <a:r>
              <a:rPr sz="2000" b="1" dirty="0">
                <a:solidFill>
                  <a:schemeClr val="tx1"/>
                </a:solidFill>
              </a:rPr>
              <a:t>Τηλεθέαση (ΤΜΛ: τηλεθέαση μέσου λεπτού)</a:t>
            </a:r>
            <a:r>
              <a:rPr sz="2000" dirty="0">
                <a:solidFill>
                  <a:schemeClr val="tx1"/>
                </a:solidFill>
              </a:rPr>
              <a:t> ορίζεται ως το ποσοστό επί του πληθυσμού (ή ο αριθμός των ανθρώπων) που παρακολούθησε ένα πρόγραμμα κατά μέσο όρο σε κάθε λεπτό της διάρκειάς του. Εκφράζεται είτε ως ποσοστό επί του πληθυσμού, είτε ως απόλυτος αριθμός (σε χιλιάδες άτομα) και δείχνει πόσοι άνθρωποι παρακολούθησαν ένα πρόγραμμα</a:t>
            </a:r>
          </a:p>
          <a:p>
            <a:pPr>
              <a:lnSpc>
                <a:spcPct val="150000"/>
              </a:lnSpc>
            </a:pPr>
            <a:r>
              <a:rPr sz="2000" b="1" dirty="0">
                <a:solidFill>
                  <a:schemeClr val="tx1"/>
                </a:solidFill>
              </a:rPr>
              <a:t>Τηλεμερίδιο (ΜΡΔ: μερίδιο τηλεθέασης)</a:t>
            </a:r>
            <a:r>
              <a:rPr sz="2000" dirty="0">
                <a:solidFill>
                  <a:schemeClr val="tx1"/>
                </a:solidFill>
              </a:rPr>
              <a:t> ορίζεται ως το ποσοστό των τηλεθεατών που παρακολούθησαν ένα πρόγραμμα επί του συνολικού αριθμού ατόμων, κατά μέσο όρο για κάθε λεπτό της διάρκειάς του. Εκφράζεται ως ποσοστό και μόνο, και δείχνει πόσο ανταγωνιστικό ήταν το πρόγραμμα έναντι των άλλων που μεταδόθηκαν την ίδια ώρα</a:t>
            </a:r>
          </a:p>
        </p:txBody>
      </p:sp>
    </p:spTree>
    <p:extLst>
      <p:ext uri="{BB962C8B-B14F-4D97-AF65-F5344CB8AC3E}">
        <p14:creationId xmlns:p14="http://schemas.microsoft.com/office/powerpoint/2010/main" val="332839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uild="p"/>
      <p:bldP spid="5"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097915" y="1398495"/>
            <a:ext cx="2618740" cy="4034566"/>
          </a:xfrm>
        </p:spPr>
        <p:txBody>
          <a:bodyPr vert="horz" lIns="91440" tIns="45720" rIns="91440" bIns="45720" rtlCol="0">
            <a:normAutofit/>
          </a:bodyPr>
          <a:lstStyle/>
          <a:p>
            <a:pPr algn="ctr">
              <a:lnSpc>
                <a:spcPct val="150000"/>
              </a:lnSpc>
            </a:pPr>
            <a:r>
              <a:rPr lang="el-GR" sz="2400" b="1" dirty="0">
                <a:solidFill>
                  <a:srgbClr val="FFFFFF"/>
                </a:solidFill>
                <a:latin typeface="Century Gothic" panose="020B0502020202020204" pitchFamily="34" charset="0"/>
              </a:rPr>
              <a:t>ΕΜΠΟΡΙΚΟΤΗΤΑ ΤΩΝ ΠΡΟΓΡΑΜΜΑΤΩΝ ΚΑΙ ΔΙΑΦΗΜΙΣΤΙΚΗ ΔΑΠΑΝΗ</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13860" y="273685"/>
            <a:ext cx="7734300" cy="6340475"/>
          </a:xfrm>
        </p:spPr>
        <p:txBody>
          <a:bodyPr anchor="ctr">
            <a:noAutofit/>
          </a:bodyPr>
          <a:lstStyle/>
          <a:p>
            <a:pPr>
              <a:lnSpc>
                <a:spcPct val="150000"/>
              </a:lnSpc>
            </a:pPr>
            <a:r>
              <a:rPr sz="2000" dirty="0">
                <a:solidFill>
                  <a:schemeClr val="tx1"/>
                </a:solidFill>
              </a:rPr>
              <a:t>Tο εικοσιτετράωρο μιας</a:t>
            </a:r>
            <a:r>
              <a:rPr lang="el-GR" sz="2000" dirty="0">
                <a:solidFill>
                  <a:schemeClr val="tx1"/>
                </a:solidFill>
              </a:rPr>
              <a:t> τηλεοπτικής</a:t>
            </a:r>
            <a:r>
              <a:rPr sz="2000" dirty="0">
                <a:solidFill>
                  <a:schemeClr val="tx1"/>
                </a:solidFill>
              </a:rPr>
              <a:t> </a:t>
            </a:r>
            <a:r>
              <a:rPr lang="el-GR" sz="2000" dirty="0">
                <a:solidFill>
                  <a:schemeClr val="tx1"/>
                </a:solidFill>
              </a:rPr>
              <a:t>η</a:t>
            </a:r>
            <a:r>
              <a:rPr sz="2000" dirty="0">
                <a:solidFill>
                  <a:schemeClr val="tx1"/>
                </a:solidFill>
              </a:rPr>
              <a:t>μέρας χωρίζεται τόσο </a:t>
            </a:r>
            <a:r>
              <a:rPr sz="2000" b="1" dirty="0">
                <a:solidFill>
                  <a:schemeClr val="tx1"/>
                </a:solidFill>
              </a:rPr>
              <a:t>οριζόντια </a:t>
            </a:r>
            <a:r>
              <a:rPr sz="2000" dirty="0">
                <a:solidFill>
                  <a:schemeClr val="tx1"/>
                </a:solidFill>
              </a:rPr>
              <a:t>σε </a:t>
            </a:r>
            <a:r>
              <a:rPr sz="2000" u="sng" dirty="0">
                <a:solidFill>
                  <a:schemeClr val="tx1"/>
                </a:solidFill>
              </a:rPr>
              <a:t>ζώνες</a:t>
            </a:r>
            <a:r>
              <a:rPr sz="2000" dirty="0">
                <a:solidFill>
                  <a:schemeClr val="tx1"/>
                </a:solidFill>
              </a:rPr>
              <a:t>, όσο και </a:t>
            </a:r>
            <a:r>
              <a:rPr sz="2000" b="1" dirty="0">
                <a:solidFill>
                  <a:schemeClr val="tx1"/>
                </a:solidFill>
              </a:rPr>
              <a:t>κάθετα </a:t>
            </a:r>
            <a:r>
              <a:rPr sz="2000" dirty="0">
                <a:solidFill>
                  <a:schemeClr val="tx1"/>
                </a:solidFill>
              </a:rPr>
              <a:t>σε </a:t>
            </a:r>
            <a:r>
              <a:rPr sz="2000" u="sng" dirty="0">
                <a:solidFill>
                  <a:schemeClr val="tx1"/>
                </a:solidFill>
              </a:rPr>
              <a:t>ενημερωτικό και ψυχαγωγικό τομέα </a:t>
            </a:r>
            <a:r>
              <a:rPr sz="2000" dirty="0">
                <a:solidFill>
                  <a:schemeClr val="tx1"/>
                </a:solidFill>
              </a:rPr>
              <a:t>για να διαχωριστεί η τιμολογιακή πολιτική και να καθοριστεί η ταυτότητα της αγοράς. Έτσι,</a:t>
            </a:r>
            <a:r>
              <a:rPr lang="el-GR" sz="2000" dirty="0">
                <a:solidFill>
                  <a:schemeClr val="tx1"/>
                </a:solidFill>
              </a:rPr>
              <a:t> έχουμε προγράμματα:</a:t>
            </a:r>
            <a:endParaRPr sz="2000" dirty="0">
              <a:solidFill>
                <a:schemeClr val="tx1"/>
              </a:solidFill>
            </a:endParaRPr>
          </a:p>
          <a:p>
            <a:pPr>
              <a:lnSpc>
                <a:spcPct val="150000"/>
              </a:lnSpc>
            </a:pPr>
            <a:r>
              <a:rPr sz="2000" dirty="0">
                <a:solidFill>
                  <a:schemeClr val="tx1"/>
                </a:solidFill>
              </a:rPr>
              <a:t>Εκτός αιχμής (off-peak) είναι οι ώρες με περιορισμένο κοινό. Τέτοιες είναι οι πρωινές, οι μεσημεριανές και οι απογευματινές ώρες. Τις ώρες αυτές ο τηλεοπτικός χρόνος τιμολογείται σχετικά χαμηλά</a:t>
            </a:r>
          </a:p>
          <a:p>
            <a:pPr>
              <a:lnSpc>
                <a:spcPct val="150000"/>
              </a:lnSpc>
            </a:pPr>
            <a:r>
              <a:rPr sz="2000" b="1" dirty="0">
                <a:solidFill>
                  <a:schemeClr val="tx1"/>
                </a:solidFill>
              </a:rPr>
              <a:t>Ώρες αιχμής (prime time) </a:t>
            </a:r>
            <a:r>
              <a:rPr sz="2000" dirty="0">
                <a:solidFill>
                  <a:schemeClr val="tx1"/>
                </a:solidFill>
              </a:rPr>
              <a:t>είναι οι ώρες υψηλής τηλεθέασης. Τέτοιες είναι οι βραδινές ώρες. </a:t>
            </a:r>
            <a:r>
              <a:rPr sz="2000" b="1" dirty="0">
                <a:solidFill>
                  <a:schemeClr val="tx1"/>
                </a:solidFill>
              </a:rPr>
              <a:t>Τις ώρες αυτές οι διαφημίσεις είναι οι πιο ακριβές</a:t>
            </a:r>
          </a:p>
        </p:txBody>
      </p:sp>
    </p:spTree>
    <p:extLst>
      <p:ext uri="{BB962C8B-B14F-4D97-AF65-F5344CB8AC3E}">
        <p14:creationId xmlns:p14="http://schemas.microsoft.com/office/powerpoint/2010/main" val="7640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uild="p"/>
      <p:bldP spid="5"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097915" y="989705"/>
            <a:ext cx="2618740" cy="4443356"/>
          </a:xfrm>
        </p:spPr>
        <p:txBody>
          <a:bodyPr vert="horz" lIns="91440" tIns="45720" rIns="91440" bIns="45720" rtlCol="0">
            <a:normAutofit/>
          </a:bodyPr>
          <a:lstStyle/>
          <a:p>
            <a:pPr algn="ctr">
              <a:lnSpc>
                <a:spcPct val="150000"/>
              </a:lnSpc>
            </a:pPr>
            <a:r>
              <a:rPr lang="el-GR" sz="2600" b="1" dirty="0">
                <a:solidFill>
                  <a:srgbClr val="FFFFFF"/>
                </a:solidFill>
                <a:latin typeface="Century Gothic" panose="020B0502020202020204" pitchFamily="34" charset="0"/>
              </a:rPr>
              <a:t>ΤΙΜΟΛΟΓΗΣΗ ΤΗΣ ΕΝΗΜΕΡΩΣΗΣ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13860" y="273685"/>
            <a:ext cx="7734300" cy="6340475"/>
          </a:xfrm>
        </p:spPr>
        <p:txBody>
          <a:bodyPr anchor="ctr">
            <a:noAutofit/>
          </a:bodyPr>
          <a:lstStyle/>
          <a:p>
            <a:pPr>
              <a:lnSpc>
                <a:spcPct val="120000"/>
              </a:lnSpc>
            </a:pPr>
            <a:r>
              <a:rPr sz="2000" dirty="0">
                <a:solidFill>
                  <a:schemeClr val="tx1"/>
                </a:solidFill>
              </a:rPr>
              <a:t>Ένα ενημερωτικό πρόγραμμα συνήθως προσελκύει λιγότερη διαφήμιση από ένα ψυχαγωγικό</a:t>
            </a:r>
          </a:p>
          <a:p>
            <a:pPr>
              <a:lnSpc>
                <a:spcPct val="120000"/>
              </a:lnSpc>
            </a:pPr>
            <a:r>
              <a:rPr lang="el-GR" sz="2000" dirty="0">
                <a:solidFill>
                  <a:schemeClr val="tx1"/>
                </a:solidFill>
              </a:rPr>
              <a:t>Παρόλα αυτά, συχνά οι τηλεοπτικοί σταθμοί επιλέγουν</a:t>
            </a:r>
            <a:r>
              <a:rPr sz="2000" dirty="0">
                <a:solidFill>
                  <a:schemeClr val="tx1"/>
                </a:solidFill>
              </a:rPr>
              <a:t> να εισ</a:t>
            </a:r>
            <a:r>
              <a:rPr lang="el-GR" sz="2000" dirty="0">
                <a:solidFill>
                  <a:schemeClr val="tx1"/>
                </a:solidFill>
              </a:rPr>
              <a:t>αγάγουν</a:t>
            </a:r>
            <a:r>
              <a:rPr sz="2000" dirty="0">
                <a:solidFill>
                  <a:schemeClr val="tx1"/>
                </a:solidFill>
              </a:rPr>
              <a:t> στο πρόγραμμά του μία ποιοτική εκπομπή (π.χ. ερευνητική</a:t>
            </a:r>
            <a:r>
              <a:rPr lang="el-GR" sz="2000" dirty="0">
                <a:solidFill>
                  <a:schemeClr val="tx1"/>
                </a:solidFill>
              </a:rPr>
              <a:t>ς δημοσιογραφίας</a:t>
            </a:r>
            <a:r>
              <a:rPr sz="2000" dirty="0">
                <a:solidFill>
                  <a:schemeClr val="tx1"/>
                </a:solidFill>
              </a:rPr>
              <a:t>), ανεξάρτητα από την εμπορικότητά της, γιατί θεωρείται ότι προσδίδει </a:t>
            </a:r>
            <a:r>
              <a:rPr sz="2000" b="1" dirty="0">
                <a:solidFill>
                  <a:schemeClr val="tx1"/>
                </a:solidFill>
              </a:rPr>
              <a:t>κύρος </a:t>
            </a:r>
            <a:r>
              <a:rPr sz="2000" dirty="0">
                <a:solidFill>
                  <a:schemeClr val="tx1"/>
                </a:solidFill>
              </a:rPr>
              <a:t>στη συνολική εικόνα του καναλιού. Έτσι, σημαντικό ρόλο στην εικόνα ενός σταθμού έχει και ο </a:t>
            </a:r>
            <a:r>
              <a:rPr sz="2000" b="1" dirty="0">
                <a:solidFill>
                  <a:schemeClr val="tx1"/>
                </a:solidFill>
              </a:rPr>
              <a:t>ενημερωτικός τομέας</a:t>
            </a:r>
            <a:r>
              <a:rPr sz="2000" dirty="0">
                <a:solidFill>
                  <a:schemeClr val="tx1"/>
                </a:solidFill>
              </a:rPr>
              <a:t> του, ανεξάρτητα αν προσελκύει λιγότερη διαφήμιση, καθώς </a:t>
            </a:r>
            <a:r>
              <a:rPr sz="2000" b="1" dirty="0">
                <a:solidFill>
                  <a:schemeClr val="tx1"/>
                </a:solidFill>
              </a:rPr>
              <a:t>συνδέεται άμεσα με την αξιοπιστία του</a:t>
            </a:r>
            <a:endParaRPr sz="2000" dirty="0">
              <a:solidFill>
                <a:schemeClr val="tx1"/>
              </a:solidFill>
            </a:endParaRPr>
          </a:p>
          <a:p>
            <a:pPr>
              <a:lnSpc>
                <a:spcPct val="120000"/>
              </a:lnSpc>
            </a:pPr>
            <a:r>
              <a:rPr lang="el-GR" sz="2000" dirty="0">
                <a:solidFill>
                  <a:schemeClr val="tx1"/>
                </a:solidFill>
              </a:rPr>
              <a:t>Στα </a:t>
            </a:r>
            <a:r>
              <a:rPr sz="2000" b="1" dirty="0" err="1">
                <a:solidFill>
                  <a:schemeClr val="tx1"/>
                </a:solidFill>
              </a:rPr>
              <a:t>δελτί</a:t>
            </a:r>
            <a:r>
              <a:rPr sz="2000" b="1" dirty="0">
                <a:solidFill>
                  <a:schemeClr val="tx1"/>
                </a:solidFill>
              </a:rPr>
              <a:t>α ειδήσεων</a:t>
            </a:r>
            <a:r>
              <a:rPr sz="2000" dirty="0">
                <a:solidFill>
                  <a:schemeClr val="tx1"/>
                </a:solidFill>
              </a:rPr>
              <a:t>, το σύνολο των τηλεθεατών που παρακολουθεί το πρόγραμμα έχει εξίσου μεγάλη σημασία με το εμπορικό κοινό, γιατί </a:t>
            </a:r>
            <a:r>
              <a:rPr sz="2000" b="1" dirty="0">
                <a:solidFill>
                  <a:schemeClr val="tx1"/>
                </a:solidFill>
              </a:rPr>
              <a:t>αντανακλά την εμπιστοσύνη </a:t>
            </a:r>
            <a:r>
              <a:rPr sz="2000" dirty="0">
                <a:solidFill>
                  <a:schemeClr val="tx1"/>
                </a:solidFill>
              </a:rPr>
              <a:t>που δείχνει το τηλεοπτικό κοινό στο δημοσιογραφικό προϊόν του καναλιού και στη θεματολογία του δελτίου.</a:t>
            </a:r>
          </a:p>
        </p:txBody>
      </p:sp>
    </p:spTree>
    <p:extLst>
      <p:ext uri="{BB962C8B-B14F-4D97-AF65-F5344CB8AC3E}">
        <p14:creationId xmlns:p14="http://schemas.microsoft.com/office/powerpoint/2010/main" val="191351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uild="p"/>
      <p:bldP spid="5"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988060" y="1065007"/>
            <a:ext cx="2728595" cy="4368053"/>
          </a:xfrm>
        </p:spPr>
        <p:txBody>
          <a:bodyPr vert="horz" lIns="91440" tIns="45720" rIns="91440" bIns="45720" rtlCol="0">
            <a:normAutofit/>
          </a:bodyPr>
          <a:lstStyle/>
          <a:p>
            <a:pPr algn="ctr">
              <a:lnSpc>
                <a:spcPct val="150000"/>
              </a:lnSpc>
            </a:pPr>
            <a:r>
              <a:rPr lang="el-GR" sz="2400" b="1" dirty="0">
                <a:solidFill>
                  <a:srgbClr val="FFFFFF"/>
                </a:solidFill>
                <a:latin typeface="Century Gothic" panose="020B0502020202020204" pitchFamily="34" charset="0"/>
              </a:rPr>
              <a:t>Συμβατική τηλεόραση vs. διαδίκτυο και συνδρομητικές πλατφόρμες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13860" y="273685"/>
            <a:ext cx="7734300" cy="6340475"/>
          </a:xfrm>
        </p:spPr>
        <p:txBody>
          <a:bodyPr anchor="ctr">
            <a:noAutofit/>
          </a:bodyPr>
          <a:lstStyle/>
          <a:p>
            <a:pPr>
              <a:lnSpc>
                <a:spcPct val="120000"/>
              </a:lnSpc>
            </a:pPr>
            <a:r>
              <a:rPr sz="2100" dirty="0">
                <a:solidFill>
                  <a:schemeClr val="tx1"/>
                </a:solidFill>
              </a:rPr>
              <a:t>Τα τελευταία χρόνια αυτό που έχει παρατηρηθεί είναι η αυξανόμενη υποχώρηση της τηλεθέασης των προγραμμάτων στη συμβατική τηλεόραση υπέρ των ενημερωτικών ιστοσελίδων (π.χ. protothema.gr, kathimerini.gr, news247.gr) και συνδρομητικής τηλεόρασης (π.χ. Netflix</a:t>
            </a:r>
            <a:r>
              <a:rPr lang="el-GR" sz="2100" dirty="0">
                <a:solidFill>
                  <a:schemeClr val="tx1"/>
                </a:solidFill>
              </a:rPr>
              <a:t>, </a:t>
            </a:r>
            <a:r>
              <a:rPr lang="en-US" sz="2100" dirty="0">
                <a:solidFill>
                  <a:schemeClr val="tx1"/>
                </a:solidFill>
              </a:rPr>
              <a:t>Disney+</a:t>
            </a:r>
            <a:r>
              <a:rPr sz="2100" dirty="0">
                <a:solidFill>
                  <a:schemeClr val="tx1"/>
                </a:solidFill>
              </a:rPr>
              <a:t>)</a:t>
            </a:r>
          </a:p>
          <a:p>
            <a:pPr>
              <a:lnSpc>
                <a:spcPct val="120000"/>
              </a:lnSpc>
            </a:pPr>
            <a:r>
              <a:rPr sz="2100" dirty="0">
                <a:solidFill>
                  <a:schemeClr val="tx1"/>
                </a:solidFill>
              </a:rPr>
              <a:t>Για παράδειγμα, στις 14 Σεπτεμβρίου 2020, ο αριθμός των τηλεθεατών που παρακολούθησε τα κεντρικά δελτία ειδήσεων όλων των καναλιών πανελλήνιας εμβέλειας (ιδιωτικών και δημοσίων) ήταν της τάξης των 2.1 εκ., ενώ η επισκεψιμότητα σε μία μόνο κορυφαία ενημερωτική ιστοσελίδα ήταν 1.3 εκ. μοναδικοί αναγνώστες. Αντιστοίχως, ο αριθμός των συνδρομητών στην πλατφόρμα Netflix στην εγχώρια αγορά </a:t>
            </a:r>
            <a:r>
              <a:rPr lang="el-GR" sz="2100" dirty="0">
                <a:solidFill>
                  <a:schemeClr val="tx1"/>
                </a:solidFill>
              </a:rPr>
              <a:t>υπολογιζόταν, το 2020,</a:t>
            </a:r>
            <a:r>
              <a:rPr sz="2100" dirty="0">
                <a:solidFill>
                  <a:schemeClr val="tx1"/>
                </a:solidFill>
              </a:rPr>
              <a:t> στους 500 χιλ. </a:t>
            </a:r>
            <a:r>
              <a:rPr sz="2100" dirty="0" err="1">
                <a:solidFill>
                  <a:schemeClr val="tx1"/>
                </a:solidFill>
              </a:rPr>
              <a:t>συνδρομητές</a:t>
            </a:r>
            <a:endParaRPr sz="2100" dirty="0">
              <a:solidFill>
                <a:schemeClr val="tx1"/>
              </a:solidFill>
            </a:endParaRPr>
          </a:p>
        </p:txBody>
      </p:sp>
    </p:spTree>
    <p:extLst>
      <p:ext uri="{BB962C8B-B14F-4D97-AF65-F5344CB8AC3E}">
        <p14:creationId xmlns:p14="http://schemas.microsoft.com/office/powerpoint/2010/main" val="383546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uild="p"/>
      <p:bldP spid="5"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7AD068F-8BED-5F15-A21C-9BF3E2A0B35C}"/>
              </a:ext>
            </a:extLst>
          </p:cNvPr>
          <p:cNvSpPr>
            <a:spLocks noGrp="1"/>
          </p:cNvSpPr>
          <p:nvPr>
            <p:ph type="title"/>
          </p:nvPr>
        </p:nvSpPr>
        <p:spPr>
          <a:xfrm>
            <a:off x="640079" y="325369"/>
            <a:ext cx="4814047" cy="1377567"/>
          </a:xfrm>
        </p:spPr>
        <p:txBody>
          <a:bodyPr vert="horz" lIns="91440" tIns="45720" rIns="91440" bIns="45720" rtlCol="0" anchor="b">
            <a:normAutofit/>
          </a:bodyPr>
          <a:lstStyle/>
          <a:p>
            <a:pPr algn="ctr"/>
            <a:r>
              <a:rPr lang="en-US" sz="5000" b="1" dirty="0"/>
              <a:t>Χαρα</a:t>
            </a:r>
            <a:r>
              <a:rPr lang="en-US" sz="5000" b="1" dirty="0" err="1"/>
              <a:t>κτηριστικά</a:t>
            </a:r>
            <a:endParaRPr lang="en-US" sz="5000" b="1" dirty="0"/>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Θέση περιεχομένου 3">
            <a:extLst>
              <a:ext uri="{FF2B5EF4-FFF2-40B4-BE49-F238E27FC236}">
                <a16:creationId xmlns:a16="http://schemas.microsoft.com/office/drawing/2014/main" id="{B8603AFF-779D-C61F-E949-F1D431ED3E6F}"/>
              </a:ext>
            </a:extLst>
          </p:cNvPr>
          <p:cNvSpPr>
            <a:spLocks noGrp="1"/>
          </p:cNvSpPr>
          <p:nvPr>
            <p:ph sz="half" idx="2"/>
          </p:nvPr>
        </p:nvSpPr>
        <p:spPr>
          <a:xfrm>
            <a:off x="640080" y="2872899"/>
            <a:ext cx="4243589" cy="3320668"/>
          </a:xfrm>
        </p:spPr>
        <p:txBody>
          <a:bodyPr vert="horz" lIns="91440" tIns="45720" rIns="91440" bIns="45720" rtlCol="0">
            <a:normAutofit/>
          </a:bodyPr>
          <a:lstStyle/>
          <a:p>
            <a:r>
              <a:rPr lang="en-US" sz="2500" i="1" dirty="0" err="1"/>
              <a:t>Πλεονεκτήμ</a:t>
            </a:r>
            <a:r>
              <a:rPr lang="en-US" sz="2500" i="1" dirty="0"/>
              <a:t>ατα</a:t>
            </a:r>
            <a:r>
              <a:rPr lang="en-US" sz="2500" dirty="0"/>
              <a:t> </a:t>
            </a:r>
            <a:r>
              <a:rPr lang="el-GR" sz="2500" dirty="0"/>
              <a:t>της τηλεόρασης σε σύγκριση με άλλα μέσα</a:t>
            </a:r>
          </a:p>
          <a:p>
            <a:r>
              <a:rPr lang="el-GR" sz="2500" i="1" dirty="0"/>
              <a:t>Μ</a:t>
            </a:r>
            <a:r>
              <a:rPr lang="en-US" sz="2500" i="1" dirty="0" err="1"/>
              <a:t>ειονεκτήμ</a:t>
            </a:r>
            <a:r>
              <a:rPr lang="en-US" sz="2500" i="1" dirty="0"/>
              <a:t>ατα </a:t>
            </a:r>
            <a:r>
              <a:rPr lang="en-US" sz="2500" dirty="0"/>
              <a:t>της τηλεόρασης</a:t>
            </a:r>
            <a:r>
              <a:rPr lang="el-GR" sz="2500" dirty="0"/>
              <a:t> σε </a:t>
            </a:r>
            <a:r>
              <a:rPr lang="en-US" sz="2500" dirty="0" err="1"/>
              <a:t>σύγκριση</a:t>
            </a:r>
            <a:r>
              <a:rPr lang="en-US" sz="2500" dirty="0"/>
              <a:t> με </a:t>
            </a:r>
            <a:r>
              <a:rPr lang="en-US" sz="2500" dirty="0" err="1"/>
              <a:t>άλλ</a:t>
            </a:r>
            <a:r>
              <a:rPr lang="en-US" sz="2500" dirty="0"/>
              <a:t>α μέσα</a:t>
            </a:r>
            <a:br>
              <a:rPr lang="en-US" sz="2200" dirty="0"/>
            </a:br>
            <a:endParaRPr lang="en-US" sz="2200" dirty="0"/>
          </a:p>
        </p:txBody>
      </p:sp>
      <p:pic>
        <p:nvPicPr>
          <p:cNvPr id="8" name="Θέση περιεχομένου 7" descr="Εικόνα που περιέχει εσωτερικός χώρος, οθόνη υπολογιστή, κείμενο, ηλεκτρονικές συσκευές&#10;&#10;Το περιεχόμενο που δημιουργείται από AI ενδέχεται να είναι εσφαλμένο.">
            <a:extLst>
              <a:ext uri="{FF2B5EF4-FFF2-40B4-BE49-F238E27FC236}">
                <a16:creationId xmlns:a16="http://schemas.microsoft.com/office/drawing/2014/main" id="{DECF09DF-9591-4818-0304-9A0BC6DD4E9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18976" r="2385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40311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988060" y="903643"/>
            <a:ext cx="2728595" cy="4529418"/>
          </a:xfrm>
        </p:spPr>
        <p:txBody>
          <a:bodyPr vert="horz" lIns="91440" tIns="45720" rIns="91440" bIns="45720" rtlCol="0">
            <a:normAutofit/>
          </a:bodyPr>
          <a:lstStyle/>
          <a:p>
            <a:pPr algn="ctr">
              <a:lnSpc>
                <a:spcPct val="150000"/>
              </a:lnSpc>
            </a:pPr>
            <a:r>
              <a:rPr lang="el-GR" sz="2400" b="1" dirty="0">
                <a:solidFill>
                  <a:srgbClr val="FFFFFF"/>
                </a:solidFill>
                <a:latin typeface="Century Gothic" panose="020B0502020202020204" pitchFamily="34" charset="0"/>
              </a:rPr>
              <a:t>Συμβατική τηλεόραση vs. διαδίκτυο και συνδρομητικές πλατφόρμες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13860" y="273685"/>
            <a:ext cx="7734300" cy="6340475"/>
          </a:xfrm>
        </p:spPr>
        <p:txBody>
          <a:bodyPr anchor="ctr">
            <a:noAutofit/>
          </a:bodyPr>
          <a:lstStyle/>
          <a:p>
            <a:pPr>
              <a:lnSpc>
                <a:spcPct val="120000"/>
              </a:lnSpc>
            </a:pPr>
            <a:r>
              <a:rPr sz="2100" dirty="0">
                <a:solidFill>
                  <a:schemeClr val="tx1"/>
                </a:solidFill>
              </a:rPr>
              <a:t>Το 2019, η διαφημιστική δαπάνη για την τηλεόραση αντιστοιχούσε στο 38% επί των εσόδων από τις διαφημίσεις (σ.σ. 300 εκ. ευρώ), ενώ η υπόλοιπη διαφημιστική πίτα μοιράστηκε στο διαδίκτυο, στα έντυπα μέσα και στο ραδιόφωνο</a:t>
            </a:r>
            <a:endParaRPr lang="el-GR" sz="2100" dirty="0">
              <a:solidFill>
                <a:schemeClr val="tx1"/>
              </a:solidFill>
            </a:endParaRPr>
          </a:p>
          <a:p>
            <a:pPr>
              <a:lnSpc>
                <a:spcPct val="120000"/>
              </a:lnSpc>
            </a:pPr>
            <a:r>
              <a:rPr sz="2100" dirty="0" err="1">
                <a:solidFill>
                  <a:schemeClr val="tx1"/>
                </a:solidFill>
              </a:rPr>
              <a:t>Το</a:t>
            </a:r>
            <a:r>
              <a:rPr sz="2100" dirty="0">
                <a:solidFill>
                  <a:schemeClr val="tx1"/>
                </a:solidFill>
              </a:rPr>
              <a:t> διαδίκτυο απέσπασε 250 εκ. ευρώ, με τη μερίδα του λέοντος να πηγαίνει στην Google, στο Facebook, στο Twitter, ενώ το υπόλοιπο ποσό κατακερματίστηκε λόγω ύπαρξης πολλών παικτών</a:t>
            </a:r>
            <a:endParaRPr lang="el-GR" sz="2100" dirty="0">
              <a:solidFill>
                <a:schemeClr val="tx1"/>
              </a:solidFill>
            </a:endParaRPr>
          </a:p>
          <a:p>
            <a:pPr>
              <a:lnSpc>
                <a:spcPct val="120000"/>
              </a:lnSpc>
            </a:pPr>
            <a:r>
              <a:rPr sz="2100" dirty="0">
                <a:solidFill>
                  <a:schemeClr val="tx1"/>
                </a:solidFill>
              </a:rPr>
              <a:t>Η συνεχώς αυξανόμενη χρήση του διαδικτύου, ωστόσο, δε</a:t>
            </a:r>
            <a:r>
              <a:rPr lang="el-GR" sz="2100" dirty="0">
                <a:solidFill>
                  <a:schemeClr val="tx1"/>
                </a:solidFill>
              </a:rPr>
              <a:t>ν</a:t>
            </a:r>
            <a:r>
              <a:rPr sz="2100" dirty="0">
                <a:solidFill>
                  <a:schemeClr val="tx1"/>
                </a:solidFill>
              </a:rPr>
              <a:t> μεταφράζεται προς το παρόν σε περισσότερα διαφημιστικά έσοδα, κάτι το οποίο πιθανόν να οφείλεται σε συντηρητικές επιλογές από την πλευρά των διαφημιστικών εταιρειών</a:t>
            </a:r>
          </a:p>
        </p:txBody>
      </p:sp>
    </p:spTree>
    <p:extLst>
      <p:ext uri="{BB962C8B-B14F-4D97-AF65-F5344CB8AC3E}">
        <p14:creationId xmlns:p14="http://schemas.microsoft.com/office/powerpoint/2010/main" val="151222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uild="p"/>
      <p:bldP spid="5"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988060" y="860613"/>
            <a:ext cx="2728595" cy="4572448"/>
          </a:xfrm>
        </p:spPr>
        <p:txBody>
          <a:bodyPr vert="horz" lIns="91440" tIns="45720" rIns="91440" bIns="45720" rtlCol="0">
            <a:normAutofit/>
          </a:bodyPr>
          <a:lstStyle/>
          <a:p>
            <a:pPr algn="ctr">
              <a:lnSpc>
                <a:spcPct val="150000"/>
              </a:lnSpc>
            </a:pPr>
            <a:r>
              <a:rPr lang="el-GR" altLang="en-US" sz="2000" b="1" dirty="0">
                <a:solidFill>
                  <a:srgbClr val="FFFFFF"/>
                </a:solidFill>
                <a:latin typeface="Century Gothic" panose="020B0502020202020204" pitchFamily="34" charset="0"/>
              </a:rPr>
              <a:t>Μεταχρονολογημένη τηλεθέαση</a:t>
            </a:r>
            <a:br>
              <a:rPr lang="en-US" sz="2000" b="1" dirty="0">
                <a:solidFill>
                  <a:srgbClr val="FFFFFF"/>
                </a:solidFill>
                <a:latin typeface="Century Gothic" panose="020B0502020202020204" pitchFamily="34" charset="0"/>
              </a:rPr>
            </a:br>
            <a:r>
              <a:rPr lang="el-GR" altLang="en-US" sz="2000" b="1" dirty="0">
                <a:solidFill>
                  <a:srgbClr val="FFFFFF"/>
                </a:solidFill>
                <a:latin typeface="Century Gothic" panose="020B0502020202020204" pitchFamily="34" charset="0"/>
              </a:rPr>
              <a:t>(</a:t>
            </a:r>
            <a:r>
              <a:rPr lang="en-US" sz="2000" b="1" dirty="0">
                <a:solidFill>
                  <a:srgbClr val="FFFFFF"/>
                </a:solidFill>
                <a:latin typeface="Century Gothic" panose="020B0502020202020204" pitchFamily="34" charset="0"/>
              </a:rPr>
              <a:t>on demand</a:t>
            </a:r>
            <a:r>
              <a:rPr lang="el-GR" altLang="en-US" sz="2000" b="1" dirty="0">
                <a:solidFill>
                  <a:srgbClr val="FFFFFF"/>
                </a:solidFill>
                <a:latin typeface="Century Gothic" panose="020B0502020202020204" pitchFamily="34" charset="0"/>
              </a:rPr>
              <a:t>)</a:t>
            </a:r>
            <a:endParaRPr lang="en-US" sz="2000" b="1" dirty="0">
              <a:solidFill>
                <a:srgbClr val="FFFFFF"/>
              </a:solidFill>
              <a:latin typeface="Century Gothic" panose="020B0502020202020204" pitchFamily="34" charset="0"/>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13860" y="273685"/>
            <a:ext cx="7490460" cy="6340475"/>
          </a:xfrm>
        </p:spPr>
        <p:txBody>
          <a:bodyPr anchor="ctr">
            <a:noAutofit/>
          </a:bodyPr>
          <a:lstStyle/>
          <a:p>
            <a:pPr>
              <a:lnSpc>
                <a:spcPct val="120000"/>
              </a:lnSpc>
            </a:pPr>
            <a:r>
              <a:rPr sz="2200" dirty="0">
                <a:solidFill>
                  <a:schemeClr val="tx1"/>
                </a:solidFill>
              </a:rPr>
              <a:t>Η μεταχρονολογημένη τηλεθέαση αφορά την τηλεθέαση περιεχομένου, το οποίο έχει  μεταδοθεί ζωντανά από τη</a:t>
            </a:r>
            <a:r>
              <a:rPr lang="el-GR" sz="2200" dirty="0">
                <a:solidFill>
                  <a:schemeClr val="tx1"/>
                </a:solidFill>
              </a:rPr>
              <a:t> συμβατική </a:t>
            </a:r>
            <a:r>
              <a:rPr sz="2200" dirty="0">
                <a:solidFill>
                  <a:schemeClr val="tx1"/>
                </a:solidFill>
              </a:rPr>
              <a:t>τηλεόραση και έχει παρακολουθηθεί στην </a:t>
            </a:r>
            <a:r>
              <a:rPr sz="2200" b="1" dirty="0">
                <a:solidFill>
                  <a:schemeClr val="tx1"/>
                </a:solidFill>
              </a:rPr>
              <a:t>τηλεοπτική συσκευή αργότερα</a:t>
            </a:r>
            <a:r>
              <a:rPr sz="2200" dirty="0">
                <a:solidFill>
                  <a:schemeClr val="tx1"/>
                </a:solidFill>
              </a:rPr>
              <a:t>, </a:t>
            </a:r>
            <a:r>
              <a:rPr sz="2200" b="1" dirty="0">
                <a:solidFill>
                  <a:schemeClr val="tx1"/>
                </a:solidFill>
              </a:rPr>
              <a:t>είτε την ίδια ημέρα είτε σε διάστημα έως και επτά ημερών</a:t>
            </a:r>
            <a:r>
              <a:rPr sz="2200" dirty="0">
                <a:solidFill>
                  <a:schemeClr val="tx1"/>
                </a:solidFill>
              </a:rPr>
              <a:t> από την πρώτη του μετάδοση</a:t>
            </a:r>
          </a:p>
          <a:p>
            <a:pPr>
              <a:lnSpc>
                <a:spcPct val="120000"/>
              </a:lnSpc>
            </a:pPr>
            <a:r>
              <a:rPr sz="2200" dirty="0">
                <a:solidFill>
                  <a:schemeClr val="tx1"/>
                </a:solidFill>
              </a:rPr>
              <a:t>Η δυνατότητα υπολογισμού της μεταχρονολογημένης τηλεθέασης διατίθεται στους πελάτες της Nielsen από την 1η Σεπτεμβρίου 2022 και τα στοιχεία αυτά αθροίζονται με την live τηλεθέαση για να αποτυπώσουν την απόδοση κάθε προγράμματος</a:t>
            </a:r>
            <a:r>
              <a:rPr lang="en-US" sz="2200" dirty="0">
                <a:solidFill>
                  <a:schemeClr val="tx1"/>
                </a:solidFill>
              </a:rPr>
              <a:t> [</a:t>
            </a:r>
            <a:r>
              <a:rPr lang="el-GR" sz="2200" dirty="0">
                <a:solidFill>
                  <a:schemeClr val="tx1"/>
                </a:solidFill>
              </a:rPr>
              <a:t>διαφωνίες με τα κανάλια και κυρίως την ΕΡΤ]</a:t>
            </a:r>
            <a:endParaRPr sz="2200" dirty="0">
              <a:solidFill>
                <a:schemeClr val="tx1"/>
              </a:solidFill>
            </a:endParaRPr>
          </a:p>
        </p:txBody>
      </p:sp>
    </p:spTree>
    <p:extLst>
      <p:ext uri="{BB962C8B-B14F-4D97-AF65-F5344CB8AC3E}">
        <p14:creationId xmlns:p14="http://schemas.microsoft.com/office/powerpoint/2010/main" val="4151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uild="p"/>
      <p:bldP spid="5"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988060" y="839097"/>
            <a:ext cx="2728595" cy="4593964"/>
          </a:xfrm>
        </p:spPr>
        <p:txBody>
          <a:bodyPr vert="horz" lIns="91440" tIns="45720" rIns="91440" bIns="45720" rtlCol="0">
            <a:normAutofit/>
          </a:bodyPr>
          <a:lstStyle/>
          <a:p>
            <a:pPr algn="ctr">
              <a:lnSpc>
                <a:spcPct val="150000"/>
              </a:lnSpc>
            </a:pPr>
            <a:r>
              <a:rPr lang="el-GR" altLang="en-US" sz="2000" b="1" dirty="0">
                <a:solidFill>
                  <a:srgbClr val="FFFFFF"/>
                </a:solidFill>
                <a:latin typeface="Century Gothic" panose="020B0502020202020204" pitchFamily="34" charset="0"/>
              </a:rPr>
              <a:t>Μεταχρονολογημένη τηλεθέαση</a:t>
            </a:r>
            <a:br>
              <a:rPr lang="en-US" sz="2000" b="1" dirty="0">
                <a:solidFill>
                  <a:srgbClr val="FFFFFF"/>
                </a:solidFill>
                <a:latin typeface="Century Gothic" panose="020B0502020202020204" pitchFamily="34" charset="0"/>
              </a:rPr>
            </a:br>
            <a:r>
              <a:rPr lang="el-GR" altLang="en-US" sz="2000" b="1" dirty="0">
                <a:solidFill>
                  <a:srgbClr val="FFFFFF"/>
                </a:solidFill>
                <a:latin typeface="Century Gothic" panose="020B0502020202020204" pitchFamily="34" charset="0"/>
              </a:rPr>
              <a:t>(</a:t>
            </a:r>
            <a:r>
              <a:rPr lang="en-US" sz="2000" b="1" dirty="0">
                <a:solidFill>
                  <a:srgbClr val="FFFFFF"/>
                </a:solidFill>
                <a:latin typeface="Century Gothic" panose="020B0502020202020204" pitchFamily="34" charset="0"/>
              </a:rPr>
              <a:t>on demand</a:t>
            </a:r>
            <a:r>
              <a:rPr lang="el-GR" altLang="en-US" sz="2000" b="1" dirty="0">
                <a:solidFill>
                  <a:srgbClr val="FFFFFF"/>
                </a:solidFill>
                <a:latin typeface="Century Gothic" panose="020B0502020202020204" pitchFamily="34" charset="0"/>
              </a:rPr>
              <a:t>) / σε διαφορετικές συσκευές και πλατφόρμες</a:t>
            </a:r>
            <a:endParaRPr lang="en-US" sz="2000" b="1" dirty="0">
              <a:solidFill>
                <a:srgbClr val="FFFFFF"/>
              </a:solidFill>
              <a:latin typeface="Century Gothic" panose="020B0502020202020204" pitchFamily="34" charset="0"/>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13860" y="273685"/>
            <a:ext cx="7479702" cy="6340475"/>
          </a:xfrm>
        </p:spPr>
        <p:txBody>
          <a:bodyPr anchor="ctr">
            <a:noAutofit/>
          </a:bodyPr>
          <a:lstStyle/>
          <a:p>
            <a:pPr>
              <a:lnSpc>
                <a:spcPct val="120000"/>
              </a:lnSpc>
            </a:pPr>
            <a:r>
              <a:rPr sz="2200" dirty="0">
                <a:solidFill>
                  <a:schemeClr val="tx1"/>
                </a:solidFill>
              </a:rPr>
              <a:t>Η Nielsen </a:t>
            </a:r>
            <a:r>
              <a:rPr lang="el-GR" sz="2200" dirty="0">
                <a:solidFill>
                  <a:schemeClr val="tx1"/>
                </a:solidFill>
              </a:rPr>
              <a:t>στοχεύει πλέον</a:t>
            </a:r>
            <a:r>
              <a:rPr sz="2200" dirty="0">
                <a:solidFill>
                  <a:schemeClr val="tx1"/>
                </a:solidFill>
              </a:rPr>
              <a:t> στη μέτρηση όλου του περιεχομένου, μέσω της ενιαίας πλατφόρμας “Nielsen One” </a:t>
            </a:r>
            <a:r>
              <a:rPr lang="el-GR" sz="2200" dirty="0">
                <a:solidFill>
                  <a:schemeClr val="tx1"/>
                </a:solidFill>
              </a:rPr>
              <a:t>προσπαθώντας</a:t>
            </a:r>
            <a:r>
              <a:rPr sz="2200" dirty="0">
                <a:solidFill>
                  <a:schemeClr val="tx1"/>
                </a:solidFill>
              </a:rPr>
              <a:t> να προσφέρει cross-media </a:t>
            </a:r>
            <a:r>
              <a:rPr sz="2200" dirty="0" err="1">
                <a:solidFill>
                  <a:schemeClr val="tx1"/>
                </a:solidFill>
              </a:rPr>
              <a:t>μετρήσεις</a:t>
            </a:r>
            <a:endParaRPr lang="el-GR" sz="2200" dirty="0">
              <a:solidFill>
                <a:schemeClr val="tx1"/>
              </a:solidFill>
            </a:endParaRPr>
          </a:p>
          <a:p>
            <a:pPr>
              <a:lnSpc>
                <a:spcPct val="120000"/>
              </a:lnSpc>
            </a:pPr>
            <a:r>
              <a:rPr sz="2200" dirty="0">
                <a:solidFill>
                  <a:schemeClr val="tx1"/>
                </a:solidFill>
              </a:rPr>
              <a:t>Η πρακτική αυτή εφαρμόζεται στις πιο προηγμένες χώρες, όπως οι ΗΠΑ και διατίθεται σταδιακά στις υπόλοιπες χώρες του ομίλου. Στην Ελλάδα, η μεθοδολογία αυτή αναπτύσσεται σταδιακά σε συμφωνία με την αγορά και αναμένεται να ολοκληρωθεί τα επόμενα χρόνια</a:t>
            </a:r>
          </a:p>
        </p:txBody>
      </p:sp>
    </p:spTree>
    <p:extLst>
      <p:ext uri="{BB962C8B-B14F-4D97-AF65-F5344CB8AC3E}">
        <p14:creationId xmlns:p14="http://schemas.microsoft.com/office/powerpoint/2010/main" val="849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uild="p"/>
      <p:bldP spid="5"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988060" y="892885"/>
            <a:ext cx="2728595" cy="4540175"/>
          </a:xfrm>
        </p:spPr>
        <p:txBody>
          <a:bodyPr vert="horz" lIns="91440" tIns="45720" rIns="91440" bIns="45720" rtlCol="0">
            <a:normAutofit/>
          </a:bodyPr>
          <a:lstStyle/>
          <a:p>
            <a:pPr algn="ctr">
              <a:lnSpc>
                <a:spcPct val="150000"/>
              </a:lnSpc>
            </a:pPr>
            <a:r>
              <a:rPr lang="el-GR" sz="2300" b="1" dirty="0">
                <a:solidFill>
                  <a:srgbClr val="FFFFFF"/>
                </a:solidFill>
                <a:latin typeface="Century Gothic" panose="020B0502020202020204" pitchFamily="34" charset="0"/>
              </a:rPr>
              <a:t>Κριτική στις μετρήσεις τηλεθέασης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13860" y="273685"/>
            <a:ext cx="7734300" cy="6340475"/>
          </a:xfrm>
        </p:spPr>
        <p:txBody>
          <a:bodyPr anchor="ctr">
            <a:noAutofit/>
          </a:bodyPr>
          <a:lstStyle/>
          <a:p>
            <a:pPr>
              <a:lnSpc>
                <a:spcPct val="120000"/>
              </a:lnSpc>
            </a:pPr>
            <a:endParaRPr lang="el-GR" sz="2000" dirty="0">
              <a:solidFill>
                <a:schemeClr val="tx1"/>
              </a:solidFill>
            </a:endParaRPr>
          </a:p>
          <a:p>
            <a:pPr>
              <a:lnSpc>
                <a:spcPct val="120000"/>
              </a:lnSpc>
            </a:pPr>
            <a:r>
              <a:rPr sz="2000" dirty="0">
                <a:solidFill>
                  <a:schemeClr val="tx1"/>
                </a:solidFill>
              </a:rPr>
              <a:t>To </a:t>
            </a:r>
            <a:r>
              <a:rPr sz="2000" dirty="0" err="1">
                <a:solidFill>
                  <a:schemeClr val="tx1"/>
                </a:solidFill>
              </a:rPr>
              <a:t>μεγ</a:t>
            </a:r>
            <a:r>
              <a:rPr sz="2000" dirty="0">
                <a:solidFill>
                  <a:schemeClr val="tx1"/>
                </a:solidFill>
              </a:rPr>
              <a:t>αλύτερο πρόβλημα</a:t>
            </a:r>
            <a:r>
              <a:rPr lang="el-GR" sz="2000" dirty="0">
                <a:solidFill>
                  <a:schemeClr val="tx1"/>
                </a:solidFill>
              </a:rPr>
              <a:t> για τους ιδιοκτήτες των καναλιών και τις διαφημιστικές εταιρείες στην Ελλάδα είναι ότι η</a:t>
            </a:r>
            <a:r>
              <a:rPr sz="2000" dirty="0">
                <a:solidFill>
                  <a:schemeClr val="tx1"/>
                </a:solidFill>
              </a:rPr>
              <a:t> </a:t>
            </a:r>
            <a:r>
              <a:rPr lang="el-GR" sz="2000" dirty="0" err="1">
                <a:solidFill>
                  <a:schemeClr val="tx1"/>
                </a:solidFill>
              </a:rPr>
              <a:t>Nielsen</a:t>
            </a:r>
            <a:r>
              <a:rPr lang="el-GR" sz="2000" dirty="0">
                <a:solidFill>
                  <a:schemeClr val="tx1"/>
                </a:solidFill>
              </a:rPr>
              <a:t> </a:t>
            </a:r>
            <a:r>
              <a:rPr lang="el-GR" sz="2000" dirty="0" err="1">
                <a:solidFill>
                  <a:schemeClr val="tx1"/>
                </a:solidFill>
              </a:rPr>
              <a:t>Audience</a:t>
            </a:r>
            <a:r>
              <a:rPr lang="el-GR" sz="2000" dirty="0">
                <a:solidFill>
                  <a:schemeClr val="tx1"/>
                </a:solidFill>
              </a:rPr>
              <a:t> </a:t>
            </a:r>
            <a:r>
              <a:rPr lang="el-GR" sz="2000" dirty="0" err="1">
                <a:solidFill>
                  <a:schemeClr val="tx1"/>
                </a:solidFill>
              </a:rPr>
              <a:t>Measurement</a:t>
            </a:r>
            <a:r>
              <a:rPr lang="el-GR" sz="2000" dirty="0">
                <a:solidFill>
                  <a:schemeClr val="tx1"/>
                </a:solidFill>
              </a:rPr>
              <a:t> </a:t>
            </a:r>
            <a:r>
              <a:rPr lang="el-GR" sz="2000" b="1" dirty="0">
                <a:solidFill>
                  <a:schemeClr val="tx1"/>
                </a:solidFill>
              </a:rPr>
              <a:t>δεν μπορεί πλέον να αποτυπώσει με ακρίβεια τις συνήθειες του τηλεοπτικού κοινού</a:t>
            </a:r>
            <a:r>
              <a:rPr lang="el-GR" sz="2000" dirty="0">
                <a:solidFill>
                  <a:schemeClr val="tx1"/>
                </a:solidFill>
              </a:rPr>
              <a:t> που παρακολουθεί τα αγαπημένα του προγράμματα σε συσκευές εκτός τηλεόρασης</a:t>
            </a:r>
          </a:p>
          <a:p>
            <a:pPr>
              <a:lnSpc>
                <a:spcPct val="120000"/>
              </a:lnSpc>
            </a:pPr>
            <a:r>
              <a:rPr lang="el-GR" sz="2000" dirty="0">
                <a:solidFill>
                  <a:schemeClr val="tx1"/>
                </a:solidFill>
              </a:rPr>
              <a:t>Επιπλέον, κ</a:t>
            </a:r>
            <a:r>
              <a:rPr sz="2000" dirty="0">
                <a:solidFill>
                  <a:schemeClr val="tx1"/>
                </a:solidFill>
              </a:rPr>
              <a:t>α</a:t>
            </a:r>
            <a:r>
              <a:rPr sz="2000" dirty="0" err="1">
                <a:solidFill>
                  <a:schemeClr val="tx1"/>
                </a:solidFill>
              </a:rPr>
              <a:t>τά</a:t>
            </a:r>
            <a:r>
              <a:rPr sz="2000" dirty="0">
                <a:solidFill>
                  <a:schemeClr val="tx1"/>
                </a:solidFill>
              </a:rPr>
              <a:t> τη μέτρηση της τηλεθέασης συλλέγονται κυρίως στοιχεία για το </a:t>
            </a:r>
            <a:r>
              <a:rPr sz="2000" b="1" dirty="0">
                <a:solidFill>
                  <a:schemeClr val="tx1"/>
                </a:solidFill>
              </a:rPr>
              <a:t>μέγεθος του κοινού</a:t>
            </a:r>
            <a:r>
              <a:rPr sz="2000" dirty="0">
                <a:solidFill>
                  <a:schemeClr val="tx1"/>
                </a:solidFill>
              </a:rPr>
              <a:t> και </a:t>
            </a:r>
            <a:r>
              <a:rPr sz="2000" b="1" dirty="0">
                <a:solidFill>
                  <a:schemeClr val="tx1"/>
                </a:solidFill>
              </a:rPr>
              <a:t>τα βασικά δημογραφικά του χαρακτηριστικά</a:t>
            </a:r>
            <a:r>
              <a:rPr sz="2000" dirty="0">
                <a:solidFill>
                  <a:schemeClr val="tx1"/>
                </a:solidFill>
              </a:rPr>
              <a:t>. Τα ποιοτικά χαρακτηριστικά του κοινού συνάγονται με έμμεσο τρόπο, γι’ αυτό το λόγο οι διαφημιστές ζητάνε ολοένα και πιο προηγμένα συστήματα μέτρησης της τηλεθέασης όπου να συμπεριλαμβάνονται ποιοτικά χαρακτηριστικά, όπως για παράδειγμα η </a:t>
            </a:r>
            <a:r>
              <a:rPr sz="2000" b="1" dirty="0">
                <a:solidFill>
                  <a:schemeClr val="tx1"/>
                </a:solidFill>
              </a:rPr>
              <a:t>αφοσίωση του κοινού (audience engagement)</a:t>
            </a:r>
            <a:r>
              <a:rPr sz="2000" dirty="0">
                <a:solidFill>
                  <a:schemeClr val="tx1"/>
                </a:solidFill>
              </a:rPr>
              <a:t> σ’ ένα τηλεοπτικό πρόγραμμα</a:t>
            </a:r>
          </a:p>
        </p:txBody>
      </p:sp>
    </p:spTree>
    <p:extLst>
      <p:ext uri="{BB962C8B-B14F-4D97-AF65-F5344CB8AC3E}">
        <p14:creationId xmlns:p14="http://schemas.microsoft.com/office/powerpoint/2010/main" val="355314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uild="p"/>
      <p:bldP spid="5"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988060" y="892885"/>
            <a:ext cx="2728595" cy="4540175"/>
          </a:xfrm>
        </p:spPr>
        <p:txBody>
          <a:bodyPr vert="horz" lIns="91440" tIns="45720" rIns="91440" bIns="45720" rtlCol="0">
            <a:normAutofit/>
          </a:bodyPr>
          <a:lstStyle/>
          <a:p>
            <a:pPr algn="ctr">
              <a:lnSpc>
                <a:spcPct val="150000"/>
              </a:lnSpc>
            </a:pPr>
            <a:r>
              <a:rPr lang="el-GR" sz="2200" b="1" dirty="0">
                <a:solidFill>
                  <a:srgbClr val="FFFFFF"/>
                </a:solidFill>
                <a:latin typeface="Century Gothic" panose="020B0502020202020204" pitchFamily="34" charset="0"/>
              </a:rPr>
              <a:t>Είδη τηλεοπτικών ενημερωτικών εκπομπών</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13860" y="273685"/>
            <a:ext cx="7734300" cy="6340475"/>
          </a:xfrm>
        </p:spPr>
        <p:txBody>
          <a:bodyPr anchor="ctr">
            <a:noAutofit/>
          </a:bodyPr>
          <a:lstStyle/>
          <a:p>
            <a:pPr>
              <a:lnSpc>
                <a:spcPct val="100000"/>
              </a:lnSpc>
              <a:spcBef>
                <a:spcPts val="600"/>
              </a:spcBef>
            </a:pPr>
            <a:r>
              <a:rPr lang="el-GR" sz="2000" dirty="0">
                <a:solidFill>
                  <a:schemeClr val="tx1"/>
                </a:solidFill>
              </a:rPr>
              <a:t>Τ</a:t>
            </a:r>
            <a:r>
              <a:rPr sz="2000" dirty="0">
                <a:solidFill>
                  <a:schemeClr val="tx1"/>
                </a:solidFill>
              </a:rPr>
              <a:t>ο τηλεοπτικό δελτίο ειδήσεων</a:t>
            </a:r>
          </a:p>
          <a:p>
            <a:pPr>
              <a:lnSpc>
                <a:spcPct val="100000"/>
              </a:lnSpc>
              <a:spcBef>
                <a:spcPts val="600"/>
              </a:spcBef>
              <a:buFont typeface="Wingdings" panose="05000000000000000000" charset="0"/>
              <a:buChar char="o"/>
            </a:pPr>
            <a:r>
              <a:rPr sz="2000" dirty="0">
                <a:solidFill>
                  <a:schemeClr val="tx1"/>
                </a:solidFill>
              </a:rPr>
              <a:t>το εκφωνούμενο τμήμα της είδησης (εισαγωγή στο ρεπορτάζ)</a:t>
            </a:r>
          </a:p>
          <a:p>
            <a:pPr>
              <a:lnSpc>
                <a:spcPct val="100000"/>
              </a:lnSpc>
              <a:spcBef>
                <a:spcPts val="600"/>
              </a:spcBef>
              <a:buFont typeface="Wingdings" panose="05000000000000000000" charset="0"/>
              <a:buChar char="o"/>
            </a:pPr>
            <a:r>
              <a:rPr sz="2000" dirty="0">
                <a:solidFill>
                  <a:schemeClr val="tx1"/>
                </a:solidFill>
              </a:rPr>
              <a:t>το ρεπορτάζ</a:t>
            </a:r>
          </a:p>
          <a:p>
            <a:pPr>
              <a:lnSpc>
                <a:spcPct val="100000"/>
              </a:lnSpc>
              <a:spcBef>
                <a:spcPts val="600"/>
              </a:spcBef>
              <a:buFont typeface="Wingdings" panose="05000000000000000000" charset="0"/>
              <a:buChar char="o"/>
            </a:pPr>
            <a:r>
              <a:rPr sz="2000" dirty="0">
                <a:solidFill>
                  <a:schemeClr val="tx1"/>
                </a:solidFill>
              </a:rPr>
              <a:t>η ειδησεογραφική συνέντευξη</a:t>
            </a:r>
          </a:p>
          <a:p>
            <a:pPr>
              <a:lnSpc>
                <a:spcPct val="100000"/>
              </a:lnSpc>
              <a:spcBef>
                <a:spcPts val="600"/>
              </a:spcBef>
              <a:buFont typeface="Wingdings" panose="05000000000000000000" charset="0"/>
              <a:buChar char="o"/>
            </a:pPr>
            <a:r>
              <a:rPr lang="el-GR" sz="2000" dirty="0">
                <a:solidFill>
                  <a:schemeClr val="tx1"/>
                </a:solidFill>
              </a:rPr>
              <a:t>η συζήτηση / πάνελ / παράθυρα</a:t>
            </a:r>
          </a:p>
          <a:p>
            <a:pPr marL="0" indent="0">
              <a:lnSpc>
                <a:spcPct val="100000"/>
              </a:lnSpc>
              <a:spcBef>
                <a:spcPts val="600"/>
              </a:spcBef>
              <a:buNone/>
            </a:pPr>
            <a:endParaRPr lang="el-GR" sz="2000" dirty="0">
              <a:solidFill>
                <a:schemeClr val="tx1"/>
              </a:solidFill>
            </a:endParaRPr>
          </a:p>
          <a:p>
            <a:pPr>
              <a:lnSpc>
                <a:spcPct val="100000"/>
              </a:lnSpc>
              <a:spcBef>
                <a:spcPts val="600"/>
              </a:spcBef>
            </a:pPr>
            <a:r>
              <a:rPr lang="el-GR" sz="2000" dirty="0">
                <a:solidFill>
                  <a:schemeClr val="tx1"/>
                </a:solidFill>
              </a:rPr>
              <a:t>Τ</a:t>
            </a:r>
            <a:r>
              <a:rPr sz="2000" dirty="0">
                <a:solidFill>
                  <a:schemeClr val="tx1"/>
                </a:solidFill>
              </a:rPr>
              <a:t>ο πρωινό ενημερωτικό μαγκαζίνο (morning show talk)</a:t>
            </a:r>
          </a:p>
          <a:p>
            <a:pPr marL="0" indent="0">
              <a:lnSpc>
                <a:spcPct val="100000"/>
              </a:lnSpc>
              <a:spcBef>
                <a:spcPts val="600"/>
              </a:spcBef>
              <a:buNone/>
            </a:pPr>
            <a:endParaRPr sz="2000" dirty="0">
              <a:solidFill>
                <a:schemeClr val="tx1"/>
              </a:solidFill>
            </a:endParaRPr>
          </a:p>
          <a:p>
            <a:pPr>
              <a:lnSpc>
                <a:spcPct val="100000"/>
              </a:lnSpc>
              <a:spcBef>
                <a:spcPts val="600"/>
              </a:spcBef>
            </a:pPr>
            <a:r>
              <a:rPr lang="el-GR" sz="2000" dirty="0">
                <a:solidFill>
                  <a:schemeClr val="tx1"/>
                </a:solidFill>
              </a:rPr>
              <a:t>Τ</a:t>
            </a:r>
            <a:r>
              <a:rPr sz="2000" dirty="0">
                <a:solidFill>
                  <a:schemeClr val="tx1"/>
                </a:solidFill>
              </a:rPr>
              <a:t>ο </a:t>
            </a:r>
            <a:r>
              <a:rPr lang="el-GR" sz="2000" dirty="0">
                <a:solidFill>
                  <a:schemeClr val="tx1"/>
                </a:solidFill>
              </a:rPr>
              <a:t>“</a:t>
            </a:r>
            <a:r>
              <a:rPr sz="2000" dirty="0">
                <a:solidFill>
                  <a:schemeClr val="tx1"/>
                </a:solidFill>
              </a:rPr>
              <a:t>στρογγυλό τραπέζι</a:t>
            </a:r>
            <a:r>
              <a:rPr lang="el-GR" sz="2000" dirty="0">
                <a:solidFill>
                  <a:schemeClr val="tx1"/>
                </a:solidFill>
              </a:rPr>
              <a:t>”</a:t>
            </a:r>
            <a:r>
              <a:rPr sz="2000" dirty="0">
                <a:solidFill>
                  <a:schemeClr val="tx1"/>
                </a:solidFill>
              </a:rPr>
              <a:t> (panel discussion)</a:t>
            </a:r>
          </a:p>
          <a:p>
            <a:pPr marL="0" indent="0">
              <a:lnSpc>
                <a:spcPct val="100000"/>
              </a:lnSpc>
              <a:spcBef>
                <a:spcPts val="600"/>
              </a:spcBef>
              <a:buNone/>
            </a:pPr>
            <a:endParaRPr sz="2000" dirty="0">
              <a:solidFill>
                <a:schemeClr val="tx1"/>
              </a:solidFill>
            </a:endParaRPr>
          </a:p>
          <a:p>
            <a:pPr>
              <a:lnSpc>
                <a:spcPct val="100000"/>
              </a:lnSpc>
              <a:spcBef>
                <a:spcPts val="600"/>
              </a:spcBef>
            </a:pPr>
            <a:r>
              <a:rPr lang="el-GR" sz="2000" dirty="0">
                <a:solidFill>
                  <a:schemeClr val="tx1"/>
                </a:solidFill>
              </a:rPr>
              <a:t>Τ</a:t>
            </a:r>
            <a:r>
              <a:rPr sz="2000" dirty="0">
                <a:solidFill>
                  <a:schemeClr val="tx1"/>
                </a:solidFill>
              </a:rPr>
              <a:t>ο talk show</a:t>
            </a:r>
          </a:p>
          <a:p>
            <a:pPr>
              <a:lnSpc>
                <a:spcPct val="100000"/>
              </a:lnSpc>
              <a:spcBef>
                <a:spcPts val="600"/>
              </a:spcBef>
              <a:buFont typeface="Wingdings" panose="05000000000000000000" charset="0"/>
              <a:buChar char="o"/>
            </a:pPr>
            <a:r>
              <a:rPr sz="2000" dirty="0">
                <a:solidFill>
                  <a:schemeClr val="tx1"/>
                </a:solidFill>
              </a:rPr>
              <a:t>το βραδινό talk show ή συνομιλία με μια διασημότητα</a:t>
            </a:r>
          </a:p>
          <a:p>
            <a:pPr>
              <a:lnSpc>
                <a:spcPct val="100000"/>
              </a:lnSpc>
              <a:spcBef>
                <a:spcPts val="600"/>
              </a:spcBef>
              <a:buFont typeface="Wingdings" panose="05000000000000000000" charset="0"/>
              <a:buChar char="o"/>
            </a:pPr>
            <a:r>
              <a:rPr sz="2000" dirty="0">
                <a:solidFill>
                  <a:schemeClr val="tx1"/>
                </a:solidFill>
              </a:rPr>
              <a:t>το ημερήσιο talk show</a:t>
            </a:r>
          </a:p>
          <a:p>
            <a:pPr marL="0" indent="0">
              <a:lnSpc>
                <a:spcPct val="100000"/>
              </a:lnSpc>
              <a:spcBef>
                <a:spcPts val="600"/>
              </a:spcBef>
              <a:buFont typeface="Wingdings" panose="05000000000000000000" charset="0"/>
              <a:buNone/>
            </a:pPr>
            <a:endParaRPr sz="2000" dirty="0">
              <a:solidFill>
                <a:schemeClr val="tx1"/>
              </a:solidFill>
            </a:endParaRPr>
          </a:p>
          <a:p>
            <a:pPr>
              <a:lnSpc>
                <a:spcPct val="100000"/>
              </a:lnSpc>
              <a:spcBef>
                <a:spcPts val="600"/>
              </a:spcBef>
              <a:buFont typeface="Wingdings" panose="05000000000000000000" charset="0"/>
              <a:buChar char="§"/>
            </a:pPr>
            <a:r>
              <a:rPr lang="el-GR" sz="2000" dirty="0">
                <a:solidFill>
                  <a:schemeClr val="tx1"/>
                </a:solidFill>
              </a:rPr>
              <a:t>Ενημερωδιασκέδαση (</a:t>
            </a:r>
            <a:r>
              <a:rPr lang="en-US" sz="2000" dirty="0">
                <a:solidFill>
                  <a:schemeClr val="tx1"/>
                </a:solidFill>
              </a:rPr>
              <a:t>infotainment)</a:t>
            </a:r>
          </a:p>
        </p:txBody>
      </p:sp>
    </p:spTree>
    <p:extLst>
      <p:ext uri="{BB962C8B-B14F-4D97-AF65-F5344CB8AC3E}">
        <p14:creationId xmlns:p14="http://schemas.microsoft.com/office/powerpoint/2010/main" val="384039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uild="p"/>
      <p:bldP spid="5" grpI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BF50835-19FE-EA30-8545-A3AD1897ADB7}"/>
              </a:ext>
            </a:extLst>
          </p:cNvPr>
          <p:cNvSpPr>
            <a:spLocks noGrp="1"/>
          </p:cNvSpPr>
          <p:nvPr>
            <p:ph type="title"/>
          </p:nvPr>
        </p:nvSpPr>
        <p:spPr>
          <a:xfrm>
            <a:off x="1102368" y="1877492"/>
            <a:ext cx="4030132" cy="3215373"/>
          </a:xfrm>
        </p:spPr>
        <p:txBody>
          <a:bodyPr>
            <a:normAutofit/>
          </a:bodyPr>
          <a:lstStyle/>
          <a:p>
            <a:pPr algn="ctr"/>
            <a:r>
              <a:rPr lang="el-GR">
                <a:solidFill>
                  <a:schemeClr val="bg1"/>
                </a:solidFill>
              </a:rPr>
              <a:t>Δραστηριότητα στην αίθουσα</a:t>
            </a:r>
            <a:endParaRPr lang="en-US">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Θέση περιεχομένου 2">
            <a:extLst>
              <a:ext uri="{FF2B5EF4-FFF2-40B4-BE49-F238E27FC236}">
                <a16:creationId xmlns:a16="http://schemas.microsoft.com/office/drawing/2014/main" id="{10C21168-6AB8-484B-FF15-849416F56535}"/>
              </a:ext>
            </a:extLst>
          </p:cNvPr>
          <p:cNvSpPr>
            <a:spLocks noGrp="1"/>
          </p:cNvSpPr>
          <p:nvPr>
            <p:ph idx="1"/>
          </p:nvPr>
        </p:nvSpPr>
        <p:spPr>
          <a:xfrm>
            <a:off x="6234868" y="817629"/>
            <a:ext cx="5469452" cy="5152866"/>
          </a:xfrm>
        </p:spPr>
        <p:txBody>
          <a:bodyPr>
            <a:noAutofit/>
          </a:bodyPr>
          <a:lstStyle/>
          <a:p>
            <a:pPr algn="just"/>
            <a:r>
              <a:rPr lang="el-GR" sz="2000" dirty="0">
                <a:solidFill>
                  <a:schemeClr val="bg1"/>
                </a:solidFill>
              </a:rPr>
              <a:t>Σε κάθε ομάδα ανατίθεται ένα δημόσιο ή ιδιωτικό κανάλι στην Ελλάδα (π.χ. ΕΡΤ1, ΕΡΤ2, ΕΡΤ3, ANT1, </a:t>
            </a:r>
            <a:r>
              <a:rPr lang="en-US" sz="2000" dirty="0">
                <a:solidFill>
                  <a:schemeClr val="bg1"/>
                </a:solidFill>
              </a:rPr>
              <a:t>ALPHA</a:t>
            </a:r>
            <a:r>
              <a:rPr lang="el-GR" sz="2000" dirty="0">
                <a:solidFill>
                  <a:schemeClr val="bg1"/>
                </a:solidFill>
              </a:rPr>
              <a:t>, ΣΚΑΙ, </a:t>
            </a:r>
            <a:r>
              <a:rPr lang="en-US" sz="2000" dirty="0">
                <a:solidFill>
                  <a:schemeClr val="bg1"/>
                </a:solidFill>
              </a:rPr>
              <a:t>MEGA, OPEN, STAR</a:t>
            </a:r>
            <a:r>
              <a:rPr lang="el-GR" sz="2000" dirty="0">
                <a:solidFill>
                  <a:schemeClr val="bg1"/>
                </a:solidFill>
              </a:rPr>
              <a:t>) </a:t>
            </a:r>
          </a:p>
          <a:p>
            <a:pPr algn="just"/>
            <a:r>
              <a:rPr lang="el-GR" sz="2000" dirty="0">
                <a:solidFill>
                  <a:schemeClr val="bg1"/>
                </a:solidFill>
              </a:rPr>
              <a:t>Αναλύστε το προφίλ του κάθε καναλιού και το είδος του περιεχομένου που προβάλλει: Ενημερωτικά προγράμματα (ειδήσεις, πολιτικές εκπομπές), ψυχαγωγικά (</a:t>
            </a:r>
            <a:r>
              <a:rPr lang="el-GR" sz="2000" dirty="0" err="1">
                <a:solidFill>
                  <a:schemeClr val="bg1"/>
                </a:solidFill>
              </a:rPr>
              <a:t>ριάλιτι</a:t>
            </a:r>
            <a:r>
              <a:rPr lang="el-GR" sz="2000" dirty="0">
                <a:solidFill>
                  <a:schemeClr val="bg1"/>
                </a:solidFill>
              </a:rPr>
              <a:t>, τηλεπαιχνίδια, σειρές), αθλητικά (αγώνες, εκπομπές)</a:t>
            </a:r>
          </a:p>
          <a:p>
            <a:pPr algn="just"/>
            <a:r>
              <a:rPr lang="el-GR" sz="2000" dirty="0">
                <a:solidFill>
                  <a:schemeClr val="bg1"/>
                </a:solidFill>
              </a:rPr>
              <a:t>Εξετάστε ποια είναι τα πιο δημοφιλή προγράμματα στο κάθε κανάλι</a:t>
            </a:r>
          </a:p>
          <a:p>
            <a:pPr algn="just"/>
            <a:r>
              <a:rPr lang="el-GR" sz="2000" dirty="0">
                <a:solidFill>
                  <a:schemeClr val="bg1"/>
                </a:solidFill>
              </a:rPr>
              <a:t>Καταγράψτε τα ποσοστά τηλεθέασης των διαφορετικών προγραμμάτων και συζητήστε τις τάσεις</a:t>
            </a:r>
          </a:p>
          <a:p>
            <a:pPr algn="just"/>
            <a:r>
              <a:rPr lang="en-US" sz="2000" dirty="0">
                <a:solidFill>
                  <a:schemeClr val="bg1"/>
                </a:solidFill>
                <a:hlinkClick r:id="rId2"/>
              </a:rPr>
              <a:t>https://www.zappit.gr/tv-ratings</a:t>
            </a:r>
            <a:endParaRPr lang="el-GR" sz="2000"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84594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640080" y="599440"/>
            <a:ext cx="3799840" cy="5730239"/>
          </a:xfrm>
        </p:spPr>
        <p:txBody>
          <a:bodyPr vert="horz" lIns="91440" tIns="45720" rIns="91440" bIns="45720" rtlCol="0" anchor="ctr">
            <a:normAutofit/>
          </a:bodyPr>
          <a:lstStyle/>
          <a:p>
            <a:pPr algn="ctr">
              <a:lnSpc>
                <a:spcPct val="150000"/>
              </a:lnSpc>
            </a:pPr>
            <a:r>
              <a:rPr lang="el-GR" sz="4000" dirty="0">
                <a:solidFill>
                  <a:srgbClr val="FFFFFF"/>
                </a:solidFill>
                <a:latin typeface="Candara" panose="020E0502030303020204" pitchFamily="34" charset="0"/>
              </a:rPr>
              <a:t>ΕΡΓΑΣΤΗΡΙΟ</a:t>
            </a:r>
            <a:endParaRPr lang="en-US" sz="4000" dirty="0">
              <a:solidFill>
                <a:srgbClr val="FFFFFF"/>
              </a:solidFill>
              <a:latin typeface="Candara" panose="020E0502030303020204" pitchFamily="34" charset="0"/>
            </a:endParaRPr>
          </a:p>
        </p:txBody>
      </p:sp>
      <p:pic>
        <p:nvPicPr>
          <p:cNvPr id="4" name="Θέση περιεχομένου 3"/>
          <p:cNvPicPr>
            <a:picLocks noGrp="1" noChangeAspect="1"/>
          </p:cNvPicPr>
          <p:nvPr>
            <p:ph idx="1"/>
          </p:nvPr>
        </p:nvPicPr>
        <p:blipFill>
          <a:blip r:embed="rId2"/>
          <a:stretch>
            <a:fillRect/>
          </a:stretch>
        </p:blipFill>
        <p:spPr>
          <a:xfrm>
            <a:off x="5153822" y="1257558"/>
            <a:ext cx="6553545" cy="4350825"/>
          </a:xfrm>
          <a:prstGeom prst="rect">
            <a:avLst/>
          </a:prstGeom>
        </p:spPr>
      </p:pic>
    </p:spTree>
    <p:extLst>
      <p:ext uri="{BB962C8B-B14F-4D97-AF65-F5344CB8AC3E}">
        <p14:creationId xmlns:p14="http://schemas.microsoft.com/office/powerpoint/2010/main" val="306396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209040" y="1258645"/>
            <a:ext cx="2174240" cy="4075355"/>
          </a:xfrm>
        </p:spPr>
        <p:txBody>
          <a:bodyPr vert="horz" lIns="91440" tIns="45720" rIns="91440" bIns="45720" rtlCol="0">
            <a:normAutofit/>
          </a:bodyPr>
          <a:lstStyle/>
          <a:p>
            <a:r>
              <a:rPr lang="el-GR" sz="4000" b="1" dirty="0">
                <a:solidFill>
                  <a:schemeClr val="bg1"/>
                </a:solidFill>
                <a:latin typeface="Century Gothic" panose="020B0502020202020204" pitchFamily="34" charset="0"/>
              </a:rPr>
              <a:t>ΚΙΝΗΣΗ</a:t>
            </a:r>
            <a:endParaRPr lang="en-US" sz="3200" b="1"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1"/>
            <a:ext cx="6798033" cy="5542137"/>
          </a:xfrm>
        </p:spPr>
        <p:txBody>
          <a:bodyPr anchor="ctr">
            <a:normAutofit fontScale="85000" lnSpcReduction="10000"/>
          </a:bodyPr>
          <a:lstStyle/>
          <a:p>
            <a:pPr>
              <a:lnSpc>
                <a:spcPct val="150000"/>
              </a:lnSpc>
            </a:pPr>
            <a:r>
              <a:rPr lang="el-GR" sz="2400" b="1" u="sng" dirty="0"/>
              <a:t>Κίνηση</a:t>
            </a:r>
            <a:r>
              <a:rPr lang="el-GR" sz="2400" dirty="0"/>
              <a:t>: Η κάμερα βρίσκεται πάνω στον τρίποδα και κινείται πάνω στον άξονά της (οριζόντιο ή κάθετο) χωρίς όμως να μετακινηθεί από τη θέση της</a:t>
            </a:r>
            <a:r>
              <a:rPr lang="en-US" sz="2400" dirty="0"/>
              <a:t>, </a:t>
            </a:r>
            <a:r>
              <a:rPr lang="el-GR" sz="2400" dirty="0"/>
              <a:t>π.χ. η κίνηση γίνεται σε κάθετο άξονα από πάνω προς τα κάτω ή από κάτω προς τα πάνω ακολουθώντας για παράδειγμα το σώμα του χαρακτήρα από τα παπούτσια του μέχρι το κεφάλι (</a:t>
            </a:r>
            <a:r>
              <a:rPr lang="en-US" sz="2400" dirty="0"/>
              <a:t>tilt)</a:t>
            </a:r>
            <a:r>
              <a:rPr lang="el-GR" sz="2400" dirty="0"/>
              <a:t> ή η κίνηση γίνεται σε οριζόντιο άξονα από αριστερά προς δεξιά και αντίστροφα (</a:t>
            </a:r>
            <a:r>
              <a:rPr lang="en-US" sz="2400" dirty="0"/>
              <a:t>pan</a:t>
            </a:r>
            <a:r>
              <a:rPr lang="el-GR" sz="2400" dirty="0"/>
              <a:t> από το </a:t>
            </a:r>
            <a:r>
              <a:rPr lang="en-US" sz="2400" dirty="0"/>
              <a:t>panorama)</a:t>
            </a:r>
            <a:endParaRPr lang="el-GR" sz="2400" dirty="0"/>
          </a:p>
          <a:p>
            <a:pPr>
              <a:lnSpc>
                <a:spcPct val="150000"/>
              </a:lnSpc>
            </a:pPr>
            <a:r>
              <a:rPr lang="el-GR" sz="2400" b="1" u="sng" dirty="0"/>
              <a:t>Στόχος</a:t>
            </a:r>
            <a:r>
              <a:rPr lang="el-GR" sz="2400" dirty="0"/>
              <a:t>: Ο ρόλος του είναι περισσότερο περιγραφικός και υποκειμενικός. Η κάμερα εξερευνά το χώρο δίνοντας μας πληροφορίες για τα στοιχεία που τον απαρτίζουν</a:t>
            </a:r>
          </a:p>
        </p:txBody>
      </p:sp>
    </p:spTree>
    <p:extLst>
      <p:ext uri="{BB962C8B-B14F-4D97-AF65-F5344CB8AC3E}">
        <p14:creationId xmlns:p14="http://schemas.microsoft.com/office/powerpoint/2010/main" val="190501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209040" y="1355465"/>
            <a:ext cx="2174240" cy="3978536"/>
          </a:xfrm>
        </p:spPr>
        <p:txBody>
          <a:bodyPr vert="horz" lIns="91440" tIns="45720" rIns="91440" bIns="45720" rtlCol="0">
            <a:normAutofit/>
          </a:bodyPr>
          <a:lstStyle/>
          <a:p>
            <a:r>
              <a:rPr lang="el-GR" sz="4000" b="1" dirty="0">
                <a:solidFill>
                  <a:schemeClr val="bg1"/>
                </a:solidFill>
                <a:latin typeface="Century Gothic" panose="020B0502020202020204" pitchFamily="34" charset="0"/>
              </a:rPr>
              <a:t>Α</a:t>
            </a:r>
            <a:r>
              <a:rPr lang="en-US" sz="4000" b="1" dirty="0">
                <a:solidFill>
                  <a:schemeClr val="bg1"/>
                </a:solidFill>
                <a:latin typeface="Century Gothic" panose="020B0502020202020204" pitchFamily="34" charset="0"/>
              </a:rPr>
              <a:t>-roll</a:t>
            </a:r>
            <a:endParaRPr lang="en-US" sz="3200" b="1"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2400" dirty="0"/>
              <a:t>Το A-</a:t>
            </a:r>
            <a:r>
              <a:rPr lang="el-GR" sz="2400" dirty="0" err="1"/>
              <a:t>Roll</a:t>
            </a:r>
            <a:r>
              <a:rPr lang="el-GR" sz="2400" dirty="0"/>
              <a:t> είναι όλα τα κύρια πλάνα που μπορείτε να τραβήξετε σε κάποιο βίντεο</a:t>
            </a:r>
            <a:r>
              <a:rPr lang="en-US" sz="2400" dirty="0"/>
              <a:t> </a:t>
            </a:r>
            <a:r>
              <a:rPr lang="el-GR" sz="2400" dirty="0"/>
              <a:t>στα οποία υπάρχουν ομιλούντες χαρακτήρες, συνεντεύξεις [που ακούγονται και </a:t>
            </a:r>
            <a:r>
              <a:rPr lang="el-GR" sz="2400" dirty="0" err="1"/>
              <a:t>αναπαριστώνται</a:t>
            </a:r>
            <a:r>
              <a:rPr lang="el-GR" sz="2400" dirty="0"/>
              <a:t>]</a:t>
            </a:r>
          </a:p>
          <a:p>
            <a:pPr>
              <a:lnSpc>
                <a:spcPct val="150000"/>
              </a:lnSpc>
            </a:pPr>
            <a:r>
              <a:rPr lang="el-GR" sz="2400" dirty="0"/>
              <a:t>Ο όρος συνδέεται με την ιδέα ότι έχετε (τουλάχιστον) δύο κάμερες και η κάμερα A τραβάει το κύριο υλικό σας</a:t>
            </a:r>
          </a:p>
        </p:txBody>
      </p:sp>
    </p:spTree>
    <p:extLst>
      <p:ext uri="{BB962C8B-B14F-4D97-AF65-F5344CB8AC3E}">
        <p14:creationId xmlns:p14="http://schemas.microsoft.com/office/powerpoint/2010/main" val="830988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209040" y="1172585"/>
            <a:ext cx="2174240" cy="4161416"/>
          </a:xfrm>
        </p:spPr>
        <p:txBody>
          <a:bodyPr vert="horz" lIns="91440" tIns="45720" rIns="91440" bIns="45720" rtlCol="0">
            <a:normAutofit/>
          </a:bodyPr>
          <a:lstStyle/>
          <a:p>
            <a:r>
              <a:rPr lang="el-GR" sz="4000" b="1" dirty="0">
                <a:solidFill>
                  <a:schemeClr val="bg1"/>
                </a:solidFill>
                <a:latin typeface="Century Gothic" panose="020B0502020202020204" pitchFamily="34" charset="0"/>
              </a:rPr>
              <a:t>Β</a:t>
            </a:r>
            <a:r>
              <a:rPr lang="en-US" sz="4000" b="1" dirty="0">
                <a:solidFill>
                  <a:schemeClr val="bg1"/>
                </a:solidFill>
                <a:latin typeface="Century Gothic" panose="020B0502020202020204" pitchFamily="34" charset="0"/>
              </a:rPr>
              <a:t>-Roll</a:t>
            </a:r>
            <a:endParaRPr lang="en-US" sz="3200" b="1"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2400" dirty="0"/>
              <a:t>Το B-</a:t>
            </a:r>
            <a:r>
              <a:rPr lang="el-GR" sz="2400" dirty="0" err="1"/>
              <a:t>roll</a:t>
            </a:r>
            <a:r>
              <a:rPr lang="el-GR" sz="2400" dirty="0"/>
              <a:t> είναι ένας όρος που χρησιμοποιείται για να περιγράψει δευτερεύοντα πλάνα, που χρησιμοποιούνται συχνά για να εμπλουτίσουν το οπτικό περιεχόμενο και να μας βοηθήσουν να πούμε την ιστορία μας</a:t>
            </a:r>
          </a:p>
        </p:txBody>
      </p:sp>
    </p:spTree>
    <p:extLst>
      <p:ext uri="{BB962C8B-B14F-4D97-AF65-F5344CB8AC3E}">
        <p14:creationId xmlns:p14="http://schemas.microsoft.com/office/powerpoint/2010/main" val="423943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3F7BF88-95EA-D2DE-A7DF-F530C0FF2BE4}"/>
              </a:ext>
            </a:extLst>
          </p:cNvPr>
          <p:cNvSpPr>
            <a:spLocks noGrp="1"/>
          </p:cNvSpPr>
          <p:nvPr>
            <p:ph type="title"/>
          </p:nvPr>
        </p:nvSpPr>
        <p:spPr>
          <a:xfrm>
            <a:off x="1156851" y="398034"/>
            <a:ext cx="9888496" cy="1139860"/>
          </a:xfrm>
        </p:spPr>
        <p:txBody>
          <a:bodyPr anchor="t">
            <a:normAutofit/>
          </a:bodyPr>
          <a:lstStyle/>
          <a:p>
            <a:r>
              <a:rPr lang="el-GR" sz="3200" b="1" dirty="0">
                <a:solidFill>
                  <a:schemeClr val="bg1"/>
                </a:solidFill>
              </a:rPr>
              <a:t>Η τηλεόραση ως μέσο επικοινωνίας</a:t>
            </a:r>
            <a:br>
              <a:rPr lang="el-GR" sz="3200" b="1" dirty="0">
                <a:solidFill>
                  <a:schemeClr val="bg1"/>
                </a:solidFill>
              </a:rPr>
            </a:br>
            <a:r>
              <a:rPr lang="el-GR" sz="3200" b="1" dirty="0">
                <a:solidFill>
                  <a:schemeClr val="bg1"/>
                </a:solidFill>
              </a:rPr>
              <a:t>Χαρακτηριστικά</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F7E01F73-A26B-33F2-53B7-83BB69F65F68}"/>
              </a:ext>
            </a:extLst>
          </p:cNvPr>
          <p:cNvSpPr>
            <a:spLocks noGrp="1"/>
          </p:cNvSpPr>
          <p:nvPr>
            <p:ph idx="1"/>
          </p:nvPr>
        </p:nvSpPr>
        <p:spPr>
          <a:xfrm>
            <a:off x="1155548" y="2217343"/>
            <a:ext cx="9880893" cy="4073192"/>
          </a:xfrm>
        </p:spPr>
        <p:txBody>
          <a:bodyPr>
            <a:noAutofit/>
          </a:bodyPr>
          <a:lstStyle/>
          <a:p>
            <a:pPr algn="just"/>
            <a:r>
              <a:rPr lang="el-GR" sz="2200" dirty="0"/>
              <a:t>Προσφέρει στους θεατές έναν ιδιαίτερο τρόπο πρόσληψης</a:t>
            </a:r>
          </a:p>
          <a:p>
            <a:pPr algn="just"/>
            <a:r>
              <a:rPr lang="el-GR" sz="2200" u="sng" dirty="0"/>
              <a:t>Εξήγηση</a:t>
            </a:r>
            <a:r>
              <a:rPr lang="el-GR" sz="2200" dirty="0"/>
              <a:t>: Παρακολουθούμε τα τηλεοπτικά προγράμματα σε μια προκαθορισμένη σειρά, η οποία καθορίζεται ήδη από την παραγωγή. Σε αντίθεση με το γραπτό κείμενο, όπου ο αναγνώστης μπορεί να ξεκινήσει από όπου θέλει, να επιστρέψει και να το ξαναδιαβάσει, η τηλεόραση παράγεται ώστε να δημιουργεί άμεση εντύπωση και να γίνεται άμεσα κατανοητή</a:t>
            </a:r>
          </a:p>
          <a:p>
            <a:pPr algn="just"/>
            <a:r>
              <a:rPr lang="el-GR" sz="2200" dirty="0"/>
              <a:t>Οι τηλεοπτικές παραγωγές προϋποθέτουν και προσαρμόζονται σε έναν τυποποιημένο ρυθμό πρόσληψης: Ο ρυθμός της αφήγησης υπολογίζεται ώστε να ταιριάζει σε όλους</a:t>
            </a:r>
          </a:p>
          <a:p>
            <a:pPr algn="just"/>
            <a:r>
              <a:rPr lang="el-GR" sz="2200" u="sng" dirty="0"/>
              <a:t>Συνέπειες</a:t>
            </a:r>
            <a:r>
              <a:rPr lang="el-GR" sz="2200" dirty="0"/>
              <a:t> στη μορφή με την οποία η τηλεοπτική δημοσιογραφία παρουσιάζει τη γνώση </a:t>
            </a:r>
            <a:r>
              <a:rPr lang="el-GR" sz="2200" dirty="0">
                <a:sym typeface="Wingdings" panose="05000000000000000000" pitchFamily="2" charset="2"/>
              </a:rPr>
              <a:t> Απλούστευση της τηλεοπτικής </a:t>
            </a:r>
            <a:r>
              <a:rPr lang="el-GR" sz="2200" dirty="0"/>
              <a:t>δημοσιογραφίας (</a:t>
            </a:r>
            <a:r>
              <a:rPr lang="el-GR" sz="2200" dirty="0" err="1"/>
              <a:t>Ekström</a:t>
            </a:r>
            <a:r>
              <a:rPr lang="el-GR" sz="2200" dirty="0"/>
              <a:t> &amp; </a:t>
            </a:r>
            <a:r>
              <a:rPr lang="el-GR" sz="2200" dirty="0" err="1"/>
              <a:t>Eriksson</a:t>
            </a:r>
            <a:r>
              <a:rPr lang="el-GR" sz="2200" dirty="0"/>
              <a:t>, 1998)</a:t>
            </a:r>
          </a:p>
        </p:txBody>
      </p:sp>
    </p:spTree>
    <p:extLst>
      <p:ext uri="{BB962C8B-B14F-4D97-AF65-F5344CB8AC3E}">
        <p14:creationId xmlns:p14="http://schemas.microsoft.com/office/powerpoint/2010/main" val="279810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209040" y="1269403"/>
            <a:ext cx="2174240" cy="4064598"/>
          </a:xfrm>
        </p:spPr>
        <p:txBody>
          <a:bodyPr vert="horz" lIns="91440" tIns="45720" rIns="91440" bIns="45720" rtlCol="0">
            <a:normAutofit/>
          </a:bodyPr>
          <a:lstStyle/>
          <a:p>
            <a:r>
              <a:rPr lang="el-GR" sz="3200" b="1" dirty="0">
                <a:solidFill>
                  <a:schemeClr val="bg1"/>
                </a:solidFill>
                <a:latin typeface="Century Gothic" panose="020B0502020202020204" pitchFamily="34" charset="0"/>
              </a:rPr>
              <a:t>ΑΛΛΑΓΕΣ ΠΛΑΝΩΝ</a:t>
            </a:r>
            <a:endParaRPr lang="en-US" sz="3200" b="1" dirty="0">
              <a:solidFill>
                <a:schemeClr val="bg1"/>
              </a:solidFill>
              <a:latin typeface="Century Gothic" panose="020B0502020202020204" pitchFamily="34" charset="0"/>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2400" dirty="0"/>
              <a:t>Αλλαγή πλάνου (ιδίως όταν υπάρχει VO) έχουμε περίπου κάθε 5 δευτερόλεπτα – αυτό σημαίνει ότι θα πρέπει να βιντεοσκοπήσουμε 10 δευτερόλεπτα ή και 20 δευτερόλεπτα</a:t>
            </a:r>
          </a:p>
        </p:txBody>
      </p:sp>
    </p:spTree>
    <p:extLst>
      <p:ext uri="{BB962C8B-B14F-4D97-AF65-F5344CB8AC3E}">
        <p14:creationId xmlns:p14="http://schemas.microsoft.com/office/powerpoint/2010/main" val="1602686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40080" y="599440"/>
            <a:ext cx="3799840" cy="5730239"/>
          </a:xfrm>
        </p:spPr>
        <p:txBody>
          <a:bodyPr vert="horz" lIns="91440" tIns="45720" rIns="91440" bIns="45720" rtlCol="0" anchor="ctr">
            <a:normAutofit/>
          </a:bodyPr>
          <a:lstStyle/>
          <a:p>
            <a:pPr algn="ctr" fontAlgn="base">
              <a:lnSpc>
                <a:spcPct val="150000"/>
              </a:lnSpc>
            </a:pPr>
            <a:r>
              <a:rPr lang="el-GR" sz="4000" b="1" dirty="0">
                <a:solidFill>
                  <a:schemeClr val="bg1"/>
                </a:solidFill>
                <a:latin typeface="Candara" panose="020E0502030303020204" pitchFamily="34" charset="0"/>
              </a:rPr>
              <a:t>ΗΧΟΣ</a:t>
            </a:r>
            <a:endParaRPr lang="en-US" sz="4000" dirty="0">
              <a:solidFill>
                <a:schemeClr val="bg1"/>
              </a:solidFill>
              <a:latin typeface="Candara" panose="020E0502030303020204" pitchFamily="34" charset="0"/>
            </a:endParaRPr>
          </a:p>
        </p:txBody>
      </p:sp>
      <p:pic>
        <p:nvPicPr>
          <p:cNvPr id="4" name="Θέση περιεχομένου 3"/>
          <p:cNvPicPr>
            <a:picLocks noGrp="1" noChangeAspect="1"/>
          </p:cNvPicPr>
          <p:nvPr>
            <p:ph idx="1"/>
          </p:nvPr>
        </p:nvPicPr>
        <p:blipFill>
          <a:blip r:embed="rId2"/>
          <a:stretch>
            <a:fillRect/>
          </a:stretch>
        </p:blipFill>
        <p:spPr>
          <a:xfrm>
            <a:off x="5153822" y="1257558"/>
            <a:ext cx="6553545" cy="4350825"/>
          </a:xfrm>
          <a:prstGeom prst="rect">
            <a:avLst/>
          </a:prstGeom>
        </p:spPr>
      </p:pic>
    </p:spTree>
    <p:extLst>
      <p:ext uri="{BB962C8B-B14F-4D97-AF65-F5344CB8AC3E}">
        <p14:creationId xmlns:p14="http://schemas.microsoft.com/office/powerpoint/2010/main" val="28807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209040" y="1430767"/>
            <a:ext cx="2174240" cy="3903233"/>
          </a:xfrm>
        </p:spPr>
        <p:txBody>
          <a:bodyPr vert="horz" lIns="91440" tIns="45720" rIns="91440" bIns="45720" rtlCol="0">
            <a:normAutofit/>
          </a:bodyPr>
          <a:lstStyle/>
          <a:p>
            <a:r>
              <a:rPr lang="en-US" sz="3200" b="1" dirty="0">
                <a:solidFill>
                  <a:schemeClr val="bg1"/>
                </a:solidFill>
                <a:latin typeface="Century Gothic" panose="020B0502020202020204" pitchFamily="34" charset="0"/>
              </a:rPr>
              <a:t>VO – Voice Over</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3000" dirty="0"/>
              <a:t>Μια ηχητική αφήγηση, η οποία δεν συνοδεύεται από εικόνα του ομιλητή</a:t>
            </a:r>
          </a:p>
        </p:txBody>
      </p:sp>
    </p:spTree>
    <p:extLst>
      <p:ext uri="{BB962C8B-B14F-4D97-AF65-F5344CB8AC3E}">
        <p14:creationId xmlns:p14="http://schemas.microsoft.com/office/powerpoint/2010/main" val="2529120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209040" y="1731981"/>
            <a:ext cx="2174240" cy="3602019"/>
          </a:xfrm>
        </p:spPr>
        <p:txBody>
          <a:bodyPr vert="horz" lIns="91440" tIns="45720" rIns="91440" bIns="45720" rtlCol="0">
            <a:normAutofit/>
          </a:bodyPr>
          <a:lstStyle/>
          <a:p>
            <a:r>
              <a:rPr lang="en-US" sz="3200" b="1" dirty="0">
                <a:solidFill>
                  <a:schemeClr val="bg1"/>
                </a:solidFill>
                <a:latin typeface="Century Gothic" panose="020B0502020202020204" pitchFamily="34" charset="0"/>
              </a:rPr>
              <a:t>Cue</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2700" dirty="0"/>
              <a:t>«</a:t>
            </a:r>
            <a:r>
              <a:rPr lang="el-GR" sz="2700" dirty="0" err="1"/>
              <a:t>Κιου</a:t>
            </a:r>
            <a:r>
              <a:rPr lang="el-GR" sz="2700" dirty="0"/>
              <a:t>» στη δημοσιογραφική ορολογία είναι το απόσπασμα από κάποιες δηλώσεις που επιλέγουν οι τηλεοπτικοί συντάκτες, για να δώσουν το</a:t>
            </a:r>
            <a:r>
              <a:rPr lang="en-US" sz="2700" dirty="0"/>
              <a:t> </a:t>
            </a:r>
            <a:r>
              <a:rPr lang="el-GR" sz="2700" dirty="0"/>
              <a:t>γενικό στίγμα αυτών των δηλώσεων</a:t>
            </a:r>
          </a:p>
        </p:txBody>
      </p:sp>
    </p:spTree>
    <p:extLst>
      <p:ext uri="{BB962C8B-B14F-4D97-AF65-F5344CB8AC3E}">
        <p14:creationId xmlns:p14="http://schemas.microsoft.com/office/powerpoint/2010/main" val="1037293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209040" y="1204857"/>
            <a:ext cx="2685228" cy="4129144"/>
          </a:xfrm>
        </p:spPr>
        <p:txBody>
          <a:bodyPr vert="horz" lIns="91440" tIns="45720" rIns="91440" bIns="45720" rtlCol="0">
            <a:normAutofit/>
          </a:bodyPr>
          <a:lstStyle/>
          <a:p>
            <a:r>
              <a:rPr lang="en-US" sz="3200" b="1" dirty="0">
                <a:solidFill>
                  <a:schemeClr val="bg1"/>
                </a:solidFill>
                <a:latin typeface="Century Gothic" panose="020B0502020202020204" pitchFamily="34" charset="0"/>
              </a:rPr>
              <a:t>Stand – up </a:t>
            </a:r>
            <a:br>
              <a:rPr lang="en-US" sz="3200" b="1" dirty="0">
                <a:solidFill>
                  <a:schemeClr val="bg1"/>
                </a:solidFill>
                <a:latin typeface="Century Gothic" panose="020B0502020202020204" pitchFamily="34" charset="0"/>
              </a:rPr>
            </a:br>
            <a:r>
              <a:rPr lang="en-US" sz="3200" b="1" dirty="0">
                <a:solidFill>
                  <a:schemeClr val="bg1"/>
                </a:solidFill>
                <a:latin typeface="Century Gothic" panose="020B0502020202020204" pitchFamily="34" charset="0"/>
              </a:rPr>
              <a:t>(</a:t>
            </a:r>
            <a:r>
              <a:rPr lang="el-GR" sz="3200" b="1" dirty="0">
                <a:solidFill>
                  <a:schemeClr val="bg1"/>
                </a:solidFill>
                <a:latin typeface="Century Gothic" panose="020B0502020202020204" pitchFamily="34" charset="0"/>
              </a:rPr>
              <a:t>Εμφάνιση του ρεπόρτερ)</a:t>
            </a:r>
            <a:br>
              <a:rPr lang="el-GR" sz="3200" dirty="0">
                <a:solidFill>
                  <a:schemeClr val="bg1"/>
                </a:solidFill>
                <a:latin typeface="Century Gothic" panose="020B0502020202020204" pitchFamily="34" charset="0"/>
              </a:rPr>
            </a:br>
            <a:endParaRPr lang="en-US" sz="3200" dirty="0">
              <a:solidFill>
                <a:schemeClr val="bg1"/>
              </a:solidFill>
              <a:latin typeface="Century Gothic" panose="020B0502020202020204" pitchFamily="34" charset="0"/>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2400" dirty="0"/>
              <a:t>Πλάνα του ρεπόρτερ να στέκεται μπροστά από τη σκηνή του ρεπορτάζ</a:t>
            </a:r>
          </a:p>
          <a:p>
            <a:pPr>
              <a:lnSpc>
                <a:spcPct val="150000"/>
              </a:lnSpc>
            </a:pPr>
            <a:r>
              <a:rPr lang="el-GR" sz="2400" dirty="0"/>
              <a:t>Το </a:t>
            </a:r>
            <a:r>
              <a:rPr lang="el-GR" sz="2400" dirty="0" err="1"/>
              <a:t>stand-up</a:t>
            </a:r>
            <a:r>
              <a:rPr lang="el-GR" sz="2400" dirty="0"/>
              <a:t> χρησιμοποιείται στην </a:t>
            </a:r>
            <a:r>
              <a:rPr lang="el-GR" sz="2400" b="1" dirty="0"/>
              <a:t>αρχή</a:t>
            </a:r>
            <a:r>
              <a:rPr lang="el-GR" sz="2400" dirty="0"/>
              <a:t> ενός ρεπορτάζ για να περιγράψει τη σκηνή, στο </a:t>
            </a:r>
            <a:r>
              <a:rPr lang="el-GR" sz="2400" b="1" dirty="0"/>
              <a:t>μέσο</a:t>
            </a:r>
            <a:r>
              <a:rPr lang="el-GR" sz="2400" dirty="0"/>
              <a:t> ως γέφυρα για να συνδέσει δύο χωριστά στοιχεία ή στο </a:t>
            </a:r>
            <a:r>
              <a:rPr lang="el-GR" sz="2400" b="1" dirty="0"/>
              <a:t>τέλος</a:t>
            </a:r>
            <a:r>
              <a:rPr lang="el-GR" sz="2400" dirty="0"/>
              <a:t> για να κλείσει ο ρεπόρτερ</a:t>
            </a:r>
          </a:p>
        </p:txBody>
      </p:sp>
    </p:spTree>
    <p:extLst>
      <p:ext uri="{BB962C8B-B14F-4D97-AF65-F5344CB8AC3E}">
        <p14:creationId xmlns:p14="http://schemas.microsoft.com/office/powerpoint/2010/main" val="3786717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4D172BBB-DF8A-5B70-F93C-BA5BDDC5246C}"/>
              </a:ext>
            </a:extLst>
          </p:cNvPr>
          <p:cNvPicPr>
            <a:picLocks noGrp="1" noChangeAspect="1"/>
          </p:cNvPicPr>
          <p:nvPr>
            <p:ph idx="1"/>
          </p:nvPr>
        </p:nvPicPr>
        <p:blipFill>
          <a:blip r:embed="rId2"/>
          <a:stretch>
            <a:fillRect/>
          </a:stretch>
        </p:blipFill>
        <p:spPr>
          <a:xfrm>
            <a:off x="1142998" y="457200"/>
            <a:ext cx="9906003" cy="5943600"/>
          </a:xfrm>
          <a:prstGeom prst="rect">
            <a:avLst/>
          </a:prstGeom>
        </p:spPr>
      </p:pic>
    </p:spTree>
    <p:extLst>
      <p:ext uri="{BB962C8B-B14F-4D97-AF65-F5344CB8AC3E}">
        <p14:creationId xmlns:p14="http://schemas.microsoft.com/office/powerpoint/2010/main" val="14815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016000" y="1312433"/>
            <a:ext cx="2926080" cy="4188084"/>
          </a:xfrm>
        </p:spPr>
        <p:txBody>
          <a:bodyPr vert="horz" lIns="91440" tIns="45720" rIns="91440" bIns="45720" rtlCol="0">
            <a:normAutofit/>
          </a:bodyPr>
          <a:lstStyle/>
          <a:p>
            <a:pPr algn="ctr">
              <a:lnSpc>
                <a:spcPct val="150000"/>
              </a:lnSpc>
            </a:pPr>
            <a:r>
              <a:rPr lang="el-GR" sz="3000" b="1" dirty="0" err="1">
                <a:solidFill>
                  <a:srgbClr val="FFFFFF"/>
                </a:solidFill>
                <a:latin typeface="Century Gothic" panose="020B0502020202020204" pitchFamily="34" charset="0"/>
              </a:rPr>
              <a:t>Tips</a:t>
            </a:r>
            <a:r>
              <a:rPr lang="el-GR" sz="3000" b="1" dirty="0">
                <a:solidFill>
                  <a:srgbClr val="FFFFFF"/>
                </a:solidFill>
                <a:latin typeface="Century Gothic" panose="020B0502020202020204" pitchFamily="34" charset="0"/>
              </a:rPr>
              <a:t> για τις λήψεις κατά τη διεξαγωγή του ρεπορτάζ</a:t>
            </a:r>
            <a:endParaRPr lang="en-US" sz="3200" b="1"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2400" dirty="0"/>
              <a:t>1. Η λήψη θα πρέπει να γίνει με το κινητό σε οριζόντια θέση</a:t>
            </a:r>
            <a:endParaRPr lang="en-US" sz="2400" dirty="0"/>
          </a:p>
          <a:p>
            <a:pPr>
              <a:lnSpc>
                <a:spcPct val="150000"/>
              </a:lnSpc>
            </a:pPr>
            <a:r>
              <a:rPr lang="el-GR" sz="2400" dirty="0"/>
              <a:t>2.</a:t>
            </a:r>
            <a:r>
              <a:rPr lang="en-US" sz="2400" dirty="0"/>
              <a:t> </a:t>
            </a:r>
            <a:r>
              <a:rPr lang="el-GR" sz="2400" dirty="0"/>
              <a:t>Προτιμώ να χρησιμοποιήσω την οπίσθια κάμερα του κινητού</a:t>
            </a:r>
            <a:endParaRPr lang="en-US" sz="2400" dirty="0"/>
          </a:p>
          <a:p>
            <a:pPr>
              <a:lnSpc>
                <a:spcPct val="150000"/>
              </a:lnSpc>
            </a:pPr>
            <a:r>
              <a:rPr lang="en-US" sz="2400" dirty="0"/>
              <a:t>3. </a:t>
            </a:r>
            <a:r>
              <a:rPr lang="el-GR" sz="2400" dirty="0"/>
              <a:t>Φροντίζω να έχω καθαρίσει την κάμερα του κινητού</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016000" y="1183341"/>
            <a:ext cx="2926080" cy="4317176"/>
          </a:xfrm>
        </p:spPr>
        <p:txBody>
          <a:bodyPr vert="horz" lIns="91440" tIns="45720" rIns="91440" bIns="45720" rtlCol="0">
            <a:normAutofit/>
          </a:bodyPr>
          <a:lstStyle/>
          <a:p>
            <a:pPr algn="ctr">
              <a:lnSpc>
                <a:spcPct val="150000"/>
              </a:lnSpc>
            </a:pPr>
            <a:r>
              <a:rPr lang="el-GR" sz="3000" b="1" dirty="0" err="1">
                <a:solidFill>
                  <a:srgbClr val="FFFFFF"/>
                </a:solidFill>
                <a:latin typeface="Century Gothic" panose="020B0502020202020204" pitchFamily="34" charset="0"/>
              </a:rPr>
              <a:t>Tips</a:t>
            </a:r>
            <a:r>
              <a:rPr lang="el-GR" sz="3000" b="1" dirty="0">
                <a:solidFill>
                  <a:srgbClr val="FFFFFF"/>
                </a:solidFill>
                <a:latin typeface="Century Gothic" panose="020B0502020202020204" pitchFamily="34" charset="0"/>
              </a:rPr>
              <a:t> για τις λήψεις κατά τη διεξαγωγή του ρεπορτάζ</a:t>
            </a:r>
            <a:endParaRPr lang="en-US" sz="3200" b="1"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2400" dirty="0"/>
              <a:t>4.</a:t>
            </a:r>
            <a:r>
              <a:rPr lang="en-US" sz="2400" dirty="0"/>
              <a:t> </a:t>
            </a:r>
            <a:r>
              <a:rPr lang="el-GR" sz="2400" dirty="0"/>
              <a:t>Πραγματοποιώ τις λήψεις πρωινές ώρες ώστε να έχω καλό φωτισμό</a:t>
            </a:r>
            <a:endParaRPr lang="en-US" sz="2400" dirty="0"/>
          </a:p>
          <a:p>
            <a:pPr>
              <a:lnSpc>
                <a:spcPct val="150000"/>
              </a:lnSpc>
            </a:pPr>
            <a:r>
              <a:rPr lang="el-GR" sz="2400" dirty="0"/>
              <a:t>5.</a:t>
            </a:r>
            <a:r>
              <a:rPr lang="en-US" sz="2400" dirty="0"/>
              <a:t> </a:t>
            </a:r>
            <a:r>
              <a:rPr lang="el-GR" sz="2400" dirty="0"/>
              <a:t>Επιλέγω κατάλληλο - σχετικό με το θέμα - χώρο αλλά και ήσυχο όσο γίνεται. Φροντίζω να περιορίσω θορύβους. [Εξαιρούνται τα πλάνα στα οποία θα έχω VO]</a:t>
            </a:r>
            <a:endParaRPr lang="en-US" sz="2400" dirty="0"/>
          </a:p>
          <a:p>
            <a:pPr>
              <a:lnSpc>
                <a:spcPct val="150000"/>
              </a:lnSpc>
            </a:pPr>
            <a:r>
              <a:rPr lang="en-US" sz="2400" dirty="0"/>
              <a:t>6</a:t>
            </a:r>
            <a:r>
              <a:rPr lang="el-GR" sz="2400" dirty="0"/>
              <a:t>.</a:t>
            </a:r>
            <a:r>
              <a:rPr lang="en-US" sz="2400" dirty="0"/>
              <a:t> </a:t>
            </a:r>
            <a:r>
              <a:rPr lang="el-GR" sz="2400" dirty="0"/>
              <a:t>Στο </a:t>
            </a:r>
            <a:r>
              <a:rPr lang="el-GR" sz="2400" dirty="0" err="1"/>
              <a:t>stand-up</a:t>
            </a:r>
            <a:r>
              <a:rPr lang="el-GR" sz="2400" dirty="0"/>
              <a:t> φροντίζω να κοιτάζω την κάμερα του κινητού</a:t>
            </a:r>
            <a:endParaRPr lang="en-US" sz="2400" dirty="0"/>
          </a:p>
        </p:txBody>
      </p:sp>
    </p:spTree>
    <p:extLst>
      <p:ext uri="{BB962C8B-B14F-4D97-AF65-F5344CB8AC3E}">
        <p14:creationId xmlns:p14="http://schemas.microsoft.com/office/powerpoint/2010/main" val="3138526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016000" y="968188"/>
            <a:ext cx="2926080" cy="4532329"/>
          </a:xfrm>
        </p:spPr>
        <p:txBody>
          <a:bodyPr vert="horz" lIns="91440" tIns="45720" rIns="91440" bIns="45720" rtlCol="0">
            <a:normAutofit/>
          </a:bodyPr>
          <a:lstStyle/>
          <a:p>
            <a:pPr algn="ctr">
              <a:lnSpc>
                <a:spcPct val="150000"/>
              </a:lnSpc>
            </a:pPr>
            <a:r>
              <a:rPr lang="el-GR" sz="3000" b="1" dirty="0" err="1">
                <a:solidFill>
                  <a:srgbClr val="FFFFFF"/>
                </a:solidFill>
                <a:latin typeface="Century Gothic" panose="020B0502020202020204" pitchFamily="34" charset="0"/>
              </a:rPr>
              <a:t>Tips</a:t>
            </a:r>
            <a:r>
              <a:rPr lang="el-GR" sz="3000" b="1" dirty="0">
                <a:solidFill>
                  <a:srgbClr val="FFFFFF"/>
                </a:solidFill>
                <a:latin typeface="Century Gothic" panose="020B0502020202020204" pitchFamily="34" charset="0"/>
              </a:rPr>
              <a:t> για τις λήψεις κατά τη διεξαγωγή του ρεπορτάζ</a:t>
            </a:r>
            <a:endParaRPr lang="en-US" sz="3200" b="1"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803082"/>
            <a:ext cx="6798033" cy="5321500"/>
          </a:xfrm>
        </p:spPr>
        <p:txBody>
          <a:bodyPr anchor="ctr">
            <a:normAutofit/>
          </a:bodyPr>
          <a:lstStyle/>
          <a:p>
            <a:pPr>
              <a:lnSpc>
                <a:spcPct val="150000"/>
              </a:lnSpc>
            </a:pPr>
            <a:r>
              <a:rPr lang="el-GR" sz="2400" dirty="0"/>
              <a:t>7.</a:t>
            </a:r>
            <a:r>
              <a:rPr lang="en-US" sz="2400" dirty="0"/>
              <a:t> </a:t>
            </a:r>
            <a:r>
              <a:rPr lang="el-GR" sz="2400" dirty="0"/>
              <a:t>Σταθεροποιώ το κινητό με όποιον τρόπο μπορώ [ιδανικά τρίποδα αλλά και βιβλία, κάποιο έπιπλο κτλ.] ώστε να μη βγει η λήψη κουνημένη</a:t>
            </a:r>
            <a:endParaRPr lang="en-US" sz="2400" dirty="0"/>
          </a:p>
          <a:p>
            <a:pPr>
              <a:lnSpc>
                <a:spcPct val="150000"/>
              </a:lnSpc>
            </a:pPr>
            <a:r>
              <a:rPr lang="el-GR" sz="2400" dirty="0"/>
              <a:t>7α. Αν δεν μπορώ να χρησιμοποιήσω κανένα σταθεροποιητικό εργαλείο και πρέπει να κάνω τη λήψη με το κινητό στο χέρι, φροντίζω α) να κρατώ το κινητό και με τα δύο χέρια, β) με κλειστούς αγκώνες και γ) ελαφριά διάσταση στα πόδια (στο ύψος των ώμων), δ) αναπνέω ήρεμα</a:t>
            </a:r>
            <a:endParaRPr lang="en-US" sz="2400" dirty="0"/>
          </a:p>
        </p:txBody>
      </p:sp>
    </p:spTree>
    <p:extLst>
      <p:ext uri="{BB962C8B-B14F-4D97-AF65-F5344CB8AC3E}">
        <p14:creationId xmlns:p14="http://schemas.microsoft.com/office/powerpoint/2010/main" val="937107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016000" y="1204856"/>
            <a:ext cx="2926080" cy="4295661"/>
          </a:xfrm>
        </p:spPr>
        <p:txBody>
          <a:bodyPr vert="horz" lIns="91440" tIns="45720" rIns="91440" bIns="45720" rtlCol="0">
            <a:normAutofit/>
          </a:bodyPr>
          <a:lstStyle/>
          <a:p>
            <a:pPr algn="ctr">
              <a:lnSpc>
                <a:spcPct val="150000"/>
              </a:lnSpc>
            </a:pPr>
            <a:r>
              <a:rPr lang="el-GR" sz="3000" b="1" dirty="0" err="1">
                <a:solidFill>
                  <a:srgbClr val="FFFFFF"/>
                </a:solidFill>
                <a:latin typeface="Century Gothic" panose="020B0502020202020204" pitchFamily="34" charset="0"/>
              </a:rPr>
              <a:t>Tips</a:t>
            </a:r>
            <a:r>
              <a:rPr lang="el-GR" sz="3000" b="1" dirty="0">
                <a:solidFill>
                  <a:srgbClr val="FFFFFF"/>
                </a:solidFill>
                <a:latin typeface="Century Gothic" panose="020B0502020202020204" pitchFamily="34" charset="0"/>
              </a:rPr>
              <a:t> για τις λήψεις κατά τη διεξαγωγή του ρεπορτάζ</a:t>
            </a:r>
            <a:endParaRPr lang="en-US" sz="3200" b="1"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803082"/>
            <a:ext cx="6798033" cy="5321500"/>
          </a:xfrm>
        </p:spPr>
        <p:txBody>
          <a:bodyPr anchor="ctr">
            <a:normAutofit/>
          </a:bodyPr>
          <a:lstStyle/>
          <a:p>
            <a:pPr>
              <a:lnSpc>
                <a:spcPct val="150000"/>
              </a:lnSpc>
            </a:pPr>
            <a:r>
              <a:rPr lang="el-GR" sz="2400" dirty="0"/>
              <a:t>8. Αν κάνω λήψη σε εσωτερικό χώρο, φροντίζω να φωτίσω σωστά το υποκείμενό μου</a:t>
            </a:r>
            <a:endParaRPr lang="en-US" sz="2400" dirty="0"/>
          </a:p>
          <a:p>
            <a:pPr>
              <a:lnSpc>
                <a:spcPct val="150000"/>
              </a:lnSpc>
            </a:pPr>
            <a:r>
              <a:rPr lang="el-GR" sz="2400" dirty="0"/>
              <a:t>9. Φροντίζω να έχω αρκετό αποθηκευτικό χώρο στο κινητό μου – ευκαιρία να το απαλλάξω από περιττά αρχεία</a:t>
            </a:r>
          </a:p>
          <a:p>
            <a:pPr>
              <a:lnSpc>
                <a:spcPct val="150000"/>
              </a:lnSpc>
            </a:pPr>
            <a:r>
              <a:rPr lang="el-GR" sz="2400" dirty="0"/>
              <a:t>10. Φροντίζω, επίσης, να έχω αρκετή μπαταρία!!!</a:t>
            </a:r>
            <a:endParaRPr lang="en-US" sz="2400" dirty="0"/>
          </a:p>
        </p:txBody>
      </p:sp>
    </p:spTree>
    <p:extLst>
      <p:ext uri="{BB962C8B-B14F-4D97-AF65-F5344CB8AC3E}">
        <p14:creationId xmlns:p14="http://schemas.microsoft.com/office/powerpoint/2010/main" val="372495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1A237C2-3F8B-C677-66F5-FF0577E9E454}"/>
              </a:ext>
            </a:extLst>
          </p:cNvPr>
          <p:cNvSpPr>
            <a:spLocks noGrp="1"/>
          </p:cNvSpPr>
          <p:nvPr>
            <p:ph type="title"/>
          </p:nvPr>
        </p:nvSpPr>
        <p:spPr>
          <a:xfrm>
            <a:off x="838200" y="620742"/>
            <a:ext cx="10515600" cy="1325563"/>
          </a:xfrm>
        </p:spPr>
        <p:txBody>
          <a:bodyPr>
            <a:normAutofit/>
          </a:bodyPr>
          <a:lstStyle/>
          <a:p>
            <a:r>
              <a:rPr lang="el-GR" b="1">
                <a:solidFill>
                  <a:srgbClr val="FFFFFF"/>
                </a:solidFill>
              </a:rPr>
              <a:t>Η τηλεόραση ως μέσο επικοινωνίας</a:t>
            </a:r>
            <a:br>
              <a:rPr lang="el-GR" b="1">
                <a:solidFill>
                  <a:srgbClr val="FFFFFF"/>
                </a:solidFill>
              </a:rPr>
            </a:br>
            <a:r>
              <a:rPr lang="el-GR" b="1">
                <a:solidFill>
                  <a:srgbClr val="FFFFFF"/>
                </a:solidFill>
              </a:rPr>
              <a:t>Χαρακτηριστικά</a:t>
            </a:r>
            <a:endParaRPr lang="el-GR">
              <a:solidFill>
                <a:srgbClr val="FFFFFF"/>
              </a:solidFill>
            </a:endParaRPr>
          </a:p>
        </p:txBody>
      </p:sp>
      <p:cxnSp>
        <p:nvCxnSpPr>
          <p:cNvPr id="11"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C8F888F7-272F-8CF8-32F3-8DF6A45E303F}"/>
              </a:ext>
            </a:extLst>
          </p:cNvPr>
          <p:cNvSpPr>
            <a:spLocks noGrp="1"/>
          </p:cNvSpPr>
          <p:nvPr>
            <p:ph sz="half" idx="1"/>
          </p:nvPr>
        </p:nvSpPr>
        <p:spPr>
          <a:xfrm>
            <a:off x="838200" y="2266345"/>
            <a:ext cx="5097780" cy="4123697"/>
          </a:xfrm>
        </p:spPr>
        <p:txBody>
          <a:bodyPr>
            <a:noAutofit/>
          </a:bodyPr>
          <a:lstStyle/>
          <a:p>
            <a:pPr algn="just"/>
            <a:r>
              <a:rPr lang="el-GR" sz="2300" dirty="0">
                <a:solidFill>
                  <a:srgbClr val="FFFFFF"/>
                </a:solidFill>
              </a:rPr>
              <a:t>Ως κατεξοχήν οπτικό μέσο, διαπρέπει στην κατασκευή ισχυρών νοημάτων, στη δημιουργία ζωντανών εντυπώσεων, συνειρμών και στην πρόκληση συναισθηματικής εμπλοκής</a:t>
            </a:r>
          </a:p>
          <a:p>
            <a:pPr algn="just"/>
            <a:r>
              <a:rPr lang="el-GR" sz="2300" dirty="0">
                <a:solidFill>
                  <a:srgbClr val="FFFFFF"/>
                </a:solidFill>
              </a:rPr>
              <a:t>Υστερεί, όμως, στην παρουσίαση μεγάλου όγκου γεγονότων και εκείνων των μηνυμάτων όπου η προσοχή σε αποχρώσεις, επιφυλάξεις και αντιφάσεις είναι κρίσιμη</a:t>
            </a:r>
          </a:p>
        </p:txBody>
      </p:sp>
      <p:sp>
        <p:nvSpPr>
          <p:cNvPr id="4" name="Θέση περιεχομένου 3">
            <a:extLst>
              <a:ext uri="{FF2B5EF4-FFF2-40B4-BE49-F238E27FC236}">
                <a16:creationId xmlns:a16="http://schemas.microsoft.com/office/drawing/2014/main" id="{45F139A9-CB3D-8D20-65DD-5A5A0DFD150D}"/>
              </a:ext>
            </a:extLst>
          </p:cNvPr>
          <p:cNvSpPr>
            <a:spLocks noGrp="1"/>
          </p:cNvSpPr>
          <p:nvPr>
            <p:ph sz="half" idx="2"/>
          </p:nvPr>
        </p:nvSpPr>
        <p:spPr>
          <a:xfrm>
            <a:off x="6256020" y="2266345"/>
            <a:ext cx="5097780" cy="4123696"/>
          </a:xfrm>
        </p:spPr>
        <p:txBody>
          <a:bodyPr>
            <a:normAutofit/>
          </a:bodyPr>
          <a:lstStyle/>
          <a:p>
            <a:pPr algn="just"/>
            <a:r>
              <a:rPr lang="el-GR" sz="2400" dirty="0">
                <a:solidFill>
                  <a:srgbClr val="FFFFFF"/>
                </a:solidFill>
              </a:rPr>
              <a:t>Τα τηλεοπτικά ρεπορτάζ σπάνια επιτρέπουν εκτενείς εξηγήσεις ή αναλύσεις</a:t>
            </a:r>
          </a:p>
          <a:p>
            <a:pPr algn="just"/>
            <a:r>
              <a:rPr lang="el-GR" sz="2400" dirty="0">
                <a:solidFill>
                  <a:srgbClr val="FFFFFF"/>
                </a:solidFill>
              </a:rPr>
              <a:t>Στις συζητήσεις στο στούντιο, οι ομιλητές διακόπτονται συχνά όταν πλησιάζουν σε λεπτομέρειες ή επεκτείνονται σε συγκεκριμένα ζητήματα (</a:t>
            </a:r>
            <a:r>
              <a:rPr lang="el-GR" sz="2400" dirty="0" err="1">
                <a:solidFill>
                  <a:srgbClr val="FFFFFF"/>
                </a:solidFill>
              </a:rPr>
              <a:t>Corner</a:t>
            </a:r>
            <a:r>
              <a:rPr lang="el-GR" sz="2400" dirty="0">
                <a:solidFill>
                  <a:srgbClr val="FFFFFF"/>
                </a:solidFill>
              </a:rPr>
              <a:t>, 1995; </a:t>
            </a:r>
            <a:r>
              <a:rPr lang="el-GR" sz="2400" dirty="0" err="1">
                <a:solidFill>
                  <a:srgbClr val="FFFFFF"/>
                </a:solidFill>
              </a:rPr>
              <a:t>Ekström</a:t>
            </a:r>
            <a:r>
              <a:rPr lang="el-GR" sz="2400" dirty="0">
                <a:solidFill>
                  <a:srgbClr val="FFFFFF"/>
                </a:solidFill>
              </a:rPr>
              <a:t> &amp; </a:t>
            </a:r>
            <a:r>
              <a:rPr lang="el-GR" sz="2400" dirty="0" err="1">
                <a:solidFill>
                  <a:srgbClr val="FFFFFF"/>
                </a:solidFill>
              </a:rPr>
              <a:t>Eriksson</a:t>
            </a:r>
            <a:r>
              <a:rPr lang="el-GR" sz="2400" dirty="0">
                <a:solidFill>
                  <a:srgbClr val="FFFFFF"/>
                </a:solidFill>
              </a:rPr>
              <a:t>, 1998)</a:t>
            </a:r>
          </a:p>
        </p:txBody>
      </p:sp>
    </p:spTree>
    <p:extLst>
      <p:ext uri="{BB962C8B-B14F-4D97-AF65-F5344CB8AC3E}">
        <p14:creationId xmlns:p14="http://schemas.microsoft.com/office/powerpoint/2010/main" val="70371667"/>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016000" y="1065007"/>
            <a:ext cx="2926080" cy="4435510"/>
          </a:xfrm>
        </p:spPr>
        <p:txBody>
          <a:bodyPr vert="horz" lIns="91440" tIns="45720" rIns="91440" bIns="45720" rtlCol="0">
            <a:normAutofit/>
          </a:bodyPr>
          <a:lstStyle/>
          <a:p>
            <a:pPr algn="ctr">
              <a:lnSpc>
                <a:spcPct val="150000"/>
              </a:lnSpc>
            </a:pPr>
            <a:r>
              <a:rPr lang="el-GR" sz="3000" b="1" dirty="0" err="1">
                <a:solidFill>
                  <a:srgbClr val="FFFFFF"/>
                </a:solidFill>
                <a:latin typeface="Century Gothic" panose="020B0502020202020204" pitchFamily="34" charset="0"/>
              </a:rPr>
              <a:t>Tips</a:t>
            </a:r>
            <a:r>
              <a:rPr lang="el-GR" sz="3000" b="1" dirty="0">
                <a:solidFill>
                  <a:srgbClr val="FFFFFF"/>
                </a:solidFill>
                <a:latin typeface="Century Gothic" panose="020B0502020202020204" pitchFamily="34" charset="0"/>
              </a:rPr>
              <a:t> για τις λήψεις κατά τη διεξαγωγή του ρεπορτάζ</a:t>
            </a:r>
            <a:endParaRPr lang="en-US" sz="3200" b="1"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803082"/>
            <a:ext cx="6798033" cy="5321500"/>
          </a:xfrm>
        </p:spPr>
        <p:txBody>
          <a:bodyPr anchor="ctr">
            <a:normAutofit fontScale="92500"/>
          </a:bodyPr>
          <a:lstStyle/>
          <a:p>
            <a:pPr>
              <a:lnSpc>
                <a:spcPct val="150000"/>
              </a:lnSpc>
            </a:pPr>
            <a:r>
              <a:rPr lang="el-GR" sz="2400" dirty="0"/>
              <a:t>11. Διορθώνω την ποιότητα της λήψης (από τις ρυθμίσεις της κάμερας)</a:t>
            </a:r>
            <a:endParaRPr lang="en-US" sz="2400" dirty="0"/>
          </a:p>
          <a:p>
            <a:pPr>
              <a:lnSpc>
                <a:spcPct val="150000"/>
              </a:lnSpc>
            </a:pPr>
            <a:r>
              <a:rPr lang="el-GR" sz="2400" dirty="0"/>
              <a:t>12. Βάζω το κινητό μου σε λειτουργία πτήσης (ιδίως αν μαγνητοσκοπώ τις πηγές/καλεσμένους μου)</a:t>
            </a:r>
          </a:p>
          <a:p>
            <a:pPr>
              <a:lnSpc>
                <a:spcPct val="150000"/>
              </a:lnSpc>
            </a:pPr>
            <a:r>
              <a:rPr lang="el-GR" sz="2400" dirty="0"/>
              <a:t>13. Ελέγχουμε, δοκιμάζουμε, τεστάρουμε (ιδίως πριν κάνουμε τις συνεντεύξεις με τις πηγές μας). – Με την ολοκλήρωση της λήψης, ελέγχουμε τι βιντεοσκοπήσαμε για να διορθώσουμε ό, τι χρειάζεται!</a:t>
            </a:r>
          </a:p>
        </p:txBody>
      </p:sp>
    </p:spTree>
    <p:extLst>
      <p:ext uri="{BB962C8B-B14F-4D97-AF65-F5344CB8AC3E}">
        <p14:creationId xmlns:p14="http://schemas.microsoft.com/office/powerpoint/2010/main" val="1021893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016000" y="1344706"/>
            <a:ext cx="2926080" cy="4155811"/>
          </a:xfrm>
        </p:spPr>
        <p:txBody>
          <a:bodyPr vert="horz" lIns="91440" tIns="45720" rIns="91440" bIns="45720" rtlCol="0">
            <a:normAutofit/>
          </a:bodyPr>
          <a:lstStyle/>
          <a:p>
            <a:pPr algn="ctr">
              <a:lnSpc>
                <a:spcPct val="150000"/>
              </a:lnSpc>
            </a:pPr>
            <a:r>
              <a:rPr lang="el-GR" sz="3200" b="1" dirty="0">
                <a:solidFill>
                  <a:srgbClr val="FFFFFF"/>
                </a:solidFill>
                <a:latin typeface="+mn-lt"/>
              </a:rPr>
              <a:t>Πόσο διαρκεί κάθε λήψη; Πόσα πλάνα χρειάζομαι;</a:t>
            </a:r>
            <a:endParaRPr lang="en-US" sz="3200" b="1" dirty="0">
              <a:solidFill>
                <a:schemeClr val="bg1"/>
              </a:solidFill>
              <a:latin typeface="+mn-lt"/>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803082"/>
            <a:ext cx="6798033" cy="5321500"/>
          </a:xfrm>
        </p:spPr>
        <p:txBody>
          <a:bodyPr anchor="ctr">
            <a:normAutofit fontScale="92500" lnSpcReduction="10000"/>
          </a:bodyPr>
          <a:lstStyle/>
          <a:p>
            <a:pPr>
              <a:lnSpc>
                <a:spcPct val="150000"/>
              </a:lnSpc>
            </a:pPr>
            <a:r>
              <a:rPr lang="el-GR" sz="2400" dirty="0"/>
              <a:t>Εναλλαγές πλάνων (B </a:t>
            </a:r>
            <a:r>
              <a:rPr lang="el-GR" sz="2400" dirty="0" err="1"/>
              <a:t>Roll</a:t>
            </a:r>
            <a:r>
              <a:rPr lang="el-GR" sz="2400" dirty="0"/>
              <a:t>) έχουμε κάθε 3-5 δευτερόλεπτα</a:t>
            </a:r>
          </a:p>
          <a:p>
            <a:pPr>
              <a:lnSpc>
                <a:spcPct val="150000"/>
              </a:lnSpc>
            </a:pPr>
            <a:r>
              <a:rPr lang="el-GR" sz="2400" dirty="0"/>
              <a:t>Για κάθε 5΄΄ πλάνου που θα χρησιμοποιήσω χρειάζεται να τραβήξω 10 έως 20΄΄ του πλάνου αυτού</a:t>
            </a:r>
          </a:p>
          <a:p>
            <a:pPr>
              <a:lnSpc>
                <a:spcPct val="150000"/>
              </a:lnSpc>
            </a:pPr>
            <a:r>
              <a:rPr lang="el-GR" sz="2400" dirty="0"/>
              <a:t>Επομένως, αν θέλω να καλύψω ένα VO 20΄΄ χρειάζομαι περίπου 4-6 εναλλαγές πλάνων και άρα 80 με 120΄΄</a:t>
            </a:r>
          </a:p>
          <a:p>
            <a:pPr>
              <a:lnSpc>
                <a:spcPct val="150000"/>
              </a:lnSpc>
            </a:pPr>
            <a:r>
              <a:rPr lang="el-GR" sz="2400" dirty="0"/>
              <a:t>Καλό είναι, βέβαια, να τραβάτε περισσότερα πλάνα ώστε να έχετε επιλογές [π.χ. 10 - 12 πλάνα]</a:t>
            </a:r>
          </a:p>
        </p:txBody>
      </p:sp>
    </p:spTree>
    <p:extLst>
      <p:ext uri="{BB962C8B-B14F-4D97-AF65-F5344CB8AC3E}">
        <p14:creationId xmlns:p14="http://schemas.microsoft.com/office/powerpoint/2010/main" val="3665599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016000" y="1409252"/>
            <a:ext cx="2926080" cy="4091265"/>
          </a:xfrm>
        </p:spPr>
        <p:txBody>
          <a:bodyPr vert="horz" lIns="91440" tIns="45720" rIns="91440" bIns="45720" rtlCol="0">
            <a:normAutofit/>
          </a:bodyPr>
          <a:lstStyle/>
          <a:p>
            <a:pPr>
              <a:lnSpc>
                <a:spcPct val="120000"/>
              </a:lnSpc>
            </a:pPr>
            <a:r>
              <a:rPr lang="el-GR" sz="3200" b="1" dirty="0">
                <a:solidFill>
                  <a:srgbClr val="FFFFFF"/>
                </a:solidFill>
                <a:latin typeface="+mn-lt"/>
              </a:rPr>
              <a:t>Πού θα τοποθετήσω τον συνεντευξιαζόμενο;</a:t>
            </a:r>
            <a:endParaRPr lang="en-US" sz="3200" b="1" dirty="0">
              <a:solidFill>
                <a:schemeClr val="bg1"/>
              </a:solidFill>
              <a:latin typeface="+mn-lt"/>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803082"/>
            <a:ext cx="6798033" cy="5321500"/>
          </a:xfrm>
        </p:spPr>
        <p:txBody>
          <a:bodyPr anchor="ctr">
            <a:normAutofit/>
          </a:bodyPr>
          <a:lstStyle/>
          <a:p>
            <a:pPr>
              <a:lnSpc>
                <a:spcPct val="150000"/>
              </a:lnSpc>
            </a:pPr>
            <a:r>
              <a:rPr lang="el-GR" sz="2400" dirty="0"/>
              <a:t>Μπροστά στην κάμερα και ελαφρώς στο πλάι ώστε να κοιτάζει τον δημοσιογράφο</a:t>
            </a:r>
          </a:p>
          <a:p>
            <a:pPr marL="0" indent="0">
              <a:lnSpc>
                <a:spcPct val="150000"/>
              </a:lnSpc>
              <a:buNone/>
            </a:pPr>
            <a:r>
              <a:rPr lang="el-GR" sz="2400" dirty="0"/>
              <a:t>[</a:t>
            </a:r>
            <a:r>
              <a:rPr lang="en-US" sz="2400" dirty="0"/>
              <a:t>Tip </a:t>
            </a:r>
            <a:r>
              <a:rPr lang="el-GR" sz="2400" dirty="0"/>
              <a:t>για καλύτερο ήχο: Φροντίζω να χρησιμοποιήσω το μικρόφωνο του κινητού που θα είναι πιο κοντά στον συνεντευξιαζόμενο και όχι αυτό της κάμερας]</a:t>
            </a:r>
          </a:p>
        </p:txBody>
      </p:sp>
    </p:spTree>
    <p:extLst>
      <p:ext uri="{BB962C8B-B14F-4D97-AF65-F5344CB8AC3E}">
        <p14:creationId xmlns:p14="http://schemas.microsoft.com/office/powerpoint/2010/main" val="844594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07440" y="1247887"/>
            <a:ext cx="2722282" cy="4049430"/>
          </a:xfrm>
        </p:spPr>
        <p:txBody>
          <a:bodyPr vert="horz" lIns="91440" tIns="45720" rIns="91440" bIns="45720" rtlCol="0">
            <a:noAutofit/>
          </a:bodyPr>
          <a:lstStyle/>
          <a:p>
            <a:pPr>
              <a:lnSpc>
                <a:spcPct val="120000"/>
              </a:lnSpc>
            </a:pPr>
            <a:r>
              <a:rPr lang="el-GR" sz="2400" b="1" dirty="0">
                <a:solidFill>
                  <a:srgbClr val="FFFFFF"/>
                </a:solidFill>
                <a:latin typeface="+mn-lt"/>
              </a:rPr>
              <a:t>Πώς τοποθετείται ο δημοσιογράφος σε σχέση με την κάμερα κατά τη διάρκεια μιας συνέντευξης;</a:t>
            </a:r>
            <a:endParaRPr lang="en-US" sz="2400" b="1" dirty="0">
              <a:solidFill>
                <a:schemeClr val="bg1"/>
              </a:solidFill>
              <a:latin typeface="+mn-lt"/>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803082"/>
            <a:ext cx="6798033" cy="5321500"/>
          </a:xfrm>
        </p:spPr>
        <p:txBody>
          <a:bodyPr anchor="ctr">
            <a:normAutofit/>
          </a:bodyPr>
          <a:lstStyle/>
          <a:p>
            <a:pPr>
              <a:lnSpc>
                <a:spcPct val="150000"/>
              </a:lnSpc>
            </a:pPr>
            <a:r>
              <a:rPr lang="el-GR" sz="2400" dirty="0"/>
              <a:t>[</a:t>
            </a:r>
            <a:r>
              <a:rPr lang="el-GR" sz="2400" i="1" dirty="0"/>
              <a:t>Στο έτοιμο ρεπορτάζ</a:t>
            </a:r>
            <a:r>
              <a:rPr lang="el-GR" sz="2400" dirty="0"/>
              <a:t>]</a:t>
            </a:r>
            <a:br>
              <a:rPr lang="el-GR" sz="2400" dirty="0"/>
            </a:br>
            <a:r>
              <a:rPr lang="el-GR" sz="2400" dirty="0"/>
              <a:t>Ο δημοσιογράφος δεν βλέπει την κάμερα, τοποθετείται στο πλάι είτε εντός του πλάνου (ιδίως σε γκάλοπ) είτε εκτός πλάνου με το μικρόφωνο μόνο να φαίνεται</a:t>
            </a:r>
          </a:p>
        </p:txBody>
      </p:sp>
    </p:spTree>
    <p:extLst>
      <p:ext uri="{BB962C8B-B14F-4D97-AF65-F5344CB8AC3E}">
        <p14:creationId xmlns:p14="http://schemas.microsoft.com/office/powerpoint/2010/main" val="1408685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58240" y="1269403"/>
            <a:ext cx="2824480" cy="3885674"/>
          </a:xfrm>
        </p:spPr>
        <p:txBody>
          <a:bodyPr vert="horz" lIns="91440" tIns="45720" rIns="91440" bIns="45720" rtlCol="0">
            <a:noAutofit/>
          </a:bodyPr>
          <a:lstStyle/>
          <a:p>
            <a:pPr>
              <a:lnSpc>
                <a:spcPct val="120000"/>
              </a:lnSpc>
            </a:pPr>
            <a:r>
              <a:rPr lang="el-GR" sz="3000" b="1" dirty="0">
                <a:solidFill>
                  <a:srgbClr val="FFFFFF"/>
                </a:solidFill>
                <a:latin typeface="+mn-lt"/>
              </a:rPr>
              <a:t>Ακούγονται οι ερωτήσεις;</a:t>
            </a:r>
            <a:endParaRPr lang="en-US" sz="3000" b="1" dirty="0">
              <a:solidFill>
                <a:schemeClr val="bg1"/>
              </a:solidFill>
              <a:latin typeface="+mn-lt"/>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803082"/>
            <a:ext cx="6798033" cy="5321500"/>
          </a:xfrm>
        </p:spPr>
        <p:txBody>
          <a:bodyPr anchor="ctr">
            <a:normAutofit/>
          </a:bodyPr>
          <a:lstStyle/>
          <a:p>
            <a:pPr>
              <a:lnSpc>
                <a:spcPct val="150000"/>
              </a:lnSpc>
            </a:pPr>
            <a:r>
              <a:rPr lang="el-GR" sz="2400" dirty="0"/>
              <a:t>Εάν πρόκειται για γκάλοπ, η ερώτηση ακούγεται μόνο την πρώτη φορά [επαναλαμβάνεται μόνο αν υπάρχει ανάγκη]</a:t>
            </a:r>
          </a:p>
          <a:p>
            <a:pPr>
              <a:lnSpc>
                <a:spcPct val="150000"/>
              </a:lnSpc>
            </a:pPr>
            <a:r>
              <a:rPr lang="el-GR" sz="2400" dirty="0"/>
              <a:t>Εάν πρόκειται για ένθετη συνέντευξη, καλό είναι να μην ακούγονται οι ερωτήσεις [αυτό ίσως απαιτεί μια </a:t>
            </a:r>
            <a:r>
              <a:rPr lang="el-GR" sz="2400" dirty="0" err="1"/>
              <a:t>προσυνεννόηση</a:t>
            </a:r>
            <a:r>
              <a:rPr lang="el-GR" sz="2400" dirty="0"/>
              <a:t> με τους συνεντευξιαζόμενους ώστε να είναι πιο ολοκληρωμένες οι απαντήσεις τους]</a:t>
            </a:r>
          </a:p>
        </p:txBody>
      </p:sp>
    </p:spTree>
    <p:extLst>
      <p:ext uri="{BB962C8B-B14F-4D97-AF65-F5344CB8AC3E}">
        <p14:creationId xmlns:p14="http://schemas.microsoft.com/office/powerpoint/2010/main" val="1710289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48080" y="1527586"/>
            <a:ext cx="2448560" cy="3237454"/>
          </a:xfrm>
        </p:spPr>
        <p:txBody>
          <a:bodyPr vert="horz" lIns="91440" tIns="45720" rIns="91440" bIns="45720" rtlCol="0">
            <a:noAutofit/>
          </a:bodyPr>
          <a:lstStyle/>
          <a:p>
            <a:pPr>
              <a:lnSpc>
                <a:spcPct val="120000"/>
              </a:lnSpc>
            </a:pPr>
            <a:r>
              <a:rPr lang="el-GR" sz="3000" b="1" dirty="0">
                <a:solidFill>
                  <a:schemeClr val="bg1"/>
                </a:solidFill>
              </a:rPr>
              <a:t>Συνέντευξη</a:t>
            </a:r>
            <a:endParaRPr lang="en-US" sz="3000" b="1" dirty="0">
              <a:solidFill>
                <a:schemeClr val="bg1"/>
              </a:solidFill>
              <a:latin typeface="+mn-lt"/>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803082"/>
            <a:ext cx="6798033" cy="5321500"/>
          </a:xfrm>
        </p:spPr>
        <p:txBody>
          <a:bodyPr anchor="ctr">
            <a:normAutofit/>
          </a:bodyPr>
          <a:lstStyle/>
          <a:p>
            <a:pPr>
              <a:lnSpc>
                <a:spcPct val="150000"/>
              </a:lnSpc>
            </a:pPr>
            <a:r>
              <a:rPr lang="el-GR" sz="2400" dirty="0"/>
              <a:t>Πόσες ερωτήσεις θα πρέπει να ετοιμάσω για κάθε συνέντευξη;</a:t>
            </a:r>
          </a:p>
          <a:p>
            <a:pPr>
              <a:lnSpc>
                <a:spcPct val="150000"/>
              </a:lnSpc>
            </a:pPr>
            <a:r>
              <a:rPr lang="el-GR" sz="2400" dirty="0"/>
              <a:t>3-4 ερωτήσεις</a:t>
            </a:r>
          </a:p>
          <a:p>
            <a:pPr>
              <a:lnSpc>
                <a:spcPct val="150000"/>
              </a:lnSpc>
            </a:pPr>
            <a:r>
              <a:rPr lang="el-GR" sz="2400" dirty="0"/>
              <a:t>Από τις απαντήσεις θα επιλέξετε τα καλύτερα αποσπάσματα</a:t>
            </a:r>
          </a:p>
        </p:txBody>
      </p:sp>
    </p:spTree>
    <p:extLst>
      <p:ext uri="{BB962C8B-B14F-4D97-AF65-F5344CB8AC3E}">
        <p14:creationId xmlns:p14="http://schemas.microsoft.com/office/powerpoint/2010/main" val="2175828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48080" y="1602889"/>
            <a:ext cx="2448560" cy="3162151"/>
          </a:xfrm>
        </p:spPr>
        <p:txBody>
          <a:bodyPr vert="horz" lIns="91440" tIns="45720" rIns="91440" bIns="45720" rtlCol="0">
            <a:noAutofit/>
          </a:bodyPr>
          <a:lstStyle/>
          <a:p>
            <a:pPr>
              <a:lnSpc>
                <a:spcPct val="120000"/>
              </a:lnSpc>
            </a:pPr>
            <a:r>
              <a:rPr lang="el-GR" sz="3000" b="1" dirty="0" err="1">
                <a:solidFill>
                  <a:schemeClr val="bg1"/>
                </a:solidFill>
              </a:rPr>
              <a:t>Stand-Up</a:t>
            </a:r>
            <a:endParaRPr lang="en-US" sz="3000" b="1" dirty="0">
              <a:solidFill>
                <a:schemeClr val="bg1"/>
              </a:solidFill>
              <a:latin typeface="+mn-lt"/>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803082"/>
            <a:ext cx="6798033" cy="5321500"/>
          </a:xfrm>
        </p:spPr>
        <p:txBody>
          <a:bodyPr anchor="ctr">
            <a:normAutofit/>
          </a:bodyPr>
          <a:lstStyle/>
          <a:p>
            <a:pPr>
              <a:lnSpc>
                <a:spcPct val="150000"/>
              </a:lnSpc>
            </a:pPr>
            <a:r>
              <a:rPr lang="el-GR" sz="2400" dirty="0"/>
              <a:t>Χρησιμοποιείται στην αρχή ως εισαγωγή και προκειμένου να μας τοποθετήσει στον χώρο και στο θέμα, στη μέση ως γέφυρα (σύζευξη μεταξύ δύο θεμάτων) και στο τέλος ως περίληψη και κλείσιμο</a:t>
            </a:r>
          </a:p>
        </p:txBody>
      </p:sp>
    </p:spTree>
    <p:extLst>
      <p:ext uri="{BB962C8B-B14F-4D97-AF65-F5344CB8AC3E}">
        <p14:creationId xmlns:p14="http://schemas.microsoft.com/office/powerpoint/2010/main" val="1394047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48080" y="1807285"/>
            <a:ext cx="2448560" cy="2957755"/>
          </a:xfrm>
        </p:spPr>
        <p:txBody>
          <a:bodyPr vert="horz" lIns="91440" tIns="45720" rIns="91440" bIns="45720" rtlCol="0">
            <a:noAutofit/>
          </a:bodyPr>
          <a:lstStyle/>
          <a:p>
            <a:pPr>
              <a:lnSpc>
                <a:spcPct val="120000"/>
              </a:lnSpc>
            </a:pPr>
            <a:r>
              <a:rPr lang="el-GR" sz="3000" b="1" dirty="0" err="1">
                <a:solidFill>
                  <a:schemeClr val="bg1"/>
                </a:solidFill>
              </a:rPr>
              <a:t>Stand-Up</a:t>
            </a:r>
            <a:endParaRPr lang="en-US" sz="3000" b="1" dirty="0">
              <a:solidFill>
                <a:schemeClr val="bg1"/>
              </a:solidFill>
              <a:latin typeface="+mn-lt"/>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803082"/>
            <a:ext cx="6798033" cy="5321500"/>
          </a:xfrm>
        </p:spPr>
        <p:txBody>
          <a:bodyPr anchor="ctr">
            <a:normAutofit/>
          </a:bodyPr>
          <a:lstStyle/>
          <a:p>
            <a:pPr>
              <a:lnSpc>
                <a:spcPct val="150000"/>
              </a:lnSpc>
            </a:pPr>
            <a:r>
              <a:rPr lang="el-GR" sz="2400" dirty="0"/>
              <a:t>Ο δημοσιογράφος κοιτάζει την κάμερα σε ένα μεσαίο πλάνο</a:t>
            </a:r>
          </a:p>
          <a:p>
            <a:pPr>
              <a:lnSpc>
                <a:spcPct val="150000"/>
              </a:lnSpc>
            </a:pPr>
            <a:r>
              <a:rPr lang="el-GR" sz="2400" dirty="0"/>
              <a:t>Έχει μάθει απ’ έξω το κείμενο, δεν διαβάζει. Καλό είναι να μην είναι μεγάλης διάρκειας (5-10΄΄) ώστε να μη χρειάζεται να μάθετε μεγάλο κείμενο</a:t>
            </a:r>
          </a:p>
        </p:txBody>
      </p:sp>
    </p:spTree>
    <p:extLst>
      <p:ext uri="{BB962C8B-B14F-4D97-AF65-F5344CB8AC3E}">
        <p14:creationId xmlns:p14="http://schemas.microsoft.com/office/powerpoint/2010/main" val="977270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48080" y="1753496"/>
            <a:ext cx="2448560" cy="3011544"/>
          </a:xfrm>
        </p:spPr>
        <p:txBody>
          <a:bodyPr vert="horz" lIns="91440" tIns="45720" rIns="91440" bIns="45720" rtlCol="0">
            <a:noAutofit/>
          </a:bodyPr>
          <a:lstStyle/>
          <a:p>
            <a:pPr>
              <a:lnSpc>
                <a:spcPct val="120000"/>
              </a:lnSpc>
            </a:pPr>
            <a:r>
              <a:rPr lang="el-GR" sz="3000" b="1" dirty="0">
                <a:solidFill>
                  <a:schemeClr val="bg1"/>
                </a:solidFill>
              </a:rPr>
              <a:t>Άσκηση</a:t>
            </a:r>
            <a:endParaRPr lang="en-US" sz="3000" b="1" dirty="0">
              <a:solidFill>
                <a:schemeClr val="bg1"/>
              </a:solidFill>
              <a:latin typeface="+mn-lt"/>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803082"/>
            <a:ext cx="6798033" cy="5321500"/>
          </a:xfrm>
        </p:spPr>
        <p:txBody>
          <a:bodyPr anchor="ctr">
            <a:normAutofit/>
          </a:bodyPr>
          <a:lstStyle/>
          <a:p>
            <a:pPr>
              <a:lnSpc>
                <a:spcPct val="150000"/>
              </a:lnSpc>
            </a:pPr>
            <a:r>
              <a:rPr lang="el-GR" sz="2400" dirty="0"/>
              <a:t>Η αρχισυντάκτρια του κεντρικού (βραδινού) δελτίου ειδήσεων του τηλεοπτικού καναλιού «Παλμός </a:t>
            </a:r>
            <a:r>
              <a:rPr lang="en-US" sz="2400" dirty="0"/>
              <a:t>TV</a:t>
            </a:r>
            <a:r>
              <a:rPr lang="el-GR" sz="2400" dirty="0"/>
              <a:t>» για το οποίο εργάζεστε σάς ζητά να ετοιμάσετε ένα ρεπορτάζ για τη ζωή στην Καστοριά. Τα επιμέρους στοιχεία του ρεπορτάζ (λήψεις, </a:t>
            </a:r>
            <a:r>
              <a:rPr lang="en-US" sz="2400" dirty="0"/>
              <a:t>stand-up</a:t>
            </a:r>
            <a:r>
              <a:rPr lang="el-GR" sz="2400" dirty="0"/>
              <a:t>, συνεντεύξεις</a:t>
            </a:r>
            <a:r>
              <a:rPr lang="en-US" sz="2400" dirty="0"/>
              <a:t>) </a:t>
            </a:r>
            <a:r>
              <a:rPr lang="el-GR" sz="2400" dirty="0"/>
              <a:t>θα πρέπει να είναι έτοιμα για το μοντάζ ως τις 19.00</a:t>
            </a:r>
          </a:p>
          <a:p>
            <a:pPr>
              <a:lnSpc>
                <a:spcPct val="150000"/>
              </a:lnSpc>
            </a:pPr>
            <a:r>
              <a:rPr lang="el-GR" sz="2400" b="1" u="sng" dirty="0"/>
              <a:t>Ετοιμάζω</a:t>
            </a:r>
            <a:r>
              <a:rPr lang="el-GR" sz="2400" dirty="0"/>
              <a:t>: 10-12 γενικά πλάνα, 2-3 συνεντεύξεις, 1 γκάλοπ, 1 </a:t>
            </a:r>
            <a:r>
              <a:rPr lang="en-US" sz="2400" dirty="0"/>
              <a:t>stand-up</a:t>
            </a:r>
            <a:endParaRPr lang="el-GR" sz="2400" dirty="0"/>
          </a:p>
        </p:txBody>
      </p:sp>
    </p:spTree>
    <p:extLst>
      <p:ext uri="{BB962C8B-B14F-4D97-AF65-F5344CB8AC3E}">
        <p14:creationId xmlns:p14="http://schemas.microsoft.com/office/powerpoint/2010/main" val="3973634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48080" y="1441525"/>
            <a:ext cx="2692400" cy="4627952"/>
          </a:xfrm>
        </p:spPr>
        <p:txBody>
          <a:bodyPr vert="horz" lIns="91440" tIns="45720" rIns="91440" bIns="45720" rtlCol="0">
            <a:normAutofit/>
          </a:bodyPr>
          <a:lstStyle/>
          <a:p>
            <a:r>
              <a:rPr lang="en-US" sz="3200" dirty="0">
                <a:solidFill>
                  <a:srgbClr val="FFFFFF"/>
                </a:solidFill>
                <a:latin typeface="Century Gothic" panose="020B0502020202020204" pitchFamily="34" charset="0"/>
              </a:rPr>
              <a:t>Homework</a:t>
            </a:r>
            <a:br>
              <a:rPr lang="el-GR" sz="3200" dirty="0">
                <a:solidFill>
                  <a:srgbClr val="FFFFFF"/>
                </a:solidFill>
                <a:latin typeface="Century Gothic" panose="020B0502020202020204" pitchFamily="34" charset="0"/>
              </a:rPr>
            </a:br>
            <a:r>
              <a:rPr lang="el-GR" sz="3200" dirty="0">
                <a:solidFill>
                  <a:srgbClr val="FFFFFF"/>
                </a:solidFill>
                <a:latin typeface="Century Gothic" panose="020B0502020202020204" pitchFamily="34" charset="0"/>
              </a:rPr>
              <a:t>για το Εργαστήριο</a:t>
            </a:r>
            <a:br>
              <a:rPr lang="el-GR" sz="3000" dirty="0">
                <a:solidFill>
                  <a:srgbClr val="FFFFFF"/>
                </a:solidFill>
                <a:latin typeface="Century Gothic" panose="020B0502020202020204" pitchFamily="34" charset="0"/>
              </a:rPr>
            </a:br>
            <a:endParaRPr lang="en-US" sz="3200"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3000" dirty="0"/>
              <a:t>Μελετώ τις σελίδες 244-271 του βιβλίου</a:t>
            </a:r>
            <a:endParaRPr lang="en-US" sz="3000" dirty="0"/>
          </a:p>
        </p:txBody>
      </p:sp>
    </p:spTree>
    <p:extLst>
      <p:ext uri="{BB962C8B-B14F-4D97-AF65-F5344CB8AC3E}">
        <p14:creationId xmlns:p14="http://schemas.microsoft.com/office/powerpoint/2010/main" val="213161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6C8EB56-C50C-6FC8-197F-86C4B6C57373}"/>
              </a:ext>
            </a:extLst>
          </p:cNvPr>
          <p:cNvSpPr>
            <a:spLocks noGrp="1"/>
          </p:cNvSpPr>
          <p:nvPr>
            <p:ph type="title"/>
          </p:nvPr>
        </p:nvSpPr>
        <p:spPr>
          <a:xfrm>
            <a:off x="838200" y="1748452"/>
            <a:ext cx="4974771" cy="3587786"/>
          </a:xfrm>
        </p:spPr>
        <p:txBody>
          <a:bodyPr>
            <a:normAutofit/>
          </a:bodyPr>
          <a:lstStyle/>
          <a:p>
            <a:pPr algn="ctr"/>
            <a:r>
              <a:rPr lang="el-GR" b="1">
                <a:solidFill>
                  <a:schemeClr val="bg1"/>
                </a:solidFill>
              </a:rPr>
              <a:t>Η τηλεόραση ως μέσο επικοινωνίας</a:t>
            </a:r>
            <a:br>
              <a:rPr lang="el-GR" b="1">
                <a:solidFill>
                  <a:schemeClr val="bg1"/>
                </a:solidFill>
              </a:rPr>
            </a:br>
            <a:r>
              <a:rPr lang="el-GR" b="1">
                <a:solidFill>
                  <a:schemeClr val="bg1"/>
                </a:solidFill>
              </a:rPr>
              <a:t>Χαρακτηριστικά</a:t>
            </a:r>
            <a:endParaRPr lang="el-GR">
              <a:solidFill>
                <a:schemeClr val="bg1"/>
              </a:solidFill>
            </a:endParaRP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Θέση περιεχομένου 2">
            <a:extLst>
              <a:ext uri="{FF2B5EF4-FFF2-40B4-BE49-F238E27FC236}">
                <a16:creationId xmlns:a16="http://schemas.microsoft.com/office/drawing/2014/main" id="{C2777B75-FAE9-7E47-CF0A-BF0FACDBFF3F}"/>
              </a:ext>
            </a:extLst>
          </p:cNvPr>
          <p:cNvSpPr>
            <a:spLocks noGrp="1"/>
          </p:cNvSpPr>
          <p:nvPr>
            <p:ph idx="1"/>
          </p:nvPr>
        </p:nvSpPr>
        <p:spPr>
          <a:xfrm>
            <a:off x="6477270" y="1130845"/>
            <a:ext cx="4974771" cy="4925709"/>
          </a:xfrm>
        </p:spPr>
        <p:txBody>
          <a:bodyPr>
            <a:normAutofit/>
          </a:bodyPr>
          <a:lstStyle/>
          <a:p>
            <a:pPr algn="just"/>
            <a:r>
              <a:rPr lang="el-GR" sz="2000" dirty="0">
                <a:solidFill>
                  <a:schemeClr val="bg1"/>
                </a:solidFill>
              </a:rPr>
              <a:t>Η </a:t>
            </a:r>
            <a:r>
              <a:rPr lang="el-GR" sz="2000" i="1" dirty="0">
                <a:solidFill>
                  <a:schemeClr val="bg1"/>
                </a:solidFill>
              </a:rPr>
              <a:t>μορφή γνώσης</a:t>
            </a:r>
            <a:r>
              <a:rPr lang="el-GR" sz="2000" dirty="0">
                <a:solidFill>
                  <a:schemeClr val="bg1"/>
                </a:solidFill>
              </a:rPr>
              <a:t> που η τηλεόραση μεταδίδει καλύτερα είναι εκείνη που αφυπνίζει συναισθήματα και </a:t>
            </a:r>
            <a:r>
              <a:rPr lang="el-GR" sz="2000" dirty="0" err="1">
                <a:solidFill>
                  <a:schemeClr val="bg1"/>
                </a:solidFill>
              </a:rPr>
              <a:t>ενσυναίσθηση</a:t>
            </a:r>
            <a:r>
              <a:rPr lang="el-GR" sz="2000" dirty="0">
                <a:solidFill>
                  <a:schemeClr val="bg1"/>
                </a:solidFill>
              </a:rPr>
              <a:t> εκ μέρους του θεατή</a:t>
            </a:r>
          </a:p>
          <a:p>
            <a:pPr algn="just"/>
            <a:r>
              <a:rPr lang="el-GR" sz="2000" dirty="0">
                <a:solidFill>
                  <a:schemeClr val="bg1"/>
                </a:solidFill>
              </a:rPr>
              <a:t>Η τηλεοπτική δημοσιογραφία γενικά δεν προσκαλεί την κριτική σκέψη ή την αμφισβήτηση των γεγονότων που παρουσιάζει </a:t>
            </a:r>
            <a:r>
              <a:rPr lang="el-GR" sz="2000" dirty="0">
                <a:solidFill>
                  <a:schemeClr val="bg1"/>
                </a:solidFill>
                <a:sym typeface="Wingdings" panose="05000000000000000000" pitchFamily="2" charset="2"/>
              </a:rPr>
              <a:t> </a:t>
            </a:r>
            <a:r>
              <a:rPr lang="el-GR" sz="2000" dirty="0">
                <a:solidFill>
                  <a:schemeClr val="bg1"/>
                </a:solidFill>
              </a:rPr>
              <a:t>Η τηλεόραση υπνωτίζει το κοινό της, καθιστώντας το πλήρως άκριτο</a:t>
            </a:r>
          </a:p>
          <a:p>
            <a:pPr algn="just"/>
            <a:r>
              <a:rPr lang="el-GR" sz="2000" dirty="0">
                <a:solidFill>
                  <a:schemeClr val="bg1"/>
                </a:solidFill>
              </a:rPr>
              <a:t>Η κριτική των θεατών τείνει να μην επικεντρώνεται στην αλήθεια ή την εγκυρότητα των δηλώσεων και ιστοριών, αλλά μάλλον στα πρόσωπα που εμπλέκονται σε αυτές (</a:t>
            </a:r>
            <a:r>
              <a:rPr lang="el-GR" sz="2000" dirty="0" err="1">
                <a:solidFill>
                  <a:schemeClr val="bg1"/>
                </a:solidFill>
              </a:rPr>
              <a:t>Ekström</a:t>
            </a:r>
            <a:r>
              <a:rPr lang="el-GR" sz="2000" dirty="0">
                <a:solidFill>
                  <a:schemeClr val="bg1"/>
                </a:solidFill>
              </a:rPr>
              <a:t>, 2000)</a:t>
            </a:r>
          </a:p>
        </p:txBody>
      </p:sp>
    </p:spTree>
    <p:extLst>
      <p:ext uri="{BB962C8B-B14F-4D97-AF65-F5344CB8AC3E}">
        <p14:creationId xmlns:p14="http://schemas.microsoft.com/office/powerpoint/2010/main" val="3005663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5B2366-62CA-705D-4E67-C1DCA8B3B8EF}"/>
              </a:ext>
            </a:extLst>
          </p:cNvPr>
          <p:cNvSpPr>
            <a:spLocks noGrp="1"/>
          </p:cNvSpPr>
          <p:nvPr>
            <p:ph type="title"/>
          </p:nvPr>
        </p:nvSpPr>
        <p:spPr/>
        <p:txBody>
          <a:bodyPr/>
          <a:lstStyle/>
          <a:p>
            <a:pPr algn="ctr"/>
            <a:r>
              <a:rPr lang="el-GR" b="1" dirty="0"/>
              <a:t>Βιβλιογραφία</a:t>
            </a:r>
          </a:p>
        </p:txBody>
      </p:sp>
      <p:sp>
        <p:nvSpPr>
          <p:cNvPr id="3" name="Θέση περιεχομένου 2">
            <a:extLst>
              <a:ext uri="{FF2B5EF4-FFF2-40B4-BE49-F238E27FC236}">
                <a16:creationId xmlns:a16="http://schemas.microsoft.com/office/drawing/2014/main" id="{65896ACB-D1E3-DB34-CBAB-C56486B0492F}"/>
              </a:ext>
            </a:extLst>
          </p:cNvPr>
          <p:cNvSpPr>
            <a:spLocks noGrp="1"/>
          </p:cNvSpPr>
          <p:nvPr>
            <p:ph idx="1"/>
          </p:nvPr>
        </p:nvSpPr>
        <p:spPr/>
        <p:txBody>
          <a:bodyPr/>
          <a:lstStyle/>
          <a:p>
            <a:pPr algn="just"/>
            <a:r>
              <a:rPr lang="en-US" dirty="0"/>
              <a:t>Corner, J. (1995)</a:t>
            </a:r>
            <a:r>
              <a:rPr lang="el-GR" dirty="0"/>
              <a:t>. </a:t>
            </a:r>
            <a:r>
              <a:rPr lang="en-US" i="1" dirty="0"/>
              <a:t>Television Form and Public Address</a:t>
            </a:r>
            <a:r>
              <a:rPr lang="en-US" dirty="0"/>
              <a:t>. London: Edward Arnold.</a:t>
            </a:r>
            <a:endParaRPr lang="el-GR" dirty="0"/>
          </a:p>
          <a:p>
            <a:pPr algn="just"/>
            <a:r>
              <a:rPr lang="sv-SE" dirty="0"/>
              <a:t>Ekström, M. (2000)</a:t>
            </a:r>
            <a:r>
              <a:rPr lang="el-GR" dirty="0"/>
              <a:t>.</a:t>
            </a:r>
            <a:r>
              <a:rPr lang="sv-SE" dirty="0"/>
              <a:t> </a:t>
            </a:r>
            <a:r>
              <a:rPr lang="sv-SE" i="1" dirty="0"/>
              <a:t>Vad är det som står på spel</a:t>
            </a:r>
            <a:r>
              <a:rPr lang="sv-SE" dirty="0"/>
              <a:t>. Om Journalistikens giltighetsanspråk och</a:t>
            </a:r>
          </a:p>
          <a:p>
            <a:pPr algn="just"/>
            <a:r>
              <a:rPr lang="sv-SE" dirty="0"/>
              <a:t>publikens makt. ¨Orebro: ¨Orebro University.</a:t>
            </a:r>
            <a:endParaRPr lang="el-GR" dirty="0"/>
          </a:p>
          <a:p>
            <a:pPr algn="just"/>
            <a:r>
              <a:rPr lang="sv-SE" dirty="0"/>
              <a:t>Ekström, M. </a:t>
            </a:r>
            <a:r>
              <a:rPr lang="el-GR" dirty="0"/>
              <a:t>&amp;</a:t>
            </a:r>
            <a:r>
              <a:rPr lang="sv-SE" dirty="0"/>
              <a:t> Eriksson</a:t>
            </a:r>
            <a:r>
              <a:rPr lang="el-GR" dirty="0"/>
              <a:t>, </a:t>
            </a:r>
            <a:r>
              <a:rPr lang="sv-SE" dirty="0"/>
              <a:t>G. (1998)</a:t>
            </a:r>
            <a:r>
              <a:rPr lang="el-GR" dirty="0"/>
              <a:t>.</a:t>
            </a:r>
            <a:r>
              <a:rPr lang="sv-SE" dirty="0"/>
              <a:t> </a:t>
            </a:r>
            <a:r>
              <a:rPr lang="sv-SE" i="1" dirty="0"/>
              <a:t>Avslöjande journalistik och underhållande dramatik</a:t>
            </a:r>
            <a:r>
              <a:rPr lang="sv-SE" dirty="0"/>
              <a:t>.</a:t>
            </a:r>
            <a:r>
              <a:rPr lang="el-GR" dirty="0"/>
              <a:t> </a:t>
            </a:r>
            <a:r>
              <a:rPr lang="sv-SE" dirty="0"/>
              <a:t>Orebro: Orebro University.</a:t>
            </a:r>
            <a:endParaRPr lang="el-GR" dirty="0"/>
          </a:p>
        </p:txBody>
      </p:sp>
    </p:spTree>
    <p:extLst>
      <p:ext uri="{BB962C8B-B14F-4D97-AF65-F5344CB8AC3E}">
        <p14:creationId xmlns:p14="http://schemas.microsoft.com/office/powerpoint/2010/main" val="349139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098035" y="1000461"/>
            <a:ext cx="2905005" cy="5109656"/>
          </a:xfrm>
        </p:spPr>
        <p:txBody>
          <a:bodyPr vert="horz" lIns="91440" tIns="45720" rIns="91440" bIns="45720" rtlCol="0">
            <a:normAutofit/>
          </a:bodyPr>
          <a:lstStyle/>
          <a:p>
            <a:r>
              <a:rPr lang="el-GR" sz="2800" dirty="0">
                <a:solidFill>
                  <a:srgbClr val="FFFFFF"/>
                </a:solidFill>
                <a:latin typeface="Century Gothic" panose="020B0502020202020204" pitchFamily="34" charset="0"/>
              </a:rPr>
              <a:t>Χαρακτηριστικά της τηλεόρασης</a:t>
            </a:r>
            <a:endParaRPr lang="en-US" sz="2800"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46880" y="416560"/>
            <a:ext cx="7701280" cy="6197600"/>
          </a:xfrm>
        </p:spPr>
        <p:txBody>
          <a:bodyPr anchor="ctr">
            <a:noAutofit/>
          </a:bodyPr>
          <a:lstStyle/>
          <a:p>
            <a:pPr>
              <a:lnSpc>
                <a:spcPct val="130000"/>
              </a:lnSpc>
            </a:pPr>
            <a:r>
              <a:rPr lang="el-GR" sz="2800" dirty="0"/>
              <a:t>Ο τηλεοπτικός δημοσιογράφος</a:t>
            </a:r>
            <a:r>
              <a:rPr lang="en-US" sz="2800" dirty="0"/>
              <a:t> </a:t>
            </a:r>
            <a:r>
              <a:rPr lang="el-GR" sz="2800" dirty="0"/>
              <a:t>παρέχει:</a:t>
            </a:r>
            <a:br>
              <a:rPr lang="el-GR" sz="2800" dirty="0"/>
            </a:br>
            <a:r>
              <a:rPr lang="el-GR" sz="2800" dirty="0"/>
              <a:t>α) Ποιοτικό και ελκυστικό περιεχόμενο/ έρευνα</a:t>
            </a:r>
            <a:br>
              <a:rPr lang="el-GR" sz="2800" dirty="0"/>
            </a:br>
            <a:r>
              <a:rPr lang="el-GR" sz="2800" dirty="0"/>
              <a:t>β) Άρτιο δημοσιογραφικό λόγο</a:t>
            </a:r>
            <a:br>
              <a:rPr lang="el-GR" sz="2800" dirty="0"/>
            </a:br>
            <a:r>
              <a:rPr lang="el-GR" sz="2800" dirty="0"/>
              <a:t>γ) Σωστή παρουσία</a:t>
            </a:r>
            <a:br>
              <a:rPr lang="el-GR" sz="2800" dirty="0"/>
            </a:br>
            <a:endParaRPr lang="el-GR" sz="2800" dirty="0"/>
          </a:p>
        </p:txBody>
      </p:sp>
    </p:spTree>
    <p:extLst>
      <p:ext uri="{BB962C8B-B14F-4D97-AF65-F5344CB8AC3E}">
        <p14:creationId xmlns:p14="http://schemas.microsoft.com/office/powerpoint/2010/main" val="76773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48080" y="1258645"/>
            <a:ext cx="2854960" cy="4023360"/>
          </a:xfrm>
        </p:spPr>
        <p:txBody>
          <a:bodyPr vert="horz" lIns="91440" tIns="45720" rIns="91440" bIns="45720" rtlCol="0">
            <a:normAutofit/>
          </a:bodyPr>
          <a:lstStyle/>
          <a:p>
            <a:r>
              <a:rPr lang="el-GR" sz="2400" dirty="0">
                <a:solidFill>
                  <a:srgbClr val="FFFFFF"/>
                </a:solidFill>
                <a:latin typeface="Century Gothic" panose="020B0502020202020204" pitchFamily="34" charset="0"/>
              </a:rPr>
              <a:t>ΧΑΡΤΟΓΡΑΦΗΣΗ ΤΟΥ ΤΗΛΕΟΠΤΙΚΟΥ ΤΟΠΙΟΥ</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46880" y="416560"/>
            <a:ext cx="7701280" cy="6197600"/>
          </a:xfrm>
        </p:spPr>
        <p:txBody>
          <a:bodyPr anchor="ctr">
            <a:noAutofit/>
          </a:bodyPr>
          <a:lstStyle/>
          <a:p>
            <a:pPr>
              <a:lnSpc>
                <a:spcPct val="130000"/>
              </a:lnSpc>
            </a:pPr>
            <a:r>
              <a:rPr lang="el-GR" sz="2400" dirty="0">
                <a:solidFill>
                  <a:schemeClr val="tx1"/>
                </a:solidFill>
              </a:rPr>
              <a:t>Κατηγοριοποίηση με βάση την εμβέλεια (εθνικοί, περιφερειακοί σταθμοί)</a:t>
            </a:r>
          </a:p>
          <a:p>
            <a:pPr>
              <a:lnSpc>
                <a:spcPct val="130000"/>
              </a:lnSpc>
            </a:pPr>
            <a:r>
              <a:rPr lang="el-GR" sz="2400" dirty="0">
                <a:solidFill>
                  <a:schemeClr val="tx1"/>
                </a:solidFill>
              </a:rPr>
              <a:t>Κατηγοριοποίηση με βάση την τηλεοπτική ζώνη (πρωινή, μεσημεριανή, απογευματινή, βραδινή ζώνη) </a:t>
            </a:r>
          </a:p>
          <a:p>
            <a:pPr>
              <a:lnSpc>
                <a:spcPct val="130000"/>
              </a:lnSpc>
            </a:pPr>
            <a:r>
              <a:rPr lang="el-GR" sz="2400" dirty="0">
                <a:solidFill>
                  <a:schemeClr val="tx1"/>
                </a:solidFill>
                <a:sym typeface="+mn-ea"/>
              </a:rPr>
              <a:t>Κατηγοριοποίηση με βάση το καθεστώς λειτουργίας: δημόσια - ιδιωτική</a:t>
            </a:r>
          </a:p>
          <a:p>
            <a:pPr>
              <a:lnSpc>
                <a:spcPct val="130000"/>
              </a:lnSpc>
            </a:pPr>
            <a:r>
              <a:rPr lang="el-GR" sz="2400" dirty="0">
                <a:solidFill>
                  <a:schemeClr val="tx1"/>
                </a:solidFill>
                <a:sym typeface="+mn-ea"/>
              </a:rPr>
              <a:t>Κατηγοριοποίηση με βάση τη συχνότητα: εβδομαδιαία – καθημερινή</a:t>
            </a:r>
          </a:p>
          <a:p>
            <a:pPr>
              <a:lnSpc>
                <a:spcPct val="130000"/>
              </a:lnSpc>
            </a:pPr>
            <a:r>
              <a:rPr lang="el-GR" sz="2400" dirty="0">
                <a:solidFill>
                  <a:schemeClr val="tx1"/>
                </a:solidFill>
              </a:rPr>
              <a:t>Κατηγοριοποίηση με βάση το περιεχόμενο: ενημερωτική/ψυχαγωγική</a:t>
            </a:r>
          </a:p>
        </p:txBody>
      </p:sp>
    </p:spTree>
    <p:extLst>
      <p:ext uri="{BB962C8B-B14F-4D97-AF65-F5344CB8AC3E}">
        <p14:creationId xmlns:p14="http://schemas.microsoft.com/office/powerpoint/2010/main" val="31282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24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κείμενο, στιγμιότυπο οθόνης, αριθμός, γραμματοσειρά">
            <a:extLst>
              <a:ext uri="{FF2B5EF4-FFF2-40B4-BE49-F238E27FC236}">
                <a16:creationId xmlns:a16="http://schemas.microsoft.com/office/drawing/2014/main" id="{A2F246D2-C05B-A9EA-9609-E30BCC55E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37" y="643467"/>
            <a:ext cx="10662326" cy="5571066"/>
          </a:xfrm>
          <a:prstGeom prst="rect">
            <a:avLst/>
          </a:prstGeom>
        </p:spPr>
      </p:pic>
    </p:spTree>
    <p:extLst>
      <p:ext uri="{BB962C8B-B14F-4D97-AF65-F5344CB8AC3E}">
        <p14:creationId xmlns:p14="http://schemas.microsoft.com/office/powerpoint/2010/main" val="2985190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48080" y="978946"/>
            <a:ext cx="2618740" cy="4819426"/>
          </a:xfrm>
        </p:spPr>
        <p:txBody>
          <a:bodyPr vert="horz" lIns="91440" tIns="45720" rIns="91440" bIns="45720" rtlCol="0">
            <a:normAutofit/>
          </a:bodyPr>
          <a:lstStyle/>
          <a:p>
            <a:pPr algn="l">
              <a:lnSpc>
                <a:spcPct val="150000"/>
              </a:lnSpc>
            </a:pPr>
            <a:r>
              <a:rPr lang="el-GR" sz="2600" dirty="0">
                <a:solidFill>
                  <a:srgbClr val="FFFFFF"/>
                </a:solidFill>
                <a:latin typeface="Century Gothic" panose="020B0502020202020204" pitchFamily="34" charset="0"/>
              </a:rPr>
              <a:t>ΤΗΛΕΘΕΑΣΗ -</a:t>
            </a:r>
            <a:br>
              <a:rPr lang="el-GR" sz="2600" dirty="0">
                <a:solidFill>
                  <a:srgbClr val="FFFFFF"/>
                </a:solidFill>
                <a:latin typeface="Century Gothic" panose="020B0502020202020204" pitchFamily="34" charset="0"/>
              </a:rPr>
            </a:br>
            <a:r>
              <a:rPr lang="el-GR" sz="2600" dirty="0">
                <a:solidFill>
                  <a:srgbClr val="FFFFFF"/>
                </a:solidFill>
                <a:latin typeface="Century Gothic" panose="020B0502020202020204" pitchFamily="34" charset="0"/>
              </a:rPr>
              <a:t>ΓΙΑΤΙ ΜΑΣ ΕΝΔΙΑΦΕΡΕΙ;</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46880" y="416560"/>
            <a:ext cx="7701280" cy="6197600"/>
          </a:xfrm>
        </p:spPr>
        <p:txBody>
          <a:bodyPr anchor="ctr">
            <a:noAutofit/>
          </a:bodyPr>
          <a:lstStyle/>
          <a:p>
            <a:pPr>
              <a:lnSpc>
                <a:spcPct val="130000"/>
              </a:lnSpc>
            </a:pPr>
            <a:r>
              <a:rPr lang="el-GR" sz="2300" dirty="0">
                <a:solidFill>
                  <a:schemeClr val="tx1"/>
                </a:solidFill>
              </a:rPr>
              <a:t>Ο βασικός λόγος μέτρησης της τηλεθέασης είναι ο </a:t>
            </a:r>
            <a:r>
              <a:rPr lang="el-GR" sz="2300" b="1" dirty="0">
                <a:solidFill>
                  <a:schemeClr val="tx1"/>
                </a:solidFill>
              </a:rPr>
              <a:t>προσδιορισμός της ανταγωνιστικότητας</a:t>
            </a:r>
            <a:r>
              <a:rPr lang="el-GR" sz="2300" dirty="0">
                <a:solidFill>
                  <a:schemeClr val="tx1"/>
                </a:solidFill>
              </a:rPr>
              <a:t> ενός προγράμματος, κάτι το οποίο χρησιμοποιείται από τις </a:t>
            </a:r>
            <a:r>
              <a:rPr lang="el-GR" sz="2300" b="1" dirty="0">
                <a:solidFill>
                  <a:schemeClr val="tx1"/>
                </a:solidFill>
              </a:rPr>
              <a:t>διαφημιστικές εταιρείες</a:t>
            </a:r>
            <a:r>
              <a:rPr lang="el-GR" sz="2300" dirty="0">
                <a:solidFill>
                  <a:schemeClr val="tx1"/>
                </a:solidFill>
              </a:rPr>
              <a:t> για τη στόχευση του κοινού που τους ενδιαφέρει</a:t>
            </a:r>
          </a:p>
          <a:p>
            <a:pPr>
              <a:lnSpc>
                <a:spcPct val="130000"/>
              </a:lnSpc>
            </a:pPr>
            <a:r>
              <a:rPr lang="el-GR" sz="2300" dirty="0">
                <a:solidFill>
                  <a:schemeClr val="tx1"/>
                </a:solidFill>
              </a:rPr>
              <a:t>Τα δημογραφικά στοιχεία που κυρίως χρησιμοποιούνται στις μετρήσεις είναι το φύλο, η ηλικία, το μορφωτικό επίπεδο και η κοινωνικο-οικονομική τάξη των ατόμων</a:t>
            </a:r>
          </a:p>
        </p:txBody>
      </p:sp>
    </p:spTree>
    <p:extLst>
      <p:ext uri="{BB962C8B-B14F-4D97-AF65-F5344CB8AC3E}">
        <p14:creationId xmlns:p14="http://schemas.microsoft.com/office/powerpoint/2010/main" val="299520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uild="p"/>
      <p:bldP spid="5" grpId="1" build="p"/>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TotalTime>
  <Words>3084</Words>
  <Application>Microsoft Office PowerPoint</Application>
  <PresentationFormat>Ευρεία οθόνη</PresentationFormat>
  <Paragraphs>169</Paragraphs>
  <Slides>50</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50</vt:i4>
      </vt:variant>
    </vt:vector>
  </HeadingPairs>
  <TitlesOfParts>
    <vt:vector size="58" baseType="lpstr">
      <vt:lpstr>Aptos</vt:lpstr>
      <vt:lpstr>Aptos Display</vt:lpstr>
      <vt:lpstr>Arial</vt:lpstr>
      <vt:lpstr>Calibri</vt:lpstr>
      <vt:lpstr>Candara</vt:lpstr>
      <vt:lpstr>Century Gothic</vt:lpstr>
      <vt:lpstr>Wingdings</vt:lpstr>
      <vt:lpstr>Θέμα του Office</vt:lpstr>
      <vt:lpstr> ΠΑΝΕΠΙΣΤΗΜΙΟ ΔΥΤΙΚΗΣ ΜΑΚΕΔΟΝΙΑΣ Τμήμα Επικοινωνίας και Ψηφιακών Μέσων  Τηλεοπτική Δημοσιογραφία (2025-2026)  Διδάσκουσα: Ελένη Τσαλκατίδου, tsalkatidou@yahoo.com, aff02240@uowm.gr    </vt:lpstr>
      <vt:lpstr>Χαρακτηριστικά</vt:lpstr>
      <vt:lpstr>Η τηλεόραση ως μέσο επικοινωνίας Χαρακτηριστικά</vt:lpstr>
      <vt:lpstr>Η τηλεόραση ως μέσο επικοινωνίας Χαρακτηριστικά</vt:lpstr>
      <vt:lpstr>Η τηλεόραση ως μέσο επικοινωνίας Χαρακτηριστικά</vt:lpstr>
      <vt:lpstr>Χαρακτηριστικά της τηλεόρασης</vt:lpstr>
      <vt:lpstr>ΧΑΡΤΟΓΡΑΦΗΣΗ ΤΟΥ ΤΗΛΕΟΠΤΙΚΟΥ ΤΟΠΙΟΥ</vt:lpstr>
      <vt:lpstr>Παρουσίαση του PowerPoint</vt:lpstr>
      <vt:lpstr>ΤΗΛΕΘΕΑΣΗ - ΓΙΑΤΙ ΜΑΣ ΕΝΔΙΑΦΕΡΕΙ;</vt:lpstr>
      <vt:lpstr>ΔΥΝΑΜΙΚΟ ΚΟΙΝΟ</vt:lpstr>
      <vt:lpstr>ΔΙΑΔΙΚΑΣΙΑ ΜΕΤΡΗΣΗΣ ΤΗΣ ΤΗΛΕΘΕΑΣΗΣ</vt:lpstr>
      <vt:lpstr>Παρουσίαση του PowerPoint</vt:lpstr>
      <vt:lpstr>ΔΙΑΔΙΚΑΣΙΑ ΜΕΤΡΗΣΗΣ ΤΗΣ ΤΗΛΕΘΕΑΣΗΣ</vt:lpstr>
      <vt:lpstr>ΔΙΑΔΙΚΑΣΙΑ ΜΕΤΡΗΣΗΣ ΤΗΣ ΤΗΛΕΘΕΑΣΗΣ</vt:lpstr>
      <vt:lpstr>ΔΙΑΔΙΚΑΣΙΑ ΜΕΤΡΗΣΗΣ ΤΗΣ ΤΗΛΕΘΕΑΣΗΣ</vt:lpstr>
      <vt:lpstr>ΤΜΛ &amp; ΜΡΔ</vt:lpstr>
      <vt:lpstr>ΕΜΠΟΡΙΚΟΤΗΤΑ ΤΩΝ ΠΡΟΓΡΑΜΜΑΤΩΝ ΚΑΙ ΔΙΑΦΗΜΙΣΤΙΚΗ ΔΑΠΑΝΗ</vt:lpstr>
      <vt:lpstr>ΤΙΜΟΛΟΓΗΣΗ ΤΗΣ ΕΝΗΜΕΡΩΣΗΣ</vt:lpstr>
      <vt:lpstr>Συμβατική τηλεόραση vs. διαδίκτυο και συνδρομητικές πλατφόρμες</vt:lpstr>
      <vt:lpstr>Συμβατική τηλεόραση vs. διαδίκτυο και συνδρομητικές πλατφόρμες</vt:lpstr>
      <vt:lpstr>Μεταχρονολογημένη τηλεθέαση (on demand)</vt:lpstr>
      <vt:lpstr>Μεταχρονολογημένη τηλεθέαση (on demand) / σε διαφορετικές συσκευές και πλατφόρμες</vt:lpstr>
      <vt:lpstr>Κριτική στις μετρήσεις τηλεθέασης</vt:lpstr>
      <vt:lpstr>Είδη τηλεοπτικών ενημερωτικών εκπομπών</vt:lpstr>
      <vt:lpstr>Δραστηριότητα στην αίθουσα</vt:lpstr>
      <vt:lpstr>ΕΡΓΑΣΤΗΡΙΟ</vt:lpstr>
      <vt:lpstr>ΚΙΝΗΣΗ</vt:lpstr>
      <vt:lpstr>Α-roll</vt:lpstr>
      <vt:lpstr>Β-Roll</vt:lpstr>
      <vt:lpstr>ΑΛΛΑΓΕΣ ΠΛΑΝΩΝ</vt:lpstr>
      <vt:lpstr>ΗΧΟΣ</vt:lpstr>
      <vt:lpstr>VO – Voice Over</vt:lpstr>
      <vt:lpstr>Cue</vt:lpstr>
      <vt:lpstr>Stand – up  (Εμφάνιση του ρεπόρτερ) </vt:lpstr>
      <vt:lpstr>Παρουσίαση του PowerPoint</vt:lpstr>
      <vt:lpstr>Tips για τις λήψεις κατά τη διεξαγωγή του ρεπορτάζ</vt:lpstr>
      <vt:lpstr>Tips για τις λήψεις κατά τη διεξαγωγή του ρεπορτάζ</vt:lpstr>
      <vt:lpstr>Tips για τις λήψεις κατά τη διεξαγωγή του ρεπορτάζ</vt:lpstr>
      <vt:lpstr>Tips για τις λήψεις κατά τη διεξαγωγή του ρεπορτάζ</vt:lpstr>
      <vt:lpstr>Tips για τις λήψεις κατά τη διεξαγωγή του ρεπορτάζ</vt:lpstr>
      <vt:lpstr>Πόσο διαρκεί κάθε λήψη; Πόσα πλάνα χρειάζομαι;</vt:lpstr>
      <vt:lpstr>Πού θα τοποθετήσω τον συνεντευξιαζόμενο;</vt:lpstr>
      <vt:lpstr>Πώς τοποθετείται ο δημοσιογράφος σε σχέση με την κάμερα κατά τη διάρκεια μιας συνέντευξης;</vt:lpstr>
      <vt:lpstr>Ακούγονται οι ερωτήσεις;</vt:lpstr>
      <vt:lpstr>Συνέντευξη</vt:lpstr>
      <vt:lpstr>Stand-Up</vt:lpstr>
      <vt:lpstr>Stand-Up</vt:lpstr>
      <vt:lpstr>Άσκηση</vt:lpstr>
      <vt:lpstr>Homework για το Εργαστήριο </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ΤΣΑΛΚΑΤΙΔΟΥ</dc:creator>
  <cp:lastModifiedBy>ΕΛΕΝΗ ΤΣΑΛΚΑΤΙΔΟΥ</cp:lastModifiedBy>
  <cp:revision>13</cp:revision>
  <dcterms:created xsi:type="dcterms:W3CDTF">2025-10-07T16:03:00Z</dcterms:created>
  <dcterms:modified xsi:type="dcterms:W3CDTF">2025-10-22T12:38:49Z</dcterms:modified>
</cp:coreProperties>
</file>