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sldIdLst>
    <p:sldId id="257" r:id="rId2"/>
    <p:sldId id="302" r:id="rId3"/>
    <p:sldId id="283" r:id="rId4"/>
    <p:sldId id="288" r:id="rId5"/>
    <p:sldId id="295" r:id="rId6"/>
    <p:sldId id="296" r:id="rId7"/>
    <p:sldId id="286" r:id="rId8"/>
    <p:sldId id="287" r:id="rId9"/>
    <p:sldId id="297" r:id="rId10"/>
    <p:sldId id="289" r:id="rId11"/>
    <p:sldId id="290" r:id="rId12"/>
    <p:sldId id="284" r:id="rId13"/>
    <p:sldId id="291" r:id="rId14"/>
    <p:sldId id="298" r:id="rId15"/>
    <p:sldId id="293" r:id="rId16"/>
    <p:sldId id="294" r:id="rId17"/>
    <p:sldId id="299" r:id="rId18"/>
    <p:sldId id="282" r:id="rId19"/>
    <p:sldId id="263" r:id="rId20"/>
    <p:sldId id="264" r:id="rId21"/>
    <p:sldId id="300" r:id="rId22"/>
    <p:sldId id="301" r:id="rId23"/>
    <p:sldId id="259" r:id="rId24"/>
    <p:sldId id="258" r:id="rId25"/>
    <p:sldId id="272" r:id="rId26"/>
    <p:sldId id="273" r:id="rId27"/>
    <p:sldId id="260" r:id="rId28"/>
    <p:sldId id="261" r:id="rId29"/>
    <p:sldId id="262" r:id="rId30"/>
    <p:sldId id="266" r:id="rId31"/>
    <p:sldId id="267" r:id="rId32"/>
    <p:sldId id="268" r:id="rId33"/>
    <p:sldId id="269" r:id="rId34"/>
    <p:sldId id="270" r:id="rId35"/>
    <p:sldId id="271" r:id="rId36"/>
    <p:sldId id="274" r:id="rId37"/>
    <p:sldId id="275" r:id="rId38"/>
    <p:sldId id="276" r:id="rId39"/>
    <p:sldId id="408" r:id="rId40"/>
    <p:sldId id="409" r:id="rId41"/>
    <p:sldId id="410" r:id="rId42"/>
    <p:sldId id="411" r:id="rId43"/>
    <p:sldId id="396" r:id="rId44"/>
    <p:sldId id="412" r:id="rId45"/>
    <p:sldId id="376" r:id="rId46"/>
    <p:sldId id="329" r:id="rId47"/>
    <p:sldId id="413" r:id="rId48"/>
    <p:sldId id="414" r:id="rId49"/>
    <p:sldId id="330" r:id="rId50"/>
    <p:sldId id="415" r:id="rId51"/>
    <p:sldId id="416" r:id="rId52"/>
    <p:sldId id="384" r:id="rId53"/>
    <p:sldId id="382" r:id="rId54"/>
    <p:sldId id="417" r:id="rId55"/>
    <p:sldId id="418" r:id="rId56"/>
    <p:sldId id="419" r:id="rId57"/>
    <p:sldId id="340" r:id="rId58"/>
    <p:sldId id="420" r:id="rId59"/>
    <p:sldId id="421" r:id="rId60"/>
    <p:sldId id="389" r:id="rId61"/>
    <p:sldId id="422" r:id="rId62"/>
    <p:sldId id="393"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93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A3A1F-5BB7-4412-B07B-2A24B913A9AE}"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F5D0FAAD-DCDA-4074-8F72-F64C175090AB}">
      <dgm:prSet/>
      <dgm:spPr/>
      <dgm:t>
        <a:bodyPr/>
        <a:lstStyle/>
        <a:p>
          <a:r>
            <a:rPr lang="el-GR" dirty="0"/>
            <a:t>Με το ξέσπασμά του, πολλές εταιρείες, συμπεριλαμβανομένων των RCA και General Electric, έστρεψαν την προσοχή τους στην </a:t>
          </a:r>
          <a:r>
            <a:rPr lang="el-GR" i="1" dirty="0"/>
            <a:t>στρατιωτική παραγωγή</a:t>
          </a:r>
          <a:endParaRPr lang="en-US" dirty="0"/>
        </a:p>
      </dgm:t>
    </dgm:pt>
    <dgm:pt modelId="{8419C1CC-1441-42B9-B8E5-5562CEB96152}" type="parTrans" cxnId="{2A027DB3-C8CF-4F53-B5B8-E2C3414599F3}">
      <dgm:prSet/>
      <dgm:spPr/>
      <dgm:t>
        <a:bodyPr/>
        <a:lstStyle/>
        <a:p>
          <a:endParaRPr lang="en-US"/>
        </a:p>
      </dgm:t>
    </dgm:pt>
    <dgm:pt modelId="{DC38C2CD-7539-4CF1-A8E4-A21FBF76431A}" type="sibTrans" cxnId="{2A027DB3-C8CF-4F53-B5B8-E2C3414599F3}">
      <dgm:prSet/>
      <dgm:spPr/>
      <dgm:t>
        <a:bodyPr/>
        <a:lstStyle/>
        <a:p>
          <a:endParaRPr lang="en-US"/>
        </a:p>
      </dgm:t>
    </dgm:pt>
    <dgm:pt modelId="{B8B4DE77-5E97-4971-9544-B487C9AF78A0}">
      <dgm:prSet/>
      <dgm:spPr/>
      <dgm:t>
        <a:bodyPr/>
        <a:lstStyle/>
        <a:p>
          <a:r>
            <a:rPr lang="el-GR" dirty="0"/>
            <a:t>Αντί για εμπορικές τηλεοράσεις, άρχισαν να παράγουν και να πωλούν </a:t>
          </a:r>
          <a:r>
            <a:rPr lang="el-GR" i="1" dirty="0"/>
            <a:t>στρατιωτικό ηλεκτρονικό εξοπλισμό</a:t>
          </a:r>
          <a:endParaRPr lang="en-US" dirty="0"/>
        </a:p>
      </dgm:t>
    </dgm:pt>
    <dgm:pt modelId="{FB62B284-75EF-49FE-B2AD-F588A7210492}" type="parTrans" cxnId="{DC64BA6B-CE3C-45C0-8ABA-E290265B02FE}">
      <dgm:prSet/>
      <dgm:spPr/>
      <dgm:t>
        <a:bodyPr/>
        <a:lstStyle/>
        <a:p>
          <a:endParaRPr lang="en-US"/>
        </a:p>
      </dgm:t>
    </dgm:pt>
    <dgm:pt modelId="{AEB9534E-3662-4F15-A881-4B908A1C2ACF}" type="sibTrans" cxnId="{DC64BA6B-CE3C-45C0-8ABA-E290265B02FE}">
      <dgm:prSet/>
      <dgm:spPr/>
      <dgm:t>
        <a:bodyPr/>
        <a:lstStyle/>
        <a:p>
          <a:endParaRPr lang="en-US"/>
        </a:p>
      </dgm:t>
    </dgm:pt>
    <dgm:pt modelId="{601400ED-1478-4C96-8458-73D83BA010DE}">
      <dgm:prSet/>
      <dgm:spPr/>
      <dgm:t>
        <a:bodyPr/>
        <a:lstStyle/>
        <a:p>
          <a:r>
            <a:rPr lang="el-GR" dirty="0"/>
            <a:t>Ο πόλεμος σταμάτησε σχεδόν όλες τις τηλεοπτικές εκπομπές</a:t>
          </a:r>
          <a:endParaRPr lang="en-US" dirty="0"/>
        </a:p>
      </dgm:t>
    </dgm:pt>
    <dgm:pt modelId="{1E23CB87-AD00-4447-B4FC-26DF43BFA3B9}" type="parTrans" cxnId="{C52287C0-ED87-4DB2-90C9-4182DFD94F9A}">
      <dgm:prSet/>
      <dgm:spPr/>
      <dgm:t>
        <a:bodyPr/>
        <a:lstStyle/>
        <a:p>
          <a:endParaRPr lang="en-US"/>
        </a:p>
      </dgm:t>
    </dgm:pt>
    <dgm:pt modelId="{AF0A1E9E-F329-423B-901F-EC30EEB12C08}" type="sibTrans" cxnId="{C52287C0-ED87-4DB2-90C9-4182DFD94F9A}">
      <dgm:prSet/>
      <dgm:spPr/>
      <dgm:t>
        <a:bodyPr/>
        <a:lstStyle/>
        <a:p>
          <a:endParaRPr lang="en-US"/>
        </a:p>
      </dgm:t>
    </dgm:pt>
    <dgm:pt modelId="{24E8FB7F-9744-41E7-BD2F-F4AE75A569FB}">
      <dgm:prSet custT="1"/>
      <dgm:spPr/>
      <dgm:t>
        <a:bodyPr/>
        <a:lstStyle/>
        <a:p>
          <a:r>
            <a:rPr lang="el-GR" sz="1600" dirty="0"/>
            <a:t>Πολλοί τηλεοπτικοί σταθμοί μείωσαν το πρόγραμμά τους σε περίπου 4 ώρες την εβδομάδα ή έσβησαν εντελώς</a:t>
          </a:r>
          <a:endParaRPr lang="en-US" sz="1600" dirty="0"/>
        </a:p>
      </dgm:t>
    </dgm:pt>
    <dgm:pt modelId="{9C4D3792-DC07-49DE-94E3-F7A7F6A213A6}" type="parTrans" cxnId="{6E4633AC-1AD9-4674-A1F4-35343DE0B3F1}">
      <dgm:prSet/>
      <dgm:spPr/>
      <dgm:t>
        <a:bodyPr/>
        <a:lstStyle/>
        <a:p>
          <a:endParaRPr lang="en-US"/>
        </a:p>
      </dgm:t>
    </dgm:pt>
    <dgm:pt modelId="{14B7E9CE-DEFD-440E-9715-2B80AC00DE88}" type="sibTrans" cxnId="{6E4633AC-1AD9-4674-A1F4-35343DE0B3F1}">
      <dgm:prSet/>
      <dgm:spPr/>
      <dgm:t>
        <a:bodyPr/>
        <a:lstStyle/>
        <a:p>
          <a:endParaRPr lang="en-US"/>
        </a:p>
      </dgm:t>
    </dgm:pt>
    <dgm:pt modelId="{4B114F43-25F7-437A-808E-47988571C2AC}" type="pres">
      <dgm:prSet presAssocID="{424A3A1F-5BB7-4412-B07B-2A24B913A9AE}" presName="Name0" presStyleCnt="0">
        <dgm:presLayoutVars>
          <dgm:dir/>
          <dgm:animLvl val="lvl"/>
          <dgm:resizeHandles val="exact"/>
        </dgm:presLayoutVars>
      </dgm:prSet>
      <dgm:spPr/>
    </dgm:pt>
    <dgm:pt modelId="{855730BF-FD13-4EAF-8CC2-5E0A467C7D0D}" type="pres">
      <dgm:prSet presAssocID="{F5D0FAAD-DCDA-4074-8F72-F64C175090AB}" presName="linNode" presStyleCnt="0"/>
      <dgm:spPr/>
    </dgm:pt>
    <dgm:pt modelId="{16615BF0-34D5-4570-8392-FC3D9E7BC878}" type="pres">
      <dgm:prSet presAssocID="{F5D0FAAD-DCDA-4074-8F72-F64C175090AB}" presName="parentText" presStyleLbl="node1" presStyleIdx="0" presStyleCnt="4" custScaleX="174558">
        <dgm:presLayoutVars>
          <dgm:chMax val="1"/>
          <dgm:bulletEnabled val="1"/>
        </dgm:presLayoutVars>
      </dgm:prSet>
      <dgm:spPr/>
    </dgm:pt>
    <dgm:pt modelId="{117FA9F0-C98C-4579-B7D7-95BC7DADFDF9}" type="pres">
      <dgm:prSet presAssocID="{DC38C2CD-7539-4CF1-A8E4-A21FBF76431A}" presName="sp" presStyleCnt="0"/>
      <dgm:spPr/>
    </dgm:pt>
    <dgm:pt modelId="{58086AF7-16CE-437F-922E-667BA8A4771F}" type="pres">
      <dgm:prSet presAssocID="{B8B4DE77-5E97-4971-9544-B487C9AF78A0}" presName="linNode" presStyleCnt="0"/>
      <dgm:spPr/>
    </dgm:pt>
    <dgm:pt modelId="{A1361812-D1E3-485D-9A4D-CDEB9D1526A1}" type="pres">
      <dgm:prSet presAssocID="{B8B4DE77-5E97-4971-9544-B487C9AF78A0}" presName="parentText" presStyleLbl="node1" presStyleIdx="1" presStyleCnt="4" custScaleX="175089">
        <dgm:presLayoutVars>
          <dgm:chMax val="1"/>
          <dgm:bulletEnabled val="1"/>
        </dgm:presLayoutVars>
      </dgm:prSet>
      <dgm:spPr/>
    </dgm:pt>
    <dgm:pt modelId="{0833FC77-7336-4A38-A0E5-1EC15B3C815A}" type="pres">
      <dgm:prSet presAssocID="{AEB9534E-3662-4F15-A881-4B908A1C2ACF}" presName="sp" presStyleCnt="0"/>
      <dgm:spPr/>
    </dgm:pt>
    <dgm:pt modelId="{8BF70725-0C11-4E0C-9C9F-F63547A87251}" type="pres">
      <dgm:prSet presAssocID="{601400ED-1478-4C96-8458-73D83BA010DE}" presName="linNode" presStyleCnt="0"/>
      <dgm:spPr/>
    </dgm:pt>
    <dgm:pt modelId="{68E02BCE-B3AE-424B-A16F-CB1BB2EB623B}" type="pres">
      <dgm:prSet presAssocID="{601400ED-1478-4C96-8458-73D83BA010DE}" presName="parentText" presStyleLbl="node1" presStyleIdx="2" presStyleCnt="4" custScaleX="174241">
        <dgm:presLayoutVars>
          <dgm:chMax val="1"/>
          <dgm:bulletEnabled val="1"/>
        </dgm:presLayoutVars>
      </dgm:prSet>
      <dgm:spPr/>
    </dgm:pt>
    <dgm:pt modelId="{F43AA0E9-586F-4541-9A20-9AF09241BC53}" type="pres">
      <dgm:prSet presAssocID="{AF0A1E9E-F329-423B-901F-EC30EEB12C08}" presName="sp" presStyleCnt="0"/>
      <dgm:spPr/>
    </dgm:pt>
    <dgm:pt modelId="{4D22823F-1E2C-4463-9E91-04F8518CD19C}" type="pres">
      <dgm:prSet presAssocID="{24E8FB7F-9744-41E7-BD2F-F4AE75A569FB}" presName="linNode" presStyleCnt="0"/>
      <dgm:spPr/>
    </dgm:pt>
    <dgm:pt modelId="{D409BD6C-9147-4110-A800-5F2167C46A31}" type="pres">
      <dgm:prSet presAssocID="{24E8FB7F-9744-41E7-BD2F-F4AE75A569FB}" presName="parentText" presStyleLbl="node1" presStyleIdx="3" presStyleCnt="4" custScaleX="173392">
        <dgm:presLayoutVars>
          <dgm:chMax val="1"/>
          <dgm:bulletEnabled val="1"/>
        </dgm:presLayoutVars>
      </dgm:prSet>
      <dgm:spPr/>
    </dgm:pt>
  </dgm:ptLst>
  <dgm:cxnLst>
    <dgm:cxn modelId="{5EBE0E33-61A1-4F74-88D1-503FC796A0E1}" type="presOf" srcId="{601400ED-1478-4C96-8458-73D83BA010DE}" destId="{68E02BCE-B3AE-424B-A16F-CB1BB2EB623B}" srcOrd="0" destOrd="0" presId="urn:microsoft.com/office/officeart/2005/8/layout/vList5"/>
    <dgm:cxn modelId="{DC64BA6B-CE3C-45C0-8ABA-E290265B02FE}" srcId="{424A3A1F-5BB7-4412-B07B-2A24B913A9AE}" destId="{B8B4DE77-5E97-4971-9544-B487C9AF78A0}" srcOrd="1" destOrd="0" parTransId="{FB62B284-75EF-49FE-B2AD-F588A7210492}" sibTransId="{AEB9534E-3662-4F15-A881-4B908A1C2ACF}"/>
    <dgm:cxn modelId="{9894A67F-473C-4277-9B64-8A01C774C6F4}" type="presOf" srcId="{B8B4DE77-5E97-4971-9544-B487C9AF78A0}" destId="{A1361812-D1E3-485D-9A4D-CDEB9D1526A1}" srcOrd="0" destOrd="0" presId="urn:microsoft.com/office/officeart/2005/8/layout/vList5"/>
    <dgm:cxn modelId="{793E6291-F2E6-4F6C-86D4-785A79E21B73}" type="presOf" srcId="{24E8FB7F-9744-41E7-BD2F-F4AE75A569FB}" destId="{D409BD6C-9147-4110-A800-5F2167C46A31}" srcOrd="0" destOrd="0" presId="urn:microsoft.com/office/officeart/2005/8/layout/vList5"/>
    <dgm:cxn modelId="{6E4633AC-1AD9-4674-A1F4-35343DE0B3F1}" srcId="{424A3A1F-5BB7-4412-B07B-2A24B913A9AE}" destId="{24E8FB7F-9744-41E7-BD2F-F4AE75A569FB}" srcOrd="3" destOrd="0" parTransId="{9C4D3792-DC07-49DE-94E3-F7A7F6A213A6}" sibTransId="{14B7E9CE-DEFD-440E-9715-2B80AC00DE88}"/>
    <dgm:cxn modelId="{2A027DB3-C8CF-4F53-B5B8-E2C3414599F3}" srcId="{424A3A1F-5BB7-4412-B07B-2A24B913A9AE}" destId="{F5D0FAAD-DCDA-4074-8F72-F64C175090AB}" srcOrd="0" destOrd="0" parTransId="{8419C1CC-1441-42B9-B8E5-5562CEB96152}" sibTransId="{DC38C2CD-7539-4CF1-A8E4-A21FBF76431A}"/>
    <dgm:cxn modelId="{C52287C0-ED87-4DB2-90C9-4182DFD94F9A}" srcId="{424A3A1F-5BB7-4412-B07B-2A24B913A9AE}" destId="{601400ED-1478-4C96-8458-73D83BA010DE}" srcOrd="2" destOrd="0" parTransId="{1E23CB87-AD00-4447-B4FC-26DF43BFA3B9}" sibTransId="{AF0A1E9E-F329-423B-901F-EC30EEB12C08}"/>
    <dgm:cxn modelId="{FB137DE0-6743-4E79-A343-84C67EBE008C}" type="presOf" srcId="{F5D0FAAD-DCDA-4074-8F72-F64C175090AB}" destId="{16615BF0-34D5-4570-8392-FC3D9E7BC878}" srcOrd="0" destOrd="0" presId="urn:microsoft.com/office/officeart/2005/8/layout/vList5"/>
    <dgm:cxn modelId="{006D5BF8-CC66-4C2E-8F0A-C44A71C8C125}" type="presOf" srcId="{424A3A1F-5BB7-4412-B07B-2A24B913A9AE}" destId="{4B114F43-25F7-437A-808E-47988571C2AC}" srcOrd="0" destOrd="0" presId="urn:microsoft.com/office/officeart/2005/8/layout/vList5"/>
    <dgm:cxn modelId="{180D3026-47DB-4E47-B01C-1F04429180D2}" type="presParOf" srcId="{4B114F43-25F7-437A-808E-47988571C2AC}" destId="{855730BF-FD13-4EAF-8CC2-5E0A467C7D0D}" srcOrd="0" destOrd="0" presId="urn:microsoft.com/office/officeart/2005/8/layout/vList5"/>
    <dgm:cxn modelId="{A63A4630-7C09-4012-A968-FEADF03DAED1}" type="presParOf" srcId="{855730BF-FD13-4EAF-8CC2-5E0A467C7D0D}" destId="{16615BF0-34D5-4570-8392-FC3D9E7BC878}" srcOrd="0" destOrd="0" presId="urn:microsoft.com/office/officeart/2005/8/layout/vList5"/>
    <dgm:cxn modelId="{43546B6A-7038-4350-A82C-24364368F503}" type="presParOf" srcId="{4B114F43-25F7-437A-808E-47988571C2AC}" destId="{117FA9F0-C98C-4579-B7D7-95BC7DADFDF9}" srcOrd="1" destOrd="0" presId="urn:microsoft.com/office/officeart/2005/8/layout/vList5"/>
    <dgm:cxn modelId="{AA29429D-ADFE-4209-9B58-D3D7596DF212}" type="presParOf" srcId="{4B114F43-25F7-437A-808E-47988571C2AC}" destId="{58086AF7-16CE-437F-922E-667BA8A4771F}" srcOrd="2" destOrd="0" presId="urn:microsoft.com/office/officeart/2005/8/layout/vList5"/>
    <dgm:cxn modelId="{02A8809F-924C-4D46-83C7-9800ADD0B283}" type="presParOf" srcId="{58086AF7-16CE-437F-922E-667BA8A4771F}" destId="{A1361812-D1E3-485D-9A4D-CDEB9D1526A1}" srcOrd="0" destOrd="0" presId="urn:microsoft.com/office/officeart/2005/8/layout/vList5"/>
    <dgm:cxn modelId="{BAF81313-B20D-4610-A5F1-B6B84C21FAD2}" type="presParOf" srcId="{4B114F43-25F7-437A-808E-47988571C2AC}" destId="{0833FC77-7336-4A38-A0E5-1EC15B3C815A}" srcOrd="3" destOrd="0" presId="urn:microsoft.com/office/officeart/2005/8/layout/vList5"/>
    <dgm:cxn modelId="{BE9A52D7-2CE2-4667-8EEC-A14472576CD6}" type="presParOf" srcId="{4B114F43-25F7-437A-808E-47988571C2AC}" destId="{8BF70725-0C11-4E0C-9C9F-F63547A87251}" srcOrd="4" destOrd="0" presId="urn:microsoft.com/office/officeart/2005/8/layout/vList5"/>
    <dgm:cxn modelId="{8BEB63A7-D69F-49CF-B9A5-1AD8FF3E7CC6}" type="presParOf" srcId="{8BF70725-0C11-4E0C-9C9F-F63547A87251}" destId="{68E02BCE-B3AE-424B-A16F-CB1BB2EB623B}" srcOrd="0" destOrd="0" presId="urn:microsoft.com/office/officeart/2005/8/layout/vList5"/>
    <dgm:cxn modelId="{F5921D13-697C-4026-924B-BC5DD6C4DE85}" type="presParOf" srcId="{4B114F43-25F7-437A-808E-47988571C2AC}" destId="{F43AA0E9-586F-4541-9A20-9AF09241BC53}" srcOrd="5" destOrd="0" presId="urn:microsoft.com/office/officeart/2005/8/layout/vList5"/>
    <dgm:cxn modelId="{04FD3F5A-9660-43EC-8BE3-A9090150B887}" type="presParOf" srcId="{4B114F43-25F7-437A-808E-47988571C2AC}" destId="{4D22823F-1E2C-4463-9E91-04F8518CD19C}" srcOrd="6" destOrd="0" presId="urn:microsoft.com/office/officeart/2005/8/layout/vList5"/>
    <dgm:cxn modelId="{A0392655-818D-4304-806E-4B9D32FC4C7D}" type="presParOf" srcId="{4D22823F-1E2C-4463-9E91-04F8518CD19C}" destId="{D409BD6C-9147-4110-A800-5F2167C46A3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088FD-F041-484C-A647-85C82BDCF0D4}"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D14E3C7D-74C8-4FFF-98E0-1920C0531A7A}">
      <dgm:prSet custT="1"/>
      <dgm:spPr/>
      <dgm:t>
        <a:bodyPr/>
        <a:lstStyle/>
        <a:p>
          <a:pPr algn="ctr"/>
          <a:r>
            <a:rPr lang="el-GR" sz="1600" u="sng" dirty="0"/>
            <a:t>Αρχικά</a:t>
          </a:r>
          <a:r>
            <a:rPr lang="el-GR" sz="1600" dirty="0"/>
            <a:t>: Οι τηλεοράσεις λάμβαναν προγράμματα μέσω αναλογικών σημάτων από ραδιοκύματα</a:t>
          </a:r>
          <a:endParaRPr lang="en-US" sz="1600" dirty="0"/>
        </a:p>
      </dgm:t>
    </dgm:pt>
    <dgm:pt modelId="{74BA49BB-9297-439E-B3E0-3A02418E3832}" type="parTrans" cxnId="{2DFE8198-67BD-4A13-8BA3-C33D0164CEA6}">
      <dgm:prSet/>
      <dgm:spPr/>
      <dgm:t>
        <a:bodyPr/>
        <a:lstStyle/>
        <a:p>
          <a:endParaRPr lang="en-US"/>
        </a:p>
      </dgm:t>
    </dgm:pt>
    <dgm:pt modelId="{23DEB3FC-C642-4788-A333-0514D890E26F}" type="sibTrans" cxnId="{2DFE8198-67BD-4A13-8BA3-C33D0164CEA6}">
      <dgm:prSet/>
      <dgm:spPr/>
      <dgm:t>
        <a:bodyPr/>
        <a:lstStyle/>
        <a:p>
          <a:endParaRPr lang="en-US"/>
        </a:p>
      </dgm:t>
    </dgm:pt>
    <dgm:pt modelId="{3C1DAEAB-3469-4880-96A8-56E701DF5C19}">
      <dgm:prSet custT="1"/>
      <dgm:spPr/>
      <dgm:t>
        <a:bodyPr/>
        <a:lstStyle/>
        <a:p>
          <a:pPr algn="ctr"/>
          <a:r>
            <a:rPr lang="el-GR" sz="1500" dirty="0"/>
            <a:t>Το αναλογικό σήμα έφτανε στις τηλεοράσεις μέσω τριών διαφορετικών μεθόδων: α) μέσω ραδιοκυμάτων, β) μέσω καλωδιακών </a:t>
          </a:r>
          <a:r>
            <a:rPr lang="el-GR" sz="1500" dirty="0" err="1"/>
            <a:t>καλωδίών</a:t>
          </a:r>
          <a:r>
            <a:rPr lang="el-GR" sz="1500" dirty="0"/>
            <a:t> και γ) με δορυφορική μετάδοση</a:t>
          </a:r>
          <a:endParaRPr lang="en-US" sz="1500" dirty="0"/>
        </a:p>
      </dgm:t>
    </dgm:pt>
    <dgm:pt modelId="{88A89387-2C46-48BE-89E2-FCD51D3FC4B0}" type="parTrans" cxnId="{962DF922-2CC5-4ACF-82FF-90994DF69984}">
      <dgm:prSet/>
      <dgm:spPr/>
      <dgm:t>
        <a:bodyPr/>
        <a:lstStyle/>
        <a:p>
          <a:endParaRPr lang="en-US"/>
        </a:p>
      </dgm:t>
    </dgm:pt>
    <dgm:pt modelId="{D34A3E80-E3FB-4A0D-B421-9F54EC714FBB}" type="sibTrans" cxnId="{962DF922-2CC5-4ACF-82FF-90994DF69984}">
      <dgm:prSet/>
      <dgm:spPr/>
      <dgm:t>
        <a:bodyPr/>
        <a:lstStyle/>
        <a:p>
          <a:endParaRPr lang="en-US"/>
        </a:p>
      </dgm:t>
    </dgm:pt>
    <dgm:pt modelId="{43ADEAEE-35ED-43A5-B3B8-7A06AC7348ED}">
      <dgm:prSet custT="1"/>
      <dgm:spPr/>
      <dgm:t>
        <a:bodyPr/>
        <a:lstStyle/>
        <a:p>
          <a:pPr algn="ctr"/>
          <a:r>
            <a:rPr lang="el-GR" sz="1600" dirty="0"/>
            <a:t>Το σύστημα, αν και παρέμεινε σε εφαρμογή για περισσότερα από 60 χρόνια, είχε αρκετά μειονεκτήματα</a:t>
          </a:r>
          <a:endParaRPr lang="en-US" sz="1600" dirty="0"/>
        </a:p>
      </dgm:t>
    </dgm:pt>
    <dgm:pt modelId="{EF788477-DA57-4C7A-A4DC-0FEBB912FF78}" type="parTrans" cxnId="{E7E195BC-AF3D-4019-9AE4-570D626C43C1}">
      <dgm:prSet/>
      <dgm:spPr/>
      <dgm:t>
        <a:bodyPr/>
        <a:lstStyle/>
        <a:p>
          <a:endParaRPr lang="en-US"/>
        </a:p>
      </dgm:t>
    </dgm:pt>
    <dgm:pt modelId="{588E6967-679F-4CA0-B1E6-28680400B183}" type="sibTrans" cxnId="{E7E195BC-AF3D-4019-9AE4-570D626C43C1}">
      <dgm:prSet/>
      <dgm:spPr/>
      <dgm:t>
        <a:bodyPr/>
        <a:lstStyle/>
        <a:p>
          <a:endParaRPr lang="en-US"/>
        </a:p>
      </dgm:t>
    </dgm:pt>
    <dgm:pt modelId="{E4F4CF48-7FD9-400B-8FD8-4752922B9361}">
      <dgm:prSet custT="1"/>
      <dgm:spPr/>
      <dgm:t>
        <a:bodyPr/>
        <a:lstStyle/>
        <a:p>
          <a:pPr algn="ctr"/>
          <a:r>
            <a:rPr lang="el-GR" sz="1600" dirty="0"/>
            <a:t>Τα αναλογικά συστήματα ήταν επιρρεπή σε </a:t>
          </a:r>
          <a:r>
            <a:rPr lang="el-GR" sz="1600" dirty="0" err="1"/>
            <a:t>στατικότητα</a:t>
          </a:r>
          <a:r>
            <a:rPr lang="el-GR" sz="1600" dirty="0"/>
            <a:t> και παραμόρφωση, με αποτέλεσμα την χαμηλής ποιότητας εικόνα συγκριτικά με τις ταινίες που προβάλλονταν στις κινηματογραφικές αίθουσες</a:t>
          </a:r>
          <a:endParaRPr lang="en-US" sz="1600" dirty="0"/>
        </a:p>
      </dgm:t>
    </dgm:pt>
    <dgm:pt modelId="{028F4300-25EC-40C0-BD6D-19557F5A0E84}" type="parTrans" cxnId="{F93E1B7D-4F69-4CFD-81CC-49CEEFE894DE}">
      <dgm:prSet/>
      <dgm:spPr/>
      <dgm:t>
        <a:bodyPr/>
        <a:lstStyle/>
        <a:p>
          <a:endParaRPr lang="en-US"/>
        </a:p>
      </dgm:t>
    </dgm:pt>
    <dgm:pt modelId="{617BF9B3-31A8-46AA-8014-47A69AA14628}" type="sibTrans" cxnId="{F93E1B7D-4F69-4CFD-81CC-49CEEFE894DE}">
      <dgm:prSet/>
      <dgm:spPr/>
      <dgm:t>
        <a:bodyPr/>
        <a:lstStyle/>
        <a:p>
          <a:endParaRPr lang="en-US"/>
        </a:p>
      </dgm:t>
    </dgm:pt>
    <dgm:pt modelId="{0C1AE865-B018-4EEF-9898-800346D0610C}">
      <dgm:prSet/>
      <dgm:spPr/>
      <dgm:t>
        <a:bodyPr/>
        <a:lstStyle/>
        <a:p>
          <a:r>
            <a:rPr lang="el-GR" dirty="0"/>
            <a:t>Ασκήθηκαν πιέσεις για τη μετάβαση στην ψηφιακή εποχή</a:t>
          </a:r>
          <a:endParaRPr lang="en-US" dirty="0"/>
        </a:p>
      </dgm:t>
    </dgm:pt>
    <dgm:pt modelId="{E0D6338F-6D95-472F-AE64-D1928786C9EF}" type="parTrans" cxnId="{CD7E2E6A-6447-4F5C-9DC6-6ADED977BDF5}">
      <dgm:prSet/>
      <dgm:spPr/>
      <dgm:t>
        <a:bodyPr/>
        <a:lstStyle/>
        <a:p>
          <a:endParaRPr lang="en-US"/>
        </a:p>
      </dgm:t>
    </dgm:pt>
    <dgm:pt modelId="{29764078-C987-46E4-846D-B91FDF743673}" type="sibTrans" cxnId="{CD7E2E6A-6447-4F5C-9DC6-6ADED977BDF5}">
      <dgm:prSet/>
      <dgm:spPr/>
      <dgm:t>
        <a:bodyPr/>
        <a:lstStyle/>
        <a:p>
          <a:endParaRPr lang="en-US"/>
        </a:p>
      </dgm:t>
    </dgm:pt>
    <dgm:pt modelId="{FB9DCE84-1843-4F50-A764-4423FC64DD6C}" type="pres">
      <dgm:prSet presAssocID="{7C3088FD-F041-484C-A647-85C82BDCF0D4}" presName="outerComposite" presStyleCnt="0">
        <dgm:presLayoutVars>
          <dgm:chMax val="5"/>
          <dgm:dir/>
          <dgm:resizeHandles val="exact"/>
        </dgm:presLayoutVars>
      </dgm:prSet>
      <dgm:spPr/>
    </dgm:pt>
    <dgm:pt modelId="{E884E6DF-3BBA-429D-97F2-CA2EB05DBCF9}" type="pres">
      <dgm:prSet presAssocID="{7C3088FD-F041-484C-A647-85C82BDCF0D4}" presName="dummyMaxCanvas" presStyleCnt="0">
        <dgm:presLayoutVars/>
      </dgm:prSet>
      <dgm:spPr/>
    </dgm:pt>
    <dgm:pt modelId="{E092FBA9-AC1C-4926-B4CD-58DE63BCEA0E}" type="pres">
      <dgm:prSet presAssocID="{7C3088FD-F041-484C-A647-85C82BDCF0D4}" presName="FiveNodes_1" presStyleLbl="node1" presStyleIdx="0" presStyleCnt="5">
        <dgm:presLayoutVars>
          <dgm:bulletEnabled val="1"/>
        </dgm:presLayoutVars>
      </dgm:prSet>
      <dgm:spPr/>
    </dgm:pt>
    <dgm:pt modelId="{42935A82-7B39-43AC-A6D4-F464992A54B2}" type="pres">
      <dgm:prSet presAssocID="{7C3088FD-F041-484C-A647-85C82BDCF0D4}" presName="FiveNodes_2" presStyleLbl="node1" presStyleIdx="1" presStyleCnt="5">
        <dgm:presLayoutVars>
          <dgm:bulletEnabled val="1"/>
        </dgm:presLayoutVars>
      </dgm:prSet>
      <dgm:spPr/>
    </dgm:pt>
    <dgm:pt modelId="{9F8730DC-5667-42D5-BCC3-E56503D3D79A}" type="pres">
      <dgm:prSet presAssocID="{7C3088FD-F041-484C-A647-85C82BDCF0D4}" presName="FiveNodes_3" presStyleLbl="node1" presStyleIdx="2" presStyleCnt="5">
        <dgm:presLayoutVars>
          <dgm:bulletEnabled val="1"/>
        </dgm:presLayoutVars>
      </dgm:prSet>
      <dgm:spPr/>
    </dgm:pt>
    <dgm:pt modelId="{F63EAE61-31FC-49FD-8A0B-9D402B7077EE}" type="pres">
      <dgm:prSet presAssocID="{7C3088FD-F041-484C-A647-85C82BDCF0D4}" presName="FiveNodes_4" presStyleLbl="node1" presStyleIdx="3" presStyleCnt="5">
        <dgm:presLayoutVars>
          <dgm:bulletEnabled val="1"/>
        </dgm:presLayoutVars>
      </dgm:prSet>
      <dgm:spPr/>
    </dgm:pt>
    <dgm:pt modelId="{FD88A330-D706-400F-9FAB-BBC1FCC3CC43}" type="pres">
      <dgm:prSet presAssocID="{7C3088FD-F041-484C-A647-85C82BDCF0D4}" presName="FiveNodes_5" presStyleLbl="node1" presStyleIdx="4" presStyleCnt="5">
        <dgm:presLayoutVars>
          <dgm:bulletEnabled val="1"/>
        </dgm:presLayoutVars>
      </dgm:prSet>
      <dgm:spPr/>
    </dgm:pt>
    <dgm:pt modelId="{85D864E2-B177-4033-8B2E-998FB4302068}" type="pres">
      <dgm:prSet presAssocID="{7C3088FD-F041-484C-A647-85C82BDCF0D4}" presName="FiveConn_1-2" presStyleLbl="fgAccFollowNode1" presStyleIdx="0" presStyleCnt="4">
        <dgm:presLayoutVars>
          <dgm:bulletEnabled val="1"/>
        </dgm:presLayoutVars>
      </dgm:prSet>
      <dgm:spPr/>
    </dgm:pt>
    <dgm:pt modelId="{4C272DE9-5D45-40C8-9548-6F730C63AACB}" type="pres">
      <dgm:prSet presAssocID="{7C3088FD-F041-484C-A647-85C82BDCF0D4}" presName="FiveConn_2-3" presStyleLbl="fgAccFollowNode1" presStyleIdx="1" presStyleCnt="4">
        <dgm:presLayoutVars>
          <dgm:bulletEnabled val="1"/>
        </dgm:presLayoutVars>
      </dgm:prSet>
      <dgm:spPr/>
    </dgm:pt>
    <dgm:pt modelId="{A074E734-9404-4F3A-A4CF-B25421403717}" type="pres">
      <dgm:prSet presAssocID="{7C3088FD-F041-484C-A647-85C82BDCF0D4}" presName="FiveConn_3-4" presStyleLbl="fgAccFollowNode1" presStyleIdx="2" presStyleCnt="4">
        <dgm:presLayoutVars>
          <dgm:bulletEnabled val="1"/>
        </dgm:presLayoutVars>
      </dgm:prSet>
      <dgm:spPr/>
    </dgm:pt>
    <dgm:pt modelId="{8B5506A0-7F9E-49A4-AB51-69077B633BCA}" type="pres">
      <dgm:prSet presAssocID="{7C3088FD-F041-484C-A647-85C82BDCF0D4}" presName="FiveConn_4-5" presStyleLbl="fgAccFollowNode1" presStyleIdx="3" presStyleCnt="4">
        <dgm:presLayoutVars>
          <dgm:bulletEnabled val="1"/>
        </dgm:presLayoutVars>
      </dgm:prSet>
      <dgm:spPr/>
    </dgm:pt>
    <dgm:pt modelId="{5A512199-7E91-4386-9BA1-12751889EDCA}" type="pres">
      <dgm:prSet presAssocID="{7C3088FD-F041-484C-A647-85C82BDCF0D4}" presName="FiveNodes_1_text" presStyleLbl="node1" presStyleIdx="4" presStyleCnt="5">
        <dgm:presLayoutVars>
          <dgm:bulletEnabled val="1"/>
        </dgm:presLayoutVars>
      </dgm:prSet>
      <dgm:spPr/>
    </dgm:pt>
    <dgm:pt modelId="{F2AC79C5-B680-467B-B12C-315DBAAD6CE0}" type="pres">
      <dgm:prSet presAssocID="{7C3088FD-F041-484C-A647-85C82BDCF0D4}" presName="FiveNodes_2_text" presStyleLbl="node1" presStyleIdx="4" presStyleCnt="5">
        <dgm:presLayoutVars>
          <dgm:bulletEnabled val="1"/>
        </dgm:presLayoutVars>
      </dgm:prSet>
      <dgm:spPr/>
    </dgm:pt>
    <dgm:pt modelId="{6B11B7EF-5AB9-4ED0-A064-D9C9C16097B0}" type="pres">
      <dgm:prSet presAssocID="{7C3088FD-F041-484C-A647-85C82BDCF0D4}" presName="FiveNodes_3_text" presStyleLbl="node1" presStyleIdx="4" presStyleCnt="5">
        <dgm:presLayoutVars>
          <dgm:bulletEnabled val="1"/>
        </dgm:presLayoutVars>
      </dgm:prSet>
      <dgm:spPr/>
    </dgm:pt>
    <dgm:pt modelId="{464F16F0-1AE6-4AAF-BBE4-9E794E2CE66B}" type="pres">
      <dgm:prSet presAssocID="{7C3088FD-F041-484C-A647-85C82BDCF0D4}" presName="FiveNodes_4_text" presStyleLbl="node1" presStyleIdx="4" presStyleCnt="5">
        <dgm:presLayoutVars>
          <dgm:bulletEnabled val="1"/>
        </dgm:presLayoutVars>
      </dgm:prSet>
      <dgm:spPr/>
    </dgm:pt>
    <dgm:pt modelId="{7CD943F9-CDD1-4AE9-9625-9CB8ED16875F}" type="pres">
      <dgm:prSet presAssocID="{7C3088FD-F041-484C-A647-85C82BDCF0D4}" presName="FiveNodes_5_text" presStyleLbl="node1" presStyleIdx="4" presStyleCnt="5">
        <dgm:presLayoutVars>
          <dgm:bulletEnabled val="1"/>
        </dgm:presLayoutVars>
      </dgm:prSet>
      <dgm:spPr/>
    </dgm:pt>
  </dgm:ptLst>
  <dgm:cxnLst>
    <dgm:cxn modelId="{9503D821-3378-48E4-9A0A-DAF35A1A9886}" type="presOf" srcId="{E4F4CF48-7FD9-400B-8FD8-4752922B9361}" destId="{464F16F0-1AE6-4AAF-BBE4-9E794E2CE66B}" srcOrd="1" destOrd="0" presId="urn:microsoft.com/office/officeart/2005/8/layout/vProcess5"/>
    <dgm:cxn modelId="{962DF922-2CC5-4ACF-82FF-90994DF69984}" srcId="{7C3088FD-F041-484C-A647-85C82BDCF0D4}" destId="{3C1DAEAB-3469-4880-96A8-56E701DF5C19}" srcOrd="1" destOrd="0" parTransId="{88A89387-2C46-48BE-89E2-FCD51D3FC4B0}" sibTransId="{D34A3E80-E3FB-4A0D-B421-9F54EC714FBB}"/>
    <dgm:cxn modelId="{F2B8B729-8F2A-4BCD-A130-C1924721835F}" type="presOf" srcId="{617BF9B3-31A8-46AA-8014-47A69AA14628}" destId="{8B5506A0-7F9E-49A4-AB51-69077B633BCA}" srcOrd="0" destOrd="0" presId="urn:microsoft.com/office/officeart/2005/8/layout/vProcess5"/>
    <dgm:cxn modelId="{2092B731-84C5-4A80-A75F-70D3E0DC7D2B}" type="presOf" srcId="{D14E3C7D-74C8-4FFF-98E0-1920C0531A7A}" destId="{E092FBA9-AC1C-4926-B4CD-58DE63BCEA0E}" srcOrd="0" destOrd="0" presId="urn:microsoft.com/office/officeart/2005/8/layout/vProcess5"/>
    <dgm:cxn modelId="{1CA5CF38-BA48-464E-B14A-7A4B7966D17F}" type="presOf" srcId="{43ADEAEE-35ED-43A5-B3B8-7A06AC7348ED}" destId="{6B11B7EF-5AB9-4ED0-A064-D9C9C16097B0}" srcOrd="1" destOrd="0" presId="urn:microsoft.com/office/officeart/2005/8/layout/vProcess5"/>
    <dgm:cxn modelId="{4CEAAC3A-D1CC-4AFB-93F2-A3D667DFA22D}" type="presOf" srcId="{0C1AE865-B018-4EEF-9898-800346D0610C}" destId="{FD88A330-D706-400F-9FAB-BBC1FCC3CC43}" srcOrd="0" destOrd="0" presId="urn:microsoft.com/office/officeart/2005/8/layout/vProcess5"/>
    <dgm:cxn modelId="{265CE141-8CC3-4948-8CED-A123F6079C21}" type="presOf" srcId="{23DEB3FC-C642-4788-A333-0514D890E26F}" destId="{85D864E2-B177-4033-8B2E-998FB4302068}" srcOrd="0" destOrd="0" presId="urn:microsoft.com/office/officeart/2005/8/layout/vProcess5"/>
    <dgm:cxn modelId="{CD7E2E6A-6447-4F5C-9DC6-6ADED977BDF5}" srcId="{7C3088FD-F041-484C-A647-85C82BDCF0D4}" destId="{0C1AE865-B018-4EEF-9898-800346D0610C}" srcOrd="4" destOrd="0" parTransId="{E0D6338F-6D95-472F-AE64-D1928786C9EF}" sibTransId="{29764078-C987-46E4-846D-B91FDF743673}"/>
    <dgm:cxn modelId="{BFE6C155-8219-4038-8652-4D6D829AA9AB}" type="presOf" srcId="{43ADEAEE-35ED-43A5-B3B8-7A06AC7348ED}" destId="{9F8730DC-5667-42D5-BCC3-E56503D3D79A}" srcOrd="0" destOrd="0" presId="urn:microsoft.com/office/officeart/2005/8/layout/vProcess5"/>
    <dgm:cxn modelId="{CC36A657-3F01-4A3E-BBFF-31FED4889E3E}" type="presOf" srcId="{7C3088FD-F041-484C-A647-85C82BDCF0D4}" destId="{FB9DCE84-1843-4F50-A764-4423FC64DD6C}" srcOrd="0" destOrd="0" presId="urn:microsoft.com/office/officeart/2005/8/layout/vProcess5"/>
    <dgm:cxn modelId="{0495A558-DC28-4162-A795-D8B901FB7639}" type="presOf" srcId="{D14E3C7D-74C8-4FFF-98E0-1920C0531A7A}" destId="{5A512199-7E91-4386-9BA1-12751889EDCA}" srcOrd="1" destOrd="0" presId="urn:microsoft.com/office/officeart/2005/8/layout/vProcess5"/>
    <dgm:cxn modelId="{F93E1B7D-4F69-4CFD-81CC-49CEEFE894DE}" srcId="{7C3088FD-F041-484C-A647-85C82BDCF0D4}" destId="{E4F4CF48-7FD9-400B-8FD8-4752922B9361}" srcOrd="3" destOrd="0" parTransId="{028F4300-25EC-40C0-BD6D-19557F5A0E84}" sibTransId="{617BF9B3-31A8-46AA-8014-47A69AA14628}"/>
    <dgm:cxn modelId="{C541147E-A63A-4EFF-A3D3-8BBFD9935A5E}" type="presOf" srcId="{3C1DAEAB-3469-4880-96A8-56E701DF5C19}" destId="{42935A82-7B39-43AC-A6D4-F464992A54B2}" srcOrd="0" destOrd="0" presId="urn:microsoft.com/office/officeart/2005/8/layout/vProcess5"/>
    <dgm:cxn modelId="{DA9BE586-6F47-42B3-887C-7619D7EF09C4}" type="presOf" srcId="{3C1DAEAB-3469-4880-96A8-56E701DF5C19}" destId="{F2AC79C5-B680-467B-B12C-315DBAAD6CE0}" srcOrd="1" destOrd="0" presId="urn:microsoft.com/office/officeart/2005/8/layout/vProcess5"/>
    <dgm:cxn modelId="{2DFE8198-67BD-4A13-8BA3-C33D0164CEA6}" srcId="{7C3088FD-F041-484C-A647-85C82BDCF0D4}" destId="{D14E3C7D-74C8-4FFF-98E0-1920C0531A7A}" srcOrd="0" destOrd="0" parTransId="{74BA49BB-9297-439E-B3E0-3A02418E3832}" sibTransId="{23DEB3FC-C642-4788-A333-0514D890E26F}"/>
    <dgm:cxn modelId="{419A02B2-F89B-4F74-9EC9-FD16021D4E7D}" type="presOf" srcId="{E4F4CF48-7FD9-400B-8FD8-4752922B9361}" destId="{F63EAE61-31FC-49FD-8A0B-9D402B7077EE}" srcOrd="0" destOrd="0" presId="urn:microsoft.com/office/officeart/2005/8/layout/vProcess5"/>
    <dgm:cxn modelId="{E7E195BC-AF3D-4019-9AE4-570D626C43C1}" srcId="{7C3088FD-F041-484C-A647-85C82BDCF0D4}" destId="{43ADEAEE-35ED-43A5-B3B8-7A06AC7348ED}" srcOrd="2" destOrd="0" parTransId="{EF788477-DA57-4C7A-A4DC-0FEBB912FF78}" sibTransId="{588E6967-679F-4CA0-B1E6-28680400B183}"/>
    <dgm:cxn modelId="{03D16ED7-B24E-4026-88E2-30470C124565}" type="presOf" srcId="{588E6967-679F-4CA0-B1E6-28680400B183}" destId="{A074E734-9404-4F3A-A4CF-B25421403717}" srcOrd="0" destOrd="0" presId="urn:microsoft.com/office/officeart/2005/8/layout/vProcess5"/>
    <dgm:cxn modelId="{D7E495DC-160F-48C5-8B2C-936D2FFF5AFA}" type="presOf" srcId="{D34A3E80-E3FB-4A0D-B421-9F54EC714FBB}" destId="{4C272DE9-5D45-40C8-9548-6F730C63AACB}" srcOrd="0" destOrd="0" presId="urn:microsoft.com/office/officeart/2005/8/layout/vProcess5"/>
    <dgm:cxn modelId="{9E4856E1-A6C2-4174-9050-333F8E634CC3}" type="presOf" srcId="{0C1AE865-B018-4EEF-9898-800346D0610C}" destId="{7CD943F9-CDD1-4AE9-9625-9CB8ED16875F}" srcOrd="1" destOrd="0" presId="urn:microsoft.com/office/officeart/2005/8/layout/vProcess5"/>
    <dgm:cxn modelId="{7105DC96-0AD3-4430-8328-B22D19B5DC1A}" type="presParOf" srcId="{FB9DCE84-1843-4F50-A764-4423FC64DD6C}" destId="{E884E6DF-3BBA-429D-97F2-CA2EB05DBCF9}" srcOrd="0" destOrd="0" presId="urn:microsoft.com/office/officeart/2005/8/layout/vProcess5"/>
    <dgm:cxn modelId="{B0DA5A8A-98BF-4A39-9B09-2222FFB16D36}" type="presParOf" srcId="{FB9DCE84-1843-4F50-A764-4423FC64DD6C}" destId="{E092FBA9-AC1C-4926-B4CD-58DE63BCEA0E}" srcOrd="1" destOrd="0" presId="urn:microsoft.com/office/officeart/2005/8/layout/vProcess5"/>
    <dgm:cxn modelId="{F141CED0-ED16-4A35-A5AA-9E870591EE6C}" type="presParOf" srcId="{FB9DCE84-1843-4F50-A764-4423FC64DD6C}" destId="{42935A82-7B39-43AC-A6D4-F464992A54B2}" srcOrd="2" destOrd="0" presId="urn:microsoft.com/office/officeart/2005/8/layout/vProcess5"/>
    <dgm:cxn modelId="{4451D49D-3FC1-4333-83ED-DC4DC53061C5}" type="presParOf" srcId="{FB9DCE84-1843-4F50-A764-4423FC64DD6C}" destId="{9F8730DC-5667-42D5-BCC3-E56503D3D79A}" srcOrd="3" destOrd="0" presId="urn:microsoft.com/office/officeart/2005/8/layout/vProcess5"/>
    <dgm:cxn modelId="{7EADCD88-B915-4D29-9F42-110C8045CC54}" type="presParOf" srcId="{FB9DCE84-1843-4F50-A764-4423FC64DD6C}" destId="{F63EAE61-31FC-49FD-8A0B-9D402B7077EE}" srcOrd="4" destOrd="0" presId="urn:microsoft.com/office/officeart/2005/8/layout/vProcess5"/>
    <dgm:cxn modelId="{4089E021-DEB1-4EF4-A9BC-AC0A19691B14}" type="presParOf" srcId="{FB9DCE84-1843-4F50-A764-4423FC64DD6C}" destId="{FD88A330-D706-400F-9FAB-BBC1FCC3CC43}" srcOrd="5" destOrd="0" presId="urn:microsoft.com/office/officeart/2005/8/layout/vProcess5"/>
    <dgm:cxn modelId="{092B8DA2-8A66-45E3-A4F7-42A16E1FB8C0}" type="presParOf" srcId="{FB9DCE84-1843-4F50-A764-4423FC64DD6C}" destId="{85D864E2-B177-4033-8B2E-998FB4302068}" srcOrd="6" destOrd="0" presId="urn:microsoft.com/office/officeart/2005/8/layout/vProcess5"/>
    <dgm:cxn modelId="{BCEC8A15-F34E-41E7-A951-244A7F585C79}" type="presParOf" srcId="{FB9DCE84-1843-4F50-A764-4423FC64DD6C}" destId="{4C272DE9-5D45-40C8-9548-6F730C63AACB}" srcOrd="7" destOrd="0" presId="urn:microsoft.com/office/officeart/2005/8/layout/vProcess5"/>
    <dgm:cxn modelId="{5ECD9FB9-F0E3-420C-A67E-B0EFDE3E4410}" type="presParOf" srcId="{FB9DCE84-1843-4F50-A764-4423FC64DD6C}" destId="{A074E734-9404-4F3A-A4CF-B25421403717}" srcOrd="8" destOrd="0" presId="urn:microsoft.com/office/officeart/2005/8/layout/vProcess5"/>
    <dgm:cxn modelId="{215E80B8-415A-438A-9BDE-A76824644986}" type="presParOf" srcId="{FB9DCE84-1843-4F50-A764-4423FC64DD6C}" destId="{8B5506A0-7F9E-49A4-AB51-69077B633BCA}" srcOrd="9" destOrd="0" presId="urn:microsoft.com/office/officeart/2005/8/layout/vProcess5"/>
    <dgm:cxn modelId="{516D1C3E-F8B0-4CB9-93A4-EE1D8E7E4F1C}" type="presParOf" srcId="{FB9DCE84-1843-4F50-A764-4423FC64DD6C}" destId="{5A512199-7E91-4386-9BA1-12751889EDCA}" srcOrd="10" destOrd="0" presId="urn:microsoft.com/office/officeart/2005/8/layout/vProcess5"/>
    <dgm:cxn modelId="{E31B7BE1-B0B7-4130-89BA-0F3B397B24EC}" type="presParOf" srcId="{FB9DCE84-1843-4F50-A764-4423FC64DD6C}" destId="{F2AC79C5-B680-467B-B12C-315DBAAD6CE0}" srcOrd="11" destOrd="0" presId="urn:microsoft.com/office/officeart/2005/8/layout/vProcess5"/>
    <dgm:cxn modelId="{1F8745F3-9458-4462-97DC-81222B00BD46}" type="presParOf" srcId="{FB9DCE84-1843-4F50-A764-4423FC64DD6C}" destId="{6B11B7EF-5AB9-4ED0-A064-D9C9C16097B0}" srcOrd="12" destOrd="0" presId="urn:microsoft.com/office/officeart/2005/8/layout/vProcess5"/>
    <dgm:cxn modelId="{1240BD29-E797-4666-98F8-FDEB39E7AE90}" type="presParOf" srcId="{FB9DCE84-1843-4F50-A764-4423FC64DD6C}" destId="{464F16F0-1AE6-4AAF-BBE4-9E794E2CE66B}" srcOrd="13" destOrd="0" presId="urn:microsoft.com/office/officeart/2005/8/layout/vProcess5"/>
    <dgm:cxn modelId="{835E3C99-87B3-4349-B21C-39993E2ECD2B}" type="presParOf" srcId="{FB9DCE84-1843-4F50-A764-4423FC64DD6C}" destId="{7CD943F9-CDD1-4AE9-9625-9CB8ED16875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AFB1C-6795-4D5B-A9DE-EBFAA5B862BC}"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AC59DF99-A077-4B23-8861-A1DBBAA56CD7}">
      <dgm:prSet custT="1"/>
      <dgm:spPr/>
      <dgm:t>
        <a:bodyPr/>
        <a:lstStyle/>
        <a:p>
          <a:r>
            <a:rPr lang="el-GR" sz="1600" b="1" i="1" dirty="0"/>
            <a:t>15 Ιουλίου 1965</a:t>
          </a:r>
          <a:r>
            <a:rPr lang="el-GR" sz="1600" dirty="0"/>
            <a:t>: Οι δοκιμαστικές εκπομπές του ΕΙΡ συνεχίζονται, αλλά γίνεται το βασιλικό πραξικόπημα</a:t>
          </a:r>
          <a:endParaRPr lang="en-US" sz="1600" dirty="0"/>
        </a:p>
      </dgm:t>
    </dgm:pt>
    <dgm:pt modelId="{79D2C4D7-1A63-44B7-9A3E-2F5E19D4F3C5}" type="parTrans" cxnId="{55D1A4BF-05F5-4044-878D-E228288120AB}">
      <dgm:prSet/>
      <dgm:spPr/>
      <dgm:t>
        <a:bodyPr/>
        <a:lstStyle/>
        <a:p>
          <a:endParaRPr lang="en-US"/>
        </a:p>
      </dgm:t>
    </dgm:pt>
    <dgm:pt modelId="{71FF3956-41F5-4FC7-8EE7-F8DDAC29B9A4}" type="sibTrans" cxnId="{55D1A4BF-05F5-4044-878D-E228288120AB}">
      <dgm:prSet/>
      <dgm:spPr/>
      <dgm:t>
        <a:bodyPr/>
        <a:lstStyle/>
        <a:p>
          <a:endParaRPr lang="en-US"/>
        </a:p>
      </dgm:t>
    </dgm:pt>
    <dgm:pt modelId="{24483398-7932-4B0C-9AD0-A851477A9265}">
      <dgm:prSet custT="1"/>
      <dgm:spPr/>
      <dgm:t>
        <a:bodyPr/>
        <a:lstStyle/>
        <a:p>
          <a:r>
            <a:rPr lang="el-GR" sz="1400" dirty="0"/>
            <a:t>Η κυβέρνηση Γεωργίου Παπανδρέου πέφτει και η νέα κυβέρνηση των καλουμένων «αποστατών» ανακαλεί την απόφαση για τη λειτουργία της τηλεόρασης</a:t>
          </a:r>
          <a:endParaRPr lang="en-US" sz="1400" dirty="0"/>
        </a:p>
      </dgm:t>
    </dgm:pt>
    <dgm:pt modelId="{1DFB0844-BA1F-4FF9-81D0-6015D81EA5C3}" type="parTrans" cxnId="{BD1AD881-285E-49D1-A4F2-8D32769E728D}">
      <dgm:prSet/>
      <dgm:spPr/>
      <dgm:t>
        <a:bodyPr/>
        <a:lstStyle/>
        <a:p>
          <a:endParaRPr lang="en-US"/>
        </a:p>
      </dgm:t>
    </dgm:pt>
    <dgm:pt modelId="{F14BF465-2D83-449E-A7E6-EFA68CDEB675}" type="sibTrans" cxnId="{BD1AD881-285E-49D1-A4F2-8D32769E728D}">
      <dgm:prSet/>
      <dgm:spPr/>
      <dgm:t>
        <a:bodyPr/>
        <a:lstStyle/>
        <a:p>
          <a:endParaRPr lang="en-US"/>
        </a:p>
      </dgm:t>
    </dgm:pt>
    <dgm:pt modelId="{B3E944FF-213F-43E6-8C09-8263143E7DD1}">
      <dgm:prSet custT="1"/>
      <dgm:spPr/>
      <dgm:t>
        <a:bodyPr/>
        <a:lstStyle/>
        <a:p>
          <a:r>
            <a:rPr lang="el-GR" sz="1400" dirty="0"/>
            <a:t>Κόβονται οι πειραματικές εκπομπές, σκέπτεται, συσκέπτεται, ζυμώνεται, αναθεωρεί και προγραμματίζει την επαναλειτουργία του Μέσου για τον </a:t>
          </a:r>
          <a:r>
            <a:rPr lang="el-GR" sz="1400" i="1" dirty="0"/>
            <a:t>Φεβρουάριο ή Μάρτιο του 1966</a:t>
          </a:r>
          <a:endParaRPr lang="en-US" sz="1400" dirty="0"/>
        </a:p>
      </dgm:t>
    </dgm:pt>
    <dgm:pt modelId="{E9F2BAFF-FF32-4BE9-8563-AC0C6E947124}" type="parTrans" cxnId="{CD456D0D-3149-4580-8AE8-BE4AB0D4A445}">
      <dgm:prSet/>
      <dgm:spPr/>
      <dgm:t>
        <a:bodyPr/>
        <a:lstStyle/>
        <a:p>
          <a:endParaRPr lang="en-US"/>
        </a:p>
      </dgm:t>
    </dgm:pt>
    <dgm:pt modelId="{E35361AD-422C-484D-8F1F-DF856CE7F703}" type="sibTrans" cxnId="{CD456D0D-3149-4580-8AE8-BE4AB0D4A445}">
      <dgm:prSet/>
      <dgm:spPr/>
      <dgm:t>
        <a:bodyPr/>
        <a:lstStyle/>
        <a:p>
          <a:endParaRPr lang="en-US"/>
        </a:p>
      </dgm:t>
    </dgm:pt>
    <dgm:pt modelId="{63157DEA-B0E9-4AF5-A8CE-90AF20896BEF}">
      <dgm:prSet/>
      <dgm:spPr/>
      <dgm:t>
        <a:bodyPr/>
        <a:lstStyle/>
        <a:p>
          <a:r>
            <a:rPr lang="el-GR" dirty="0"/>
            <a:t>Οι </a:t>
          </a:r>
          <a:r>
            <a:rPr lang="el-GR" i="1" dirty="0"/>
            <a:t>πειραματικές εκπομπές</a:t>
          </a:r>
          <a:r>
            <a:rPr lang="el-GR" dirty="0"/>
            <a:t> ξεκινούν εκ νέου στις 16 Φεβρουαρίου του 1966</a:t>
          </a:r>
          <a:endParaRPr lang="en-US" dirty="0"/>
        </a:p>
      </dgm:t>
    </dgm:pt>
    <dgm:pt modelId="{C2A2FAE9-C0B2-4624-B46A-51175E8F055C}" type="parTrans" cxnId="{AA1C8F8D-7B85-4705-9C41-EA4CF98F2F77}">
      <dgm:prSet/>
      <dgm:spPr/>
      <dgm:t>
        <a:bodyPr/>
        <a:lstStyle/>
        <a:p>
          <a:endParaRPr lang="en-US"/>
        </a:p>
      </dgm:t>
    </dgm:pt>
    <dgm:pt modelId="{05E5332B-4CCC-43D6-86F2-532919C1FA8C}" type="sibTrans" cxnId="{AA1C8F8D-7B85-4705-9C41-EA4CF98F2F77}">
      <dgm:prSet/>
      <dgm:spPr/>
      <dgm:t>
        <a:bodyPr/>
        <a:lstStyle/>
        <a:p>
          <a:endParaRPr lang="en-US"/>
        </a:p>
      </dgm:t>
    </dgm:pt>
    <dgm:pt modelId="{C2F1A76A-46E7-43F2-8D1A-BE3BD7D1180E}" type="pres">
      <dgm:prSet presAssocID="{A37AFB1C-6795-4D5B-A9DE-EBFAA5B862BC}" presName="hierChild1" presStyleCnt="0">
        <dgm:presLayoutVars>
          <dgm:chPref val="1"/>
          <dgm:dir/>
          <dgm:animOne val="branch"/>
          <dgm:animLvl val="lvl"/>
          <dgm:resizeHandles/>
        </dgm:presLayoutVars>
      </dgm:prSet>
      <dgm:spPr/>
    </dgm:pt>
    <dgm:pt modelId="{47627814-D149-4861-A163-7A63800AA855}" type="pres">
      <dgm:prSet presAssocID="{AC59DF99-A077-4B23-8861-A1DBBAA56CD7}" presName="hierRoot1" presStyleCnt="0"/>
      <dgm:spPr/>
    </dgm:pt>
    <dgm:pt modelId="{C95ADD00-2584-4A6D-B975-BE5B89F60651}" type="pres">
      <dgm:prSet presAssocID="{AC59DF99-A077-4B23-8861-A1DBBAA56CD7}" presName="composite" presStyleCnt="0"/>
      <dgm:spPr/>
    </dgm:pt>
    <dgm:pt modelId="{CF0F3AE7-20C5-4185-8611-B7B2849433D8}" type="pres">
      <dgm:prSet presAssocID="{AC59DF99-A077-4B23-8861-A1DBBAA56CD7}" presName="background" presStyleLbl="node0" presStyleIdx="0" presStyleCnt="4"/>
      <dgm:spPr/>
    </dgm:pt>
    <dgm:pt modelId="{5CF52E6A-9B48-44A3-B091-BDF1BC9DA2A6}" type="pres">
      <dgm:prSet presAssocID="{AC59DF99-A077-4B23-8861-A1DBBAA56CD7}" presName="text" presStyleLbl="fgAcc0" presStyleIdx="0" presStyleCnt="4" custScaleY="125872">
        <dgm:presLayoutVars>
          <dgm:chPref val="3"/>
        </dgm:presLayoutVars>
      </dgm:prSet>
      <dgm:spPr/>
    </dgm:pt>
    <dgm:pt modelId="{3CAECEE6-24FD-4D7C-92A9-09FF69E64256}" type="pres">
      <dgm:prSet presAssocID="{AC59DF99-A077-4B23-8861-A1DBBAA56CD7}" presName="hierChild2" presStyleCnt="0"/>
      <dgm:spPr/>
    </dgm:pt>
    <dgm:pt modelId="{8D2116AA-5982-45A7-8304-21A5211328DD}" type="pres">
      <dgm:prSet presAssocID="{24483398-7932-4B0C-9AD0-A851477A9265}" presName="hierRoot1" presStyleCnt="0"/>
      <dgm:spPr/>
    </dgm:pt>
    <dgm:pt modelId="{1F3658FD-FD62-4A55-82FE-3ABE58CEF872}" type="pres">
      <dgm:prSet presAssocID="{24483398-7932-4B0C-9AD0-A851477A9265}" presName="composite" presStyleCnt="0"/>
      <dgm:spPr/>
    </dgm:pt>
    <dgm:pt modelId="{9A340DBB-59EA-4C9D-BB4A-5BD81EC359D1}" type="pres">
      <dgm:prSet presAssocID="{24483398-7932-4B0C-9AD0-A851477A9265}" presName="background" presStyleLbl="node0" presStyleIdx="1" presStyleCnt="4"/>
      <dgm:spPr/>
    </dgm:pt>
    <dgm:pt modelId="{7A9F2F45-A14C-43D6-A57D-9D2EED597499}" type="pres">
      <dgm:prSet presAssocID="{24483398-7932-4B0C-9AD0-A851477A9265}" presName="text" presStyleLbl="fgAcc0" presStyleIdx="1" presStyleCnt="4" custScaleY="124485">
        <dgm:presLayoutVars>
          <dgm:chPref val="3"/>
        </dgm:presLayoutVars>
      </dgm:prSet>
      <dgm:spPr/>
    </dgm:pt>
    <dgm:pt modelId="{83A8EBF9-8B66-4131-AEB9-942C4FCF2B0C}" type="pres">
      <dgm:prSet presAssocID="{24483398-7932-4B0C-9AD0-A851477A9265}" presName="hierChild2" presStyleCnt="0"/>
      <dgm:spPr/>
    </dgm:pt>
    <dgm:pt modelId="{C579533A-0227-469B-AA13-7F8500D6315A}" type="pres">
      <dgm:prSet presAssocID="{B3E944FF-213F-43E6-8C09-8263143E7DD1}" presName="hierRoot1" presStyleCnt="0"/>
      <dgm:spPr/>
    </dgm:pt>
    <dgm:pt modelId="{8B750872-78AB-4FE2-9EDB-0AD0DE6CB926}" type="pres">
      <dgm:prSet presAssocID="{B3E944FF-213F-43E6-8C09-8263143E7DD1}" presName="composite" presStyleCnt="0"/>
      <dgm:spPr/>
    </dgm:pt>
    <dgm:pt modelId="{B37D8C8D-3495-4DDA-9750-15ED36924A50}" type="pres">
      <dgm:prSet presAssocID="{B3E944FF-213F-43E6-8C09-8263143E7DD1}" presName="background" presStyleLbl="node0" presStyleIdx="2" presStyleCnt="4"/>
      <dgm:spPr/>
    </dgm:pt>
    <dgm:pt modelId="{0EAC1632-1AB6-40B9-99A9-13E9023316B1}" type="pres">
      <dgm:prSet presAssocID="{B3E944FF-213F-43E6-8C09-8263143E7DD1}" presName="text" presStyleLbl="fgAcc0" presStyleIdx="2" presStyleCnt="4" custScaleY="131420">
        <dgm:presLayoutVars>
          <dgm:chPref val="3"/>
        </dgm:presLayoutVars>
      </dgm:prSet>
      <dgm:spPr/>
    </dgm:pt>
    <dgm:pt modelId="{DA67A4F4-A5B0-454B-B7D9-82A4FE1FEB33}" type="pres">
      <dgm:prSet presAssocID="{B3E944FF-213F-43E6-8C09-8263143E7DD1}" presName="hierChild2" presStyleCnt="0"/>
      <dgm:spPr/>
    </dgm:pt>
    <dgm:pt modelId="{0C69656A-BDE1-4CEB-B9F8-62BB09FBC3A9}" type="pres">
      <dgm:prSet presAssocID="{63157DEA-B0E9-4AF5-A8CE-90AF20896BEF}" presName="hierRoot1" presStyleCnt="0"/>
      <dgm:spPr/>
    </dgm:pt>
    <dgm:pt modelId="{100BA6EC-D235-45AD-B154-CDBD7B499530}" type="pres">
      <dgm:prSet presAssocID="{63157DEA-B0E9-4AF5-A8CE-90AF20896BEF}" presName="composite" presStyleCnt="0"/>
      <dgm:spPr/>
    </dgm:pt>
    <dgm:pt modelId="{E5E5CB58-4011-4A42-9954-402EF5E8BF68}" type="pres">
      <dgm:prSet presAssocID="{63157DEA-B0E9-4AF5-A8CE-90AF20896BEF}" presName="background" presStyleLbl="node0" presStyleIdx="3" presStyleCnt="4"/>
      <dgm:spPr/>
    </dgm:pt>
    <dgm:pt modelId="{6C9F5765-61A8-4205-BA35-23EE1C1E1093}" type="pres">
      <dgm:prSet presAssocID="{63157DEA-B0E9-4AF5-A8CE-90AF20896BEF}" presName="text" presStyleLbl="fgAcc0" presStyleIdx="3" presStyleCnt="4" custScaleY="134194">
        <dgm:presLayoutVars>
          <dgm:chPref val="3"/>
        </dgm:presLayoutVars>
      </dgm:prSet>
      <dgm:spPr/>
    </dgm:pt>
    <dgm:pt modelId="{D8140ECB-9623-4EE1-8BC1-BA8016C662EB}" type="pres">
      <dgm:prSet presAssocID="{63157DEA-B0E9-4AF5-A8CE-90AF20896BEF}" presName="hierChild2" presStyleCnt="0"/>
      <dgm:spPr/>
    </dgm:pt>
  </dgm:ptLst>
  <dgm:cxnLst>
    <dgm:cxn modelId="{CD456D0D-3149-4580-8AE8-BE4AB0D4A445}" srcId="{A37AFB1C-6795-4D5B-A9DE-EBFAA5B862BC}" destId="{B3E944FF-213F-43E6-8C09-8263143E7DD1}" srcOrd="2" destOrd="0" parTransId="{E9F2BAFF-FF32-4BE9-8563-AC0C6E947124}" sibTransId="{E35361AD-422C-484D-8F1F-DF856CE7F703}"/>
    <dgm:cxn modelId="{BD1AD881-285E-49D1-A4F2-8D32769E728D}" srcId="{A37AFB1C-6795-4D5B-A9DE-EBFAA5B862BC}" destId="{24483398-7932-4B0C-9AD0-A851477A9265}" srcOrd="1" destOrd="0" parTransId="{1DFB0844-BA1F-4FF9-81D0-6015D81EA5C3}" sibTransId="{F14BF465-2D83-449E-A7E6-EFA68CDEB675}"/>
    <dgm:cxn modelId="{AA1C8F8D-7B85-4705-9C41-EA4CF98F2F77}" srcId="{A37AFB1C-6795-4D5B-A9DE-EBFAA5B862BC}" destId="{63157DEA-B0E9-4AF5-A8CE-90AF20896BEF}" srcOrd="3" destOrd="0" parTransId="{C2A2FAE9-C0B2-4624-B46A-51175E8F055C}" sibTransId="{05E5332B-4CCC-43D6-86F2-532919C1FA8C}"/>
    <dgm:cxn modelId="{4D5FA38E-F8E5-49FF-B6B4-DBBDA859FDA2}" type="presOf" srcId="{AC59DF99-A077-4B23-8861-A1DBBAA56CD7}" destId="{5CF52E6A-9B48-44A3-B091-BDF1BC9DA2A6}" srcOrd="0" destOrd="0" presId="urn:microsoft.com/office/officeart/2005/8/layout/hierarchy1"/>
    <dgm:cxn modelId="{C3376B93-BD91-4374-9CBD-9D2E027917BB}" type="presOf" srcId="{63157DEA-B0E9-4AF5-A8CE-90AF20896BEF}" destId="{6C9F5765-61A8-4205-BA35-23EE1C1E1093}" srcOrd="0" destOrd="0" presId="urn:microsoft.com/office/officeart/2005/8/layout/hierarchy1"/>
    <dgm:cxn modelId="{DE810C95-956F-4696-8855-1CF9EE8E662C}" type="presOf" srcId="{24483398-7932-4B0C-9AD0-A851477A9265}" destId="{7A9F2F45-A14C-43D6-A57D-9D2EED597499}" srcOrd="0" destOrd="0" presId="urn:microsoft.com/office/officeart/2005/8/layout/hierarchy1"/>
    <dgm:cxn modelId="{D5076295-C38E-4170-8D89-A8BB866F9546}" type="presOf" srcId="{A37AFB1C-6795-4D5B-A9DE-EBFAA5B862BC}" destId="{C2F1A76A-46E7-43F2-8D1A-BE3BD7D1180E}" srcOrd="0" destOrd="0" presId="urn:microsoft.com/office/officeart/2005/8/layout/hierarchy1"/>
    <dgm:cxn modelId="{55D1A4BF-05F5-4044-878D-E228288120AB}" srcId="{A37AFB1C-6795-4D5B-A9DE-EBFAA5B862BC}" destId="{AC59DF99-A077-4B23-8861-A1DBBAA56CD7}" srcOrd="0" destOrd="0" parTransId="{79D2C4D7-1A63-44B7-9A3E-2F5E19D4F3C5}" sibTransId="{71FF3956-41F5-4FC7-8EE7-F8DDAC29B9A4}"/>
    <dgm:cxn modelId="{61AFA9E8-BC12-4EF1-95C3-735EE9910276}" type="presOf" srcId="{B3E944FF-213F-43E6-8C09-8263143E7DD1}" destId="{0EAC1632-1AB6-40B9-99A9-13E9023316B1}" srcOrd="0" destOrd="0" presId="urn:microsoft.com/office/officeart/2005/8/layout/hierarchy1"/>
    <dgm:cxn modelId="{E3703729-00ED-48FF-A44D-74F03272EF05}" type="presParOf" srcId="{C2F1A76A-46E7-43F2-8D1A-BE3BD7D1180E}" destId="{47627814-D149-4861-A163-7A63800AA855}" srcOrd="0" destOrd="0" presId="urn:microsoft.com/office/officeart/2005/8/layout/hierarchy1"/>
    <dgm:cxn modelId="{92C5C615-69D7-4CF0-A64C-9D34A081AD2D}" type="presParOf" srcId="{47627814-D149-4861-A163-7A63800AA855}" destId="{C95ADD00-2584-4A6D-B975-BE5B89F60651}" srcOrd="0" destOrd="0" presId="urn:microsoft.com/office/officeart/2005/8/layout/hierarchy1"/>
    <dgm:cxn modelId="{654BF740-BAD4-4874-A862-DF28DFED7C4D}" type="presParOf" srcId="{C95ADD00-2584-4A6D-B975-BE5B89F60651}" destId="{CF0F3AE7-20C5-4185-8611-B7B2849433D8}" srcOrd="0" destOrd="0" presId="urn:microsoft.com/office/officeart/2005/8/layout/hierarchy1"/>
    <dgm:cxn modelId="{C001FBF9-B62C-49DF-8F41-DADBC4A579E4}" type="presParOf" srcId="{C95ADD00-2584-4A6D-B975-BE5B89F60651}" destId="{5CF52E6A-9B48-44A3-B091-BDF1BC9DA2A6}" srcOrd="1" destOrd="0" presId="urn:microsoft.com/office/officeart/2005/8/layout/hierarchy1"/>
    <dgm:cxn modelId="{D7A8C058-3DDD-44CD-9311-95E5AE5CC265}" type="presParOf" srcId="{47627814-D149-4861-A163-7A63800AA855}" destId="{3CAECEE6-24FD-4D7C-92A9-09FF69E64256}" srcOrd="1" destOrd="0" presId="urn:microsoft.com/office/officeart/2005/8/layout/hierarchy1"/>
    <dgm:cxn modelId="{623A79B0-00C8-4CC0-A92F-D207DE9E9AE5}" type="presParOf" srcId="{C2F1A76A-46E7-43F2-8D1A-BE3BD7D1180E}" destId="{8D2116AA-5982-45A7-8304-21A5211328DD}" srcOrd="1" destOrd="0" presId="urn:microsoft.com/office/officeart/2005/8/layout/hierarchy1"/>
    <dgm:cxn modelId="{1EEC5FF4-32E2-4C90-8FFA-DC8ED0E5EA06}" type="presParOf" srcId="{8D2116AA-5982-45A7-8304-21A5211328DD}" destId="{1F3658FD-FD62-4A55-82FE-3ABE58CEF872}" srcOrd="0" destOrd="0" presId="urn:microsoft.com/office/officeart/2005/8/layout/hierarchy1"/>
    <dgm:cxn modelId="{26704EC9-9B7F-4A8D-BAE5-1EEC5D39943E}" type="presParOf" srcId="{1F3658FD-FD62-4A55-82FE-3ABE58CEF872}" destId="{9A340DBB-59EA-4C9D-BB4A-5BD81EC359D1}" srcOrd="0" destOrd="0" presId="urn:microsoft.com/office/officeart/2005/8/layout/hierarchy1"/>
    <dgm:cxn modelId="{F9B9B4B1-98D1-4BA0-8A4C-363D9B309C24}" type="presParOf" srcId="{1F3658FD-FD62-4A55-82FE-3ABE58CEF872}" destId="{7A9F2F45-A14C-43D6-A57D-9D2EED597499}" srcOrd="1" destOrd="0" presId="urn:microsoft.com/office/officeart/2005/8/layout/hierarchy1"/>
    <dgm:cxn modelId="{2D364E85-124F-4DA7-866C-6E6A467303F7}" type="presParOf" srcId="{8D2116AA-5982-45A7-8304-21A5211328DD}" destId="{83A8EBF9-8B66-4131-AEB9-942C4FCF2B0C}" srcOrd="1" destOrd="0" presId="urn:microsoft.com/office/officeart/2005/8/layout/hierarchy1"/>
    <dgm:cxn modelId="{1EC726BE-2B22-4361-8679-9D76041D5D23}" type="presParOf" srcId="{C2F1A76A-46E7-43F2-8D1A-BE3BD7D1180E}" destId="{C579533A-0227-469B-AA13-7F8500D6315A}" srcOrd="2" destOrd="0" presId="urn:microsoft.com/office/officeart/2005/8/layout/hierarchy1"/>
    <dgm:cxn modelId="{2AB5F0AA-C856-4715-8ED2-F677FF6EB4AD}" type="presParOf" srcId="{C579533A-0227-469B-AA13-7F8500D6315A}" destId="{8B750872-78AB-4FE2-9EDB-0AD0DE6CB926}" srcOrd="0" destOrd="0" presId="urn:microsoft.com/office/officeart/2005/8/layout/hierarchy1"/>
    <dgm:cxn modelId="{A4B37A82-585E-44FC-B431-EE4503563DDE}" type="presParOf" srcId="{8B750872-78AB-4FE2-9EDB-0AD0DE6CB926}" destId="{B37D8C8D-3495-4DDA-9750-15ED36924A50}" srcOrd="0" destOrd="0" presId="urn:microsoft.com/office/officeart/2005/8/layout/hierarchy1"/>
    <dgm:cxn modelId="{6E7D7D31-B4AB-4C20-B416-BBA51DB2B45D}" type="presParOf" srcId="{8B750872-78AB-4FE2-9EDB-0AD0DE6CB926}" destId="{0EAC1632-1AB6-40B9-99A9-13E9023316B1}" srcOrd="1" destOrd="0" presId="urn:microsoft.com/office/officeart/2005/8/layout/hierarchy1"/>
    <dgm:cxn modelId="{DAD53D6B-C359-4509-9618-0191BC0F8B91}" type="presParOf" srcId="{C579533A-0227-469B-AA13-7F8500D6315A}" destId="{DA67A4F4-A5B0-454B-B7D9-82A4FE1FEB33}" srcOrd="1" destOrd="0" presId="urn:microsoft.com/office/officeart/2005/8/layout/hierarchy1"/>
    <dgm:cxn modelId="{4076EA3E-114C-408E-892E-21D2C0AF90B2}" type="presParOf" srcId="{C2F1A76A-46E7-43F2-8D1A-BE3BD7D1180E}" destId="{0C69656A-BDE1-4CEB-B9F8-62BB09FBC3A9}" srcOrd="3" destOrd="0" presId="urn:microsoft.com/office/officeart/2005/8/layout/hierarchy1"/>
    <dgm:cxn modelId="{9FFF5DDF-FBB1-4DE0-AD0C-8C4250DFBBA5}" type="presParOf" srcId="{0C69656A-BDE1-4CEB-B9F8-62BB09FBC3A9}" destId="{100BA6EC-D235-45AD-B154-CDBD7B499530}" srcOrd="0" destOrd="0" presId="urn:microsoft.com/office/officeart/2005/8/layout/hierarchy1"/>
    <dgm:cxn modelId="{24404506-5F1E-49EB-9A6F-FF0B7D45C563}" type="presParOf" srcId="{100BA6EC-D235-45AD-B154-CDBD7B499530}" destId="{E5E5CB58-4011-4A42-9954-402EF5E8BF68}" srcOrd="0" destOrd="0" presId="urn:microsoft.com/office/officeart/2005/8/layout/hierarchy1"/>
    <dgm:cxn modelId="{B8964630-8DE8-4FC6-A929-2FBAC2ABA37E}" type="presParOf" srcId="{100BA6EC-D235-45AD-B154-CDBD7B499530}" destId="{6C9F5765-61A8-4205-BA35-23EE1C1E1093}" srcOrd="1" destOrd="0" presId="urn:microsoft.com/office/officeart/2005/8/layout/hierarchy1"/>
    <dgm:cxn modelId="{FBE11590-12CA-4587-A039-47C6302361C4}" type="presParOf" srcId="{0C69656A-BDE1-4CEB-B9F8-62BB09FBC3A9}" destId="{D8140ECB-9623-4EE1-8BC1-BA8016C662E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15BF0-34D5-4570-8392-FC3D9E7BC878}">
      <dsp:nvSpPr>
        <dsp:cNvPr id="0" name=""/>
        <dsp:cNvSpPr/>
      </dsp:nvSpPr>
      <dsp:spPr>
        <a:xfrm>
          <a:off x="1229367" y="2761"/>
          <a:ext cx="4179541" cy="132803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Με το ξέσπασμά του, πολλές εταιρείες, συμπεριλαμβανομένων των RCA και General Electric, έστρεψαν την προσοχή τους στην </a:t>
          </a:r>
          <a:r>
            <a:rPr lang="el-GR" sz="1600" i="1" kern="1200" dirty="0"/>
            <a:t>στρατιωτική παραγωγή</a:t>
          </a:r>
          <a:endParaRPr lang="en-US" sz="1600" kern="1200" dirty="0"/>
        </a:p>
      </dsp:txBody>
      <dsp:txXfrm>
        <a:off x="1294196" y="67590"/>
        <a:ext cx="4049883" cy="1198379"/>
      </dsp:txXfrm>
    </dsp:sp>
    <dsp:sp modelId="{A1361812-D1E3-485D-9A4D-CDEB9D1526A1}">
      <dsp:nvSpPr>
        <dsp:cNvPr id="0" name=""/>
        <dsp:cNvSpPr/>
      </dsp:nvSpPr>
      <dsp:spPr>
        <a:xfrm>
          <a:off x="1229367" y="1397200"/>
          <a:ext cx="4192255" cy="132803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Αντί για εμπορικές τηλεοράσεις, άρχισαν να παράγουν και να πωλούν </a:t>
          </a:r>
          <a:r>
            <a:rPr lang="el-GR" sz="1600" i="1" kern="1200" dirty="0"/>
            <a:t>στρατιωτικό ηλεκτρονικό εξοπλισμό</a:t>
          </a:r>
          <a:endParaRPr lang="en-US" sz="1600" kern="1200" dirty="0"/>
        </a:p>
      </dsp:txBody>
      <dsp:txXfrm>
        <a:off x="1294196" y="1462029"/>
        <a:ext cx="4062597" cy="1198379"/>
      </dsp:txXfrm>
    </dsp:sp>
    <dsp:sp modelId="{68E02BCE-B3AE-424B-A16F-CB1BB2EB623B}">
      <dsp:nvSpPr>
        <dsp:cNvPr id="0" name=""/>
        <dsp:cNvSpPr/>
      </dsp:nvSpPr>
      <dsp:spPr>
        <a:xfrm>
          <a:off x="1229367" y="2791640"/>
          <a:ext cx="4171951" cy="132803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Ο πόλεμος σταμάτησε σχεδόν όλες τις τηλεοπτικές εκπομπές</a:t>
          </a:r>
          <a:endParaRPr lang="en-US" sz="1600" kern="1200" dirty="0"/>
        </a:p>
      </dsp:txBody>
      <dsp:txXfrm>
        <a:off x="1294196" y="2856469"/>
        <a:ext cx="4042293" cy="1198379"/>
      </dsp:txXfrm>
    </dsp:sp>
    <dsp:sp modelId="{D409BD6C-9147-4110-A800-5F2167C46A31}">
      <dsp:nvSpPr>
        <dsp:cNvPr id="0" name=""/>
        <dsp:cNvSpPr/>
      </dsp:nvSpPr>
      <dsp:spPr>
        <a:xfrm>
          <a:off x="1229367" y="4186080"/>
          <a:ext cx="4151623" cy="1328037"/>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Πολλοί τηλεοπτικοί σταθμοί μείωσαν το πρόγραμμά τους σε περίπου 4 ώρες την εβδομάδα ή έσβησαν εντελώς</a:t>
          </a:r>
          <a:endParaRPr lang="en-US" sz="1600" kern="1200" dirty="0"/>
        </a:p>
      </dsp:txBody>
      <dsp:txXfrm>
        <a:off x="1294196" y="4250909"/>
        <a:ext cx="4021965" cy="1198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FBA9-AC1C-4926-B4CD-58DE63BCEA0E}">
      <dsp:nvSpPr>
        <dsp:cNvPr id="0" name=""/>
        <dsp:cNvSpPr/>
      </dsp:nvSpPr>
      <dsp:spPr>
        <a:xfrm>
          <a:off x="0" y="0"/>
          <a:ext cx="8492803" cy="65420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u="sng" kern="1200" dirty="0"/>
            <a:t>Αρχικά</a:t>
          </a:r>
          <a:r>
            <a:rPr lang="el-GR" sz="1600" kern="1200" dirty="0"/>
            <a:t>: Οι τηλεοράσεις λάμβαναν προγράμματα μέσω αναλογικών σημάτων από ραδιοκύματα</a:t>
          </a:r>
          <a:endParaRPr lang="en-US" sz="1600" kern="1200" dirty="0"/>
        </a:p>
      </dsp:txBody>
      <dsp:txXfrm>
        <a:off x="19161" y="19161"/>
        <a:ext cx="7710320" cy="615885"/>
      </dsp:txXfrm>
    </dsp:sp>
    <dsp:sp modelId="{42935A82-7B39-43AC-A6D4-F464992A54B2}">
      <dsp:nvSpPr>
        <dsp:cNvPr id="0" name=""/>
        <dsp:cNvSpPr/>
      </dsp:nvSpPr>
      <dsp:spPr>
        <a:xfrm>
          <a:off x="634202" y="745069"/>
          <a:ext cx="8492803" cy="65420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Το αναλογικό σήμα έφτανε στις τηλεοράσεις μέσω τριών διαφορετικών μεθόδων: α) μέσω ραδιοκυμάτων, β) μέσω καλωδιακών </a:t>
          </a:r>
          <a:r>
            <a:rPr lang="el-GR" sz="1500" kern="1200" dirty="0" err="1"/>
            <a:t>καλωδίών</a:t>
          </a:r>
          <a:r>
            <a:rPr lang="el-GR" sz="1500" kern="1200" dirty="0"/>
            <a:t> και γ) με δορυφορική μετάδοση</a:t>
          </a:r>
          <a:endParaRPr lang="en-US" sz="1500" kern="1200" dirty="0"/>
        </a:p>
      </dsp:txBody>
      <dsp:txXfrm>
        <a:off x="653363" y="764230"/>
        <a:ext cx="7395043" cy="615885"/>
      </dsp:txXfrm>
    </dsp:sp>
    <dsp:sp modelId="{9F8730DC-5667-42D5-BCC3-E56503D3D79A}">
      <dsp:nvSpPr>
        <dsp:cNvPr id="0" name=""/>
        <dsp:cNvSpPr/>
      </dsp:nvSpPr>
      <dsp:spPr>
        <a:xfrm>
          <a:off x="1268405" y="1490139"/>
          <a:ext cx="8492803" cy="65420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σύστημα, αν και παρέμεινε σε εφαρμογή για περισσότερα από 60 χρόνια, είχε αρκετά μειονεκτήματα</a:t>
          </a:r>
          <a:endParaRPr lang="en-US" sz="1600" kern="1200" dirty="0"/>
        </a:p>
      </dsp:txBody>
      <dsp:txXfrm>
        <a:off x="1287566" y="1509300"/>
        <a:ext cx="7395043" cy="615885"/>
      </dsp:txXfrm>
    </dsp:sp>
    <dsp:sp modelId="{F63EAE61-31FC-49FD-8A0B-9D402B7077EE}">
      <dsp:nvSpPr>
        <dsp:cNvPr id="0" name=""/>
        <dsp:cNvSpPr/>
      </dsp:nvSpPr>
      <dsp:spPr>
        <a:xfrm>
          <a:off x="1902608" y="2235208"/>
          <a:ext cx="8492803" cy="65420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Τα αναλογικά συστήματα ήταν επιρρεπή σε </a:t>
          </a:r>
          <a:r>
            <a:rPr lang="el-GR" sz="1600" kern="1200" dirty="0" err="1"/>
            <a:t>στατικότητα</a:t>
          </a:r>
          <a:r>
            <a:rPr lang="el-GR" sz="1600" kern="1200" dirty="0"/>
            <a:t> και παραμόρφωση, με αποτέλεσμα την χαμηλής ποιότητας εικόνα συγκριτικά με τις ταινίες που προβάλλονταν στις κινηματογραφικές αίθουσες</a:t>
          </a:r>
          <a:endParaRPr lang="en-US" sz="1600" kern="1200" dirty="0"/>
        </a:p>
      </dsp:txBody>
      <dsp:txXfrm>
        <a:off x="1921769" y="2254369"/>
        <a:ext cx="7395043" cy="615885"/>
      </dsp:txXfrm>
    </dsp:sp>
    <dsp:sp modelId="{FD88A330-D706-400F-9FAB-BBC1FCC3CC43}">
      <dsp:nvSpPr>
        <dsp:cNvPr id="0" name=""/>
        <dsp:cNvSpPr/>
      </dsp:nvSpPr>
      <dsp:spPr>
        <a:xfrm>
          <a:off x="2536811" y="2980278"/>
          <a:ext cx="8492803" cy="654207"/>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Ασκήθηκαν πιέσεις για τη μετάβαση στην ψηφιακή εποχή</a:t>
          </a:r>
          <a:endParaRPr lang="en-US" sz="2300" kern="1200" dirty="0"/>
        </a:p>
      </dsp:txBody>
      <dsp:txXfrm>
        <a:off x="2555972" y="2999439"/>
        <a:ext cx="7395043" cy="615885"/>
      </dsp:txXfrm>
    </dsp:sp>
    <dsp:sp modelId="{85D864E2-B177-4033-8B2E-998FB4302068}">
      <dsp:nvSpPr>
        <dsp:cNvPr id="0" name=""/>
        <dsp:cNvSpPr/>
      </dsp:nvSpPr>
      <dsp:spPr>
        <a:xfrm>
          <a:off x="8067568" y="477934"/>
          <a:ext cx="425234" cy="425234"/>
        </a:xfrm>
        <a:prstGeom prst="downArrow">
          <a:avLst>
            <a:gd name="adj1" fmla="val 55000"/>
            <a:gd name="adj2" fmla="val 45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163246" y="477934"/>
        <a:ext cx="233878" cy="319989"/>
      </dsp:txXfrm>
    </dsp:sp>
    <dsp:sp modelId="{4C272DE9-5D45-40C8-9548-6F730C63AACB}">
      <dsp:nvSpPr>
        <dsp:cNvPr id="0" name=""/>
        <dsp:cNvSpPr/>
      </dsp:nvSpPr>
      <dsp:spPr>
        <a:xfrm>
          <a:off x="8701771" y="1223004"/>
          <a:ext cx="425234" cy="425234"/>
        </a:xfrm>
        <a:prstGeom prst="downArrow">
          <a:avLst>
            <a:gd name="adj1" fmla="val 55000"/>
            <a:gd name="adj2" fmla="val 45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797449" y="1223004"/>
        <a:ext cx="233878" cy="319989"/>
      </dsp:txXfrm>
    </dsp:sp>
    <dsp:sp modelId="{A074E734-9404-4F3A-A4CF-B25421403717}">
      <dsp:nvSpPr>
        <dsp:cNvPr id="0" name=""/>
        <dsp:cNvSpPr/>
      </dsp:nvSpPr>
      <dsp:spPr>
        <a:xfrm>
          <a:off x="9335974" y="1957170"/>
          <a:ext cx="425234" cy="425234"/>
        </a:xfrm>
        <a:prstGeom prst="downArrow">
          <a:avLst>
            <a:gd name="adj1" fmla="val 55000"/>
            <a:gd name="adj2" fmla="val 45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431652" y="1957170"/>
        <a:ext cx="233878" cy="319989"/>
      </dsp:txXfrm>
    </dsp:sp>
    <dsp:sp modelId="{8B5506A0-7F9E-49A4-AB51-69077B633BCA}">
      <dsp:nvSpPr>
        <dsp:cNvPr id="0" name=""/>
        <dsp:cNvSpPr/>
      </dsp:nvSpPr>
      <dsp:spPr>
        <a:xfrm>
          <a:off x="9970177" y="2709509"/>
          <a:ext cx="425234" cy="425234"/>
        </a:xfrm>
        <a:prstGeom prst="downArrow">
          <a:avLst>
            <a:gd name="adj1" fmla="val 55000"/>
            <a:gd name="adj2" fmla="val 45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0065855" y="2709509"/>
        <a:ext cx="233878" cy="319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F3AE7-20C5-4185-8611-B7B2849433D8}">
      <dsp:nvSpPr>
        <dsp:cNvPr id="0" name=""/>
        <dsp:cNvSpPr/>
      </dsp:nvSpPr>
      <dsp:spPr>
        <a:xfrm>
          <a:off x="3231" y="712468"/>
          <a:ext cx="2307171" cy="184409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CF52E6A-9B48-44A3-B091-BDF1BC9DA2A6}">
      <dsp:nvSpPr>
        <dsp:cNvPr id="0" name=""/>
        <dsp:cNvSpPr/>
      </dsp:nvSpPr>
      <dsp:spPr>
        <a:xfrm>
          <a:off x="259583" y="956003"/>
          <a:ext cx="2307171" cy="184409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i="1" kern="1200" dirty="0"/>
            <a:t>15 Ιουλίου 1965</a:t>
          </a:r>
          <a:r>
            <a:rPr lang="el-GR" sz="1600" kern="1200" dirty="0"/>
            <a:t>: Οι δοκιμαστικές εκπομπές του ΕΙΡ συνεχίζονται, αλλά γίνεται το βασιλικό πραξικόπημα</a:t>
          </a:r>
          <a:endParaRPr lang="en-US" sz="1600" kern="1200" dirty="0"/>
        </a:p>
      </dsp:txBody>
      <dsp:txXfrm>
        <a:off x="313595" y="1010015"/>
        <a:ext cx="2199147" cy="1736068"/>
      </dsp:txXfrm>
    </dsp:sp>
    <dsp:sp modelId="{9A340DBB-59EA-4C9D-BB4A-5BD81EC359D1}">
      <dsp:nvSpPr>
        <dsp:cNvPr id="0" name=""/>
        <dsp:cNvSpPr/>
      </dsp:nvSpPr>
      <dsp:spPr>
        <a:xfrm>
          <a:off x="2823107" y="712468"/>
          <a:ext cx="2307171" cy="1823772"/>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A9F2F45-A14C-43D6-A57D-9D2EED597499}">
      <dsp:nvSpPr>
        <dsp:cNvPr id="0" name=""/>
        <dsp:cNvSpPr/>
      </dsp:nvSpPr>
      <dsp:spPr>
        <a:xfrm>
          <a:off x="3079459" y="956003"/>
          <a:ext cx="2307171" cy="182377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Η κυβέρνηση Γεωργίου Παπανδρέου πέφτει και η νέα κυβέρνηση των καλουμένων «αποστατών» ανακαλεί την απόφαση για τη λειτουργία της τηλεόρασης</a:t>
          </a:r>
          <a:endParaRPr lang="en-US" sz="1400" kern="1200" dirty="0"/>
        </a:p>
      </dsp:txBody>
      <dsp:txXfrm>
        <a:off x="3132875" y="1009419"/>
        <a:ext cx="2200339" cy="1716940"/>
      </dsp:txXfrm>
    </dsp:sp>
    <dsp:sp modelId="{B37D8C8D-3495-4DDA-9750-15ED36924A50}">
      <dsp:nvSpPr>
        <dsp:cNvPr id="0" name=""/>
        <dsp:cNvSpPr/>
      </dsp:nvSpPr>
      <dsp:spPr>
        <a:xfrm>
          <a:off x="5642983" y="712468"/>
          <a:ext cx="2307171" cy="1925373"/>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EAC1632-1AB6-40B9-99A9-13E9023316B1}">
      <dsp:nvSpPr>
        <dsp:cNvPr id="0" name=""/>
        <dsp:cNvSpPr/>
      </dsp:nvSpPr>
      <dsp:spPr>
        <a:xfrm>
          <a:off x="5899336" y="956003"/>
          <a:ext cx="2307171" cy="1925373"/>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Κόβονται οι πειραματικές εκπομπές, σκέπτεται, συσκέπτεται, ζυμώνεται, αναθεωρεί και προγραμματίζει την επαναλειτουργία του Μέσου για τον </a:t>
          </a:r>
          <a:r>
            <a:rPr lang="el-GR" sz="1400" i="1" kern="1200" dirty="0"/>
            <a:t>Φεβρουάριο ή Μάρτιο του 1966</a:t>
          </a:r>
          <a:endParaRPr lang="en-US" sz="1400" kern="1200" dirty="0"/>
        </a:p>
      </dsp:txBody>
      <dsp:txXfrm>
        <a:off x="5955728" y="1012395"/>
        <a:ext cx="2194387" cy="1812589"/>
      </dsp:txXfrm>
    </dsp:sp>
    <dsp:sp modelId="{E5E5CB58-4011-4A42-9954-402EF5E8BF68}">
      <dsp:nvSpPr>
        <dsp:cNvPr id="0" name=""/>
        <dsp:cNvSpPr/>
      </dsp:nvSpPr>
      <dsp:spPr>
        <a:xfrm>
          <a:off x="8462859" y="712468"/>
          <a:ext cx="2307171" cy="1966014"/>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C9F5765-61A8-4205-BA35-23EE1C1E1093}">
      <dsp:nvSpPr>
        <dsp:cNvPr id="0" name=""/>
        <dsp:cNvSpPr/>
      </dsp:nvSpPr>
      <dsp:spPr>
        <a:xfrm>
          <a:off x="8719212" y="956003"/>
          <a:ext cx="2307171" cy="1966014"/>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Οι </a:t>
          </a:r>
          <a:r>
            <a:rPr lang="el-GR" sz="2000" i="1" kern="1200" dirty="0"/>
            <a:t>πειραματικές εκπομπές</a:t>
          </a:r>
          <a:r>
            <a:rPr lang="el-GR" sz="2000" kern="1200" dirty="0"/>
            <a:t> ξεκινούν εκ νέου στις 16 Φεβρουαρίου του 1966</a:t>
          </a:r>
          <a:endParaRPr lang="en-US" sz="2000" kern="1200" dirty="0"/>
        </a:p>
      </dsp:txBody>
      <dsp:txXfrm>
        <a:off x="8776795" y="1013586"/>
        <a:ext cx="2192005" cy="18508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10/16/2025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10/16/2025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10/16/2025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10/16/2025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10/16/2025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10/16/2025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ff02240@uowm.gr" TargetMode="External"/><Relationship Id="rId2" Type="http://schemas.openxmlformats.org/officeDocument/2006/relationships/hyperlink" Target="mailto:tsalkatidou@yahoo.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ykKdnTKJ_z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655320"/>
            <a:ext cx="10993549" cy="857171"/>
          </a:xfrm>
        </p:spPr>
        <p:txBody>
          <a:bodyPr>
            <a:normAutofit/>
          </a:bodyPr>
          <a:lstStyle/>
          <a:p>
            <a:pPr algn="ctr"/>
            <a:r>
              <a:rPr lang="el-GR" sz="4000" b="1" dirty="0"/>
              <a:t>Η ΙΣΤΟΡΙΑ ΤΗΣ ΤΗΛΕΟΡΑΣΗΣ</a:t>
            </a:r>
            <a:endParaRPr lang="en-US" sz="4000" b="1"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1619172"/>
            <a:ext cx="10993546" cy="1344507"/>
          </a:xfrm>
        </p:spPr>
        <p:txBody>
          <a:bodyPr>
            <a:normAutofit/>
          </a:bodyPr>
          <a:lstStyle/>
          <a:p>
            <a:r>
              <a:rPr lang="el-GR" sz="1700">
                <a:solidFill>
                  <a:schemeClr val="tx1"/>
                </a:solidFill>
              </a:rPr>
              <a:t>ΠΑΝΕΠΙΣΤΗΜΙΟ ΔΥΤΙΚΗΣ ΜΑΚΕΔΟΝΙΑΣ, ΤΜΗΜΑ ΕΠΙΚΟΙΝΩΝΙΑΣ ΚΑΙ ΨΗΦΙΑΚΩΝ ΜΕΣΩΝ</a:t>
            </a:r>
            <a:endParaRPr lang="el-GR" sz="1700" dirty="0">
              <a:solidFill>
                <a:schemeClr val="tx1"/>
              </a:solidFill>
            </a:endParaRPr>
          </a:p>
          <a:p>
            <a:r>
              <a:rPr lang="el-GR" sz="1700" dirty="0">
                <a:solidFill>
                  <a:schemeClr val="tx1"/>
                </a:solidFill>
              </a:rPr>
              <a:t>ΔΙΔΑΣΚΟΥΣΑ: ΕΛΕΝΗ ΤΣΑΛΚΑΤΙΔΟΥ</a:t>
            </a:r>
          </a:p>
          <a:p>
            <a:r>
              <a:rPr lang="en-US" sz="1700" dirty="0">
                <a:solidFill>
                  <a:schemeClr val="tx1"/>
                </a:solidFill>
              </a:rPr>
              <a:t>EMAIL </a:t>
            </a:r>
            <a:r>
              <a:rPr lang="el-GR" sz="1700" dirty="0">
                <a:solidFill>
                  <a:schemeClr val="tx1"/>
                </a:solidFill>
              </a:rPr>
              <a:t>ΕΠΙΚΟΙΝΩΝΙΑΣ: </a:t>
            </a:r>
            <a:r>
              <a:rPr lang="en-US" sz="1700" dirty="0">
                <a:solidFill>
                  <a:schemeClr val="tx1"/>
                </a:solidFill>
                <a:hlinkClick r:id="rId2"/>
              </a:rPr>
              <a:t>tsalkatidou@yahoo.com</a:t>
            </a:r>
            <a:r>
              <a:rPr lang="el-GR" sz="1700" dirty="0">
                <a:solidFill>
                  <a:schemeClr val="tx1"/>
                </a:solidFill>
              </a:rPr>
              <a:t>, </a:t>
            </a:r>
            <a:r>
              <a:rPr lang="en-US" sz="1700" dirty="0">
                <a:solidFill>
                  <a:schemeClr val="tx1"/>
                </a:solidFill>
                <a:hlinkClick r:id="rId3"/>
              </a:rPr>
              <a:t>aff02240@uowm.gr</a:t>
            </a:r>
            <a:r>
              <a:rPr lang="el-GR" sz="1700" dirty="0">
                <a:solidFill>
                  <a:schemeClr val="tx1"/>
                </a:solidFill>
              </a:rPr>
              <a:t> </a:t>
            </a:r>
            <a:r>
              <a:rPr lang="en-US" sz="1700" dirty="0">
                <a:solidFill>
                  <a:schemeClr val="tx1"/>
                </a:solidFill>
              </a:rPr>
              <a:t> </a:t>
            </a:r>
            <a:endParaRPr lang="el-GR" sz="1700" dirty="0">
              <a:solidFill>
                <a:schemeClr val="tx1"/>
              </a:solidFill>
            </a:endParaRPr>
          </a:p>
          <a:p>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ΠΡΟΩΡΗ ΜΕΤΑΔΟΣΗ</a:t>
            </a:r>
            <a:endParaRPr lang="en-US" sz="3500" b="1" dirty="0"/>
          </a:p>
        </p:txBody>
      </p:sp>
      <p:sp>
        <p:nvSpPr>
          <p:cNvPr id="3" name="Content Placeholder 2"/>
          <p:cNvSpPr>
            <a:spLocks noGrp="1"/>
          </p:cNvSpPr>
          <p:nvPr>
            <p:ph idx="1"/>
          </p:nvPr>
        </p:nvSpPr>
        <p:spPr/>
        <p:txBody>
          <a:bodyPr>
            <a:normAutofit/>
          </a:bodyPr>
          <a:lstStyle/>
          <a:p>
            <a:pPr algn="just"/>
            <a:r>
              <a:rPr lang="el-GR" sz="1900" b="1" i="1" dirty="0"/>
              <a:t>1928</a:t>
            </a:r>
            <a:r>
              <a:rPr lang="el-GR" sz="1900" dirty="0"/>
              <a:t>: Η πρώτη τηλεοπτική μετάδοση από την Ομοσπονδιακή Επιτροπή Ραδιοφωνίας, η οποία εξουσιοδότησε τον εφευρέτη </a:t>
            </a:r>
            <a:r>
              <a:rPr lang="en-US" sz="1900" dirty="0"/>
              <a:t>Charles Jenkins</a:t>
            </a:r>
            <a:r>
              <a:rPr lang="el-GR" sz="1900" dirty="0"/>
              <a:t> να εκπέμψει από έναν πειραματικό σταθμό στα προάστια του Μέριλαντ της Ουάσιγκτον</a:t>
            </a:r>
          </a:p>
          <a:p>
            <a:pPr algn="just"/>
            <a:r>
              <a:rPr lang="el-GR" sz="1900" dirty="0"/>
              <a:t>Εικόνες σιλουέτας από κινηματογραφικές ταινίες μεταδίδονταν στο ευρύ κοινό σε τακτική βάση σε ανάλυση μόλις 48 γραμμών</a:t>
            </a:r>
          </a:p>
          <a:p>
            <a:pPr algn="just"/>
            <a:r>
              <a:rPr lang="el-GR" sz="1900" dirty="0"/>
              <a:t>Παρόμοιοι πειραματικοί σταθμοί έτρεχαν εκπομπές στις αρχές της δεκαετίας του 1930</a:t>
            </a:r>
          </a:p>
          <a:p>
            <a:pPr algn="just"/>
            <a:r>
              <a:rPr lang="el-GR" sz="1900" b="1" i="1" dirty="0"/>
              <a:t>1939</a:t>
            </a:r>
            <a:r>
              <a:rPr lang="el-GR" sz="1900" dirty="0"/>
              <a:t>: Η θυγατρική της RCA NBC (National Broadcasting Company) έγινε το πρώτο δίκτυο που εισήγαγε τακτικές τηλεοπτικές εκπομπές, μεταδίδοντας την εναρκτήρια τηλεοπτική εκπομπή των τελετών έναρξης στην Παγκόσμια Έκθεση της Νέας Υόρκης</a:t>
            </a:r>
            <a:endParaRPr lang="en-US" sz="1900" dirty="0"/>
          </a:p>
        </p:txBody>
      </p:sp>
    </p:spTree>
    <p:extLst>
      <p:ext uri="{BB962C8B-B14F-4D97-AF65-F5344CB8AC3E}">
        <p14:creationId xmlns:p14="http://schemas.microsoft.com/office/powerpoint/2010/main" val="54419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57" y="933450"/>
            <a:ext cx="3031852" cy="3008630"/>
          </a:xfrm>
        </p:spPr>
        <p:txBody>
          <a:bodyPr anchor="b">
            <a:normAutofit/>
          </a:bodyPr>
          <a:lstStyle/>
          <a:p>
            <a:r>
              <a:rPr lang="el-GR" sz="2600" b="1" dirty="0"/>
              <a:t>Η ΠΕΡΙΟΔΟΣ ΤΟΥ Β’ ΠΑΓΚΟΣΜΙΟΥ ΠΟΛΕΜΟΥ</a:t>
            </a:r>
            <a:endParaRPr lang="en-US" sz="2600" b="1" dirty="0"/>
          </a:p>
        </p:txBody>
      </p:sp>
      <p:graphicFrame>
        <p:nvGraphicFramePr>
          <p:cNvPr id="5" name="Content Placeholder 2">
            <a:extLst>
              <a:ext uri="{FF2B5EF4-FFF2-40B4-BE49-F238E27FC236}">
                <a16:creationId xmlns:a16="http://schemas.microsoft.com/office/drawing/2014/main" id="{869BF0A1-4E86-BC2E-CE06-E7A4CE65FDB9}"/>
              </a:ext>
            </a:extLst>
          </p:cNvPr>
          <p:cNvGraphicFramePr>
            <a:graphicFrameLocks noGrp="1"/>
          </p:cNvGraphicFramePr>
          <p:nvPr>
            <p:ph idx="1"/>
            <p:extLst>
              <p:ext uri="{D42A27DB-BD31-4B8C-83A1-F6EECF244321}">
                <p14:modId xmlns:p14="http://schemas.microsoft.com/office/powerpoint/2010/main" val="2681844156"/>
              </p:ext>
            </p:extLst>
          </p:nvPr>
        </p:nvGraphicFramePr>
        <p:xfrm>
          <a:off x="4900928" y="822960"/>
          <a:ext cx="6650991" cy="5516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785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Η ΕΞΕΛΙΞΗ ΤΗΣ ΤΗΛΕΟΡΑΣΗΣ</a:t>
            </a:r>
            <a:endParaRPr lang="en-US" sz="3500" b="1" dirty="0"/>
          </a:p>
        </p:txBody>
      </p:sp>
      <p:sp>
        <p:nvSpPr>
          <p:cNvPr id="3" name="Content Placeholder 2"/>
          <p:cNvSpPr>
            <a:spLocks noGrp="1"/>
          </p:cNvSpPr>
          <p:nvPr>
            <p:ph idx="1"/>
          </p:nvPr>
        </p:nvSpPr>
        <p:spPr>
          <a:xfrm>
            <a:off x="581192" y="2082800"/>
            <a:ext cx="11029615" cy="4165600"/>
          </a:xfrm>
        </p:spPr>
        <p:txBody>
          <a:bodyPr>
            <a:normAutofit/>
          </a:bodyPr>
          <a:lstStyle/>
          <a:p>
            <a:pPr algn="just"/>
            <a:r>
              <a:rPr lang="el-GR" sz="1900" dirty="0"/>
              <a:t>Η </a:t>
            </a:r>
            <a:r>
              <a:rPr lang="el-GR" sz="1900" i="1" dirty="0"/>
              <a:t>τεχνολογία της τηλεόρασης</a:t>
            </a:r>
            <a:r>
              <a:rPr lang="el-GR" sz="1900" dirty="0"/>
              <a:t> βελτιώθηκε προοδευτικά με τα χρόνια:</a:t>
            </a:r>
            <a:endParaRPr lang="en-US" sz="1900" dirty="0"/>
          </a:p>
          <a:p>
            <a:pPr algn="just">
              <a:buFont typeface="Wingdings" panose="05000000000000000000" pitchFamily="2" charset="2"/>
              <a:buChar char="ü"/>
            </a:pPr>
            <a:r>
              <a:rPr lang="el-GR" sz="1900" b="1" dirty="0"/>
              <a:t>Δεκαετία ‘50</a:t>
            </a:r>
            <a:r>
              <a:rPr lang="el-GR" sz="1900" dirty="0"/>
              <a:t>: Η «χρυσή» εποχή της τηλεόρασης κατά την οποία το μέσο γνώρισε τεράστια αύξηση στη δημοτικότητα (από 10.000 τηλεοράσεις το 1945, ο αριθμός τους είχε ξεπεράσει τα 6 εκατομμύρια το 1950)</a:t>
            </a:r>
            <a:endParaRPr lang="el-GR" sz="1900" b="1" dirty="0"/>
          </a:p>
          <a:p>
            <a:pPr algn="just">
              <a:buFont typeface="Wingdings" panose="05000000000000000000" pitchFamily="2" charset="2"/>
              <a:buChar char="ü"/>
            </a:pPr>
            <a:r>
              <a:rPr lang="el-GR" sz="1900" b="1" dirty="0"/>
              <a:t>Δεκαετία ‘60</a:t>
            </a:r>
            <a:r>
              <a:rPr lang="el-GR" sz="1900" dirty="0"/>
              <a:t>: Έκανε το ντεμπούτο της η έγχρωμη τηλεόραση</a:t>
            </a:r>
          </a:p>
          <a:p>
            <a:pPr algn="just">
              <a:buFont typeface="Wingdings" panose="05000000000000000000" pitchFamily="2" charset="2"/>
              <a:buChar char="Ø"/>
            </a:pPr>
            <a:r>
              <a:rPr lang="el-GR" sz="1900" dirty="0"/>
              <a:t>Είχε προταθεί ήδη από το 1904</a:t>
            </a:r>
          </a:p>
          <a:p>
            <a:pPr algn="just">
              <a:buFont typeface="Wingdings" panose="05000000000000000000" pitchFamily="2" charset="2"/>
              <a:buChar char="ü"/>
            </a:pPr>
            <a:r>
              <a:rPr lang="el-GR" sz="1900" b="1" dirty="0"/>
              <a:t>Δεκαετία ‘70</a:t>
            </a:r>
            <a:r>
              <a:rPr lang="el-GR" sz="1900" dirty="0"/>
              <a:t>: Εμφανίστηκε η καλωδιακή τηλεόραση </a:t>
            </a:r>
          </a:p>
          <a:p>
            <a:pPr algn="just">
              <a:buFont typeface="Wingdings" panose="05000000000000000000" pitchFamily="2" charset="2"/>
              <a:buChar char="ü"/>
            </a:pPr>
            <a:r>
              <a:rPr lang="el-GR" sz="1900" b="1" dirty="0"/>
              <a:t>Δεκαετία ‘90</a:t>
            </a:r>
            <a:r>
              <a:rPr lang="el-GR" sz="1900" dirty="0"/>
              <a:t>: Έκαναν την εμφάνισή τους οι τηλεοράσεις υψηλής ευκρίνειας</a:t>
            </a:r>
          </a:p>
          <a:p>
            <a:pPr algn="just">
              <a:buFont typeface="Wingdings" panose="05000000000000000000" pitchFamily="2" charset="2"/>
              <a:buChar char="ü"/>
            </a:pPr>
            <a:r>
              <a:rPr lang="el-GR" sz="1900" b="1" dirty="0"/>
              <a:t>21ο αιώνα</a:t>
            </a:r>
            <a:r>
              <a:rPr lang="el-GR" sz="1900" dirty="0"/>
              <a:t>:  Οι θεατές είναι εξίσου πιθανό να παρακολουθούν προγράμματα σε tablet, υπολογιστές και κινητά τηλέφωνα όπως και στην τηλεόραση</a:t>
            </a:r>
            <a:endParaRPr lang="en-US" sz="1900" dirty="0"/>
          </a:p>
        </p:txBody>
      </p:sp>
    </p:spTree>
    <p:extLst>
      <p:ext uri="{BB962C8B-B14F-4D97-AF65-F5344CB8AC3E}">
        <p14:creationId xmlns:p14="http://schemas.microsoft.com/office/powerpoint/2010/main" val="389575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Η ΕΞΕΛΙΞΗ ΤΗΣ ΤΗΛΕΟΡΑΣΗΣ</a:t>
            </a:r>
            <a:endParaRPr lang="en-US" sz="3500" dirty="0"/>
          </a:p>
        </p:txBody>
      </p:sp>
      <p:sp>
        <p:nvSpPr>
          <p:cNvPr id="3" name="Content Placeholder 2"/>
          <p:cNvSpPr>
            <a:spLocks noGrp="1"/>
          </p:cNvSpPr>
          <p:nvPr>
            <p:ph sz="half" idx="1"/>
          </p:nvPr>
        </p:nvSpPr>
        <p:spPr>
          <a:xfrm>
            <a:off x="581193" y="2228003"/>
            <a:ext cx="5194767" cy="4132157"/>
          </a:xfrm>
        </p:spPr>
        <p:txBody>
          <a:bodyPr>
            <a:normAutofit/>
          </a:bodyPr>
          <a:lstStyle/>
          <a:p>
            <a:pPr algn="just"/>
            <a:r>
              <a:rPr lang="el-GR" sz="1900" u="sng" dirty="0"/>
              <a:t>Πρώτα τηλεοπτικά προγράμματα</a:t>
            </a:r>
            <a:r>
              <a:rPr lang="el-GR" sz="1900" dirty="0"/>
              <a:t>: Παράγονταν από έναν μόνο χορηγό, γεγονός που του έδωσε μεγάλο έλεγχο στο περιεχόμενο της εκπομπής</a:t>
            </a:r>
          </a:p>
          <a:p>
            <a:pPr algn="just"/>
            <a:r>
              <a:rPr lang="el-GR" sz="1900" dirty="0"/>
              <a:t>Αύξηση της διάρκειας από την τυπική ραδιοφωνική εκπομπή 15 λεπτών σε 30 λεπτά ή περισσότερο</a:t>
            </a:r>
          </a:p>
          <a:p>
            <a:pPr algn="just"/>
            <a:r>
              <a:rPr lang="el-GR" sz="1900" dirty="0"/>
              <a:t>Αυξήθηκε σημαντικά το κόστος διαφήμισης για τους χορηγούς προγραμμάτων, καθιστώντας το απαγορευτικό για έναν μόνο χορηγό</a:t>
            </a:r>
            <a:endParaRPr lang="en-US" sz="1900" dirty="0"/>
          </a:p>
        </p:txBody>
      </p:sp>
      <p:sp>
        <p:nvSpPr>
          <p:cNvPr id="4" name="Content Placeholder 3"/>
          <p:cNvSpPr>
            <a:spLocks noGrp="1"/>
          </p:cNvSpPr>
          <p:nvPr>
            <p:ph sz="half" idx="2"/>
          </p:nvPr>
        </p:nvSpPr>
        <p:spPr>
          <a:xfrm>
            <a:off x="6416039" y="2228003"/>
            <a:ext cx="5194769" cy="4132157"/>
          </a:xfrm>
        </p:spPr>
        <p:txBody>
          <a:bodyPr>
            <a:normAutofit/>
          </a:bodyPr>
          <a:lstStyle/>
          <a:p>
            <a:pPr algn="just"/>
            <a:r>
              <a:rPr lang="el-GR" sz="1900" dirty="0"/>
              <a:t>Μαγκαζίνο, όπως το «</a:t>
            </a:r>
            <a:r>
              <a:rPr lang="el-GR" sz="1900" i="1" dirty="0"/>
              <a:t>Today show</a:t>
            </a:r>
            <a:r>
              <a:rPr lang="el-GR" sz="1900" dirty="0"/>
              <a:t>» και το «</a:t>
            </a:r>
            <a:r>
              <a:rPr lang="el-GR" sz="1900" i="1" dirty="0"/>
              <a:t>The Tonight Show</a:t>
            </a:r>
            <a:r>
              <a:rPr lang="el-GR" sz="1900" dirty="0"/>
              <a:t>», που έκαναν πρεμιέρα στις αρχές της δεκαετίας του 1950, περιείχαν πολλά τμήματα και διεξάγονταν για αρκετές ώρες</a:t>
            </a:r>
          </a:p>
          <a:p>
            <a:pPr algn="just"/>
            <a:r>
              <a:rPr lang="el-GR" sz="1900" dirty="0"/>
              <a:t>Προβάλλονταν σε καθημερινή και όχι σε εβδομαδιαία βάση, αυξάνοντας δραστικά το κόστος διαφήμισης</a:t>
            </a:r>
          </a:p>
          <a:p>
            <a:pPr algn="just"/>
            <a:r>
              <a:rPr lang="el-GR" sz="1900" b="1" u="sng" dirty="0"/>
              <a:t>Αποτέλεσμα</a:t>
            </a:r>
            <a:r>
              <a:rPr lang="el-GR" sz="1900" dirty="0"/>
              <a:t>: Τα δίκτυα άρχισαν να πωλούν σποτ διαφημίσεων που έτρεχαν για 30 ή 60 δευτερόλεπτα</a:t>
            </a:r>
            <a:endParaRPr lang="en-US" sz="1900" dirty="0"/>
          </a:p>
        </p:txBody>
      </p:sp>
    </p:spTree>
    <p:extLst>
      <p:ext uri="{BB962C8B-B14F-4D97-AF65-F5344CB8AC3E}">
        <p14:creationId xmlns:p14="http://schemas.microsoft.com/office/powerpoint/2010/main" val="37772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7F8528-F329-80EA-DDE9-5A7F928778B4}"/>
              </a:ext>
            </a:extLst>
          </p:cNvPr>
          <p:cNvSpPr>
            <a:spLocks noGrp="1"/>
          </p:cNvSpPr>
          <p:nvPr>
            <p:ph type="title"/>
          </p:nvPr>
        </p:nvSpPr>
        <p:spPr>
          <a:xfrm>
            <a:off x="581192" y="702156"/>
            <a:ext cx="11029616" cy="842164"/>
          </a:xfrm>
        </p:spPr>
        <p:txBody>
          <a:bodyPr>
            <a:normAutofit/>
          </a:bodyPr>
          <a:lstStyle/>
          <a:p>
            <a:pPr algn="ctr"/>
            <a:r>
              <a:rPr lang="el-GR" sz="3500" b="1" dirty="0"/>
              <a:t>Η ΑΝΟΔΟΣ ΤΗΣ ΚΑΛΩΔΙΑΚΗΣ ΤΗΛΕΟΡΑΣΗΣ</a:t>
            </a:r>
            <a:endParaRPr lang="el-GR" sz="3500" dirty="0"/>
          </a:p>
        </p:txBody>
      </p:sp>
      <p:sp>
        <p:nvSpPr>
          <p:cNvPr id="3" name="Θέση περιεχομένου 2">
            <a:extLst>
              <a:ext uri="{FF2B5EF4-FFF2-40B4-BE49-F238E27FC236}">
                <a16:creationId xmlns:a16="http://schemas.microsoft.com/office/drawing/2014/main" id="{BABA2E2F-964B-1C0A-B0B5-F43B41D3E7DE}"/>
              </a:ext>
            </a:extLst>
          </p:cNvPr>
          <p:cNvSpPr>
            <a:spLocks noGrp="1"/>
          </p:cNvSpPr>
          <p:nvPr>
            <p:ph idx="1"/>
          </p:nvPr>
        </p:nvSpPr>
        <p:spPr>
          <a:xfrm>
            <a:off x="581192" y="1991360"/>
            <a:ext cx="11029615" cy="4246880"/>
          </a:xfrm>
        </p:spPr>
        <p:txBody>
          <a:bodyPr>
            <a:normAutofit lnSpcReduction="10000"/>
          </a:bodyPr>
          <a:lstStyle/>
          <a:p>
            <a:pPr algn="just"/>
            <a:r>
              <a:rPr lang="el-GR" sz="1800" dirty="0"/>
              <a:t>Αναπτύχθηκε αρχικά </a:t>
            </a:r>
            <a:r>
              <a:rPr lang="el-GR" sz="1800" i="1" dirty="0"/>
              <a:t>τη δεκαετία του 1940</a:t>
            </a:r>
            <a:r>
              <a:rPr lang="el-GR" sz="1800" dirty="0"/>
              <a:t> σε απομακρυσμένες ή ορεινές περιοχές, όπως στο Αρκάνσας, το </a:t>
            </a:r>
            <a:r>
              <a:rPr lang="el-GR" sz="1800" dirty="0" err="1"/>
              <a:t>Όρεγκον</a:t>
            </a:r>
            <a:r>
              <a:rPr lang="el-GR" sz="1800" dirty="0"/>
              <a:t> και την </a:t>
            </a:r>
            <a:r>
              <a:rPr lang="el-GR" sz="1800" dirty="0" err="1"/>
              <a:t>Πενσυλβάνια</a:t>
            </a:r>
            <a:r>
              <a:rPr lang="el-GR" sz="1800" dirty="0"/>
              <a:t>, για να ενισχύσει την κακή λήψη κανονικών τηλεοπτικών σημάτων</a:t>
            </a:r>
            <a:endParaRPr lang="en-US" sz="1800" dirty="0"/>
          </a:p>
          <a:p>
            <a:pPr algn="just"/>
            <a:r>
              <a:rPr lang="el-GR" sz="1800" dirty="0"/>
              <a:t>Οι κεραίες καλωδίων ανεγέρθηκαν σε βουνά ή άλλα ψηλά σημεία</a:t>
            </a:r>
            <a:endParaRPr lang="en-US" sz="1800" dirty="0"/>
          </a:p>
          <a:p>
            <a:pPr algn="just"/>
            <a:r>
              <a:rPr lang="en-US" sz="1800" b="1" dirty="0"/>
              <a:t>T</a:t>
            </a:r>
            <a:r>
              <a:rPr lang="el-GR" sz="1800" b="1" dirty="0"/>
              <a:t>έλη της δεκαετίας του 1950</a:t>
            </a:r>
            <a:r>
              <a:rPr lang="el-GR" sz="1800" dirty="0"/>
              <a:t>: Οι χειριστές καλωδίων άρχισαν να πειραματίζονται με τα μικροκύματα, προκειμένου για να φέρουν σήματα από μακρινές πόλεις</a:t>
            </a:r>
          </a:p>
          <a:p>
            <a:pPr algn="just"/>
            <a:r>
              <a:rPr lang="el-GR" sz="1800" dirty="0"/>
              <a:t>Εκμεταλλευόμενοι την ικανότητά τους να λαμβάνουν σήματα εκπομπής μεγάλων αποστάσεων, οι </a:t>
            </a:r>
            <a:r>
              <a:rPr lang="el-GR" sz="1800" dirty="0" err="1"/>
              <a:t>πάροχοι</a:t>
            </a:r>
            <a:r>
              <a:rPr lang="el-GR" sz="1800" dirty="0"/>
              <a:t> αποχώρησαν από την παροχή τοπικής κοινοτικής υπηρεσίας και άρχισαν να επικεντρώνονται στο να προσφέρουν στους καταναλωτές πιο εκτεταμένες επιλογές προγραμματισμού</a:t>
            </a:r>
          </a:p>
          <a:p>
            <a:pPr algn="just"/>
            <a:r>
              <a:rPr lang="el-GR" sz="1800" u="sng" dirty="0"/>
              <a:t>Παράδειγμα</a:t>
            </a:r>
            <a:r>
              <a:rPr lang="el-GR" sz="1800" dirty="0"/>
              <a:t>: Οι αγροτικές περιοχές της </a:t>
            </a:r>
            <a:r>
              <a:rPr lang="el-GR" sz="1800" dirty="0" err="1"/>
              <a:t>Πενσυλβάνια</a:t>
            </a:r>
            <a:r>
              <a:rPr lang="el-GR" sz="1800" dirty="0"/>
              <a:t>, που είχαν μόνο τρία κανάλια (ένα για κάθε δίκτυο), σύντομα είχαν υπερδιπλάσιο αριθμό καναλιών, καθώς οι φορείς εκμετάλλευσης άρχισαν να εισάγουν προγράμματα από ανεξάρτητους σταθμούς στη Νέα Υόρκη και τη Φιλαδέλφεια</a:t>
            </a:r>
          </a:p>
          <a:p>
            <a:pPr algn="just"/>
            <a:r>
              <a:rPr lang="el-GR" sz="1800" b="1" i="1" dirty="0"/>
              <a:t>1962</a:t>
            </a:r>
            <a:r>
              <a:rPr lang="el-GR" sz="1800" dirty="0"/>
              <a:t>: Λειτουργούσαν σχεδόν 800 καλωδιακά συστήματα, εξυπηρετώντας 850.000 συνδρομητές</a:t>
            </a:r>
            <a:endParaRPr lang="en-US" sz="1800" dirty="0"/>
          </a:p>
          <a:p>
            <a:endParaRPr lang="el-GR" dirty="0"/>
          </a:p>
        </p:txBody>
      </p:sp>
    </p:spTree>
    <p:extLst>
      <p:ext uri="{BB962C8B-B14F-4D97-AF65-F5344CB8AC3E}">
        <p14:creationId xmlns:p14="http://schemas.microsoft.com/office/powerpoint/2010/main" val="105928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nchor="b">
            <a:normAutofit/>
          </a:bodyPr>
          <a:lstStyle/>
          <a:p>
            <a:r>
              <a:rPr lang="el-GR" b="1"/>
              <a:t>ΑΠΟ ΤΗΝ ΑΝΑΛΟΓΙΚΗ ΣΤΗΝ ΨΗΦΙΑΚΗ ΤΗΛΕΟΡΑΣΗ</a:t>
            </a:r>
            <a:endParaRPr lang="en-US" b="1"/>
          </a:p>
        </p:txBody>
      </p:sp>
      <p:graphicFrame>
        <p:nvGraphicFramePr>
          <p:cNvPr id="5" name="Content Placeholder 2">
            <a:extLst>
              <a:ext uri="{FF2B5EF4-FFF2-40B4-BE49-F238E27FC236}">
                <a16:creationId xmlns:a16="http://schemas.microsoft.com/office/drawing/2014/main" id="{E48D9BF3-8E90-7FC6-3A4D-BBBE9C5D9CC4}"/>
              </a:ext>
            </a:extLst>
          </p:cNvPr>
          <p:cNvGraphicFramePr>
            <a:graphicFrameLocks noGrp="1"/>
          </p:cNvGraphicFramePr>
          <p:nvPr>
            <p:ph idx="1"/>
            <p:extLst>
              <p:ext uri="{D42A27DB-BD31-4B8C-83A1-F6EECF244321}">
                <p14:modId xmlns:p14="http://schemas.microsoft.com/office/powerpoint/2010/main" val="4201157752"/>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1326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ΑΠΟ ΤΗΝ ΑΝΑΛΟΓΙΚΗ ΣΤΗΝ ΨΗΦΙΑΚΗ ΤΗΛΕΟΡΑΣΗ</a:t>
            </a:r>
            <a:endParaRPr lang="en-US" sz="3500" dirty="0"/>
          </a:p>
        </p:txBody>
      </p:sp>
      <p:sp>
        <p:nvSpPr>
          <p:cNvPr id="3" name="Content Placeholder 2"/>
          <p:cNvSpPr>
            <a:spLocks noGrp="1"/>
          </p:cNvSpPr>
          <p:nvPr>
            <p:ph idx="1"/>
          </p:nvPr>
        </p:nvSpPr>
        <p:spPr/>
        <p:txBody>
          <a:bodyPr>
            <a:normAutofit/>
          </a:bodyPr>
          <a:lstStyle/>
          <a:p>
            <a:pPr algn="just"/>
            <a:r>
              <a:rPr lang="el-GR" sz="2100" b="1" i="1" dirty="0"/>
              <a:t>1987</a:t>
            </a:r>
            <a:r>
              <a:rPr lang="el-GR" sz="2100" dirty="0"/>
              <a:t>: Η Συμβουλευτική Επιτροπή για τις Προηγμένες Τηλεοπτικές Υπηρεσίες άρχισε να δοκιμάζει διάφορα τηλεοπτικά συστήματα, αναλογικά και ψηφιακά</a:t>
            </a:r>
          </a:p>
          <a:p>
            <a:pPr algn="just"/>
            <a:r>
              <a:rPr lang="el-GR" sz="2100" b="1" i="1" dirty="0"/>
              <a:t>2009</a:t>
            </a:r>
            <a:r>
              <a:rPr lang="el-GR" sz="2100" dirty="0"/>
              <a:t>: Συμφώνησε τελικά στην αλλαγή από την αναλογική σε ψηφιακή μορφή, επιτρέποντας μια μεταβατική περίοδο κατά την οποία οι ραδιοτηλεοπτικοί φορείς θα μπορούσαν να στείλουν το σήμα τους τόσο σε αναλογικό όσο και σε ψηφιακό κανάλι</a:t>
            </a:r>
            <a:endParaRPr lang="en-US" sz="2100" dirty="0"/>
          </a:p>
        </p:txBody>
      </p:sp>
    </p:spTree>
    <p:extLst>
      <p:ext uri="{BB962C8B-B14F-4D97-AF65-F5344CB8AC3E}">
        <p14:creationId xmlns:p14="http://schemas.microsoft.com/office/powerpoint/2010/main" val="80306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C0796B-B5BD-3A38-036F-7EFE74F6249E}"/>
              </a:ext>
            </a:extLst>
          </p:cNvPr>
          <p:cNvSpPr>
            <a:spLocks noGrp="1"/>
          </p:cNvSpPr>
          <p:nvPr>
            <p:ph type="title"/>
          </p:nvPr>
        </p:nvSpPr>
        <p:spPr>
          <a:xfrm>
            <a:off x="581193" y="729658"/>
            <a:ext cx="11029616" cy="988332"/>
          </a:xfrm>
        </p:spPr>
        <p:txBody>
          <a:bodyPr anchor="b">
            <a:normAutofit/>
          </a:bodyPr>
          <a:lstStyle/>
          <a:p>
            <a:pPr algn="ctr"/>
            <a:r>
              <a:rPr lang="el-GR" sz="3500" b="1" dirty="0"/>
              <a:t>ΑΠΟ ΤΗΝ ΑΝΑΛΟΓΙΚΗ ΣΤΗΝ ΨΗΦΙΑΚΗ ΤΗΛΕΟΡΑΣΗ</a:t>
            </a:r>
            <a:endParaRPr lang="el-GR" sz="3500" dirty="0"/>
          </a:p>
        </p:txBody>
      </p:sp>
      <p:pic>
        <p:nvPicPr>
          <p:cNvPr id="6" name="Θέση περιεχομένου 5" descr="Εικόνα που περιέχει κείμενο, καρτούν, σκίτσο/σχέδιο, τηλεόραση&#10;&#10;Το περιεχόμενο που δημιουργείται από AI ενδέχεται να είναι εσφαλμένο.">
            <a:extLst>
              <a:ext uri="{FF2B5EF4-FFF2-40B4-BE49-F238E27FC236}">
                <a16:creationId xmlns:a16="http://schemas.microsoft.com/office/drawing/2014/main" id="{8EBB61AA-4BB4-3FB5-8894-1D5DFEEA73F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2892" y="2228003"/>
            <a:ext cx="4351368" cy="3633047"/>
          </a:xfrm>
          <a:noFill/>
        </p:spPr>
      </p:pic>
      <p:sp>
        <p:nvSpPr>
          <p:cNvPr id="4" name="Θέση περιεχομένου 3">
            <a:extLst>
              <a:ext uri="{FF2B5EF4-FFF2-40B4-BE49-F238E27FC236}">
                <a16:creationId xmlns:a16="http://schemas.microsoft.com/office/drawing/2014/main" id="{D57F91B6-4C6E-A8A7-78E8-39D45CE452D0}"/>
              </a:ext>
            </a:extLst>
          </p:cNvPr>
          <p:cNvSpPr>
            <a:spLocks noGrp="1"/>
          </p:cNvSpPr>
          <p:nvPr>
            <p:ph sz="half" idx="2"/>
          </p:nvPr>
        </p:nvSpPr>
        <p:spPr>
          <a:xfrm>
            <a:off x="5923281" y="2228003"/>
            <a:ext cx="5687528" cy="4061037"/>
          </a:xfrm>
        </p:spPr>
        <p:txBody>
          <a:bodyPr anchor="ctr">
            <a:normAutofit/>
          </a:bodyPr>
          <a:lstStyle/>
          <a:p>
            <a:pPr algn="just"/>
            <a:r>
              <a:rPr lang="el-GR" sz="2000" b="1" i="1" dirty="0"/>
              <a:t>1987</a:t>
            </a:r>
            <a:r>
              <a:rPr lang="el-GR" sz="2000" dirty="0"/>
              <a:t>: Η Συμβουλευτική Επιτροπή για τις Προηγμένες Τηλεοπτικές Υπηρεσίες άρχισε να δοκιμάζει διάφορα τηλεοπτικά συστήματα, αναλογικά και ψηφιακά</a:t>
            </a:r>
          </a:p>
          <a:p>
            <a:pPr algn="just"/>
            <a:r>
              <a:rPr lang="el-GR" sz="2000" b="1" i="1" dirty="0"/>
              <a:t>2009</a:t>
            </a:r>
            <a:r>
              <a:rPr lang="el-GR" sz="2000" dirty="0"/>
              <a:t>: Συμφώνησε τελικά στην αλλαγή από την αναλογική σε ψηφιακή μορφή, επιτρέποντας μια μεταβατική περίοδο κατά την οποία οι ραδιοτηλεοπτικοί φορείς θα μπορούσαν να στείλουν το σήμα τους τόσο σε αναλογικό όσο και σε ψηφιακό κανάλι</a:t>
            </a:r>
            <a:endParaRPr lang="en-US" sz="2000" dirty="0"/>
          </a:p>
        </p:txBody>
      </p:sp>
    </p:spTree>
    <p:extLst>
      <p:ext uri="{BB962C8B-B14F-4D97-AF65-F5344CB8AC3E}">
        <p14:creationId xmlns:p14="http://schemas.microsoft.com/office/powerpoint/2010/main" val="104177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729657"/>
            <a:ext cx="11029616" cy="3009223"/>
          </a:xfrm>
        </p:spPr>
        <p:txBody>
          <a:bodyPr>
            <a:normAutofit/>
          </a:bodyPr>
          <a:lstStyle/>
          <a:p>
            <a:pPr algn="ctr"/>
            <a:r>
              <a:rPr lang="el-GR" sz="4000" b="1" dirty="0"/>
              <a:t>Η «ΓΕΝΝΗΣΗ» ΤΗΣ ΕΛΛΗΝΙΚΗΣ ΤΗΛΕΟΡΑΣΗΣ</a:t>
            </a:r>
            <a:endParaRPr lang="en-US" sz="4000" b="1" dirty="0"/>
          </a:p>
        </p:txBody>
      </p:sp>
    </p:spTree>
    <p:extLst>
      <p:ext uri="{BB962C8B-B14F-4D97-AF65-F5344CB8AC3E}">
        <p14:creationId xmlns:p14="http://schemas.microsoft.com/office/powerpoint/2010/main" val="403432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56" y="933450"/>
            <a:ext cx="3245343" cy="3008630"/>
          </a:xfrm>
        </p:spPr>
        <p:txBody>
          <a:bodyPr anchor="b">
            <a:normAutofit/>
          </a:bodyPr>
          <a:lstStyle/>
          <a:p>
            <a:r>
              <a:rPr lang="el-GR" sz="3000" b="1" dirty="0"/>
              <a:t>«</a:t>
            </a:r>
            <a:r>
              <a:rPr lang="el-GR" sz="3000" b="1" dirty="0" err="1"/>
              <a:t>πειραματικεσ</a:t>
            </a:r>
            <a:r>
              <a:rPr lang="el-GR" sz="3000" b="1" dirty="0"/>
              <a:t>» </a:t>
            </a:r>
            <a:r>
              <a:rPr lang="el-GR" sz="3000" b="1" dirty="0" err="1"/>
              <a:t>προσπαθειεσ</a:t>
            </a:r>
            <a:endParaRPr lang="en-US" sz="3000" b="1" dirty="0"/>
          </a:p>
        </p:txBody>
      </p:sp>
      <p:sp>
        <p:nvSpPr>
          <p:cNvPr id="3" name="Content Placeholder 2"/>
          <p:cNvSpPr>
            <a:spLocks noGrp="1"/>
          </p:cNvSpPr>
          <p:nvPr>
            <p:ph idx="1"/>
          </p:nvPr>
        </p:nvSpPr>
        <p:spPr>
          <a:xfrm>
            <a:off x="4900928" y="1179828"/>
            <a:ext cx="6650991" cy="4865371"/>
          </a:xfrm>
        </p:spPr>
        <p:txBody>
          <a:bodyPr anchor="ctr">
            <a:normAutofit/>
          </a:bodyPr>
          <a:lstStyle/>
          <a:p>
            <a:pPr algn="just">
              <a:lnSpc>
                <a:spcPct val="100000"/>
              </a:lnSpc>
            </a:pPr>
            <a:r>
              <a:rPr lang="el-GR" sz="1900" dirty="0">
                <a:solidFill>
                  <a:schemeClr val="tx1"/>
                </a:solidFill>
              </a:rPr>
              <a:t>«</a:t>
            </a:r>
            <a:r>
              <a:rPr lang="el-GR" sz="1900" i="1" dirty="0" err="1">
                <a:solidFill>
                  <a:schemeClr val="tx1"/>
                </a:solidFill>
              </a:rPr>
              <a:t>Επήραμε</a:t>
            </a:r>
            <a:r>
              <a:rPr lang="el-GR" sz="1900" i="1" dirty="0">
                <a:solidFill>
                  <a:schemeClr val="tx1"/>
                </a:solidFill>
              </a:rPr>
              <a:t> εκείνο τον εξοπλισμό της ΔΕΗ και τον </a:t>
            </a:r>
            <a:r>
              <a:rPr lang="el-GR" sz="1900" i="1" dirty="0" err="1">
                <a:solidFill>
                  <a:schemeClr val="tx1"/>
                </a:solidFill>
              </a:rPr>
              <a:t>εστήσαμε</a:t>
            </a:r>
            <a:r>
              <a:rPr lang="el-GR" sz="1900" i="1" dirty="0">
                <a:solidFill>
                  <a:schemeClr val="tx1"/>
                </a:solidFill>
              </a:rPr>
              <a:t> στην ταράτσα του κτηρίου του ΟΤΕ, στην 3η Σεπτεμβρίου. Ήμασταν μια ομάδα ανθρώπων με ενθουσιασμό και πάθος. Τεχνικοί, παρουσιαστές… Επικεφαλής ήταν ο Μιχάλης </a:t>
            </a:r>
            <a:r>
              <a:rPr lang="el-GR" sz="1900" i="1" dirty="0" err="1">
                <a:solidFill>
                  <a:schemeClr val="tx1"/>
                </a:solidFill>
              </a:rPr>
              <a:t>Γιαννακάκος</a:t>
            </a:r>
            <a:r>
              <a:rPr lang="el-GR" sz="1900" i="1" dirty="0">
                <a:solidFill>
                  <a:schemeClr val="tx1"/>
                </a:solidFill>
              </a:rPr>
              <a:t> και ανάμεσά τους η Ελένη </a:t>
            </a:r>
            <a:r>
              <a:rPr lang="el-GR" sz="1900" i="1" dirty="0" err="1">
                <a:solidFill>
                  <a:schemeClr val="tx1"/>
                </a:solidFill>
              </a:rPr>
              <a:t>Κυπραίου</a:t>
            </a:r>
            <a:r>
              <a:rPr lang="el-GR" sz="1900" i="1" dirty="0">
                <a:solidFill>
                  <a:schemeClr val="tx1"/>
                </a:solidFill>
              </a:rPr>
              <a:t>, η Τατιάνα </a:t>
            </a:r>
            <a:r>
              <a:rPr lang="el-GR" sz="1900" i="1" dirty="0" err="1">
                <a:solidFill>
                  <a:schemeClr val="tx1"/>
                </a:solidFill>
              </a:rPr>
              <a:t>Μιλλιέξ</a:t>
            </a:r>
            <a:r>
              <a:rPr lang="el-GR" sz="1900" i="1" dirty="0">
                <a:solidFill>
                  <a:schemeClr val="tx1"/>
                </a:solidFill>
              </a:rPr>
              <a:t>, ο Γιώργος </a:t>
            </a:r>
            <a:r>
              <a:rPr lang="el-GR" sz="1900" i="1" dirty="0" err="1">
                <a:solidFill>
                  <a:schemeClr val="tx1"/>
                </a:solidFill>
              </a:rPr>
              <a:t>Δάμπασης</a:t>
            </a:r>
            <a:r>
              <a:rPr lang="el-GR" sz="1900" i="1" dirty="0">
                <a:solidFill>
                  <a:schemeClr val="tx1"/>
                </a:solidFill>
              </a:rPr>
              <a:t>, ο Γιώργος Κάρτερ, ο Μικές Ψαλίδας, ο Ασλανίδης και άλλοι. Οι πρώτες μεταδόσεις σήματος από πειραματικό σταθμό έγιναν τον Μάιο και τον Ιούνιο του 1965</a:t>
            </a:r>
            <a:r>
              <a:rPr lang="el-GR" sz="1900" dirty="0">
                <a:solidFill>
                  <a:schemeClr val="tx1"/>
                </a:solidFill>
              </a:rPr>
              <a:t>» (</a:t>
            </a:r>
            <a:r>
              <a:rPr lang="el-GR" sz="1900" dirty="0" err="1">
                <a:solidFill>
                  <a:schemeClr val="tx1"/>
                </a:solidFill>
              </a:rPr>
              <a:t>Αναστάσης</a:t>
            </a:r>
            <a:r>
              <a:rPr lang="el-GR" sz="1900" dirty="0">
                <a:solidFill>
                  <a:schemeClr val="tx1"/>
                </a:solidFill>
              </a:rPr>
              <a:t> Πεπονής</a:t>
            </a:r>
            <a:r>
              <a:rPr lang="en-US" sz="1900" dirty="0">
                <a:solidFill>
                  <a:schemeClr val="tx1"/>
                </a:solidFill>
              </a:rPr>
              <a:t>, </a:t>
            </a:r>
            <a:r>
              <a:rPr lang="el-GR" sz="1900" dirty="0">
                <a:solidFill>
                  <a:schemeClr val="tx1"/>
                </a:solidFill>
              </a:rPr>
              <a:t>γενικός διευθυντής του Εθνικού Ιδρύματος Ραδιοφωνίας)</a:t>
            </a:r>
          </a:p>
          <a:p>
            <a:pPr algn="just">
              <a:lnSpc>
                <a:spcPct val="100000"/>
              </a:lnSpc>
            </a:pPr>
            <a:r>
              <a:rPr lang="el-GR" sz="1900" dirty="0">
                <a:solidFill>
                  <a:schemeClr val="tx1"/>
                </a:solidFill>
              </a:rPr>
              <a:t>«</a:t>
            </a:r>
            <a:r>
              <a:rPr lang="el-GR" sz="1900" i="1" dirty="0">
                <a:solidFill>
                  <a:schemeClr val="tx1"/>
                </a:solidFill>
              </a:rPr>
              <a:t>ΤΗΛΕΟΡΑΣΗ - Η γενική δοκιμή αρχίζει - ΟΠΤΙΚΗ ΕΠΑΦΗ ΜΕ ΤΗΝ ΑΘΗΝΑ ΑΠΟ ΤΗΝ ΨΗΛΟΤΕΡΗ ΤΑΡΑΤΣΑ - ΕΧΟΥΝ ΕΙΣΑΧΘΗ ΣΤΗΝ ΕΛΛΑΔΑ 1.000 ΟΘΟΝΕΣ - ΜΕΤΑ ΕΞΑΜΗΝΟ Η ΕΓΚΑΤΑΣΤΑΣΗ ΤΡΙΩΝ ΠΡΑΓΜΑΤΙΚΩΝ ΣΤΑΘΜΩΝ</a:t>
            </a:r>
            <a:r>
              <a:rPr lang="el-GR" sz="1900" dirty="0">
                <a:solidFill>
                  <a:schemeClr val="tx1"/>
                </a:solidFill>
              </a:rPr>
              <a:t>» (</a:t>
            </a:r>
            <a:r>
              <a:rPr lang="el-GR" sz="1900" dirty="0" err="1">
                <a:solidFill>
                  <a:schemeClr val="tx1"/>
                </a:solidFill>
              </a:rPr>
              <a:t>εφημ</a:t>
            </a:r>
            <a:r>
              <a:rPr lang="el-GR" sz="1900" dirty="0">
                <a:solidFill>
                  <a:schemeClr val="tx1"/>
                </a:solidFill>
              </a:rPr>
              <a:t>. «Ελευθερία», 8/5/1965)</a:t>
            </a:r>
            <a:endParaRPr lang="en-US" sz="1900" dirty="0">
              <a:solidFill>
                <a:schemeClr val="tx1"/>
              </a:solidFill>
            </a:endParaRPr>
          </a:p>
        </p:txBody>
      </p:sp>
    </p:spTree>
    <p:extLst>
      <p:ext uri="{BB962C8B-B14F-4D97-AF65-F5344CB8AC3E}">
        <p14:creationId xmlns:p14="http://schemas.microsoft.com/office/powerpoint/2010/main" val="287869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73C227-A16A-DBAC-7EE5-0A606B65CD82}"/>
              </a:ext>
            </a:extLst>
          </p:cNvPr>
          <p:cNvSpPr>
            <a:spLocks noGrp="1"/>
          </p:cNvSpPr>
          <p:nvPr>
            <p:ph type="title"/>
          </p:nvPr>
        </p:nvSpPr>
        <p:spPr>
          <a:xfrm>
            <a:off x="581192" y="702156"/>
            <a:ext cx="11029616" cy="1776884"/>
          </a:xfrm>
        </p:spPr>
        <p:txBody>
          <a:bodyPr>
            <a:normAutofit/>
          </a:bodyPr>
          <a:lstStyle/>
          <a:p>
            <a:pPr algn="ctr"/>
            <a:r>
              <a:rPr lang="el-GR" sz="3500" b="1" dirty="0"/>
              <a:t>Η ΙΣΤΟΡΙΑ ΤΗΣ ΤΗΛΕΟΡΑΣΗΣ</a:t>
            </a:r>
          </a:p>
        </p:txBody>
      </p:sp>
      <p:sp>
        <p:nvSpPr>
          <p:cNvPr id="3" name="Θέση περιεχομένου 2">
            <a:extLst>
              <a:ext uri="{FF2B5EF4-FFF2-40B4-BE49-F238E27FC236}">
                <a16:creationId xmlns:a16="http://schemas.microsoft.com/office/drawing/2014/main" id="{E2AD2870-D9A0-64B6-1428-5593D7FD156E}"/>
              </a:ext>
            </a:extLst>
          </p:cNvPr>
          <p:cNvSpPr>
            <a:spLocks noGrp="1"/>
          </p:cNvSpPr>
          <p:nvPr>
            <p:ph idx="1"/>
          </p:nvPr>
        </p:nvSpPr>
        <p:spPr>
          <a:xfrm>
            <a:off x="581192" y="2915920"/>
            <a:ext cx="11029615" cy="3059430"/>
          </a:xfrm>
        </p:spPr>
        <p:txBody>
          <a:bodyPr>
            <a:normAutofit/>
          </a:bodyPr>
          <a:lstStyle/>
          <a:p>
            <a:pPr algn="ctr"/>
            <a:r>
              <a:rPr lang="en-US" sz="2500" dirty="0"/>
              <a:t>Link: </a:t>
            </a:r>
            <a:r>
              <a:rPr lang="en-US" sz="2500" dirty="0">
                <a:hlinkClick r:id="rId2"/>
              </a:rPr>
              <a:t>https://www.youtube.com/watch?v=ykKdnTKJ_zs</a:t>
            </a:r>
            <a:r>
              <a:rPr lang="en-US" sz="2500" dirty="0"/>
              <a:t> </a:t>
            </a:r>
            <a:endParaRPr lang="el-GR" sz="2500" dirty="0"/>
          </a:p>
        </p:txBody>
      </p:sp>
    </p:spTree>
    <p:extLst>
      <p:ext uri="{BB962C8B-B14F-4D97-AF65-F5344CB8AC3E}">
        <p14:creationId xmlns:p14="http://schemas.microsoft.com/office/powerpoint/2010/main" val="1555859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nchor="b">
            <a:normAutofit/>
          </a:bodyPr>
          <a:lstStyle/>
          <a:p>
            <a:pPr algn="ctr"/>
            <a:r>
              <a:rPr lang="el-GR" sz="3500" b="1" dirty="0"/>
              <a:t>«</a:t>
            </a:r>
            <a:r>
              <a:rPr lang="el-GR" sz="3500" b="1" dirty="0" err="1"/>
              <a:t>πειραματικεσ</a:t>
            </a:r>
            <a:r>
              <a:rPr lang="el-GR" sz="3500" b="1" dirty="0"/>
              <a:t>» </a:t>
            </a:r>
            <a:r>
              <a:rPr lang="el-GR" sz="3500" b="1" dirty="0" err="1"/>
              <a:t>προσπαθειεσ</a:t>
            </a:r>
            <a:endParaRPr lang="en-US" sz="3500" dirty="0"/>
          </a:p>
        </p:txBody>
      </p:sp>
      <p:graphicFrame>
        <p:nvGraphicFramePr>
          <p:cNvPr id="5" name="Content Placeholder 2">
            <a:extLst>
              <a:ext uri="{FF2B5EF4-FFF2-40B4-BE49-F238E27FC236}">
                <a16:creationId xmlns:a16="http://schemas.microsoft.com/office/drawing/2014/main" id="{41FBC15F-7E6F-0EA8-E16D-3DFC1DAC2A2A}"/>
              </a:ext>
            </a:extLst>
          </p:cNvPr>
          <p:cNvGraphicFramePr>
            <a:graphicFrameLocks noGrp="1"/>
          </p:cNvGraphicFramePr>
          <p:nvPr>
            <p:ph idx="1"/>
            <p:extLst>
              <p:ext uri="{D42A27DB-BD31-4B8C-83A1-F6EECF244321}">
                <p14:modId xmlns:p14="http://schemas.microsoft.com/office/powerpoint/2010/main" val="573897649"/>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0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858E32-12FC-8911-0432-9C11892D5286}"/>
              </a:ext>
            </a:extLst>
          </p:cNvPr>
          <p:cNvSpPr>
            <a:spLocks noGrp="1"/>
          </p:cNvSpPr>
          <p:nvPr>
            <p:ph type="title"/>
          </p:nvPr>
        </p:nvSpPr>
        <p:spPr>
          <a:xfrm>
            <a:off x="767857" y="933450"/>
            <a:ext cx="3031852" cy="3191510"/>
          </a:xfrm>
        </p:spPr>
        <p:txBody>
          <a:bodyPr anchor="b">
            <a:normAutofit/>
          </a:bodyPr>
          <a:lstStyle/>
          <a:p>
            <a:r>
              <a:rPr lang="el-GR" sz="2700" b="1" dirty="0"/>
              <a:t>Η </a:t>
            </a:r>
            <a:r>
              <a:rPr lang="el-GR" sz="2700" b="1" dirty="0" err="1"/>
              <a:t>τηλεΟραση</a:t>
            </a:r>
            <a:r>
              <a:rPr lang="el-GR" sz="2700" b="1" dirty="0"/>
              <a:t> των </a:t>
            </a:r>
            <a:r>
              <a:rPr lang="el-GR" sz="2700" b="1" dirty="0" err="1"/>
              <a:t>ΕνΟπλων</a:t>
            </a:r>
            <a:r>
              <a:rPr lang="el-GR" sz="2700" b="1" dirty="0"/>
              <a:t> </a:t>
            </a:r>
            <a:r>
              <a:rPr lang="el-GR" sz="2700" b="1" dirty="0" err="1"/>
              <a:t>Δυναμεων</a:t>
            </a:r>
            <a:endParaRPr lang="el-GR" sz="2700" dirty="0"/>
          </a:p>
        </p:txBody>
      </p:sp>
      <p:sp>
        <p:nvSpPr>
          <p:cNvPr id="3" name="Θέση περιεχομένου 2">
            <a:extLst>
              <a:ext uri="{FF2B5EF4-FFF2-40B4-BE49-F238E27FC236}">
                <a16:creationId xmlns:a16="http://schemas.microsoft.com/office/drawing/2014/main" id="{1B8B6B70-7BE3-4383-E9DC-00CFCEF03C55}"/>
              </a:ext>
            </a:extLst>
          </p:cNvPr>
          <p:cNvSpPr>
            <a:spLocks noGrp="1"/>
          </p:cNvSpPr>
          <p:nvPr>
            <p:ph idx="1"/>
          </p:nvPr>
        </p:nvSpPr>
        <p:spPr>
          <a:xfrm>
            <a:off x="4941568" y="1464309"/>
            <a:ext cx="6650991" cy="4658216"/>
          </a:xfrm>
        </p:spPr>
        <p:txBody>
          <a:bodyPr anchor="ctr">
            <a:normAutofit lnSpcReduction="10000"/>
          </a:bodyPr>
          <a:lstStyle/>
          <a:p>
            <a:pPr>
              <a:lnSpc>
                <a:spcPct val="100000"/>
              </a:lnSpc>
            </a:pPr>
            <a:r>
              <a:rPr lang="el-GR" dirty="0"/>
              <a:t>Η </a:t>
            </a:r>
            <a:r>
              <a:rPr lang="el-GR" b="1" i="1" dirty="0"/>
              <a:t>ΤΕΔ</a:t>
            </a:r>
            <a:r>
              <a:rPr lang="el-GR" dirty="0"/>
              <a:t> (</a:t>
            </a:r>
            <a:r>
              <a:rPr lang="el-GR" dirty="0" err="1"/>
              <a:t>Τηλεόρασις</a:t>
            </a:r>
            <a:r>
              <a:rPr lang="el-GR" dirty="0"/>
              <a:t> Ενόπλων Δυνάμεων) είχε προηγηθεί του ΕΙΡ </a:t>
            </a:r>
          </a:p>
          <a:p>
            <a:pPr>
              <a:lnSpc>
                <a:spcPct val="100000"/>
              </a:lnSpc>
            </a:pPr>
            <a:r>
              <a:rPr lang="el-GR" dirty="0"/>
              <a:t>Ήδη, από τον </a:t>
            </a:r>
            <a:r>
              <a:rPr lang="el-GR" i="1" dirty="0"/>
              <a:t>Αύγουστο του 1965</a:t>
            </a:r>
            <a:r>
              <a:rPr lang="el-GR" dirty="0"/>
              <a:t>, στην ταράτσα της Γεωγραφικής Υπηρεσίας Στρατού στην Πατησίων, ήταν εγκατεστημένος ιστός 16 μέτρων πάνω στον οποίο στηρίζονταν τέσσερις κεραίες και εκπέμπουν σήμα σε αρκετό εύρος πέριξ της Υπηρεσίας</a:t>
            </a:r>
          </a:p>
          <a:p>
            <a:pPr>
              <a:lnSpc>
                <a:spcPct val="100000"/>
              </a:lnSpc>
            </a:pPr>
            <a:r>
              <a:rPr lang="el-GR" i="1" dirty="0"/>
              <a:t>Σεπτέμβριος ’65</a:t>
            </a:r>
            <a:r>
              <a:rPr lang="el-GR" dirty="0"/>
              <a:t>: Ο επιχειρηματίας ηλεκτρικών ειδών Χρίστος </a:t>
            </a:r>
            <a:r>
              <a:rPr lang="el-GR" dirty="0" err="1"/>
              <a:t>Καρασεβντάς</a:t>
            </a:r>
            <a:r>
              <a:rPr lang="el-GR" dirty="0"/>
              <a:t> δώρισε στην Υπηρεσία ενισχυμένο πομπό και δύο μηχανές λήψεως, προσβλέποντας:</a:t>
            </a:r>
          </a:p>
          <a:p>
            <a:pPr marL="0" indent="0">
              <a:lnSpc>
                <a:spcPct val="100000"/>
              </a:lnSpc>
              <a:buNone/>
            </a:pPr>
            <a:r>
              <a:rPr lang="el-GR" dirty="0"/>
              <a:t>α) Στην καθιέρωση της τηλεόρασης και </a:t>
            </a:r>
          </a:p>
          <a:p>
            <a:pPr marL="0" indent="0">
              <a:lnSpc>
                <a:spcPct val="100000"/>
              </a:lnSpc>
              <a:buNone/>
            </a:pPr>
            <a:r>
              <a:rPr lang="el-GR" dirty="0"/>
              <a:t>β) Στην πώληση των δεκτών, που πλημμύριζαν τις αποθήκες του</a:t>
            </a:r>
            <a:endParaRPr lang="en-US" dirty="0"/>
          </a:p>
          <a:p>
            <a:pPr>
              <a:lnSpc>
                <a:spcPct val="100000"/>
              </a:lnSpc>
            </a:pPr>
            <a:endParaRPr lang="el-GR" sz="1900" dirty="0"/>
          </a:p>
        </p:txBody>
      </p:sp>
    </p:spTree>
    <p:extLst>
      <p:ext uri="{BB962C8B-B14F-4D97-AF65-F5344CB8AC3E}">
        <p14:creationId xmlns:p14="http://schemas.microsoft.com/office/powerpoint/2010/main" val="2245321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6EAD4B-B99C-5B98-5745-F387A65F8BBE}"/>
              </a:ext>
            </a:extLst>
          </p:cNvPr>
          <p:cNvSpPr>
            <a:spLocks noGrp="1"/>
          </p:cNvSpPr>
          <p:nvPr>
            <p:ph type="title"/>
          </p:nvPr>
        </p:nvSpPr>
        <p:spPr/>
        <p:txBody>
          <a:bodyPr/>
          <a:lstStyle/>
          <a:p>
            <a:r>
              <a:rPr lang="el-GR" b="1" dirty="0"/>
              <a:t>Η </a:t>
            </a:r>
            <a:r>
              <a:rPr lang="el-GR" b="1" dirty="0" err="1"/>
              <a:t>τηλεΟραση</a:t>
            </a:r>
            <a:r>
              <a:rPr lang="el-GR" b="1" dirty="0"/>
              <a:t> των </a:t>
            </a:r>
            <a:r>
              <a:rPr lang="el-GR" b="1" dirty="0" err="1"/>
              <a:t>ΕνΟπλων</a:t>
            </a:r>
            <a:r>
              <a:rPr lang="el-GR" b="1" dirty="0"/>
              <a:t> </a:t>
            </a:r>
            <a:r>
              <a:rPr lang="el-GR" b="1" dirty="0" err="1"/>
              <a:t>Δυναμεων</a:t>
            </a:r>
            <a:endParaRPr lang="el-GR" dirty="0"/>
          </a:p>
        </p:txBody>
      </p:sp>
      <p:sp>
        <p:nvSpPr>
          <p:cNvPr id="3" name="Θέση περιεχομένου 2">
            <a:extLst>
              <a:ext uri="{FF2B5EF4-FFF2-40B4-BE49-F238E27FC236}">
                <a16:creationId xmlns:a16="http://schemas.microsoft.com/office/drawing/2014/main" id="{A636C96C-E52A-8050-E0F1-02DD9D59A096}"/>
              </a:ext>
            </a:extLst>
          </p:cNvPr>
          <p:cNvSpPr>
            <a:spLocks noGrp="1"/>
          </p:cNvSpPr>
          <p:nvPr>
            <p:ph sz="half" idx="1"/>
          </p:nvPr>
        </p:nvSpPr>
        <p:spPr/>
        <p:txBody>
          <a:bodyPr>
            <a:normAutofit/>
          </a:bodyPr>
          <a:lstStyle/>
          <a:p>
            <a:pPr algn="just"/>
            <a:r>
              <a:rPr lang="el-GR" sz="1900" b="1" dirty="0">
                <a:solidFill>
                  <a:srgbClr val="171717"/>
                </a:solidFill>
                <a:latin typeface="Corbel" panose="020B0503020204020204" pitchFamily="34" charset="0"/>
              </a:rPr>
              <a:t>25 Σεπτεμβρίου 1965</a:t>
            </a:r>
            <a:r>
              <a:rPr lang="el-GR" sz="1900" dirty="0">
                <a:solidFill>
                  <a:srgbClr val="171717"/>
                </a:solidFill>
                <a:latin typeface="Corbel" panose="020B0503020204020204" pitchFamily="34" charset="0"/>
              </a:rPr>
              <a:t>: Αρχίζουν οι πρώτες εκπομπές της ΤΕΔ στην Αθήνα</a:t>
            </a:r>
          </a:p>
          <a:p>
            <a:pPr algn="just"/>
            <a:r>
              <a:rPr lang="el-GR" sz="1900" dirty="0">
                <a:solidFill>
                  <a:srgbClr val="171717"/>
                </a:solidFill>
                <a:latin typeface="Corbel" panose="020B0503020204020204" pitchFamily="34" charset="0"/>
              </a:rPr>
              <a:t>Κάποιοι τηλεοπτικοί δέκτες είχαν τοποθετηθεί σε διάφορα σημεία στην πόλη, με πιο μακρινό έναν στην ταβέρνα του Λεωνίδα, στη Βαρυμπόμπη</a:t>
            </a:r>
          </a:p>
          <a:p>
            <a:pPr algn="just"/>
            <a:r>
              <a:rPr lang="el-GR" sz="1900" dirty="0">
                <a:solidFill>
                  <a:srgbClr val="171717"/>
                </a:solidFill>
                <a:latin typeface="Corbel" panose="020B0503020204020204" pitchFamily="34" charset="0"/>
              </a:rPr>
              <a:t>Ο </a:t>
            </a:r>
            <a:r>
              <a:rPr lang="el-GR" sz="1900" dirty="0" err="1">
                <a:solidFill>
                  <a:srgbClr val="171717"/>
                </a:solidFill>
                <a:latin typeface="Corbel" panose="020B0503020204020204" pitchFamily="34" charset="0"/>
              </a:rPr>
              <a:t>Καρασεβντάς</a:t>
            </a:r>
            <a:r>
              <a:rPr lang="el-GR" sz="1900" dirty="0">
                <a:solidFill>
                  <a:srgbClr val="171717"/>
                </a:solidFill>
                <a:latin typeface="Corbel" panose="020B0503020204020204" pitchFamily="34" charset="0"/>
              </a:rPr>
              <a:t> παραγγέλνει από το Μιλάνο έναν ενισχυτή και ενώ όλοι είναι σε αναμονή για το νέο μηχάνημα, τούς πρόλαβε ένα απρόσμενο γεγονός </a:t>
            </a:r>
          </a:p>
        </p:txBody>
      </p:sp>
      <p:sp>
        <p:nvSpPr>
          <p:cNvPr id="4" name="Θέση περιεχομένου 3">
            <a:extLst>
              <a:ext uri="{FF2B5EF4-FFF2-40B4-BE49-F238E27FC236}">
                <a16:creationId xmlns:a16="http://schemas.microsoft.com/office/drawing/2014/main" id="{4C7F1EB9-CCBC-F220-8952-4120970C5C8E}"/>
              </a:ext>
            </a:extLst>
          </p:cNvPr>
          <p:cNvSpPr>
            <a:spLocks noGrp="1"/>
          </p:cNvSpPr>
          <p:nvPr>
            <p:ph sz="half" idx="2"/>
          </p:nvPr>
        </p:nvSpPr>
        <p:spPr/>
        <p:txBody>
          <a:bodyPr>
            <a:normAutofit/>
          </a:bodyPr>
          <a:lstStyle/>
          <a:p>
            <a:pPr algn="just"/>
            <a:r>
              <a:rPr lang="el-GR" sz="1900" dirty="0">
                <a:solidFill>
                  <a:srgbClr val="171717"/>
                </a:solidFill>
                <a:latin typeface="+mj-lt"/>
              </a:rPr>
              <a:t>Το κανάλι 13 - εξέπεμπε το σήμα της τηλεόρασης του Στρατού - διατέθηκε στις ραδιοεπικοινωνίες των αεροδρομίων -&gt; Η εκπομπή της ΤΕΔ ήταν επικίνδυνη</a:t>
            </a:r>
          </a:p>
          <a:p>
            <a:pPr algn="just"/>
            <a:r>
              <a:rPr lang="el-GR" sz="1900" dirty="0">
                <a:solidFill>
                  <a:srgbClr val="171717"/>
                </a:solidFill>
                <a:latin typeface="+mj-lt"/>
              </a:rPr>
              <a:t>«Έπεσε» το σήμα των Ενόπλων Δυνάμεων και ο ενισχυτής-πομπός από το Μιλάνο συντονίστηκε στη συχνότητα 10, </a:t>
            </a:r>
            <a:r>
              <a:rPr lang="el-GR" sz="1900" dirty="0" err="1">
                <a:solidFill>
                  <a:srgbClr val="171717"/>
                </a:solidFill>
                <a:latin typeface="+mj-lt"/>
              </a:rPr>
              <a:t>απ</a:t>
            </a:r>
            <a:r>
              <a:rPr lang="el-GR" sz="1900" dirty="0">
                <a:solidFill>
                  <a:srgbClr val="171717"/>
                </a:solidFill>
                <a:latin typeface="+mj-lt"/>
              </a:rPr>
              <a:t>΄ όπου εξέπεμπε έως τις αρχές του θέρους του 1966</a:t>
            </a:r>
            <a:endParaRPr lang="en-US" sz="1900" dirty="0">
              <a:latin typeface="+mj-lt"/>
            </a:endParaRPr>
          </a:p>
          <a:p>
            <a:endParaRPr lang="el-GR" dirty="0"/>
          </a:p>
        </p:txBody>
      </p:sp>
    </p:spTree>
    <p:extLst>
      <p:ext uri="{BB962C8B-B14F-4D97-AF65-F5344CB8AC3E}">
        <p14:creationId xmlns:p14="http://schemas.microsoft.com/office/powerpoint/2010/main" val="29629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Η «ΚΥΟΦΟΡΙΑ» ΤΗΣ ΕΛΛΗΝΙΚΗΣ ΤΗΛΕΟΡΑΣΗΣ</a:t>
            </a:r>
            <a:endParaRPr lang="en-US" sz="3500" b="1" dirty="0"/>
          </a:p>
        </p:txBody>
      </p:sp>
      <p:sp>
        <p:nvSpPr>
          <p:cNvPr id="3" name="Content Placeholder 2"/>
          <p:cNvSpPr>
            <a:spLocks noGrp="1"/>
          </p:cNvSpPr>
          <p:nvPr>
            <p:ph sz="half" idx="1"/>
          </p:nvPr>
        </p:nvSpPr>
        <p:spPr>
          <a:xfrm>
            <a:off x="581193" y="2228003"/>
            <a:ext cx="6134567" cy="4111837"/>
          </a:xfrm>
        </p:spPr>
        <p:txBody>
          <a:bodyPr>
            <a:noAutofit/>
          </a:bodyPr>
          <a:lstStyle/>
          <a:p>
            <a:pPr algn="just"/>
            <a:r>
              <a:rPr lang="el-GR" b="1" u="sng" dirty="0">
                <a:solidFill>
                  <a:srgbClr val="515150"/>
                </a:solidFill>
                <a:latin typeface="Zona-Pro-Regular"/>
              </a:rPr>
              <a:t>16 Φεβρουαρίου 1966 (6.30 το απόγευμα)</a:t>
            </a:r>
            <a:r>
              <a:rPr lang="el-GR" dirty="0">
                <a:solidFill>
                  <a:srgbClr val="515150"/>
                </a:solidFill>
                <a:latin typeface="Zona-Pro-Regular"/>
              </a:rPr>
              <a:t>: Στην οθόνη των τηλεοπτικών δεκτών, τις οποίες είχαν προμηθευτεί από την αγορά του εξωτερικού ελάχιστοι προνομιούχοι οικογενειάρχες κυρίως στην Αθήνα, εμφανίστηκε η παρουσιάστρια Ελένη Κυπραίου και ανήγγειλε την… κυοφορία της ελληνικής τηλεόρασης του Εθνικού Ιδρύματος Ραδιοφωνίας (ΕΙΡ), που εν τέλει γεννήθηκε μία εβδομάδα μετά</a:t>
            </a:r>
          </a:p>
          <a:p>
            <a:pPr algn="just"/>
            <a:r>
              <a:rPr lang="el-GR" b="1" u="sng" dirty="0">
                <a:solidFill>
                  <a:srgbClr val="515150"/>
                </a:solidFill>
                <a:latin typeface="Zona-Pro-Regular"/>
              </a:rPr>
              <a:t>23 Φεβρουαρίου 1966</a:t>
            </a:r>
            <a:r>
              <a:rPr lang="el-GR" dirty="0">
                <a:solidFill>
                  <a:srgbClr val="515150"/>
                </a:solidFill>
                <a:latin typeface="Zona-Pro-Regular"/>
              </a:rPr>
              <a:t>: Το ΕΙΡ, με καθυστέρηση ετών από την υπόλοιπη Ευρώπη, απέκτησε επισήμως τη δική του τηλεόραση</a:t>
            </a:r>
          </a:p>
          <a:p>
            <a:pPr algn="just"/>
            <a:r>
              <a:rPr lang="el-GR" dirty="0">
                <a:solidFill>
                  <a:srgbClr val="515150"/>
                </a:solidFill>
                <a:latin typeface="Zona-Pro-Regular"/>
              </a:rPr>
              <a:t>«</a:t>
            </a:r>
            <a:r>
              <a:rPr lang="el-GR" i="1" dirty="0">
                <a:solidFill>
                  <a:srgbClr val="515150"/>
                </a:solidFill>
                <a:latin typeface="Zona-Pro-Regular"/>
              </a:rPr>
              <a:t>Τέθηκε σε λειτουργία η τηλεόραση των Αθηνών. Λειτουργούν 1.500 δέκτες</a:t>
            </a:r>
            <a:r>
              <a:rPr lang="el-GR" dirty="0">
                <a:solidFill>
                  <a:srgbClr val="515150"/>
                </a:solidFill>
                <a:latin typeface="Zona-Pro-Regular"/>
              </a:rPr>
              <a:t>», έγραφαν οι εφημερίδες της εποχής, που αποτελούσε αρχικά μόνο «προνόμιο» των πρωτευουσιάνων</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3919" y="2446638"/>
            <a:ext cx="4377055" cy="3801761"/>
          </a:xfrm>
        </p:spPr>
      </p:pic>
    </p:spTree>
    <p:extLst>
      <p:ext uri="{BB962C8B-B14F-4D97-AF65-F5344CB8AC3E}">
        <p14:creationId xmlns:p14="http://schemas.microsoft.com/office/powerpoint/2010/main" val="358195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729658"/>
            <a:ext cx="11029616" cy="4443704"/>
          </a:xfrm>
        </p:spPr>
        <p:txBody>
          <a:bodyPr>
            <a:normAutofit/>
          </a:bodyPr>
          <a:lstStyle/>
          <a:p>
            <a:r>
              <a:rPr lang="el-GR" dirty="0">
                <a:solidFill>
                  <a:srgbClr val="515150"/>
                </a:solidFill>
                <a:latin typeface="Zona-Pro-Regular"/>
              </a:rPr>
              <a:t>«Καλησπ</a:t>
            </a:r>
            <a:r>
              <a:rPr lang="en-US" dirty="0">
                <a:solidFill>
                  <a:srgbClr val="515150"/>
                </a:solidFill>
                <a:latin typeface="Zona-Pro-Regular"/>
              </a:rPr>
              <a:t>E</a:t>
            </a:r>
            <a:r>
              <a:rPr lang="el-GR" dirty="0">
                <a:solidFill>
                  <a:srgbClr val="515150"/>
                </a:solidFill>
                <a:latin typeface="Zona-Pro-Regular"/>
              </a:rPr>
              <a:t>ρα σας. Απ</a:t>
            </a:r>
            <a:r>
              <a:rPr lang="en-US" dirty="0">
                <a:solidFill>
                  <a:srgbClr val="515150"/>
                </a:solidFill>
                <a:latin typeface="Zona-Pro-Regular"/>
              </a:rPr>
              <a:t>O</a:t>
            </a:r>
            <a:r>
              <a:rPr lang="el-GR" dirty="0">
                <a:solidFill>
                  <a:srgbClr val="515150"/>
                </a:solidFill>
                <a:latin typeface="Zona-Pro-Regular"/>
              </a:rPr>
              <a:t> σ</a:t>
            </a:r>
            <a:r>
              <a:rPr lang="en-US" dirty="0">
                <a:solidFill>
                  <a:srgbClr val="515150"/>
                </a:solidFill>
                <a:latin typeface="Zona-Pro-Regular"/>
              </a:rPr>
              <a:t>H</a:t>
            </a:r>
            <a:r>
              <a:rPr lang="el-GR" dirty="0">
                <a:solidFill>
                  <a:srgbClr val="515150"/>
                </a:solidFill>
                <a:latin typeface="Zona-Pro-Regular"/>
              </a:rPr>
              <a:t>μερα το Εθνικ</a:t>
            </a:r>
            <a:r>
              <a:rPr lang="en-US" dirty="0">
                <a:solidFill>
                  <a:srgbClr val="515150"/>
                </a:solidFill>
                <a:latin typeface="Zona-Pro-Regular"/>
              </a:rPr>
              <a:t>O</a:t>
            </a:r>
            <a:r>
              <a:rPr lang="el-GR" dirty="0">
                <a:solidFill>
                  <a:srgbClr val="515150"/>
                </a:solidFill>
                <a:latin typeface="Zona-Pro-Regular"/>
              </a:rPr>
              <a:t> </a:t>
            </a:r>
            <a:r>
              <a:rPr lang="en-US" dirty="0">
                <a:solidFill>
                  <a:srgbClr val="515150"/>
                </a:solidFill>
                <a:latin typeface="Zona-Pro-Regular"/>
              </a:rPr>
              <a:t>I</a:t>
            </a:r>
            <a:r>
              <a:rPr lang="el-GR" dirty="0">
                <a:solidFill>
                  <a:srgbClr val="515150"/>
                </a:solidFill>
                <a:latin typeface="Zona-Pro-Regular"/>
              </a:rPr>
              <a:t>δρυμα Ραδιοφων</a:t>
            </a:r>
            <a:r>
              <a:rPr lang="en-US" dirty="0">
                <a:solidFill>
                  <a:srgbClr val="515150"/>
                </a:solidFill>
                <a:latin typeface="Zona-Pro-Regular"/>
              </a:rPr>
              <a:t>I</a:t>
            </a:r>
            <a:r>
              <a:rPr lang="el-GR" dirty="0">
                <a:solidFill>
                  <a:srgbClr val="515150"/>
                </a:solidFill>
                <a:latin typeface="Zona-Pro-Regular"/>
              </a:rPr>
              <a:t>ας καθιερΩνει το νΕο του βραδινΟ ωρΑριο για τις τεχνικΕς δοκιμΕς του πειραματικοΥ πομποΥ τηλεορΑσεως. ΚΑθε βρΑδυ, απΟ τις 18.30 μΕχρι τις 20.30 περΙπου, θα μεταδΙδουμε μΙα σειρΑ δοκιμαστικΩν εκπομπΩν με ποικΙλο περιεχΟμενο. Οσοι απΟ εσΑς Εχουν συσκευΗ τηλεορΑσεως θα μποροΥν να τις παρακολουθοΥν στο κανΑλι 5»</a:t>
            </a:r>
            <a:endParaRPr lang="en-US" dirty="0"/>
          </a:p>
        </p:txBody>
      </p:sp>
    </p:spTree>
    <p:extLst>
      <p:ext uri="{BB962C8B-B14F-4D97-AF65-F5344CB8AC3E}">
        <p14:creationId xmlns:p14="http://schemas.microsoft.com/office/powerpoint/2010/main" val="231034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Τα ΣΤΟΙΧΕΙΑ ΤΗΣ ΠΡΩΤΗΣ ΤΗΛΕΟΡΑΣΗΣ</a:t>
            </a:r>
            <a:endParaRPr lang="en-US" sz="3500" b="1" dirty="0"/>
          </a:p>
        </p:txBody>
      </p:sp>
      <p:sp>
        <p:nvSpPr>
          <p:cNvPr id="3" name="Content Placeholder 2"/>
          <p:cNvSpPr>
            <a:spLocks noGrp="1"/>
          </p:cNvSpPr>
          <p:nvPr>
            <p:ph idx="1"/>
          </p:nvPr>
        </p:nvSpPr>
        <p:spPr/>
        <p:txBody>
          <a:bodyPr>
            <a:normAutofit/>
          </a:bodyPr>
          <a:lstStyle/>
          <a:p>
            <a:pPr algn="ctr"/>
            <a:r>
              <a:rPr lang="el-GR" sz="1900" b="1" u="sng" dirty="0"/>
              <a:t>Τηλεοπτικό σήμα</a:t>
            </a:r>
            <a:r>
              <a:rPr lang="el-GR" sz="1900" dirty="0"/>
              <a:t>: Ένα λιτό κιονόκρανο υπό τον ήχο μιας διασκευής του ύμνου του Πινδάρου</a:t>
            </a:r>
          </a:p>
          <a:p>
            <a:pPr algn="ctr"/>
            <a:r>
              <a:rPr lang="el-GR" sz="1900" b="1" u="sng" dirty="0"/>
              <a:t>Πρόγραμμα πρώτης μέρας</a:t>
            </a:r>
            <a:r>
              <a:rPr lang="el-GR" sz="1900" dirty="0"/>
              <a:t>: </a:t>
            </a:r>
          </a:p>
          <a:p>
            <a:pPr marL="0" indent="0" algn="ctr">
              <a:buNone/>
            </a:pPr>
            <a:r>
              <a:rPr lang="el-GR" sz="1900" dirty="0"/>
              <a:t>α) Ένα ντοκιμαντέρ για την Αυστραλία και ένα άλλο για τον Άγγλο γλύπτη Χένρυ Μουρ</a:t>
            </a:r>
          </a:p>
          <a:p>
            <a:pPr marL="0" indent="0" algn="ctr">
              <a:buNone/>
            </a:pPr>
            <a:r>
              <a:rPr lang="el-GR" sz="1900" dirty="0"/>
              <a:t>β) Δύο ενημερωτικές εκπομπές - μία με διεθνείς ειδήσεις και μία άλλη με γυναικείες</a:t>
            </a:r>
          </a:p>
          <a:p>
            <a:pPr marL="0" indent="0" algn="ctr">
              <a:buNone/>
            </a:pPr>
            <a:r>
              <a:rPr lang="el-GR" sz="1900" dirty="0"/>
              <a:t>γ) Δύο ψυχαγωγικές εκπομπές</a:t>
            </a:r>
          </a:p>
          <a:p>
            <a:pPr marL="0" indent="0" algn="ctr">
              <a:buNone/>
            </a:pPr>
            <a:r>
              <a:rPr lang="el-GR" sz="1900" dirty="0"/>
              <a:t>δ) Μία μουσική</a:t>
            </a:r>
          </a:p>
          <a:p>
            <a:pPr marL="0" indent="0" algn="ctr">
              <a:buNone/>
            </a:pPr>
            <a:r>
              <a:rPr lang="el-GR" sz="1900" dirty="0"/>
              <a:t>ε) Μία βραβευμένη βραζιλιάνικη ταινία μικρού μήκους</a:t>
            </a:r>
            <a:endParaRPr lang="en-US" sz="1900" dirty="0"/>
          </a:p>
        </p:txBody>
      </p:sp>
    </p:spTree>
    <p:extLst>
      <p:ext uri="{BB962C8B-B14F-4D97-AF65-F5344CB8AC3E}">
        <p14:creationId xmlns:p14="http://schemas.microsoft.com/office/powerpoint/2010/main" val="163763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16262"/>
          </a:xfrm>
        </p:spPr>
        <p:txBody>
          <a:bodyPr>
            <a:normAutofit/>
          </a:bodyPr>
          <a:lstStyle/>
          <a:p>
            <a:pPr algn="ctr"/>
            <a:r>
              <a:rPr lang="el-GR" sz="3500" b="1" dirty="0"/>
              <a:t>ΟΙ ΠΡΩΤΕΣ ΕΝΤΥΠΩΣΕΙΣ</a:t>
            </a:r>
            <a:endParaRPr lang="en-US" sz="3500" b="1" dirty="0"/>
          </a:p>
        </p:txBody>
      </p:sp>
      <p:sp>
        <p:nvSpPr>
          <p:cNvPr id="3" name="Content Placeholder 2"/>
          <p:cNvSpPr>
            <a:spLocks noGrp="1"/>
          </p:cNvSpPr>
          <p:nvPr>
            <p:ph sz="half" idx="1"/>
          </p:nvPr>
        </p:nvSpPr>
        <p:spPr>
          <a:xfrm>
            <a:off x="581193" y="2228003"/>
            <a:ext cx="5514807" cy="3979757"/>
          </a:xfrm>
        </p:spPr>
        <p:txBody>
          <a:bodyPr>
            <a:normAutofit/>
          </a:bodyPr>
          <a:lstStyle/>
          <a:p>
            <a:pPr algn="just"/>
            <a:r>
              <a:rPr lang="el-GR" sz="1900" dirty="0"/>
              <a:t>Την επομένη, οι εφημερίδες εκθείαζαν την επίσημη πρώτη της ελληνικής τηλεόρασης, την οποία όπως σημείωναν «εγκαινίασαν περί τα 20 άτομα»</a:t>
            </a:r>
          </a:p>
          <a:p>
            <a:pPr algn="just"/>
            <a:r>
              <a:rPr lang="el-GR" sz="1900" dirty="0"/>
              <a:t>Εντυπώσεις του διευθυντή του BBC, Κλόουβ: Δήλωσε ενθουσιασμένος με την καθαρότητα της εικόνας</a:t>
            </a:r>
          </a:p>
          <a:p>
            <a:pPr algn="just"/>
            <a:r>
              <a:rPr lang="el-GR" sz="1900" dirty="0"/>
              <a:t>«Ούτε στην Αγγλία δεν πετύχαμε τόσο καθαρή εικόνα» δήλωσε χαρακτηριστικά ο επικεφαλής του αγγλικού τηλεοπτικού σταθμού</a:t>
            </a:r>
            <a:endParaRPr lang="el-GR"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4639" y="2228002"/>
            <a:ext cx="4966335" cy="3979757"/>
          </a:xfrm>
        </p:spPr>
      </p:pic>
    </p:spTree>
    <p:extLst>
      <p:ext uri="{BB962C8B-B14F-4D97-AF65-F5344CB8AC3E}">
        <p14:creationId xmlns:p14="http://schemas.microsoft.com/office/powerpoint/2010/main" val="1096005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sz="3500" b="1" dirty="0"/>
              <a:t>Η «ΚΥΟΦΟΡΙΑ» ΤΗΣ ΕΛΛΗΝΙΚΗΣ ΤΗΛΕΟΡΑΣΗΣ-</a:t>
            </a:r>
            <a:br>
              <a:rPr lang="el-GR" sz="3500" b="1" dirty="0"/>
            </a:br>
            <a:r>
              <a:rPr lang="el-GR" sz="3500" b="1" dirty="0"/>
              <a:t>ΘΕΣΣΑΛΟΝΙΚΗ</a:t>
            </a:r>
            <a:endParaRPr lang="en-US" sz="3500" dirty="0"/>
          </a:p>
        </p:txBody>
      </p:sp>
      <p:sp>
        <p:nvSpPr>
          <p:cNvPr id="3" name="Content Placeholder 2"/>
          <p:cNvSpPr>
            <a:spLocks noGrp="1"/>
          </p:cNvSpPr>
          <p:nvPr>
            <p:ph sz="half" idx="1"/>
          </p:nvPr>
        </p:nvSpPr>
        <p:spPr/>
        <p:txBody>
          <a:bodyPr>
            <a:normAutofit/>
          </a:bodyPr>
          <a:lstStyle/>
          <a:p>
            <a:pPr algn="just"/>
            <a:r>
              <a:rPr lang="el-GR" sz="1900" dirty="0">
                <a:solidFill>
                  <a:srgbClr val="515150"/>
                </a:solidFill>
                <a:latin typeface="Zona-Pro-Regular"/>
              </a:rPr>
              <a:t>Προηγήθηκαν αρκετές απόπειρες δημιουργίας δημόσιας τηλεόρασης στη Θεσσαλονίκη </a:t>
            </a:r>
          </a:p>
          <a:p>
            <a:pPr algn="just"/>
            <a:r>
              <a:rPr lang="el-GR" sz="1900" dirty="0">
                <a:solidFill>
                  <a:srgbClr val="515150"/>
                </a:solidFill>
                <a:latin typeface="Zona-Pro-Regular"/>
              </a:rPr>
              <a:t>Κυριότερη ήταν εκείνη της ΔΕΗ, τον </a:t>
            </a:r>
            <a:r>
              <a:rPr lang="el-GR" sz="1900" b="1" dirty="0">
                <a:solidFill>
                  <a:srgbClr val="515150"/>
                </a:solidFill>
                <a:latin typeface="Zona-Pro-Regular"/>
              </a:rPr>
              <a:t>Σεπτέμβριο του 1960</a:t>
            </a:r>
            <a:r>
              <a:rPr lang="el-GR" sz="1900" dirty="0">
                <a:solidFill>
                  <a:srgbClr val="515150"/>
                </a:solidFill>
                <a:latin typeface="Zona-Pro-Regular"/>
              </a:rPr>
              <a:t>, όταν τοποθετήθηκε στο περίπτερο της Διεθνούς ‘Εκθεσης Θεσσαλονίκης εγκατάσταση μεταδόσεως εικόνας και εξέπεμψε σήμα περιορισμένης εμβέλειας</a:t>
            </a:r>
          </a:p>
          <a:p>
            <a:pPr algn="just"/>
            <a:endParaRPr lang="en-US" sz="1900" dirty="0"/>
          </a:p>
        </p:txBody>
      </p:sp>
      <p:sp>
        <p:nvSpPr>
          <p:cNvPr id="4" name="Θέση περιεχομένου 3">
            <a:extLst>
              <a:ext uri="{FF2B5EF4-FFF2-40B4-BE49-F238E27FC236}">
                <a16:creationId xmlns:a16="http://schemas.microsoft.com/office/drawing/2014/main" id="{119572BD-2475-D9B6-145F-F30C87A34761}"/>
              </a:ext>
            </a:extLst>
          </p:cNvPr>
          <p:cNvSpPr>
            <a:spLocks noGrp="1"/>
          </p:cNvSpPr>
          <p:nvPr>
            <p:ph sz="half" idx="2"/>
          </p:nvPr>
        </p:nvSpPr>
        <p:spPr/>
        <p:txBody>
          <a:bodyPr>
            <a:normAutofit/>
          </a:bodyPr>
          <a:lstStyle/>
          <a:p>
            <a:pPr algn="just"/>
            <a:r>
              <a:rPr lang="el-GR" sz="1800" dirty="0">
                <a:solidFill>
                  <a:srgbClr val="515150"/>
                </a:solidFill>
                <a:latin typeface="Zona-Pro-Regular"/>
              </a:rPr>
              <a:t>Ήδη, από τα τέλη του Αυγούστου του 1960, η εφημερίδα «</a:t>
            </a:r>
            <a:r>
              <a:rPr lang="el-GR" sz="1800" i="1" dirty="0">
                <a:solidFill>
                  <a:srgbClr val="515150"/>
                </a:solidFill>
                <a:latin typeface="Zona-Pro-Regular"/>
              </a:rPr>
              <a:t>ΜΑΚΕΔΟΝΙΑ</a:t>
            </a:r>
            <a:r>
              <a:rPr lang="el-GR" sz="1800" dirty="0">
                <a:solidFill>
                  <a:srgbClr val="515150"/>
                </a:solidFill>
                <a:latin typeface="Zona-Pro-Regular"/>
              </a:rPr>
              <a:t>» δημοσίευε στο πρωτοσέλιδό της: «</a:t>
            </a:r>
            <a:r>
              <a:rPr lang="el-GR" sz="1800" i="1" dirty="0" err="1">
                <a:solidFill>
                  <a:srgbClr val="515150"/>
                </a:solidFill>
                <a:latin typeface="Zona-Pro-Regular"/>
              </a:rPr>
              <a:t>Εντατικαί</a:t>
            </a:r>
            <a:r>
              <a:rPr lang="el-GR" sz="1800" i="1" dirty="0">
                <a:solidFill>
                  <a:srgbClr val="515150"/>
                </a:solidFill>
                <a:latin typeface="Zona-Pro-Regular"/>
              </a:rPr>
              <a:t> </a:t>
            </a:r>
            <a:r>
              <a:rPr lang="el-GR" sz="1800" i="1" dirty="0" err="1">
                <a:solidFill>
                  <a:srgbClr val="515150"/>
                </a:solidFill>
                <a:latin typeface="Zona-Pro-Regular"/>
              </a:rPr>
              <a:t>προετοιμασίαι</a:t>
            </a:r>
            <a:r>
              <a:rPr lang="el-GR" sz="1800" i="1" dirty="0">
                <a:solidFill>
                  <a:srgbClr val="515150"/>
                </a:solidFill>
                <a:latin typeface="Zona-Pro-Regular"/>
              </a:rPr>
              <a:t> εις την </a:t>
            </a:r>
            <a:r>
              <a:rPr lang="el-GR" sz="1800" i="1" dirty="0" err="1">
                <a:solidFill>
                  <a:srgbClr val="515150"/>
                </a:solidFill>
                <a:latin typeface="Zona-Pro-Regular"/>
              </a:rPr>
              <a:t>Έκθεσιν</a:t>
            </a:r>
            <a:r>
              <a:rPr lang="el-GR" sz="1800" i="1" dirty="0">
                <a:solidFill>
                  <a:srgbClr val="515150"/>
                </a:solidFill>
                <a:latin typeface="Zona-Pro-Regular"/>
              </a:rPr>
              <a:t> – ΤΟ ΠΡΟΓΡΑΜΜΑ ΤΟΥ ΣΤΑΘΜΟΥ ΤΗΛΕΟΡΑΣΕΩΣ ΤΟΥ ΕΓΚΑΘΙΣΤΑΜΕΝΟΥ ΕΙΣ ΤΗΝ ΕΚΘΕΣΙΝ ΘΑ ΜΕΤΑΔΙΔΕΤΑΙ ΔΙ΄ ΑΝΩ ΤΩΝ 100 ΣΥΣΚΕΥΩΝ ΑΝΑ ΤΗΝ ΘΕΣΣΑΛΟΝΙΚΗΝ</a:t>
            </a:r>
            <a:r>
              <a:rPr lang="el-GR" sz="1800" dirty="0">
                <a:solidFill>
                  <a:srgbClr val="515150"/>
                </a:solidFill>
                <a:latin typeface="Zona-Pro-Regular"/>
              </a:rPr>
              <a:t>»</a:t>
            </a:r>
          </a:p>
          <a:p>
            <a:pPr algn="just"/>
            <a:r>
              <a:rPr lang="el-GR" sz="1800" dirty="0">
                <a:solidFill>
                  <a:srgbClr val="515150"/>
                </a:solidFill>
                <a:latin typeface="Zona-Pro-Regular"/>
              </a:rPr>
              <a:t>Η περίοδος της ΔΕΘ παρήλθε και η πειραματική εκπομπή της ΔΕΗ έλαβε τέλος με το κλείσιμο της αυλαίας</a:t>
            </a:r>
          </a:p>
        </p:txBody>
      </p:sp>
    </p:spTree>
    <p:extLst>
      <p:ext uri="{BB962C8B-B14F-4D97-AF65-F5344CB8AC3E}">
        <p14:creationId xmlns:p14="http://schemas.microsoft.com/office/powerpoint/2010/main" val="955133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7"/>
            <a:ext cx="11029616" cy="1173283"/>
          </a:xfrm>
        </p:spPr>
        <p:txBody>
          <a:bodyPr>
            <a:noAutofit/>
          </a:bodyPr>
          <a:lstStyle/>
          <a:p>
            <a:pPr algn="ctr"/>
            <a:r>
              <a:rPr lang="el-GR" sz="3500" b="1" dirty="0"/>
              <a:t>Η «ΚΥΟΦΟΡΙΑ» ΤΗΣ ΕΛΛΗΝΙΚΗΣ ΤΗΛΕΟΡΑΣΗΣ</a:t>
            </a:r>
            <a:endParaRPr lang="en-US" sz="3500" dirty="0"/>
          </a:p>
        </p:txBody>
      </p:sp>
      <p:sp>
        <p:nvSpPr>
          <p:cNvPr id="3" name="Content Placeholder 2"/>
          <p:cNvSpPr>
            <a:spLocks noGrp="1"/>
          </p:cNvSpPr>
          <p:nvPr>
            <p:ph sz="half" idx="1"/>
          </p:nvPr>
        </p:nvSpPr>
        <p:spPr>
          <a:xfrm>
            <a:off x="581193" y="2228003"/>
            <a:ext cx="5911047" cy="3979757"/>
          </a:xfrm>
        </p:spPr>
        <p:txBody>
          <a:bodyPr>
            <a:normAutofit/>
          </a:bodyPr>
          <a:lstStyle/>
          <a:p>
            <a:pPr algn="just"/>
            <a:r>
              <a:rPr lang="el-GR" sz="2000" b="1" dirty="0">
                <a:solidFill>
                  <a:srgbClr val="515150"/>
                </a:solidFill>
                <a:latin typeface="Zona-Pro-Regular"/>
              </a:rPr>
              <a:t>Ευρώπη, Αμερική</a:t>
            </a:r>
            <a:r>
              <a:rPr lang="el-GR" sz="2000" dirty="0">
                <a:solidFill>
                  <a:srgbClr val="515150"/>
                </a:solidFill>
                <a:latin typeface="Zona-Pro-Regular"/>
              </a:rPr>
              <a:t>: Η τηλεόραση μεγαλουργούσε τη δεκαετία του ‘60</a:t>
            </a:r>
          </a:p>
          <a:p>
            <a:pPr algn="just"/>
            <a:r>
              <a:rPr lang="el-GR" sz="2000" dirty="0">
                <a:solidFill>
                  <a:srgbClr val="515150"/>
                </a:solidFill>
                <a:latin typeface="Zona-Pro-Regular"/>
              </a:rPr>
              <a:t>Όχι μόνο είχε εγκατασταθεί, αλλά ήταν πλέον έγχρωμη και κέρδιζε διαρκώς έδαφος στη ζωή του κοινού της</a:t>
            </a:r>
          </a:p>
          <a:p>
            <a:pPr algn="just"/>
            <a:r>
              <a:rPr lang="el-GR" sz="2000" dirty="0">
                <a:solidFill>
                  <a:srgbClr val="515150"/>
                </a:solidFill>
                <a:latin typeface="Zona-Pro-Regular"/>
              </a:rPr>
              <a:t>Στην «πρωτόγονη» ακόμα Ελλάδα έγινε η πρόταση να αναλάβει την υπόθεση ως ιδιωτική πρωτοβουλία ο πανίσχυρος τότε ιδιοκτήτης των ΜΜΕ, Εγγλέζος λόρδος Τόμσον</a:t>
            </a:r>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9599" y="2578967"/>
            <a:ext cx="4651375" cy="3549376"/>
          </a:xfrm>
        </p:spPr>
      </p:pic>
    </p:spTree>
    <p:extLst>
      <p:ext uri="{BB962C8B-B14F-4D97-AF65-F5344CB8AC3E}">
        <p14:creationId xmlns:p14="http://schemas.microsoft.com/office/powerpoint/2010/main" val="3192139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b">
            <a:normAutofit/>
          </a:bodyPr>
          <a:lstStyle/>
          <a:p>
            <a:pPr algn="ctr"/>
            <a:r>
              <a:rPr lang="el-GR" sz="3500" b="1" dirty="0"/>
              <a:t>Η «ΚΥΟΦΟΡΙΑ» ΤΗΣ ΕΛΛΗΝΙΚΗΣ ΤΗΛΕΟΡΑΣΗΣ</a:t>
            </a:r>
            <a:endParaRPr lang="en-US" sz="3500" dirty="0"/>
          </a:p>
        </p:txBody>
      </p:sp>
      <p:sp>
        <p:nvSpPr>
          <p:cNvPr id="3" name="Content Placeholder 2"/>
          <p:cNvSpPr>
            <a:spLocks noGrp="1"/>
          </p:cNvSpPr>
          <p:nvPr>
            <p:ph sz="half" idx="1"/>
          </p:nvPr>
        </p:nvSpPr>
        <p:spPr>
          <a:xfrm>
            <a:off x="581193" y="2228003"/>
            <a:ext cx="5738327" cy="3900339"/>
          </a:xfrm>
        </p:spPr>
        <p:txBody>
          <a:bodyPr anchor="ctr">
            <a:noAutofit/>
          </a:bodyPr>
          <a:lstStyle/>
          <a:p>
            <a:pPr algn="just"/>
            <a:r>
              <a:rPr lang="el-GR" sz="2000" dirty="0"/>
              <a:t>Ο</a:t>
            </a:r>
            <a:r>
              <a:rPr lang="en-US" sz="2000" dirty="0"/>
              <a:t> </a:t>
            </a:r>
            <a:r>
              <a:rPr lang="el-GR" sz="2000" dirty="0"/>
              <a:t>λόρδος Τόμσον</a:t>
            </a:r>
            <a:r>
              <a:rPr lang="en-US" sz="2000" dirty="0"/>
              <a:t> </a:t>
            </a:r>
            <a:r>
              <a:rPr lang="el-GR" sz="2000" dirty="0"/>
              <a:t>είχε έρθει στην Ελλάδα, έχοντας την υποστήριξη της βασίλισσας Φρειδερίκης</a:t>
            </a:r>
          </a:p>
          <a:p>
            <a:pPr algn="just"/>
            <a:r>
              <a:rPr lang="el-GR" sz="2000" dirty="0"/>
              <a:t>Ανέλαβε μονοπωλιακά την ίδρυση και τη λειτουργία της τηλεόρασης</a:t>
            </a:r>
          </a:p>
          <a:p>
            <a:pPr algn="just"/>
            <a:r>
              <a:rPr lang="el-GR" sz="2000" b="1" u="sng" dirty="0"/>
              <a:t>ΕΙΡ</a:t>
            </a:r>
            <a:r>
              <a:rPr lang="el-GR" sz="2000" dirty="0"/>
              <a:t>: Με την υποστήριξη του πρωθυπουργού Γεωργίου Παπανδρέου αντιστάθηκε σθεναρά στην προοπτική εκχώρησης τηλεοπτικού μονοπωλίου σε κάθε ενδιαφερόμενο</a:t>
            </a:r>
            <a:endParaRPr lang="en-US" sz="2000" dirty="0"/>
          </a:p>
        </p:txBody>
      </p:sp>
      <p:pic>
        <p:nvPicPr>
          <p:cNvPr id="6" name="Θέση περιεχομένου 5" descr="Εικόνα που περιέχει δέντρο, εξωτερικός χώρος/ύπαιθρος, οθόνη, συσκευή προβολής">
            <a:extLst>
              <a:ext uri="{FF2B5EF4-FFF2-40B4-BE49-F238E27FC236}">
                <a16:creationId xmlns:a16="http://schemas.microsoft.com/office/drawing/2014/main" id="{98BFC3B9-9A79-C787-3ACF-5DB90303CC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1520" y="2310772"/>
            <a:ext cx="4529288" cy="3693788"/>
          </a:xfrm>
          <a:noFill/>
        </p:spPr>
      </p:pic>
    </p:spTree>
    <p:extLst>
      <p:ext uri="{BB962C8B-B14F-4D97-AF65-F5344CB8AC3E}">
        <p14:creationId xmlns:p14="http://schemas.microsoft.com/office/powerpoint/2010/main" val="364380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4000" b="1" dirty="0"/>
              <a:t>ΙΣΤΟΡΙΚΗ ΑΝΑΔΡΟΜΗ</a:t>
            </a:r>
            <a:endParaRPr lang="en-US" sz="4000" b="1" dirty="0"/>
          </a:p>
        </p:txBody>
      </p:sp>
      <p:sp>
        <p:nvSpPr>
          <p:cNvPr id="3" name="Content Placeholder 2"/>
          <p:cNvSpPr>
            <a:spLocks noGrp="1"/>
          </p:cNvSpPr>
          <p:nvPr>
            <p:ph sz="half" idx="1"/>
          </p:nvPr>
        </p:nvSpPr>
        <p:spPr>
          <a:xfrm>
            <a:off x="453081" y="2228003"/>
            <a:ext cx="5741773" cy="4213986"/>
          </a:xfrm>
        </p:spPr>
        <p:txBody>
          <a:bodyPr>
            <a:normAutofit lnSpcReduction="10000"/>
          </a:bodyPr>
          <a:lstStyle/>
          <a:p>
            <a:pPr algn="just"/>
            <a:r>
              <a:rPr lang="el-GR" sz="1800" dirty="0"/>
              <a:t>Οι εφευρέτες συνέλαβαν την ιδέα της τηλεόρασης πολύ πριν εμφανιστεί η τεχνολογία για τη δημιουργία της</a:t>
            </a:r>
          </a:p>
          <a:p>
            <a:pPr algn="just"/>
            <a:r>
              <a:rPr lang="el-GR" sz="1800" dirty="0"/>
              <a:t>Οι πρώτοι πρωτοπόροι υπέθεσαν ότι εάν τα ηχητικά κύματα μπορούσαν να διαχωριστούν από το ηλεκτρομαγνητικό φάσμα για να δημιουργηθεί ραδιόφωνο, θα μπορούσαν επίσης να διαχωριστούν τα τηλεοπτικά κύματα για τη μετάδοση οπτικών εικόνων</a:t>
            </a:r>
          </a:p>
          <a:p>
            <a:pPr algn="just"/>
            <a:r>
              <a:rPr lang="el-GR" sz="1800" b="1" dirty="0"/>
              <a:t>1876</a:t>
            </a:r>
            <a:r>
              <a:rPr lang="el-GR" sz="1800" dirty="0"/>
              <a:t>: Ο δημόσιος υπάλληλος της Βοστώνης Τζορτζ </a:t>
            </a:r>
            <a:r>
              <a:rPr lang="el-GR" sz="1800" dirty="0" err="1"/>
              <a:t>Κάρεϊ</a:t>
            </a:r>
            <a:r>
              <a:rPr lang="el-GR" sz="1800" dirty="0"/>
              <a:t> οραματίστηκε τα πρώτα πλήρη συστήματα τηλεόρασης, παρουσιάζοντας σχέδια για μια «κάμερα σεληνίου»</a:t>
            </a:r>
          </a:p>
        </p:txBody>
      </p:sp>
      <p:sp>
        <p:nvSpPr>
          <p:cNvPr id="4" name="Content Placeholder 3"/>
          <p:cNvSpPr>
            <a:spLocks noGrp="1"/>
          </p:cNvSpPr>
          <p:nvPr>
            <p:ph sz="half" idx="2"/>
          </p:nvPr>
        </p:nvSpPr>
        <p:spPr>
          <a:xfrm>
            <a:off x="6416040" y="2677137"/>
            <a:ext cx="5194769" cy="3633047"/>
          </a:xfrm>
        </p:spPr>
        <p:txBody>
          <a:bodyPr>
            <a:normAutofit lnSpcReduction="10000"/>
          </a:bodyPr>
          <a:lstStyle/>
          <a:p>
            <a:pPr algn="just"/>
            <a:r>
              <a:rPr lang="el-GR" sz="2000" dirty="0"/>
              <a:t>Η τηλεόραση εφευρέθηκε το </a:t>
            </a:r>
            <a:r>
              <a:rPr lang="el-GR" sz="2000" b="1" i="1" dirty="0"/>
              <a:t>1884</a:t>
            </a:r>
          </a:p>
          <a:p>
            <a:pPr algn="just"/>
            <a:r>
              <a:rPr lang="el-GR" sz="2000" dirty="0"/>
              <a:t>Χρειάστηκε πάνω από μια δεκαετία για να δημιουργηθεί και να κυκλοφορήσει η πρώτη τηλεόραση</a:t>
            </a:r>
          </a:p>
          <a:p>
            <a:pPr algn="just"/>
            <a:r>
              <a:rPr lang="el-GR" sz="2000" b="1" i="1" dirty="0"/>
              <a:t>Τέλη 19</a:t>
            </a:r>
            <a:r>
              <a:rPr lang="el-GR" sz="2000" b="1" i="1" baseline="30000" dirty="0"/>
              <a:t>ου</a:t>
            </a:r>
            <a:r>
              <a:rPr lang="el-GR" sz="2000" b="1" i="1" dirty="0"/>
              <a:t> αιώνα</a:t>
            </a:r>
            <a:r>
              <a:rPr lang="el-GR" sz="2000" dirty="0"/>
              <a:t>: Αρκετές τεχνολογικές εξελίξεις έθεσαν το σκηνικό για την τηλεόραση</a:t>
            </a:r>
          </a:p>
        </p:txBody>
      </p:sp>
    </p:spTree>
    <p:extLst>
      <p:ext uri="{BB962C8B-B14F-4D97-AF65-F5344CB8AC3E}">
        <p14:creationId xmlns:p14="http://schemas.microsoft.com/office/powerpoint/2010/main" val="1188627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l-GR" sz="3300" b="1" dirty="0"/>
              <a:t>Η «ΚΥΟΦΟΡΙΑ» ΤΗΣ ΕΛΛΗΝΙΚΗΣ ΤΗΛΕΟΡΑΣΗΣ στα χρονια τησ χουντασ</a:t>
            </a:r>
            <a:endParaRPr lang="en-US" sz="3300" dirty="0"/>
          </a:p>
        </p:txBody>
      </p:sp>
      <p:sp>
        <p:nvSpPr>
          <p:cNvPr id="5" name="Content Placeholder 4"/>
          <p:cNvSpPr>
            <a:spLocks noGrp="1"/>
          </p:cNvSpPr>
          <p:nvPr>
            <p:ph sz="half" idx="1"/>
          </p:nvPr>
        </p:nvSpPr>
        <p:spPr>
          <a:xfrm>
            <a:off x="581193" y="2228003"/>
            <a:ext cx="5194767" cy="4020397"/>
          </a:xfrm>
        </p:spPr>
        <p:txBody>
          <a:bodyPr>
            <a:normAutofit lnSpcReduction="10000"/>
          </a:bodyPr>
          <a:lstStyle/>
          <a:p>
            <a:pPr algn="just"/>
            <a:r>
              <a:rPr lang="el-GR" sz="1900" b="1" i="1" dirty="0">
                <a:solidFill>
                  <a:srgbClr val="171717"/>
                </a:solidFill>
              </a:rPr>
              <a:t>2 Μαρτίου 1968</a:t>
            </a:r>
            <a:r>
              <a:rPr lang="el-GR" sz="1900" dirty="0">
                <a:solidFill>
                  <a:srgbClr val="171717"/>
                </a:solidFill>
              </a:rPr>
              <a:t>: Με την έναρξη του προγράμματος, πριν βγει στον αέρα το σήμα της χούντας, βγήκε κατά λάθος ο τίτλος της πρώτης εκπομπής, «</a:t>
            </a:r>
            <a:r>
              <a:rPr lang="el-GR" sz="1900" i="1" dirty="0">
                <a:solidFill>
                  <a:srgbClr val="171717"/>
                </a:solidFill>
              </a:rPr>
              <a:t>Το καρναβάλι του Καραγκιόζη</a:t>
            </a:r>
            <a:r>
              <a:rPr lang="el-GR" sz="1900" dirty="0">
                <a:solidFill>
                  <a:srgbClr val="171717"/>
                </a:solidFill>
              </a:rPr>
              <a:t>», και αμέσως «έπεσε» το πουλί της 21ης Απριλίου</a:t>
            </a:r>
          </a:p>
          <a:p>
            <a:pPr algn="just"/>
            <a:r>
              <a:rPr lang="el-GR" sz="1900" dirty="0">
                <a:solidFill>
                  <a:srgbClr val="171717"/>
                </a:solidFill>
              </a:rPr>
              <a:t>Η αλληλοδιαδοχή στη μετάδοση αυτών των δύο εικόνων δίνει τις χαρακτηριστικές προεκτάσεις ολόκληρης της επταετίας</a:t>
            </a:r>
          </a:p>
          <a:p>
            <a:pPr algn="just"/>
            <a:r>
              <a:rPr lang="el-GR" sz="1900" b="1" i="1" dirty="0"/>
              <a:t>1967</a:t>
            </a:r>
            <a:r>
              <a:rPr lang="el-GR" sz="1900" dirty="0"/>
              <a:t>: Μετονομασία </a:t>
            </a:r>
            <a:r>
              <a:rPr lang="el-GR" sz="1900" dirty="0">
                <a:solidFill>
                  <a:srgbClr val="171717"/>
                </a:solidFill>
              </a:rPr>
              <a:t>της ΤΕΔ σε ΥΕΝΕΔ (Υπηρεσία Ενημερώσεως Ενόπλων Δυνάμεων)</a:t>
            </a:r>
          </a:p>
          <a:p>
            <a:pPr algn="just"/>
            <a:endParaRPr lang="en-US" dirty="0"/>
          </a:p>
        </p:txBody>
      </p:sp>
      <p:sp>
        <p:nvSpPr>
          <p:cNvPr id="6" name="Content Placeholder 5"/>
          <p:cNvSpPr>
            <a:spLocks noGrp="1"/>
          </p:cNvSpPr>
          <p:nvPr>
            <p:ph sz="half" idx="2"/>
          </p:nvPr>
        </p:nvSpPr>
        <p:spPr>
          <a:xfrm>
            <a:off x="6416039" y="1798321"/>
            <a:ext cx="5194769" cy="4450080"/>
          </a:xfrm>
        </p:spPr>
        <p:txBody>
          <a:bodyPr>
            <a:normAutofit lnSpcReduction="10000"/>
          </a:bodyPr>
          <a:lstStyle/>
          <a:p>
            <a:pPr algn="just"/>
            <a:r>
              <a:rPr lang="el-GR" sz="2000" b="1" dirty="0">
                <a:solidFill>
                  <a:srgbClr val="171717"/>
                </a:solidFill>
                <a:latin typeface="+mj-lt"/>
              </a:rPr>
              <a:t>1968</a:t>
            </a:r>
            <a:r>
              <a:rPr lang="el-GR" sz="2000" dirty="0">
                <a:solidFill>
                  <a:srgbClr val="171717"/>
                </a:solidFill>
                <a:latin typeface="+mj-lt"/>
              </a:rPr>
              <a:t>: Μεταφορά της σε νέες της εγκαταστάσεις στη διασταύρωση της οδού Κατεχάκη με τη λεωφόρο Μεσογείων</a:t>
            </a:r>
          </a:p>
          <a:p>
            <a:pPr algn="just"/>
            <a:r>
              <a:rPr lang="el-GR" sz="2000" dirty="0">
                <a:solidFill>
                  <a:srgbClr val="171717"/>
                </a:solidFill>
                <a:latin typeface="+mj-lt"/>
              </a:rPr>
              <a:t>Για πρώτη φορά αποκτά τον πρώτο της αναμεταδότη στη Θεσσαλονίκη, ενώ εγκαθιστά πομπό στον Υμηττό</a:t>
            </a:r>
          </a:p>
          <a:p>
            <a:pPr algn="just"/>
            <a:r>
              <a:rPr lang="el-GR" sz="2000" b="1" i="1" dirty="0">
                <a:solidFill>
                  <a:srgbClr val="171717"/>
                </a:solidFill>
                <a:latin typeface="+mj-lt"/>
              </a:rPr>
              <a:t>26 Οκτωβρίου 1969</a:t>
            </a:r>
            <a:r>
              <a:rPr lang="el-GR" sz="2000" dirty="0">
                <a:solidFill>
                  <a:srgbClr val="171717"/>
                </a:solidFill>
                <a:latin typeface="+mj-lt"/>
              </a:rPr>
              <a:t>: Η πρώτη επίσημη απευθείας μετάδοση της δοξολογίας για την απελευθέρωση της Θεσσαλονίκης από τον Ιερό Ναό του Αγίου Δημητρίου</a:t>
            </a:r>
            <a:endParaRPr lang="en-US" sz="2000" dirty="0">
              <a:latin typeface="+mj-lt"/>
            </a:endParaRPr>
          </a:p>
        </p:txBody>
      </p:sp>
    </p:spTree>
    <p:extLst>
      <p:ext uri="{BB962C8B-B14F-4D97-AF65-F5344CB8AC3E}">
        <p14:creationId xmlns:p14="http://schemas.microsoft.com/office/powerpoint/2010/main" val="209101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319684"/>
          </a:xfrm>
        </p:spPr>
        <p:txBody>
          <a:bodyPr>
            <a:normAutofit/>
          </a:bodyPr>
          <a:lstStyle/>
          <a:p>
            <a:pPr algn="ctr"/>
            <a:r>
              <a:rPr lang="el-GR" sz="3500" b="1" dirty="0"/>
              <a:t>1967-1997: ΤΑ «ΣΥΝΕΧΗ» ΒΑΠΤΙΣΜΑΤΑ ΤΗΣ ΚΡΑΤΙΚΗΣ ΤΗΛΕΟΡΑΣΗΣ</a:t>
            </a:r>
            <a:endParaRPr lang="en-US" sz="3500" b="1" dirty="0"/>
          </a:p>
        </p:txBody>
      </p:sp>
      <p:sp>
        <p:nvSpPr>
          <p:cNvPr id="3" name="Content Placeholder 2"/>
          <p:cNvSpPr>
            <a:spLocks noGrp="1"/>
          </p:cNvSpPr>
          <p:nvPr>
            <p:ph idx="1"/>
          </p:nvPr>
        </p:nvSpPr>
        <p:spPr>
          <a:xfrm>
            <a:off x="581192" y="2214880"/>
            <a:ext cx="11029615" cy="4206240"/>
          </a:xfrm>
        </p:spPr>
        <p:txBody>
          <a:bodyPr>
            <a:normAutofit/>
          </a:bodyPr>
          <a:lstStyle/>
          <a:p>
            <a:pPr algn="just"/>
            <a:r>
              <a:rPr lang="el-GR" dirty="0">
                <a:solidFill>
                  <a:srgbClr val="171717"/>
                </a:solidFill>
                <a:latin typeface="PFSpekkVARRegular"/>
              </a:rPr>
              <a:t>Έως και το 1997, η κρατική τηλεόραση, που μετά την εμφάνιση της ιδιωτικής, πυκνώνει τις εμφανίσεις και αναφορές της ως «δημόσια», βαπτίζεται και αναβαπτίζεται προσπαθώντας να βρει το ακριβές στίγμα της</a:t>
            </a:r>
          </a:p>
          <a:p>
            <a:pPr algn="just"/>
            <a:r>
              <a:rPr lang="el-GR" b="1" dirty="0">
                <a:solidFill>
                  <a:srgbClr val="171717"/>
                </a:solidFill>
                <a:latin typeface="PFSpekkVARRegular"/>
              </a:rPr>
              <a:t>1970</a:t>
            </a:r>
            <a:r>
              <a:rPr lang="el-GR" dirty="0">
                <a:solidFill>
                  <a:srgbClr val="171717"/>
                </a:solidFill>
                <a:latin typeface="PFSpekkVARRegular"/>
              </a:rPr>
              <a:t>: Το ΕΙΡ μετονομάζεται σε ΕΙΡΤ (Εθνικόν Ίδρυμα Ραδιοφωνίας Τηλεοράσεως)</a:t>
            </a:r>
          </a:p>
          <a:p>
            <a:pPr algn="just"/>
            <a:r>
              <a:rPr lang="el-GR" b="1" dirty="0">
                <a:solidFill>
                  <a:srgbClr val="171717"/>
                </a:solidFill>
                <a:latin typeface="PFSpekkVARRegular"/>
              </a:rPr>
              <a:t>1975</a:t>
            </a:r>
            <a:r>
              <a:rPr lang="el-GR" dirty="0">
                <a:solidFill>
                  <a:srgbClr val="171717"/>
                </a:solidFill>
                <a:latin typeface="PFSpekkVARRegular"/>
              </a:rPr>
              <a:t>: Το ΕΙΡΤ μετονομάζεται σε ΕΡΤ (Ελληνική Ραδιοφωνία Τηλεόραση).</a:t>
            </a:r>
          </a:p>
          <a:p>
            <a:pPr algn="just"/>
            <a:r>
              <a:rPr lang="el-GR" b="1" dirty="0">
                <a:solidFill>
                  <a:srgbClr val="171717"/>
                </a:solidFill>
                <a:latin typeface="PFSpekkVARRegular"/>
              </a:rPr>
              <a:t>1982</a:t>
            </a:r>
            <a:r>
              <a:rPr lang="el-GR" dirty="0">
                <a:solidFill>
                  <a:srgbClr val="171717"/>
                </a:solidFill>
                <a:latin typeface="PFSpekkVARRegular"/>
              </a:rPr>
              <a:t>: Με το νόμο 1288, η ΥΕΝΕΔ υπάγεται στο υπουργείο Προεδρίας και μετονομάζεται σε ΕΡΤ2, ενώ η ΕΡΤ γίνεται ΕΡΤ1</a:t>
            </a:r>
          </a:p>
          <a:p>
            <a:pPr algn="just"/>
            <a:r>
              <a:rPr lang="el-GR" b="1" dirty="0">
                <a:solidFill>
                  <a:srgbClr val="171717"/>
                </a:solidFill>
                <a:latin typeface="PFSpekkVARRegular"/>
              </a:rPr>
              <a:t>1987</a:t>
            </a:r>
            <a:r>
              <a:rPr lang="el-GR" dirty="0">
                <a:solidFill>
                  <a:srgbClr val="171717"/>
                </a:solidFill>
                <a:latin typeface="PFSpekkVARRegular"/>
              </a:rPr>
              <a:t>: Αναδιάρθρωση στο νομικό προφίλ της </a:t>
            </a:r>
            <a:r>
              <a:rPr lang="el-GR" dirty="0">
                <a:solidFill>
                  <a:srgbClr val="171717"/>
                </a:solidFill>
                <a:latin typeface="PFSpekkVARRegular"/>
                <a:sym typeface="Wingdings" panose="05000000000000000000" pitchFamily="2" charset="2"/>
              </a:rPr>
              <a:t> </a:t>
            </a:r>
            <a:r>
              <a:rPr lang="el-GR" dirty="0">
                <a:solidFill>
                  <a:srgbClr val="171717"/>
                </a:solidFill>
                <a:latin typeface="PFSpekkVARRegular"/>
              </a:rPr>
              <a:t>ΕΡΤ1 και ΕΡΤ2 συγχωνεύονται στην ΕΡΤ ΑΕ -&gt; Ξεκινά η λειτουργία της ΕΡΤ3 με έδρα τη Θεσσαλονίκη</a:t>
            </a:r>
          </a:p>
          <a:p>
            <a:pPr algn="just"/>
            <a:r>
              <a:rPr lang="el-GR" b="1" dirty="0">
                <a:solidFill>
                  <a:srgbClr val="171717"/>
                </a:solidFill>
                <a:latin typeface="PFSpekkVARRegular"/>
              </a:rPr>
              <a:t>1997</a:t>
            </a:r>
            <a:r>
              <a:rPr lang="el-GR" dirty="0">
                <a:solidFill>
                  <a:srgbClr val="171717"/>
                </a:solidFill>
                <a:latin typeface="PFSpekkVARRegular"/>
              </a:rPr>
              <a:t>: Απαλλαγή της ΕΡΤ2 από το στίγμα του ραδιοφώνου και μετονομασία σε ΕΤ1 (Ελληνική Τηλεόραση 1) και φιλοξενεί ψυχαγωγικό πρόγραμμα </a:t>
            </a:r>
            <a:r>
              <a:rPr lang="el-GR" dirty="0">
                <a:solidFill>
                  <a:srgbClr val="171717"/>
                </a:solidFill>
                <a:latin typeface="PFSpekkVARRegular"/>
                <a:sym typeface="Wingdings" panose="05000000000000000000" pitchFamily="2" charset="2"/>
              </a:rPr>
              <a:t> Μετονομασία της</a:t>
            </a:r>
            <a:r>
              <a:rPr lang="el-GR" dirty="0">
                <a:solidFill>
                  <a:srgbClr val="171717"/>
                </a:solidFill>
                <a:latin typeface="PFSpekkVARRegular"/>
              </a:rPr>
              <a:t> ΕΡΤ1 σε ΝΕΤ (Νέα Ελληνική Τηλεόραση) με ενημερωτικό χαρακτήρα</a:t>
            </a:r>
            <a:endParaRPr lang="en-US" dirty="0"/>
          </a:p>
        </p:txBody>
      </p:sp>
    </p:spTree>
    <p:extLst>
      <p:ext uri="{BB962C8B-B14F-4D97-AF65-F5344CB8AC3E}">
        <p14:creationId xmlns:p14="http://schemas.microsoft.com/office/powerpoint/2010/main" val="2277899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482244"/>
          </a:xfrm>
        </p:spPr>
        <p:txBody>
          <a:bodyPr>
            <a:normAutofit/>
          </a:bodyPr>
          <a:lstStyle/>
          <a:p>
            <a:pPr algn="ctr"/>
            <a:r>
              <a:rPr lang="el-GR" sz="3500" b="1" dirty="0"/>
              <a:t>ΗΜΕΡΟΜΗΝΙΕΣ-ΣΤΑΘΜΟΙ</a:t>
            </a:r>
            <a:r>
              <a:rPr lang="en-US" sz="3500" b="1" dirty="0"/>
              <a:t> </a:t>
            </a:r>
            <a:r>
              <a:rPr lang="el-GR" sz="3500" b="1" dirty="0"/>
              <a:t>για την ελληνικη τηλεοραση</a:t>
            </a:r>
            <a:endParaRPr lang="en-US" sz="3500" b="1" dirty="0"/>
          </a:p>
        </p:txBody>
      </p:sp>
      <p:sp>
        <p:nvSpPr>
          <p:cNvPr id="3" name="Content Placeholder 2"/>
          <p:cNvSpPr>
            <a:spLocks noGrp="1"/>
          </p:cNvSpPr>
          <p:nvPr>
            <p:ph idx="1"/>
          </p:nvPr>
        </p:nvSpPr>
        <p:spPr/>
        <p:txBody>
          <a:bodyPr/>
          <a:lstStyle/>
          <a:p>
            <a:pPr algn="ctr"/>
            <a:r>
              <a:rPr lang="el-GR" sz="2200" b="1" dirty="0">
                <a:solidFill>
                  <a:srgbClr val="171717"/>
                </a:solidFill>
                <a:latin typeface="PFSpekkVARRegular"/>
              </a:rPr>
              <a:t>1974</a:t>
            </a:r>
            <a:r>
              <a:rPr lang="el-GR" sz="2200" dirty="0">
                <a:solidFill>
                  <a:srgbClr val="171717"/>
                </a:solidFill>
                <a:latin typeface="PFSpekkVARRegular"/>
              </a:rPr>
              <a:t>: Το ΕΙΡ εγκαταστάθηκε στο ραδιο-μέγαρο της Αγίας Παρασκευής, στη Αθήνα</a:t>
            </a:r>
          </a:p>
          <a:p>
            <a:pPr algn="ctr"/>
            <a:r>
              <a:rPr lang="el-GR" sz="2200" b="1" dirty="0">
                <a:solidFill>
                  <a:srgbClr val="171717"/>
                </a:solidFill>
                <a:latin typeface="PFSpekkVARRegular"/>
              </a:rPr>
              <a:t>1979</a:t>
            </a:r>
            <a:r>
              <a:rPr lang="el-GR" sz="2200" dirty="0">
                <a:solidFill>
                  <a:srgbClr val="171717"/>
                </a:solidFill>
                <a:latin typeface="PFSpekkVARRegular"/>
              </a:rPr>
              <a:t>: Η ελληνική τηλεόραση φέρνει επιτέλους το χρώμα στη ζωή του κοινού της</a:t>
            </a:r>
          </a:p>
          <a:p>
            <a:pPr algn="ctr"/>
            <a:r>
              <a:rPr lang="el-GR" sz="2200" b="1" dirty="0">
                <a:solidFill>
                  <a:srgbClr val="171717"/>
                </a:solidFill>
                <a:latin typeface="PFSpekkVARRegular"/>
              </a:rPr>
              <a:t>1989</a:t>
            </a:r>
            <a:r>
              <a:rPr lang="el-GR" sz="2200" dirty="0">
                <a:solidFill>
                  <a:srgbClr val="171717"/>
                </a:solidFill>
                <a:latin typeface="PFSpekkVARRegular"/>
              </a:rPr>
              <a:t>: Ίδρυση του Εθνικού Συμβουλίου Ραδιοτηλεόρασης (ΕΣΡ) με την ταυτόχρονη εμφάνιση στον «αέρα» των πρώτων ιδιωτικών καναλιών</a:t>
            </a:r>
          </a:p>
          <a:p>
            <a:endParaRPr lang="en-US" dirty="0"/>
          </a:p>
        </p:txBody>
      </p:sp>
    </p:spTree>
    <p:extLst>
      <p:ext uri="{BB962C8B-B14F-4D97-AF65-F5344CB8AC3E}">
        <p14:creationId xmlns:p14="http://schemas.microsoft.com/office/powerpoint/2010/main" val="245295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Η «ΓΕΝΝΗΣΗ» ΤΩΝ ΙΔΙΩΤΙΚΩΝ ΚΑΝΑΛΙΩΝ</a:t>
            </a:r>
            <a:endParaRPr lang="en-US" sz="3500" b="1" dirty="0"/>
          </a:p>
        </p:txBody>
      </p:sp>
      <p:sp>
        <p:nvSpPr>
          <p:cNvPr id="3" name="Content Placeholder 2"/>
          <p:cNvSpPr>
            <a:spLocks noGrp="1"/>
          </p:cNvSpPr>
          <p:nvPr>
            <p:ph sz="half" idx="1"/>
          </p:nvPr>
        </p:nvSpPr>
        <p:spPr>
          <a:xfrm>
            <a:off x="581193" y="2228003"/>
            <a:ext cx="5194767" cy="4040717"/>
          </a:xfrm>
        </p:spPr>
        <p:txBody>
          <a:bodyPr>
            <a:normAutofit/>
          </a:bodyPr>
          <a:lstStyle/>
          <a:p>
            <a:pPr algn="just"/>
            <a:r>
              <a:rPr lang="el-GR" sz="1800" b="1" dirty="0">
                <a:solidFill>
                  <a:srgbClr val="171717"/>
                </a:solidFill>
                <a:latin typeface="PFSpekkVARRegular"/>
              </a:rPr>
              <a:t>Μέσα της δεκαετίας του 1980</a:t>
            </a:r>
            <a:r>
              <a:rPr lang="el-GR" sz="1800" dirty="0">
                <a:solidFill>
                  <a:srgbClr val="171717"/>
                </a:solidFill>
                <a:latin typeface="PFSpekkVARRegular"/>
              </a:rPr>
              <a:t>: Διαφαίνεται η ανάγκη εμπλουτισμού και ανανέωσης του ραδιοτηλεοπτικού τοπίου</a:t>
            </a:r>
          </a:p>
          <a:p>
            <a:pPr algn="just"/>
            <a:r>
              <a:rPr lang="el-GR" sz="1800" b="1" dirty="0">
                <a:solidFill>
                  <a:srgbClr val="171717"/>
                </a:solidFill>
                <a:latin typeface="PFSpekkVARRegular"/>
              </a:rPr>
              <a:t>Πολιτικό κλίμα</a:t>
            </a:r>
            <a:r>
              <a:rPr lang="el-GR" sz="1800" dirty="0">
                <a:solidFill>
                  <a:srgbClr val="171717"/>
                </a:solidFill>
                <a:latin typeface="PFSpekkVARRegular"/>
              </a:rPr>
              <a:t>: Το ΠΑΣΟΚ έχει επανεκλεγεί στην εξουσία, αλλά οι αντιπολιτευόμενοι δήμαρχοι των τριών μεγάλων δήμων της χώρας, Μ. Έβερτ στην Αθήνα, Ανδ. Ανδριανόπουλος στον Πειραιά και Σ. Κούβελας στη Θεσσαλονίκη έχοντας εγκαινιάσει την ελεύθερη ραδιοφωνία με τη δημιουργία των πρώτων δημοτικών ραδιοφωνικών σταθμών, πιέζουν προς την κατεύθυνση και της </a:t>
            </a:r>
            <a:r>
              <a:rPr lang="el-GR" sz="1800" i="1" dirty="0">
                <a:solidFill>
                  <a:srgbClr val="171717"/>
                </a:solidFill>
                <a:latin typeface="PFSpekkVARRegular"/>
              </a:rPr>
              <a:t>ελεύθερης τηλεόρασης</a:t>
            </a:r>
          </a:p>
        </p:txBody>
      </p:sp>
      <p:sp>
        <p:nvSpPr>
          <p:cNvPr id="4" name="Content Placeholder 3"/>
          <p:cNvSpPr>
            <a:spLocks noGrp="1"/>
          </p:cNvSpPr>
          <p:nvPr>
            <p:ph sz="half" idx="2"/>
          </p:nvPr>
        </p:nvSpPr>
        <p:spPr>
          <a:xfrm>
            <a:off x="6416039" y="2228003"/>
            <a:ext cx="5194769" cy="4528397"/>
          </a:xfrm>
        </p:spPr>
        <p:txBody>
          <a:bodyPr>
            <a:normAutofit/>
          </a:bodyPr>
          <a:lstStyle/>
          <a:p>
            <a:pPr algn="just"/>
            <a:r>
              <a:rPr lang="el-GR" dirty="0">
                <a:solidFill>
                  <a:srgbClr val="171717"/>
                </a:solidFill>
                <a:latin typeface="PFSpekkVARRegular"/>
              </a:rPr>
              <a:t>Εκδότες και ανεξάρτητοι επιχειρηματίες βλέπουν στις τηλεοπτικές συχνότητες ένα νέο πεδίο κερδοφόρας επιχειρηματικής δράσης</a:t>
            </a:r>
          </a:p>
          <a:p>
            <a:pPr algn="just"/>
            <a:r>
              <a:rPr lang="el-GR" dirty="0">
                <a:solidFill>
                  <a:srgbClr val="171717"/>
                </a:solidFill>
                <a:latin typeface="PFSpekkVARRegular"/>
              </a:rPr>
              <a:t>Η κυβέρνηση δίνει άδεια για αναμετάδοση έξι δορυφορικών καναλιών σε δέκα μεγάλες πόλεις της χώρας</a:t>
            </a:r>
          </a:p>
          <a:p>
            <a:pPr algn="just"/>
            <a:r>
              <a:rPr lang="el-GR" b="1" dirty="0">
                <a:solidFill>
                  <a:srgbClr val="171717"/>
                </a:solidFill>
                <a:latin typeface="PFSpekkVARRegular"/>
              </a:rPr>
              <a:t>Πρώτο ιδιωτικό κανάλι</a:t>
            </a:r>
            <a:r>
              <a:rPr lang="el-GR" dirty="0">
                <a:solidFill>
                  <a:srgbClr val="171717"/>
                </a:solidFill>
                <a:latin typeface="PFSpekkVARRegular"/>
              </a:rPr>
              <a:t>: Το συνδρομητικό </a:t>
            </a:r>
            <a:r>
              <a:rPr lang="el-GR" i="1" dirty="0">
                <a:solidFill>
                  <a:srgbClr val="171717"/>
                </a:solidFill>
                <a:latin typeface="PFSpekkVARRegular"/>
              </a:rPr>
              <a:t>TV Plus </a:t>
            </a:r>
            <a:r>
              <a:rPr lang="el-GR" dirty="0">
                <a:solidFill>
                  <a:srgbClr val="171717"/>
                </a:solidFill>
                <a:latin typeface="PFSpekkVARRegular"/>
              </a:rPr>
              <a:t>στον Πειραιά</a:t>
            </a:r>
          </a:p>
          <a:p>
            <a:pPr algn="just">
              <a:buFont typeface="Wingdings" panose="05000000000000000000" pitchFamily="2" charset="2"/>
              <a:buChar char="ü"/>
            </a:pPr>
            <a:r>
              <a:rPr lang="el-GR" dirty="0">
                <a:solidFill>
                  <a:srgbClr val="171717"/>
                </a:solidFill>
                <a:latin typeface="PFSpekkVARRegular"/>
              </a:rPr>
              <a:t>Εκπέμπει για πρώτη φορά τον </a:t>
            </a:r>
            <a:r>
              <a:rPr lang="el-GR" b="1" dirty="0">
                <a:solidFill>
                  <a:srgbClr val="171717"/>
                </a:solidFill>
                <a:latin typeface="PFSpekkVARRegular"/>
              </a:rPr>
              <a:t>Οκτώβριο του 1988 </a:t>
            </a:r>
            <a:r>
              <a:rPr lang="el-GR" dirty="0">
                <a:solidFill>
                  <a:srgbClr val="171717"/>
                </a:solidFill>
                <a:latin typeface="PFSpekkVARRegular"/>
              </a:rPr>
              <a:t>και προβάλλει μόνο ταινίες</a:t>
            </a:r>
          </a:p>
          <a:p>
            <a:pPr algn="just">
              <a:buFont typeface="Wingdings" panose="05000000000000000000" pitchFamily="2" charset="2"/>
              <a:buChar char="ü"/>
            </a:pPr>
            <a:r>
              <a:rPr lang="el-GR" dirty="0">
                <a:solidFill>
                  <a:srgbClr val="171717"/>
                </a:solidFill>
                <a:latin typeface="PFSpekkVARRegular"/>
              </a:rPr>
              <a:t>Ακολουθεί η δημοτική τηλεόραση Θεσσαλονίκης TV100</a:t>
            </a:r>
            <a:endParaRPr lang="en-US" dirty="0"/>
          </a:p>
          <a:p>
            <a:endParaRPr lang="en-US" dirty="0"/>
          </a:p>
        </p:txBody>
      </p:sp>
    </p:spTree>
    <p:extLst>
      <p:ext uri="{BB962C8B-B14F-4D97-AF65-F5344CB8AC3E}">
        <p14:creationId xmlns:p14="http://schemas.microsoft.com/office/powerpoint/2010/main" val="1982172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Η «ΓΕΝΝΗΣΗ» ΤΩΝ ΙΔΙΩΤΙΚΩΝ ΚΑΝΑΛΙΩΝ</a:t>
            </a:r>
            <a:endParaRPr lang="en-US" sz="3500" dirty="0"/>
          </a:p>
        </p:txBody>
      </p:sp>
      <p:sp>
        <p:nvSpPr>
          <p:cNvPr id="3" name="Content Placeholder 2"/>
          <p:cNvSpPr>
            <a:spLocks noGrp="1"/>
          </p:cNvSpPr>
          <p:nvPr>
            <p:ph idx="1"/>
          </p:nvPr>
        </p:nvSpPr>
        <p:spPr>
          <a:xfrm>
            <a:off x="975361" y="2340864"/>
            <a:ext cx="10251440" cy="3814980"/>
          </a:xfrm>
        </p:spPr>
        <p:txBody>
          <a:bodyPr>
            <a:normAutofit/>
          </a:bodyPr>
          <a:lstStyle/>
          <a:p>
            <a:pPr algn="just"/>
            <a:r>
              <a:rPr lang="el-GR" sz="1900" b="1" dirty="0">
                <a:solidFill>
                  <a:srgbClr val="171717"/>
                </a:solidFill>
                <a:latin typeface="PFSpekkVARRegular"/>
              </a:rPr>
              <a:t>1989</a:t>
            </a:r>
            <a:r>
              <a:rPr lang="el-GR" sz="1900" dirty="0">
                <a:solidFill>
                  <a:srgbClr val="171717"/>
                </a:solidFill>
                <a:latin typeface="PFSpekkVARRegular"/>
              </a:rPr>
              <a:t>: Ήττα του ΠΑΣΟΚ στις εκλογές και συγκυβέρνηση από ΝΔ και Συναπισμό</a:t>
            </a:r>
          </a:p>
          <a:p>
            <a:pPr algn="just"/>
            <a:r>
              <a:rPr lang="el-GR" sz="1900" dirty="0">
                <a:solidFill>
                  <a:srgbClr val="171717"/>
                </a:solidFill>
                <a:latin typeface="PFSpekkVARRegular"/>
              </a:rPr>
              <a:t>Η κυβέρνηση νομιμοποιεί την ιδιωτική ραδιοφωνία και ανοίγει τον δρόμο για την ιδιωτική τηλεόραση</a:t>
            </a:r>
          </a:p>
          <a:p>
            <a:pPr algn="just"/>
            <a:r>
              <a:rPr lang="el-GR" sz="1900" b="1" dirty="0">
                <a:solidFill>
                  <a:srgbClr val="171717"/>
                </a:solidFill>
                <a:latin typeface="PFSpekkVARRegular"/>
              </a:rPr>
              <a:t>Ιούλιος ΄89</a:t>
            </a:r>
            <a:r>
              <a:rPr lang="el-GR" sz="1900" dirty="0">
                <a:solidFill>
                  <a:srgbClr val="171717"/>
                </a:solidFill>
                <a:latin typeface="PFSpekkVARRegular"/>
              </a:rPr>
              <a:t>: Εκδίδονται δύο άδειες για ισάριθμους ιδιωτικούς τηλεοπτικούς σταθμούς</a:t>
            </a:r>
          </a:p>
          <a:p>
            <a:pPr marL="0" indent="0" algn="just">
              <a:buNone/>
            </a:pPr>
            <a:r>
              <a:rPr lang="el-GR" sz="1900" dirty="0">
                <a:solidFill>
                  <a:srgbClr val="171717"/>
                </a:solidFill>
                <a:latin typeface="PFSpekkVARRegular"/>
              </a:rPr>
              <a:t>α) «</a:t>
            </a:r>
            <a:r>
              <a:rPr lang="el-GR" sz="1900" i="1" dirty="0">
                <a:solidFill>
                  <a:srgbClr val="171717"/>
                </a:solidFill>
                <a:latin typeface="PFSpekkVARRegular"/>
              </a:rPr>
              <a:t>Mega Channel</a:t>
            </a:r>
            <a:r>
              <a:rPr lang="el-GR" sz="1900" dirty="0">
                <a:solidFill>
                  <a:srgbClr val="171717"/>
                </a:solidFill>
                <a:latin typeface="PFSpekkVARRegular"/>
              </a:rPr>
              <a:t>»</a:t>
            </a:r>
          </a:p>
          <a:p>
            <a:pPr marL="0" indent="0" algn="just">
              <a:buNone/>
            </a:pPr>
            <a:r>
              <a:rPr lang="el-GR" sz="1900" dirty="0">
                <a:solidFill>
                  <a:srgbClr val="171717"/>
                </a:solidFill>
                <a:latin typeface="PFSpekkVARRegular"/>
              </a:rPr>
              <a:t>β) «</a:t>
            </a:r>
            <a:r>
              <a:rPr lang="el-GR" sz="1900" i="1" dirty="0">
                <a:solidFill>
                  <a:srgbClr val="171717"/>
                </a:solidFill>
                <a:latin typeface="PFSpekkVARRegular"/>
              </a:rPr>
              <a:t>Antenna</a:t>
            </a:r>
            <a:r>
              <a:rPr lang="el-GR" sz="1900" dirty="0">
                <a:solidFill>
                  <a:srgbClr val="171717"/>
                </a:solidFill>
                <a:latin typeface="PFSpekkVARRegular"/>
              </a:rPr>
              <a:t>»</a:t>
            </a:r>
          </a:p>
          <a:p>
            <a:pPr algn="just"/>
            <a:r>
              <a:rPr lang="el-GR" sz="1900" dirty="0">
                <a:solidFill>
                  <a:srgbClr val="171717"/>
                </a:solidFill>
                <a:latin typeface="PFSpekkVARRegular"/>
              </a:rPr>
              <a:t>Ακολουθούν τον επόμενο χρόνο το «</a:t>
            </a:r>
            <a:r>
              <a:rPr lang="el-GR" sz="1900" i="1" dirty="0">
                <a:solidFill>
                  <a:srgbClr val="171717"/>
                </a:solidFill>
                <a:latin typeface="PFSpekkVARRegular"/>
              </a:rPr>
              <a:t>Κανάλι 29</a:t>
            </a:r>
            <a:r>
              <a:rPr lang="el-GR" sz="1900" dirty="0">
                <a:solidFill>
                  <a:srgbClr val="171717"/>
                </a:solidFill>
                <a:latin typeface="PFSpekkVARRegular"/>
              </a:rPr>
              <a:t>» και το «</a:t>
            </a:r>
            <a:r>
              <a:rPr lang="el-GR" sz="1900" i="1" dirty="0">
                <a:solidFill>
                  <a:srgbClr val="171717"/>
                </a:solidFill>
                <a:latin typeface="PFSpekkVARRegular"/>
              </a:rPr>
              <a:t>New Channel</a:t>
            </a:r>
            <a:r>
              <a:rPr lang="el-GR" sz="1900" dirty="0">
                <a:solidFill>
                  <a:srgbClr val="171717"/>
                </a:solidFill>
                <a:latin typeface="PFSpekkVARRegular"/>
              </a:rPr>
              <a:t>» και αργότερα «</a:t>
            </a:r>
            <a:r>
              <a:rPr lang="el-GR" sz="1900" i="1" dirty="0">
                <a:solidFill>
                  <a:srgbClr val="171717"/>
                </a:solidFill>
                <a:latin typeface="PFSpekkVARRegular"/>
              </a:rPr>
              <a:t>Seven X</a:t>
            </a:r>
            <a:r>
              <a:rPr lang="el-GR" sz="1900" dirty="0">
                <a:solidFill>
                  <a:srgbClr val="171717"/>
                </a:solidFill>
                <a:latin typeface="PFSpekkVARRegular"/>
              </a:rPr>
              <a:t>», «</a:t>
            </a:r>
            <a:r>
              <a:rPr lang="el-GR" sz="1900" i="1" dirty="0">
                <a:solidFill>
                  <a:srgbClr val="171717"/>
                </a:solidFill>
                <a:latin typeface="PFSpekkVARRegular"/>
              </a:rPr>
              <a:t>Telecity</a:t>
            </a:r>
            <a:r>
              <a:rPr lang="el-GR" sz="1900" dirty="0">
                <a:solidFill>
                  <a:srgbClr val="171717"/>
                </a:solidFill>
                <a:latin typeface="PFSpekkVARRegular"/>
              </a:rPr>
              <a:t>», «</a:t>
            </a:r>
            <a:r>
              <a:rPr lang="el-GR" sz="1900" i="1" dirty="0">
                <a:solidFill>
                  <a:srgbClr val="171717"/>
                </a:solidFill>
                <a:latin typeface="PFSpekkVARRegular"/>
              </a:rPr>
              <a:t>Τηλετώρα</a:t>
            </a:r>
            <a:r>
              <a:rPr lang="el-GR" sz="1900" dirty="0">
                <a:solidFill>
                  <a:srgbClr val="171717"/>
                </a:solidFill>
                <a:latin typeface="PFSpekkVARRegular"/>
              </a:rPr>
              <a:t>», «</a:t>
            </a:r>
            <a:r>
              <a:rPr lang="el-GR" sz="1900" i="1" dirty="0">
                <a:solidFill>
                  <a:srgbClr val="171717"/>
                </a:solidFill>
                <a:latin typeface="PFSpekkVARRegular"/>
              </a:rPr>
              <a:t>ΣΚΑΙ</a:t>
            </a:r>
            <a:r>
              <a:rPr lang="el-GR" sz="1900" dirty="0">
                <a:solidFill>
                  <a:srgbClr val="171717"/>
                </a:solidFill>
                <a:latin typeface="PFSpekkVARRegular"/>
              </a:rPr>
              <a:t>» (κατοπινός «Alpha TV»), «</a:t>
            </a:r>
            <a:r>
              <a:rPr lang="el-GR" sz="1900" i="1" dirty="0">
                <a:solidFill>
                  <a:srgbClr val="171717"/>
                </a:solidFill>
                <a:latin typeface="PFSpekkVARRegular"/>
              </a:rPr>
              <a:t>Star Channel</a:t>
            </a:r>
            <a:r>
              <a:rPr lang="el-GR" sz="1900" dirty="0">
                <a:solidFill>
                  <a:srgbClr val="171717"/>
                </a:solidFill>
                <a:latin typeface="PFSpekkVARRegular"/>
              </a:rPr>
              <a:t>», «</a:t>
            </a:r>
            <a:r>
              <a:rPr lang="el-GR" sz="1900" i="1" dirty="0">
                <a:solidFill>
                  <a:srgbClr val="171717"/>
                </a:solidFill>
                <a:latin typeface="PFSpekkVARRegular"/>
              </a:rPr>
              <a:t>Κανάλι 5</a:t>
            </a:r>
            <a:r>
              <a:rPr lang="el-GR" sz="1900" dirty="0">
                <a:solidFill>
                  <a:srgbClr val="171717"/>
                </a:solidFill>
                <a:latin typeface="PFSpekkVARRegular"/>
              </a:rPr>
              <a:t>» (κατοπινός «Alter»), «</a:t>
            </a:r>
            <a:r>
              <a:rPr lang="el-GR" sz="1900" i="1" dirty="0">
                <a:solidFill>
                  <a:srgbClr val="171717"/>
                </a:solidFill>
                <a:latin typeface="PFSpekkVARRegular"/>
              </a:rPr>
              <a:t>Open Channel</a:t>
            </a:r>
            <a:r>
              <a:rPr lang="el-GR" sz="1900" dirty="0">
                <a:solidFill>
                  <a:srgbClr val="171717"/>
                </a:solidFill>
                <a:latin typeface="PFSpekkVARRegular"/>
              </a:rPr>
              <a:t>»</a:t>
            </a:r>
            <a:endParaRPr lang="en-US" sz="1900" dirty="0"/>
          </a:p>
        </p:txBody>
      </p:sp>
    </p:spTree>
    <p:extLst>
      <p:ext uri="{BB962C8B-B14F-4D97-AF65-F5344CB8AC3E}">
        <p14:creationId xmlns:p14="http://schemas.microsoft.com/office/powerpoint/2010/main" val="170804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Ο «ΠΡΟΑΓΓΕΛΟΣ» ΤΩΝ ΙΔΙΩΤΙΚΩΝ ΚΑΝΑΛΙΩΝ</a:t>
            </a:r>
            <a:endParaRPr lang="en-US" sz="3500" b="1" dirty="0"/>
          </a:p>
        </p:txBody>
      </p:sp>
      <p:sp>
        <p:nvSpPr>
          <p:cNvPr id="3" name="Content Placeholder 2"/>
          <p:cNvSpPr>
            <a:spLocks noGrp="1"/>
          </p:cNvSpPr>
          <p:nvPr>
            <p:ph idx="1"/>
          </p:nvPr>
        </p:nvSpPr>
        <p:spPr>
          <a:xfrm>
            <a:off x="1056641" y="2326640"/>
            <a:ext cx="10088880" cy="3829204"/>
          </a:xfrm>
        </p:spPr>
        <p:txBody>
          <a:bodyPr>
            <a:normAutofit/>
          </a:bodyPr>
          <a:lstStyle/>
          <a:p>
            <a:pPr algn="just"/>
            <a:r>
              <a:rPr lang="el-GR" sz="2000" b="1" dirty="0">
                <a:solidFill>
                  <a:srgbClr val="171717"/>
                </a:solidFill>
              </a:rPr>
              <a:t>1964</a:t>
            </a:r>
            <a:r>
              <a:rPr lang="el-GR" sz="2000" dirty="0">
                <a:solidFill>
                  <a:srgbClr val="171717"/>
                </a:solidFill>
              </a:rPr>
              <a:t>: Έκανε την εμφάνισή του στον «αέρα» της Θεσσαλονίκης ο πρώτος ιδιωτικός σταθμός</a:t>
            </a:r>
          </a:p>
          <a:p>
            <a:pPr algn="just"/>
            <a:r>
              <a:rPr lang="el-GR" sz="2000" dirty="0">
                <a:solidFill>
                  <a:srgbClr val="171717"/>
                </a:solidFill>
              </a:rPr>
              <a:t>Στήθηκε από τέσσερις διαφημιστές, οι οποίοι πληροφορούμενοι ότι στην πόλη υπήρχαν 300 δέκτες τηλεοράσεως που έπαιζαν σερβικό πρόγραμμα, αποφάσισαν να σπάσουν το… μονοπώλιο των γειτόνων και να τραβήξουν το ενδιαφέρον των βορειοελλαδιτών</a:t>
            </a:r>
          </a:p>
          <a:p>
            <a:pPr algn="just"/>
            <a:r>
              <a:rPr lang="el-GR" sz="2000" dirty="0">
                <a:solidFill>
                  <a:srgbClr val="171717"/>
                </a:solidFill>
              </a:rPr>
              <a:t>Ζήτησαν άδεια από την τότε κυβέρνηση και την πήραν περισσότερο για «εθνικούς λόγους», δηλαδή για να αποσπαστεί το ενδιαφέρον της Θεσσαλονίκης από τη Σερβία</a:t>
            </a:r>
          </a:p>
          <a:p>
            <a:pPr algn="just"/>
            <a:r>
              <a:rPr lang="el-GR" sz="2000" dirty="0"/>
              <a:t>Ουδεμία προοπτική υπήρχε στο άμεσο μέλλον για λειτουργία δημόσιας τηλεόρασης στην πόλη</a:t>
            </a:r>
            <a:endParaRPr lang="en-US" sz="2000" dirty="0"/>
          </a:p>
        </p:txBody>
      </p:sp>
    </p:spTree>
    <p:extLst>
      <p:ext uri="{BB962C8B-B14F-4D97-AF65-F5344CB8AC3E}">
        <p14:creationId xmlns:p14="http://schemas.microsoft.com/office/powerpoint/2010/main" val="1303205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Ο «ΠΡΟΑΓΓΕΛΟΣ» ΤΩΝ ΙΔΙΩΤΙΚΩΝ ΚΑΝΑΛΙΩΝ</a:t>
            </a:r>
            <a:endParaRPr lang="en-US" sz="3500" dirty="0"/>
          </a:p>
        </p:txBody>
      </p:sp>
      <p:sp>
        <p:nvSpPr>
          <p:cNvPr id="3" name="Content Placeholder 2"/>
          <p:cNvSpPr>
            <a:spLocks noGrp="1"/>
          </p:cNvSpPr>
          <p:nvPr>
            <p:ph sz="half" idx="1"/>
          </p:nvPr>
        </p:nvSpPr>
        <p:spPr>
          <a:xfrm>
            <a:off x="581193" y="2228003"/>
            <a:ext cx="5194767" cy="3900339"/>
          </a:xfrm>
        </p:spPr>
        <p:txBody>
          <a:bodyPr>
            <a:normAutofit/>
          </a:bodyPr>
          <a:lstStyle/>
          <a:p>
            <a:pPr algn="just"/>
            <a:r>
              <a:rPr lang="el-GR" sz="1900" dirty="0"/>
              <a:t>Η εισαγωγή πομπού τηλεοράσεως από το εξωτερικό απαγορευόταν</a:t>
            </a:r>
          </a:p>
          <a:p>
            <a:pPr algn="just"/>
            <a:r>
              <a:rPr lang="el-GR" sz="1900" dirty="0"/>
              <a:t>Οι εμπνευστές του σχεδίου αποτάθηκαν σε έναν Έλληνα κατασκευαστή στην Αθήνα, από τον οποίο νοίκιασαν για 20 μέρες έναν ισχυρό πομπό 1.000 watt (!) που εξέπεμπε στο κανάλι 3</a:t>
            </a:r>
          </a:p>
          <a:p>
            <a:pPr algn="just"/>
            <a:r>
              <a:rPr lang="el-GR" sz="1900" b="1" u="sng" dirty="0"/>
              <a:t>Πρώτη δοκιμή</a:t>
            </a:r>
            <a:r>
              <a:rPr lang="el-GR" sz="1900" dirty="0"/>
              <a:t>: Το σήμα κάλυψε όλη την περιοχή μεταξύ </a:t>
            </a:r>
            <a:r>
              <a:rPr lang="el-GR" sz="1900" i="1" dirty="0"/>
              <a:t>Βέροιας, Έδεσσας, Κατερίνης</a:t>
            </a:r>
            <a:r>
              <a:rPr lang="el-GR" sz="1900" dirty="0"/>
              <a:t>, την απέναντι πλευρά του Ολύμπου και τη </a:t>
            </a:r>
            <a:r>
              <a:rPr lang="el-GR" sz="1900" i="1" dirty="0"/>
              <a:t>Θεσσαλονίκη</a:t>
            </a:r>
            <a:endParaRPr lang="en-US" sz="1900" i="1" dirty="0"/>
          </a:p>
        </p:txBody>
      </p:sp>
      <p:sp>
        <p:nvSpPr>
          <p:cNvPr id="4" name="Content Placeholder 3"/>
          <p:cNvSpPr>
            <a:spLocks noGrp="1"/>
          </p:cNvSpPr>
          <p:nvPr>
            <p:ph sz="half" idx="2"/>
          </p:nvPr>
        </p:nvSpPr>
        <p:spPr>
          <a:xfrm>
            <a:off x="6416039" y="2228003"/>
            <a:ext cx="5194769" cy="3900339"/>
          </a:xfrm>
        </p:spPr>
        <p:txBody>
          <a:bodyPr>
            <a:normAutofit/>
          </a:bodyPr>
          <a:lstStyle/>
          <a:p>
            <a:pPr algn="just"/>
            <a:r>
              <a:rPr lang="el-GR" sz="1900" dirty="0"/>
              <a:t>Η «</a:t>
            </a:r>
            <a:r>
              <a:rPr lang="el-GR" sz="1900" i="1" dirty="0"/>
              <a:t>Τηλεόρασις Θεσσαλονίκης</a:t>
            </a:r>
            <a:r>
              <a:rPr lang="el-GR" sz="1900" dirty="0"/>
              <a:t>» ήταν γεγονός!</a:t>
            </a:r>
          </a:p>
          <a:p>
            <a:pPr algn="just"/>
            <a:r>
              <a:rPr lang="el-GR" sz="1900" b="1" i="1" dirty="0"/>
              <a:t>Πρόγραμμα</a:t>
            </a:r>
            <a:r>
              <a:rPr lang="el-GR" sz="1900" dirty="0"/>
              <a:t>: Μεταξύ 12.30 και 15.00 και περιελάμβανε σχεδόν τα πάντα (ειδήσεις, ταινίες, εκπομπές ενημερωτικού και εκπαιδευτικού περιεχομένου)</a:t>
            </a:r>
          </a:p>
          <a:p>
            <a:pPr algn="just"/>
            <a:r>
              <a:rPr lang="el-GR" sz="1900" dirty="0"/>
              <a:t>Υπάλληλοι των διαφημιστών με την παρότρυνση των αφεντικών τους «βαπτίσθηκαν» παρουσιαστές, κάποιοι και «δημοσιογράφοι»</a:t>
            </a:r>
            <a:endParaRPr lang="en-US" sz="1900" dirty="0"/>
          </a:p>
        </p:txBody>
      </p:sp>
    </p:spTree>
    <p:extLst>
      <p:ext uri="{BB962C8B-B14F-4D97-AF65-F5344CB8AC3E}">
        <p14:creationId xmlns:p14="http://schemas.microsoft.com/office/powerpoint/2010/main" val="1464318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Ο «ΠΡΟΑΓΓΕΛΟΣ» ΤΩΝ ΙΔΙΩΤΙΚΩΝ ΚΑΝΑΛΙΩΝ</a:t>
            </a:r>
            <a:endParaRPr lang="en-US" sz="3500" dirty="0"/>
          </a:p>
        </p:txBody>
      </p:sp>
      <p:sp>
        <p:nvSpPr>
          <p:cNvPr id="3" name="Content Placeholder 2"/>
          <p:cNvSpPr>
            <a:spLocks noGrp="1"/>
          </p:cNvSpPr>
          <p:nvPr>
            <p:ph idx="1"/>
          </p:nvPr>
        </p:nvSpPr>
        <p:spPr/>
        <p:txBody>
          <a:bodyPr>
            <a:normAutofit/>
          </a:bodyPr>
          <a:lstStyle/>
          <a:p>
            <a:pPr algn="ctr"/>
            <a:r>
              <a:rPr lang="el-GR" sz="2200" dirty="0"/>
              <a:t>Η λειτουργία του σταθμού συνεχίστηκε απρόσκοπτα μέχρι το </a:t>
            </a:r>
            <a:r>
              <a:rPr lang="el-GR" sz="2200" i="1" dirty="0"/>
              <a:t>1970</a:t>
            </a:r>
          </a:p>
          <a:p>
            <a:pPr algn="ctr"/>
            <a:r>
              <a:rPr lang="el-GR" sz="2200" dirty="0"/>
              <a:t>Έφτασε στα χέρια των ιδρυτών του εντολή των συνταγματαρχών υπογεγραμμένη από τον επικεφαλής της πραξικοπηματικής κυβέρνησης Γεώργιο Παπαδόπουλο - «</a:t>
            </a:r>
            <a:r>
              <a:rPr lang="el-GR" sz="2200" i="1" dirty="0"/>
              <a:t>Το κανάλι πρέπει να κλείσει</a:t>
            </a:r>
            <a:r>
              <a:rPr lang="el-GR" sz="2200" dirty="0"/>
              <a:t>»</a:t>
            </a:r>
          </a:p>
          <a:p>
            <a:pPr algn="ctr"/>
            <a:r>
              <a:rPr lang="el-GR" sz="2200" dirty="0"/>
              <a:t>Έπεσε άδοξα η αυλαία του πρώτου ιδιωτικού τηλεοπτικού καναλιού</a:t>
            </a:r>
          </a:p>
        </p:txBody>
      </p:sp>
    </p:spTree>
    <p:extLst>
      <p:ext uri="{BB962C8B-B14F-4D97-AF65-F5344CB8AC3E}">
        <p14:creationId xmlns:p14="http://schemas.microsoft.com/office/powerpoint/2010/main" val="1315316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Τροφη για σκεψη</a:t>
            </a:r>
            <a:endParaRPr lang="en-US" sz="3500" b="1" dirty="0"/>
          </a:p>
        </p:txBody>
      </p:sp>
      <p:sp>
        <p:nvSpPr>
          <p:cNvPr id="3" name="Content Placeholder 2"/>
          <p:cNvSpPr>
            <a:spLocks noGrp="1"/>
          </p:cNvSpPr>
          <p:nvPr>
            <p:ph idx="1"/>
          </p:nvPr>
        </p:nvSpPr>
        <p:spPr/>
        <p:txBody>
          <a:bodyPr>
            <a:normAutofit/>
          </a:bodyPr>
          <a:lstStyle/>
          <a:p>
            <a:pPr algn="ctr"/>
            <a:r>
              <a:rPr lang="el-GR" sz="2000" dirty="0"/>
              <a:t>«</a:t>
            </a:r>
            <a:r>
              <a:rPr lang="el-GR" sz="2000" i="1" dirty="0"/>
              <a:t>Δεν έχουμε συνειδητοποιήσει τη βλάβη που μπορεί να προκαλέσει στο θεατή η τηλεόραση. Από τον τόνο της φωνής εκείνου που μιλάει έως τις εικόνες που προβάλλονται. Οδηγηθήκαμε στο 1989 με μία άναρχη κατάσταση στο τηλεοπτικό τοπίο, όπου ο καθείς με τη δίψα του να επιβληθεί προς τα έξω, άνοιγε κι έναν τηλεοπτικό σταθμό […] Η δε τηλεθέαση στην Ελλάδα, όπως έχει αναγορευθεί σε ύψιστο κανόνα -και στο εξωτερικό, αλλά εδώ με άγριο τρόπο- δημιουργεί μία εξαμβλωματική εικόνα της κοινωνίας…</a:t>
            </a:r>
            <a:r>
              <a:rPr lang="el-GR" sz="2000" dirty="0"/>
              <a:t>» (Βασίλης Βασιλικός)</a:t>
            </a:r>
            <a:endParaRPr lang="en-US" sz="2000" dirty="0"/>
          </a:p>
        </p:txBody>
      </p:sp>
    </p:spTree>
    <p:extLst>
      <p:ext uri="{BB962C8B-B14F-4D97-AF65-F5344CB8AC3E}">
        <p14:creationId xmlns:p14="http://schemas.microsoft.com/office/powerpoint/2010/main" val="253438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Τίτλος 1"/>
          <p:cNvSpPr>
            <a:spLocks noGrp="1"/>
          </p:cNvSpPr>
          <p:nvPr>
            <p:ph type="title"/>
          </p:nvPr>
        </p:nvSpPr>
        <p:spPr>
          <a:xfrm>
            <a:off x="640080" y="599440"/>
            <a:ext cx="3799840" cy="5730239"/>
          </a:xfrm>
        </p:spPr>
        <p:txBody>
          <a:bodyPr vert="horz" lIns="91440" tIns="45720" rIns="91440" bIns="45720" rtlCol="0" anchor="ctr">
            <a:normAutofit/>
          </a:bodyPr>
          <a:lstStyle/>
          <a:p>
            <a:pPr algn="ctr">
              <a:lnSpc>
                <a:spcPct val="150000"/>
              </a:lnSpc>
            </a:pPr>
            <a:r>
              <a:rPr lang="el-GR" sz="4000" dirty="0">
                <a:solidFill>
                  <a:srgbClr val="FFFFFF"/>
                </a:solidFill>
                <a:latin typeface="Candara" panose="020E0502030303020204" pitchFamily="34" charset="0"/>
              </a:rPr>
              <a:t>ΕΡΓΑΣΤΗΡΙΟ</a:t>
            </a:r>
            <a:endParaRPr lang="en-US" sz="4000" dirty="0">
              <a:solidFill>
                <a:srgbClr val="FFFFFF"/>
              </a:solidFill>
              <a:latin typeface="Candara" panose="020E0502030303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5153822" y="1257558"/>
            <a:ext cx="6553545" cy="4350825"/>
          </a:xfrm>
          <a:prstGeom prst="rect">
            <a:avLst/>
          </a:prstGeom>
        </p:spPr>
      </p:pic>
    </p:spTree>
    <p:extLst>
      <p:ext uri="{BB962C8B-B14F-4D97-AF65-F5344CB8AC3E}">
        <p14:creationId xmlns:p14="http://schemas.microsoft.com/office/powerpoint/2010/main" val="306396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500" b="1" dirty="0"/>
              <a:t>ΟΙ ΠΡΩΤΕΣ ΠΡΟΣΠΑΘΕΙΕΣ</a:t>
            </a:r>
            <a:br>
              <a:rPr lang="el-GR" sz="3500" b="1" dirty="0"/>
            </a:br>
            <a:r>
              <a:rPr lang="el-GR" sz="3500" b="1" dirty="0"/>
              <a:t>ΜΗΧΑΝΙΚΟ ΣΥΣΤΗΜΑ ΣΑΡΩΣΗΣ</a:t>
            </a:r>
            <a:endParaRPr lang="en-US" sz="3500" dirty="0"/>
          </a:p>
        </p:txBody>
      </p:sp>
      <p:sp>
        <p:nvSpPr>
          <p:cNvPr id="3" name="Content Placeholder 2"/>
          <p:cNvSpPr>
            <a:spLocks noGrp="1"/>
          </p:cNvSpPr>
          <p:nvPr>
            <p:ph idx="1"/>
          </p:nvPr>
        </p:nvSpPr>
        <p:spPr>
          <a:xfrm>
            <a:off x="581192" y="2204721"/>
            <a:ext cx="11029615" cy="3965420"/>
          </a:xfrm>
        </p:spPr>
        <p:txBody>
          <a:bodyPr>
            <a:normAutofit lnSpcReduction="10000"/>
          </a:bodyPr>
          <a:lstStyle/>
          <a:p>
            <a:pPr algn="just"/>
            <a:r>
              <a:rPr lang="el-GR" sz="1800" b="1" i="1" dirty="0"/>
              <a:t>Δεκαετία 1880</a:t>
            </a:r>
            <a:r>
              <a:rPr lang="el-GR" sz="1800" dirty="0"/>
              <a:t>: Εφεύρεση του μηχανικού συστήματος σάρωσης από τον Γερμανό εφευρέτη Paul Nipkow</a:t>
            </a:r>
          </a:p>
          <a:p>
            <a:pPr algn="just">
              <a:buFont typeface="Wingdings" panose="05000000000000000000" pitchFamily="2" charset="2"/>
              <a:buChar char="ü"/>
            </a:pPr>
            <a:r>
              <a:rPr lang="el-GR" sz="1800" dirty="0"/>
              <a:t>Ο δίσκος σάρωσης ήταν ένας μεγάλος, επίπεδος μεταλλικός δίσκος με μια σειρά από μικρές διατρήσεις διατεταγμένες σε ένα σπειροειδές σχέδιο</a:t>
            </a:r>
          </a:p>
          <a:p>
            <a:pPr algn="just">
              <a:buFont typeface="Wingdings" panose="05000000000000000000" pitchFamily="2" charset="2"/>
              <a:buChar char="ü"/>
            </a:pPr>
            <a:r>
              <a:rPr lang="el-GR" sz="1800" dirty="0"/>
              <a:t>Καθώς ο δίσκος περιστρεφόταν, το φως περνούσε μέσα από τις τρύπες, χωρίζοντας τις εικόνες σε σημεία φωτός που θα μπορούσαν να μεταδοθούν ως μια σειρά ηλεκτρονικών γραμμών</a:t>
            </a:r>
          </a:p>
          <a:p>
            <a:pPr algn="just">
              <a:buFont typeface="Wingdings" panose="05000000000000000000" pitchFamily="2" charset="2"/>
              <a:buChar char="ü"/>
            </a:pPr>
            <a:r>
              <a:rPr lang="el-GR" sz="1800" dirty="0"/>
              <a:t>Ο αριθμός των σαρωμένων γραμμών ισοδυναμούσε με τον αριθμό των διατρήσεων και κάθε περιστροφή του δίσκου παρήγαγε ένα πλαίσιο τηλεόρασης</a:t>
            </a:r>
          </a:p>
          <a:p>
            <a:pPr algn="just"/>
            <a:r>
              <a:rPr lang="el-GR" sz="1800" b="1" i="1" dirty="0"/>
              <a:t>1897</a:t>
            </a:r>
            <a:r>
              <a:rPr lang="el-GR" sz="1800" dirty="0"/>
              <a:t>: Η εφεύρεση του καθοδικού σωλήνα (CRT) από τον Γερμανό φυσικό Karl Ferdinand Braun έπαιξε ζωτικό ρόλο ως ο πρόδρομος του τηλεοπτικού σωλήνα εικόνας</a:t>
            </a:r>
          </a:p>
          <a:p>
            <a:pPr algn="just"/>
            <a:r>
              <a:rPr lang="el-GR" sz="1800" dirty="0"/>
              <a:t>Αρχικά δημιουργήθηκε ως συσκευή σάρωσης, γνωστή ως </a:t>
            </a:r>
            <a:r>
              <a:rPr lang="el-GR" sz="1800" b="1" dirty="0"/>
              <a:t>παλμογράφος καθοδικής ακτίνας</a:t>
            </a:r>
            <a:r>
              <a:rPr lang="el-GR" sz="1800" dirty="0"/>
              <a:t>, που συνδύαζε αποτελεσματικά τις αρχές της κάμερας και του ηλεκτρισμού</a:t>
            </a:r>
          </a:p>
          <a:p>
            <a:endParaRPr lang="en-US" dirty="0"/>
          </a:p>
        </p:txBody>
      </p:sp>
    </p:spTree>
    <p:extLst>
      <p:ext uri="{BB962C8B-B14F-4D97-AF65-F5344CB8AC3E}">
        <p14:creationId xmlns:p14="http://schemas.microsoft.com/office/powerpoint/2010/main" val="569961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269403"/>
            <a:ext cx="2337398" cy="3312758"/>
          </a:xfrm>
        </p:spPr>
        <p:txBody>
          <a:bodyPr vert="horz" lIns="91440" tIns="45720" rIns="91440" bIns="45720" rtlCol="0">
            <a:normAutofit/>
          </a:bodyPr>
          <a:lstStyle/>
          <a:p>
            <a:r>
              <a:rPr lang="en-US" sz="3200" b="1" dirty="0">
                <a:solidFill>
                  <a:srgbClr val="FFFFFF"/>
                </a:solidFill>
                <a:latin typeface="Century Gothic" panose="020B0502020202020204" pitchFamily="34" charset="0"/>
              </a:rPr>
              <a:t>Script</a:t>
            </a:r>
            <a:r>
              <a:rPr lang="el-GR" sz="3200" dirty="0">
                <a:solidFill>
                  <a:srgbClr val="FFFFFF"/>
                </a:solidFill>
                <a:latin typeface="Century Gothic" panose="020B0502020202020204" pitchFamily="34" charset="0"/>
              </a:rPr>
              <a:t> </a:t>
            </a:r>
            <a:br>
              <a:rPr lang="el-GR" sz="3200" dirty="0">
                <a:solidFill>
                  <a:srgbClr val="FFFFFF"/>
                </a:solidFill>
                <a:latin typeface="Century Gothic" panose="020B0502020202020204" pitchFamily="34" charset="0"/>
              </a:rPr>
            </a:b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Όλα τα στοιχεία του ρεπορτάζ θα μπουν σε μια σειρά μέσα από ένα </a:t>
            </a:r>
            <a:r>
              <a:rPr lang="el-GR" sz="2400" dirty="0" err="1"/>
              <a:t>script</a:t>
            </a:r>
            <a:r>
              <a:rPr lang="el-GR" sz="2400" dirty="0"/>
              <a:t> – τι είναι το </a:t>
            </a:r>
            <a:r>
              <a:rPr lang="el-GR" sz="2400" dirty="0" err="1"/>
              <a:t>script</a:t>
            </a:r>
            <a:r>
              <a:rPr lang="el-GR" sz="2400" dirty="0"/>
              <a:t>; </a:t>
            </a:r>
            <a:endParaRPr lang="en-US" sz="2400" dirty="0"/>
          </a:p>
          <a:p>
            <a:pPr>
              <a:lnSpc>
                <a:spcPct val="150000"/>
              </a:lnSpc>
            </a:pPr>
            <a:r>
              <a:rPr lang="el-GR" sz="2400" dirty="0"/>
              <a:t>Ένα λεπτομερές σχέδιο του ρεπορτάζ [ή άλλου τηλεοπτικού προγράμματος] που παρέχει λεπτομερείς πληροφορίες για τη διάρκεια, την εικόνα, τον ήχο, ακόμη και το κείμενο του βίντεο.</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nvPr>
        </p:nvGraphicFramePr>
        <p:xfrm>
          <a:off x="643467" y="664022"/>
          <a:ext cx="10905068" cy="5529959"/>
        </p:xfrm>
        <a:graphic>
          <a:graphicData uri="http://schemas.openxmlformats.org/drawingml/2006/table">
            <a:tbl>
              <a:tblPr firstRow="1" bandRow="1">
                <a:solidFill>
                  <a:srgbClr val="F2F2F2">
                    <a:alpha val="45098"/>
                  </a:srgbClr>
                </a:solidFill>
              </a:tblPr>
              <a:tblGrid>
                <a:gridCol w="1957284">
                  <a:extLst>
                    <a:ext uri="{9D8B030D-6E8A-4147-A177-3AD203B41FA5}">
                      <a16:colId xmlns:a16="http://schemas.microsoft.com/office/drawing/2014/main" val="20000"/>
                    </a:ext>
                  </a:extLst>
                </a:gridCol>
                <a:gridCol w="1720268">
                  <a:extLst>
                    <a:ext uri="{9D8B030D-6E8A-4147-A177-3AD203B41FA5}">
                      <a16:colId xmlns:a16="http://schemas.microsoft.com/office/drawing/2014/main" val="20001"/>
                    </a:ext>
                  </a:extLst>
                </a:gridCol>
                <a:gridCol w="1533288">
                  <a:extLst>
                    <a:ext uri="{9D8B030D-6E8A-4147-A177-3AD203B41FA5}">
                      <a16:colId xmlns:a16="http://schemas.microsoft.com/office/drawing/2014/main" val="20002"/>
                    </a:ext>
                  </a:extLst>
                </a:gridCol>
                <a:gridCol w="5694228">
                  <a:extLst>
                    <a:ext uri="{9D8B030D-6E8A-4147-A177-3AD203B41FA5}">
                      <a16:colId xmlns:a16="http://schemas.microsoft.com/office/drawing/2014/main" val="20003"/>
                    </a:ext>
                  </a:extLst>
                </a:gridCol>
              </a:tblGrid>
              <a:tr h="749658">
                <a:tc>
                  <a:txBody>
                    <a:bodyPr/>
                    <a:lstStyle/>
                    <a:p>
                      <a:pPr algn="ctr">
                        <a:lnSpc>
                          <a:spcPct val="150000"/>
                        </a:lnSpc>
                        <a:spcAft>
                          <a:spcPts val="800"/>
                        </a:spcAft>
                      </a:pPr>
                      <a:r>
                        <a:rPr lang="el-GR" sz="2300" b="0" cap="none" spc="0" dirty="0">
                          <a:solidFill>
                            <a:schemeClr val="bg1"/>
                          </a:solidFill>
                          <a:effectLst/>
                          <a:latin typeface="Century Gothic" panose="020B0502020202020204" pitchFamily="34" charset="0"/>
                          <a:cs typeface="Times New Roman" panose="02020603050405020304" pitchFamily="18" charset="0"/>
                        </a:rPr>
                        <a:t>Διάρκεια</a:t>
                      </a:r>
                    </a:p>
                  </a:txBody>
                  <a:tcPr marL="108004" marR="108004" marT="151690" marB="72003"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50000"/>
                        </a:lnSpc>
                        <a:spcAft>
                          <a:spcPts val="800"/>
                        </a:spcAft>
                      </a:pPr>
                      <a:r>
                        <a:rPr lang="el-GR" sz="2300" b="0" cap="none" spc="0">
                          <a:solidFill>
                            <a:schemeClr val="bg1"/>
                          </a:solidFill>
                          <a:effectLst/>
                          <a:latin typeface="Century Gothic" panose="020B0502020202020204" pitchFamily="34" charset="0"/>
                          <a:cs typeface="Times New Roman" panose="02020603050405020304" pitchFamily="18" charset="0"/>
                        </a:rPr>
                        <a:t>Εικόνα</a:t>
                      </a:r>
                    </a:p>
                  </a:txBody>
                  <a:tcPr marL="108004" marR="108004" marT="151690" marB="72003"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50000"/>
                        </a:lnSpc>
                        <a:spcAft>
                          <a:spcPts val="800"/>
                        </a:spcAft>
                      </a:pPr>
                      <a:r>
                        <a:rPr lang="el-GR" sz="2300" b="0" cap="none" spc="0">
                          <a:solidFill>
                            <a:schemeClr val="bg1"/>
                          </a:solidFill>
                          <a:effectLst/>
                          <a:latin typeface="Century Gothic" panose="020B0502020202020204" pitchFamily="34" charset="0"/>
                          <a:cs typeface="Times New Roman" panose="02020603050405020304" pitchFamily="18" charset="0"/>
                        </a:rPr>
                        <a:t>Ήχος</a:t>
                      </a:r>
                    </a:p>
                  </a:txBody>
                  <a:tcPr marL="108004" marR="108004" marT="151690" marB="72003"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50000"/>
                        </a:lnSpc>
                        <a:spcAft>
                          <a:spcPts val="800"/>
                        </a:spcAft>
                      </a:pPr>
                      <a:r>
                        <a:rPr lang="el-GR" sz="2300" b="0" cap="none" spc="0">
                          <a:solidFill>
                            <a:schemeClr val="bg1"/>
                          </a:solidFill>
                          <a:effectLst/>
                          <a:latin typeface="Century Gothic" panose="020B0502020202020204" pitchFamily="34" charset="0"/>
                          <a:cs typeface="Times New Roman" panose="02020603050405020304" pitchFamily="18" charset="0"/>
                        </a:rPr>
                        <a:t>Κείμενο</a:t>
                      </a:r>
                    </a:p>
                  </a:txBody>
                  <a:tcPr marL="108004" marR="108004" marT="151690" marB="72003"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683294">
                <a:tc>
                  <a:txBody>
                    <a:bodyPr/>
                    <a:lstStyle/>
                    <a:p>
                      <a:pPr algn="ctr">
                        <a:lnSpc>
                          <a:spcPct val="150000"/>
                        </a:lnSpc>
                        <a:spcAft>
                          <a:spcPts val="800"/>
                        </a:spcAft>
                      </a:pPr>
                      <a:r>
                        <a:rPr lang="en-US" sz="2000" cap="none" spc="0">
                          <a:solidFill>
                            <a:schemeClr val="tx1"/>
                          </a:solidFill>
                          <a:effectLst/>
                          <a:latin typeface="Century Gothic" panose="020B0502020202020204" pitchFamily="34" charset="0"/>
                          <a:cs typeface="Times New Roman" panose="02020603050405020304" pitchFamily="18" charset="0"/>
                        </a:rPr>
                        <a:t>00.00 - 00.15</a:t>
                      </a:r>
                    </a:p>
                  </a:txBody>
                  <a:tcPr marL="108004" marR="108004" marT="151690" marB="72003">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50000"/>
                        </a:lnSpc>
                        <a:spcAft>
                          <a:spcPts val="800"/>
                        </a:spcAft>
                      </a:pPr>
                      <a:r>
                        <a:rPr lang="en-US" sz="2000" cap="none" spc="0" dirty="0">
                          <a:solidFill>
                            <a:schemeClr val="tx1"/>
                          </a:solidFill>
                          <a:effectLst/>
                          <a:latin typeface="Century Gothic" panose="020B0502020202020204" pitchFamily="34" charset="0"/>
                          <a:cs typeface="Times New Roman" panose="02020603050405020304" pitchFamily="18" charset="0"/>
                        </a:rPr>
                        <a:t>B-Roll - GV</a:t>
                      </a:r>
                      <a:endParaRPr lang="el-GR" sz="2000" cap="none" spc="0" dirty="0">
                        <a:solidFill>
                          <a:schemeClr val="tx1"/>
                        </a:solidFill>
                        <a:effectLst/>
                        <a:latin typeface="Century Gothic" panose="020B0502020202020204" pitchFamily="34" charset="0"/>
                        <a:cs typeface="Times New Roman" panose="02020603050405020304" pitchFamily="18" charset="0"/>
                      </a:endParaRPr>
                    </a:p>
                  </a:txBody>
                  <a:tcPr marL="108004" marR="108004" marT="151690" marB="72003">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50000"/>
                        </a:lnSpc>
                        <a:spcAft>
                          <a:spcPts val="800"/>
                        </a:spcAft>
                      </a:pPr>
                      <a:r>
                        <a:rPr lang="en-US" sz="2000" kern="1200" cap="none" spc="0" dirty="0">
                          <a:solidFill>
                            <a:schemeClr val="tx1"/>
                          </a:solidFill>
                          <a:effectLst/>
                          <a:latin typeface="Century Gothic" panose="020B0502020202020204" pitchFamily="34" charset="0"/>
                          <a:ea typeface="+mn-ea"/>
                          <a:cs typeface="Times New Roman" panose="02020603050405020304" pitchFamily="18" charset="0"/>
                        </a:rPr>
                        <a:t>VO</a:t>
                      </a:r>
                    </a:p>
                  </a:txBody>
                  <a:tcPr marL="108004" marR="108004" marT="151690" marB="72003">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50000"/>
                        </a:lnSpc>
                        <a:spcAft>
                          <a:spcPts val="800"/>
                        </a:spcAft>
                      </a:pPr>
                      <a:r>
                        <a:rPr lang="el-GR" sz="2000" cap="none" spc="0">
                          <a:solidFill>
                            <a:schemeClr val="tx1"/>
                          </a:solidFill>
                          <a:effectLst/>
                          <a:latin typeface="Century Gothic" panose="020B0502020202020204" pitchFamily="34" charset="0"/>
                          <a:cs typeface="Times New Roman" panose="02020603050405020304" pitchFamily="18" charset="0"/>
                        </a:rPr>
                        <a:t>Περίπου </a:t>
                      </a:r>
                      <a:r>
                        <a:rPr lang="en-US" sz="2000" cap="none" spc="0">
                          <a:solidFill>
                            <a:schemeClr val="tx1"/>
                          </a:solidFill>
                          <a:effectLst/>
                          <a:latin typeface="Century Gothic" panose="020B0502020202020204" pitchFamily="34" charset="0"/>
                          <a:cs typeface="Times New Roman" panose="02020603050405020304" pitchFamily="18" charset="0"/>
                        </a:rPr>
                        <a:t>30</a:t>
                      </a:r>
                      <a:r>
                        <a:rPr lang="en-US" sz="2000" cap="none" spc="0" baseline="0">
                          <a:solidFill>
                            <a:schemeClr val="tx1"/>
                          </a:solidFill>
                          <a:effectLst/>
                          <a:latin typeface="Century Gothic" panose="020B0502020202020204" pitchFamily="34" charset="0"/>
                          <a:cs typeface="Times New Roman" panose="02020603050405020304" pitchFamily="18" charset="0"/>
                        </a:rPr>
                        <a:t> </a:t>
                      </a:r>
                      <a:r>
                        <a:rPr lang="el-GR" sz="2000" cap="none" spc="0">
                          <a:solidFill>
                            <a:schemeClr val="tx1"/>
                          </a:solidFill>
                          <a:effectLst/>
                          <a:latin typeface="Century Gothic" panose="020B0502020202020204" pitchFamily="34" charset="0"/>
                          <a:cs typeface="Times New Roman" panose="02020603050405020304" pitchFamily="18" charset="0"/>
                        </a:rPr>
                        <a:t>λέξεις κείμενο</a:t>
                      </a:r>
                      <a:r>
                        <a:rPr lang="en-US" sz="2000" cap="none" spc="0">
                          <a:solidFill>
                            <a:schemeClr val="tx1"/>
                          </a:solidFill>
                          <a:effectLst/>
                          <a:latin typeface="Century Gothic" panose="020B0502020202020204" pitchFamily="34" charset="0"/>
                          <a:cs typeface="Times New Roman" panose="02020603050405020304" pitchFamily="18" charset="0"/>
                        </a:rPr>
                        <a:t> […]</a:t>
                      </a:r>
                      <a:endParaRPr lang="el-GR" sz="2000" cap="none" spc="0">
                        <a:solidFill>
                          <a:schemeClr val="tx1"/>
                        </a:solidFill>
                        <a:effectLst/>
                        <a:latin typeface="Century Gothic" panose="020B0502020202020204" pitchFamily="34" charset="0"/>
                        <a:cs typeface="Times New Roman" panose="02020603050405020304" pitchFamily="18" charset="0"/>
                      </a:endParaRPr>
                    </a:p>
                  </a:txBody>
                  <a:tcPr marL="108004" marR="108004" marT="151690" marB="72003">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001"/>
                  </a:ext>
                </a:extLst>
              </a:tr>
              <a:tr h="2958643">
                <a:tc>
                  <a:txBody>
                    <a:bodyPr/>
                    <a:lstStyle/>
                    <a:p>
                      <a:pPr algn="ctr">
                        <a:lnSpc>
                          <a:spcPct val="150000"/>
                        </a:lnSpc>
                        <a:spcAft>
                          <a:spcPts val="800"/>
                        </a:spcAft>
                      </a:pPr>
                      <a:r>
                        <a:rPr lang="en-US" sz="2000" cap="none" spc="0">
                          <a:solidFill>
                            <a:schemeClr val="tx1"/>
                          </a:solidFill>
                          <a:effectLst/>
                          <a:latin typeface="Century Gothic" panose="020B0502020202020204" pitchFamily="34" charset="0"/>
                          <a:cs typeface="Times New Roman" panose="02020603050405020304" pitchFamily="18" charset="0"/>
                        </a:rPr>
                        <a:t>00.16 - 00. 35</a:t>
                      </a:r>
                    </a:p>
                  </a:txBody>
                  <a:tcPr marL="108004" marR="108004" marT="151690" marB="7200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50000"/>
                        </a:lnSpc>
                        <a:spcAft>
                          <a:spcPts val="800"/>
                        </a:spcAft>
                      </a:pPr>
                      <a:r>
                        <a:rPr lang="en-US" sz="2000" cap="none" spc="0">
                          <a:solidFill>
                            <a:schemeClr val="tx1"/>
                          </a:solidFill>
                          <a:effectLst/>
                          <a:latin typeface="Century Gothic" panose="020B0502020202020204" pitchFamily="34" charset="0"/>
                          <a:cs typeface="Times New Roman" panose="02020603050405020304" pitchFamily="18" charset="0"/>
                        </a:rPr>
                        <a:t>B-Roll</a:t>
                      </a:r>
                      <a:r>
                        <a:rPr lang="en-US" sz="2000" cap="none" spc="0" baseline="0">
                          <a:solidFill>
                            <a:schemeClr val="tx1"/>
                          </a:solidFill>
                          <a:effectLst/>
                          <a:latin typeface="Century Gothic" panose="020B0502020202020204" pitchFamily="34" charset="0"/>
                          <a:cs typeface="Times New Roman" panose="02020603050405020304" pitchFamily="18" charset="0"/>
                        </a:rPr>
                        <a:t> – LS </a:t>
                      </a:r>
                      <a:r>
                        <a:rPr lang="el-GR" sz="2000" cap="none" spc="0" baseline="0">
                          <a:solidFill>
                            <a:schemeClr val="tx1"/>
                          </a:solidFill>
                          <a:effectLst/>
                          <a:latin typeface="Century Gothic" panose="020B0502020202020204" pitchFamily="34" charset="0"/>
                          <a:cs typeface="Times New Roman" panose="02020603050405020304" pitchFamily="18" charset="0"/>
                        </a:rPr>
                        <a:t>κτηνίατρος στο κτηνιατρείο, </a:t>
                      </a:r>
                      <a:r>
                        <a:rPr lang="en-US" sz="2000" cap="none" spc="0" baseline="0">
                          <a:solidFill>
                            <a:schemeClr val="tx1"/>
                          </a:solidFill>
                          <a:effectLst/>
                          <a:latin typeface="Century Gothic" panose="020B0502020202020204" pitchFamily="34" charset="0"/>
                          <a:cs typeface="Times New Roman" panose="02020603050405020304" pitchFamily="18" charset="0"/>
                        </a:rPr>
                        <a:t>MS </a:t>
                      </a:r>
                      <a:r>
                        <a:rPr lang="el-GR" sz="2000" cap="none" spc="0" baseline="0">
                          <a:solidFill>
                            <a:schemeClr val="tx1"/>
                          </a:solidFill>
                          <a:effectLst/>
                          <a:latin typeface="Century Gothic" panose="020B0502020202020204" pitchFamily="34" charset="0"/>
                          <a:cs typeface="Times New Roman" panose="02020603050405020304" pitchFamily="18" charset="0"/>
                        </a:rPr>
                        <a:t>να δουλεύει…</a:t>
                      </a:r>
                      <a:endParaRPr lang="el-GR" sz="2000" cap="none" spc="0">
                        <a:solidFill>
                          <a:schemeClr val="tx1"/>
                        </a:solidFill>
                        <a:effectLst/>
                        <a:latin typeface="Century Gothic" panose="020B0502020202020204" pitchFamily="34" charset="0"/>
                        <a:cs typeface="Times New Roman" panose="02020603050405020304" pitchFamily="18" charset="0"/>
                      </a:endParaRPr>
                    </a:p>
                  </a:txBody>
                  <a:tcPr marL="108004" marR="108004" marT="151690" marB="7200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50000"/>
                        </a:lnSpc>
                        <a:spcAft>
                          <a:spcPts val="800"/>
                        </a:spcAft>
                      </a:pPr>
                      <a:r>
                        <a:rPr lang="en-US" sz="2000" cap="none" spc="0" dirty="0">
                          <a:solidFill>
                            <a:schemeClr val="tx1"/>
                          </a:solidFill>
                          <a:effectLst/>
                          <a:latin typeface="Century Gothic" panose="020B0502020202020204" pitchFamily="34" charset="0"/>
                          <a:cs typeface="Times New Roman" panose="02020603050405020304" pitchFamily="18" charset="0"/>
                        </a:rPr>
                        <a:t>VO</a:t>
                      </a:r>
                    </a:p>
                  </a:txBody>
                  <a:tcPr marL="108004" marR="108004" marT="151690" marB="7200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50000"/>
                        </a:lnSpc>
                        <a:spcAft>
                          <a:spcPts val="800"/>
                        </a:spcAft>
                      </a:pPr>
                      <a:r>
                        <a:rPr lang="el-GR" sz="2000" cap="none" spc="0" dirty="0">
                          <a:solidFill>
                            <a:schemeClr val="tx1"/>
                          </a:solidFill>
                          <a:effectLst/>
                          <a:latin typeface="Century Gothic" panose="020B0502020202020204" pitchFamily="34" charset="0"/>
                          <a:cs typeface="Times New Roman" panose="02020603050405020304" pitchFamily="18" charset="0"/>
                        </a:rPr>
                        <a:t>Περίπου 40 λέξεις κείμενο </a:t>
                      </a:r>
                      <a:r>
                        <a:rPr lang="el-GR" sz="2000" i="0" cap="none" spc="0" dirty="0">
                          <a:solidFill>
                            <a:schemeClr val="tx1"/>
                          </a:solidFill>
                          <a:effectLst/>
                          <a:latin typeface="Century Gothic" panose="020B0502020202020204" pitchFamily="34" charset="0"/>
                          <a:cs typeface="Times New Roman" panose="02020603050405020304" pitchFamily="18" charset="0"/>
                        </a:rPr>
                        <a:t>[«Ο κτηνίατρος Χρήστος Ηλιόπουλος εξηγεί στην κάμερα του Χ ότι στο ιατρείο του φθάνουν καθημερινά καταγγελίες για αδέσποτα ζώα...»</a:t>
                      </a:r>
                    </a:p>
                  </a:txBody>
                  <a:tcPr marL="108004" marR="108004" marT="151690" marB="72003">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002"/>
                  </a:ext>
                </a:extLst>
              </a:tr>
              <a:tr h="1138364">
                <a:tc>
                  <a:txBody>
                    <a:bodyPr/>
                    <a:lstStyle/>
                    <a:p>
                      <a:pPr algn="ctr">
                        <a:lnSpc>
                          <a:spcPct val="150000"/>
                        </a:lnSpc>
                        <a:spcAft>
                          <a:spcPts val="800"/>
                        </a:spcAft>
                      </a:pPr>
                      <a:r>
                        <a:rPr lang="el-GR" sz="2000" cap="none" spc="0">
                          <a:solidFill>
                            <a:schemeClr val="tx1"/>
                          </a:solidFill>
                          <a:effectLst/>
                          <a:latin typeface="Century Gothic" panose="020B0502020202020204" pitchFamily="34" charset="0"/>
                          <a:cs typeface="Times New Roman" panose="02020603050405020304" pitchFamily="18" charset="0"/>
                        </a:rPr>
                        <a:t>00.</a:t>
                      </a:r>
                      <a:r>
                        <a:rPr lang="en-US" sz="2000" cap="none" spc="0">
                          <a:solidFill>
                            <a:schemeClr val="tx1"/>
                          </a:solidFill>
                          <a:effectLst/>
                          <a:latin typeface="Century Gothic" panose="020B0502020202020204" pitchFamily="34" charset="0"/>
                          <a:cs typeface="Times New Roman" panose="02020603050405020304" pitchFamily="18" charset="0"/>
                        </a:rPr>
                        <a:t>36</a:t>
                      </a:r>
                      <a:r>
                        <a:rPr lang="el-GR" sz="2000" cap="none" spc="0">
                          <a:solidFill>
                            <a:schemeClr val="tx1"/>
                          </a:solidFill>
                          <a:effectLst/>
                          <a:latin typeface="Century Gothic" panose="020B0502020202020204" pitchFamily="34" charset="0"/>
                          <a:cs typeface="Times New Roman" panose="02020603050405020304" pitchFamily="18" charset="0"/>
                        </a:rPr>
                        <a:t> – 00.</a:t>
                      </a:r>
                      <a:r>
                        <a:rPr lang="en-US" sz="2000" cap="none" spc="0">
                          <a:solidFill>
                            <a:schemeClr val="tx1"/>
                          </a:solidFill>
                          <a:effectLst/>
                          <a:latin typeface="Century Gothic" panose="020B0502020202020204" pitchFamily="34" charset="0"/>
                          <a:cs typeface="Times New Roman" panose="02020603050405020304" pitchFamily="18" charset="0"/>
                        </a:rPr>
                        <a:t>47</a:t>
                      </a:r>
                    </a:p>
                  </a:txBody>
                  <a:tcPr marL="108004" marR="108004" marT="151690" marB="72003">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50000"/>
                        </a:lnSpc>
                        <a:spcAft>
                          <a:spcPts val="800"/>
                        </a:spcAft>
                      </a:pPr>
                      <a:r>
                        <a:rPr lang="en-US" sz="2000" cap="none" spc="0">
                          <a:solidFill>
                            <a:schemeClr val="tx1"/>
                          </a:solidFill>
                          <a:effectLst/>
                          <a:latin typeface="Century Gothic" panose="020B0502020202020204" pitchFamily="34" charset="0"/>
                          <a:cs typeface="Times New Roman" panose="02020603050405020304" pitchFamily="18" charset="0"/>
                        </a:rPr>
                        <a:t>A-Roll</a:t>
                      </a:r>
                      <a:r>
                        <a:rPr lang="en-US" sz="2000" cap="none" spc="0" baseline="0">
                          <a:solidFill>
                            <a:schemeClr val="tx1"/>
                          </a:solidFill>
                          <a:effectLst/>
                          <a:latin typeface="Century Gothic" panose="020B0502020202020204" pitchFamily="34" charset="0"/>
                          <a:cs typeface="Times New Roman" panose="02020603050405020304" pitchFamily="18" charset="0"/>
                        </a:rPr>
                        <a:t> - </a:t>
                      </a:r>
                      <a:r>
                        <a:rPr lang="en-US" sz="2000" cap="none" spc="0">
                          <a:solidFill>
                            <a:schemeClr val="tx1"/>
                          </a:solidFill>
                          <a:effectLst/>
                          <a:latin typeface="Century Gothic" panose="020B0502020202020204" pitchFamily="34" charset="0"/>
                          <a:cs typeface="Times New Roman" panose="02020603050405020304" pitchFamily="18" charset="0"/>
                        </a:rPr>
                        <a:t>MCU </a:t>
                      </a:r>
                    </a:p>
                  </a:txBody>
                  <a:tcPr marL="108004" marR="108004" marT="151690" marB="72003">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50000"/>
                        </a:lnSpc>
                        <a:spcAft>
                          <a:spcPts val="800"/>
                        </a:spcAft>
                      </a:pPr>
                      <a:r>
                        <a:rPr lang="en-US" sz="2000" cap="none" spc="0">
                          <a:solidFill>
                            <a:schemeClr val="tx1"/>
                          </a:solidFill>
                          <a:effectLst/>
                          <a:latin typeface="Century Gothic" panose="020B0502020202020204" pitchFamily="34" charset="0"/>
                          <a:cs typeface="Times New Roman" panose="02020603050405020304" pitchFamily="18" charset="0"/>
                        </a:rPr>
                        <a:t>Soundbite</a:t>
                      </a:r>
                    </a:p>
                  </a:txBody>
                  <a:tcPr marL="108004" marR="108004" marT="151690" marB="72003">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50000"/>
                        </a:lnSpc>
                        <a:spcAft>
                          <a:spcPts val="800"/>
                        </a:spcAft>
                      </a:pPr>
                      <a:r>
                        <a:rPr lang="el-GR" sz="2000" i="0" cap="none" spc="0" dirty="0">
                          <a:solidFill>
                            <a:schemeClr val="tx1"/>
                          </a:solidFill>
                          <a:effectLst/>
                          <a:latin typeface="Century Gothic" panose="020B0502020202020204" pitchFamily="34" charset="0"/>
                          <a:cs typeface="Times New Roman" panose="02020603050405020304" pitchFamily="18" charset="0"/>
                        </a:rPr>
                        <a:t>«[…]»</a:t>
                      </a:r>
                      <a:endParaRPr lang="en-US" sz="2000" i="0" cap="none" spc="0" dirty="0">
                        <a:solidFill>
                          <a:schemeClr val="tx1"/>
                        </a:solidFill>
                        <a:effectLst/>
                        <a:latin typeface="Century Gothic" panose="020B0502020202020204" pitchFamily="34" charset="0"/>
                        <a:cs typeface="Times New Roman" panose="02020603050405020304" pitchFamily="18" charset="0"/>
                      </a:endParaRPr>
                    </a:p>
                  </a:txBody>
                  <a:tcPr marL="108004" marR="108004" marT="151690" marB="72003">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p:cNvPicPr>
            <a:picLocks noGrp="1" noChangeAspect="1"/>
          </p:cNvPicPr>
          <p:nvPr>
            <p:ph idx="1"/>
          </p:nvPr>
        </p:nvPicPr>
        <p:blipFill rotWithShape="1">
          <a:blip r:embed="rId2"/>
          <a:srcRect l="9700" t="7779" r="9767" b="6283"/>
          <a:stretch>
            <a:fillRect/>
          </a:stretch>
        </p:blipFill>
        <p:spPr>
          <a:xfrm>
            <a:off x="4054537" y="91784"/>
            <a:ext cx="4479863" cy="676621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42950" y="742951"/>
            <a:ext cx="3476625" cy="4962524"/>
          </a:xfrm>
        </p:spPr>
        <p:txBody>
          <a:bodyPr vert="horz" lIns="91440" tIns="45720" rIns="91440" bIns="45720" rtlCol="0" anchor="ctr">
            <a:normAutofit/>
          </a:bodyPr>
          <a:lstStyle/>
          <a:p>
            <a:pPr algn="ctr">
              <a:lnSpc>
                <a:spcPct val="120000"/>
              </a:lnSpc>
            </a:pPr>
            <a:r>
              <a:rPr lang="el-GR" sz="3500" b="1" kern="1200" dirty="0">
                <a:solidFill>
                  <a:srgbClr val="FFFFFF"/>
                </a:solidFill>
                <a:latin typeface="Century Gothic" panose="020B0502020202020204" pitchFamily="34" charset="0"/>
              </a:rPr>
              <a:t>Εικόνα</a:t>
            </a:r>
            <a:endParaRPr lang="en-US" sz="3500" b="1" kern="1200" dirty="0">
              <a:solidFill>
                <a:srgbClr val="FFFFFF"/>
              </a:solidFill>
              <a:latin typeface="Century Gothic" panose="020B0502020202020204" pitchFamily="34" charset="0"/>
            </a:endParaRPr>
          </a:p>
        </p:txBody>
      </p:sp>
      <p:pic>
        <p:nvPicPr>
          <p:cNvPr id="4" name="Θέση περιεχομένου 3"/>
          <p:cNvPicPr>
            <a:picLocks noGrp="1" noChangeAspect="1"/>
          </p:cNvPicPr>
          <p:nvPr>
            <p:ph idx="1"/>
          </p:nvPr>
        </p:nvPicPr>
        <p:blipFill>
          <a:blip r:embed="rId2"/>
          <a:stretch>
            <a:fillRect/>
          </a:stretch>
        </p:blipFill>
        <p:spPr>
          <a:xfrm>
            <a:off x="5153822" y="1257558"/>
            <a:ext cx="6553545" cy="4350825"/>
          </a:xfrm>
          <a:prstGeom prst="rect">
            <a:avLst/>
          </a:prstGeom>
        </p:spPr>
      </p:pic>
    </p:spTree>
    <p:extLst>
      <p:ext uri="{BB962C8B-B14F-4D97-AF65-F5344CB8AC3E}">
        <p14:creationId xmlns:p14="http://schemas.microsoft.com/office/powerpoint/2010/main" val="2285171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129553"/>
            <a:ext cx="2735431" cy="2995407"/>
          </a:xfrm>
        </p:spPr>
        <p:txBody>
          <a:bodyPr vert="horz" lIns="91440" tIns="45720" rIns="91440" bIns="45720" rtlCol="0">
            <a:normAutofit/>
          </a:bodyPr>
          <a:lstStyle/>
          <a:p>
            <a:r>
              <a:rPr lang="el-GR" sz="3200" b="1" dirty="0">
                <a:solidFill>
                  <a:srgbClr val="FFFFFF"/>
                </a:solidFill>
                <a:latin typeface="Century Gothic" panose="020B0502020202020204" pitchFamily="34" charset="0"/>
              </a:rPr>
              <a:t>ΠΛΑΝΟ</a:t>
            </a:r>
            <a:br>
              <a:rPr lang="el-GR" sz="3000" dirty="0">
                <a:solidFill>
                  <a:srgbClr val="FFFFFF"/>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Τα είδη των πλάνων διακρίνονται είτε ανάλογα με τον τρόπο που τα αντικείμενα τοποθετούνται στο </a:t>
            </a:r>
            <a:r>
              <a:rPr lang="el-GR" sz="2400" u="sng" dirty="0"/>
              <a:t>κάδρο</a:t>
            </a:r>
            <a:r>
              <a:rPr lang="el-GR" sz="2400" dirty="0"/>
              <a:t> είτε ανάλογα με τη </a:t>
            </a:r>
            <a:r>
              <a:rPr lang="el-GR" sz="2400" u="sng" dirty="0"/>
              <a:t>θέση</a:t>
            </a:r>
            <a:r>
              <a:rPr lang="el-GR" sz="2400" dirty="0"/>
              <a:t> λήψης ή την </a:t>
            </a:r>
            <a:r>
              <a:rPr lang="el-GR" sz="2400" u="sng" dirty="0"/>
              <a:t>κίνηση</a:t>
            </a:r>
            <a:r>
              <a:rPr lang="el-GR" sz="2400" dirty="0"/>
              <a:t> της κάμερας</a:t>
            </a:r>
            <a:endParaRPr lang="en-US" sz="2400" dirty="0"/>
          </a:p>
        </p:txBody>
      </p:sp>
    </p:spTree>
    <p:extLst>
      <p:ext uri="{BB962C8B-B14F-4D97-AF65-F5344CB8AC3E}">
        <p14:creationId xmlns:p14="http://schemas.microsoft.com/office/powerpoint/2010/main" val="3452212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05840" y="1613647"/>
            <a:ext cx="2791609" cy="2602753"/>
          </a:xfrm>
        </p:spPr>
        <p:txBody>
          <a:bodyPr vert="horz" lIns="91440" tIns="45720" rIns="91440" bIns="45720" rtlCol="0">
            <a:normAutofit fontScale="90000"/>
          </a:bodyPr>
          <a:lstStyle/>
          <a:p>
            <a:r>
              <a:rPr lang="el-GR" sz="3200" b="1" dirty="0">
                <a:solidFill>
                  <a:srgbClr val="FFFFFF"/>
                </a:solidFill>
                <a:latin typeface="Century Gothic" panose="020B0502020202020204" pitchFamily="34" charset="0"/>
              </a:rPr>
              <a:t>Τι </a:t>
            </a:r>
            <a:r>
              <a:rPr lang="el-GR" sz="3200" b="1" dirty="0" err="1">
                <a:solidFill>
                  <a:srgbClr val="FFFFFF"/>
                </a:solidFill>
                <a:latin typeface="Century Gothic" panose="020B0502020202020204" pitchFamily="34" charset="0"/>
              </a:rPr>
              <a:t>εΙναι</a:t>
            </a:r>
            <a:r>
              <a:rPr lang="el-GR" sz="3200" b="1" dirty="0">
                <a:solidFill>
                  <a:srgbClr val="FFFFFF"/>
                </a:solidFill>
                <a:latin typeface="Century Gothic" panose="020B0502020202020204" pitchFamily="34" charset="0"/>
              </a:rPr>
              <a:t> το </a:t>
            </a:r>
            <a:r>
              <a:rPr lang="el-GR" sz="3200" b="1" dirty="0" err="1">
                <a:solidFill>
                  <a:srgbClr val="FFFFFF"/>
                </a:solidFill>
                <a:latin typeface="Century Gothic" panose="020B0502020202020204" pitchFamily="34" charset="0"/>
              </a:rPr>
              <a:t>κΑδρο</a:t>
            </a:r>
            <a:r>
              <a:rPr lang="el-GR" sz="3200" b="1" dirty="0">
                <a:solidFill>
                  <a:srgbClr val="FFFFFF"/>
                </a:solidFill>
                <a:latin typeface="Century Gothic" panose="020B0502020202020204" pitchFamily="34" charset="0"/>
              </a:rPr>
              <a:t>; </a:t>
            </a:r>
            <a:br>
              <a:rPr lang="el-GR" sz="3200" b="1" dirty="0">
                <a:solidFill>
                  <a:srgbClr val="FFFFFF"/>
                </a:solidFill>
                <a:latin typeface="Century Gothic" panose="020B0502020202020204" pitchFamily="34" charset="0"/>
              </a:rPr>
            </a:br>
            <a:r>
              <a:rPr lang="el-GR" sz="3200" b="1" dirty="0">
                <a:solidFill>
                  <a:srgbClr val="FFFFFF"/>
                </a:solidFill>
                <a:latin typeface="Century Gothic" panose="020B0502020202020204" pitchFamily="34" charset="0"/>
              </a:rPr>
              <a:t>Τι </a:t>
            </a:r>
            <a:r>
              <a:rPr lang="el-GR" sz="3200" b="1" dirty="0" err="1">
                <a:solidFill>
                  <a:srgbClr val="FFFFFF"/>
                </a:solidFill>
                <a:latin typeface="Century Gothic" panose="020B0502020202020204" pitchFamily="34" charset="0"/>
              </a:rPr>
              <a:t>προσδιορΙζει</a:t>
            </a:r>
            <a:r>
              <a:rPr lang="el-GR" sz="3200" b="1" dirty="0">
                <a:solidFill>
                  <a:srgbClr val="FFFFFF"/>
                </a:solidFill>
                <a:latin typeface="Century Gothic" panose="020B0502020202020204" pitchFamily="34" charset="0"/>
              </a:rPr>
              <a:t>;</a:t>
            </a:r>
            <a:br>
              <a:rPr lang="el-GR" sz="3000" b="1" dirty="0">
                <a:solidFill>
                  <a:srgbClr val="FFFFFF"/>
                </a:solidFill>
                <a:latin typeface="Century Gothic" panose="020B0502020202020204" pitchFamily="34" charset="0"/>
              </a:rPr>
            </a:b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Προσδιορίζει ποια στοιχεία περιλαμβάνονται και ποια παραλείπονται</a:t>
            </a:r>
          </a:p>
          <a:p>
            <a:pPr>
              <a:lnSpc>
                <a:spcPct val="150000"/>
              </a:lnSpc>
            </a:pPr>
            <a:r>
              <a:rPr lang="el-GR" sz="2400" dirty="0"/>
              <a:t>3 βασικές κατηγορίες: γενικό, μακρινό, μεσαίο, κοντινό πλάνο</a:t>
            </a:r>
          </a:p>
          <a:p>
            <a:pPr>
              <a:lnSpc>
                <a:spcPct val="150000"/>
              </a:lnSpc>
            </a:pPr>
            <a:r>
              <a:rPr lang="el-GR" sz="2400" dirty="0"/>
              <a:t>Οι 3 βασικές κατηγορίες μπορεί να επεκταθούν σε περισσότερες λήψεις</a:t>
            </a:r>
            <a:endParaRPr lang="en-US" sz="2400" dirty="0"/>
          </a:p>
        </p:txBody>
      </p:sp>
    </p:spTree>
    <p:extLst>
      <p:ext uri="{BB962C8B-B14F-4D97-AF65-F5344CB8AC3E}">
        <p14:creationId xmlns:p14="http://schemas.microsoft.com/office/powerpoint/2010/main" val="2787594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8119B881-F499-0360-FCD8-CDB51AB96D67}"/>
              </a:ext>
            </a:extLst>
          </p:cNvPr>
          <p:cNvPicPr>
            <a:picLocks noGrp="1" noChangeAspect="1"/>
          </p:cNvPicPr>
          <p:nvPr>
            <p:ph idx="1"/>
          </p:nvPr>
        </p:nvPicPr>
        <p:blipFill>
          <a:blip r:embed="rId2"/>
          <a:stretch>
            <a:fillRect/>
          </a:stretch>
        </p:blipFill>
        <p:spPr>
          <a:xfrm>
            <a:off x="838200" y="2595563"/>
            <a:ext cx="5262563" cy="3482975"/>
          </a:xfrm>
          <a:prstGeom prst="rect">
            <a:avLst/>
          </a:prstGeom>
        </p:spPr>
      </p:pic>
      <p:pic>
        <p:nvPicPr>
          <p:cNvPr id="8" name="Εικόνα 7">
            <a:extLst>
              <a:ext uri="{FF2B5EF4-FFF2-40B4-BE49-F238E27FC236}">
                <a16:creationId xmlns:a16="http://schemas.microsoft.com/office/drawing/2014/main" id="{24267587-3D75-E18F-B959-14C219BB3062}"/>
              </a:ext>
            </a:extLst>
          </p:cNvPr>
          <p:cNvPicPr>
            <a:picLocks noChangeAspect="1"/>
          </p:cNvPicPr>
          <p:nvPr/>
        </p:nvPicPr>
        <p:blipFill rotWithShape="1">
          <a:blip r:embed="rId3"/>
          <a:srcRect b="7940"/>
          <a:stretch/>
        </p:blipFill>
        <p:spPr>
          <a:xfrm>
            <a:off x="6170613" y="2595563"/>
            <a:ext cx="5181600" cy="3482975"/>
          </a:xfrm>
          <a:prstGeom prst="rect">
            <a:avLst/>
          </a:prstGeom>
        </p:spPr>
      </p:pic>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838200" y="365125"/>
            <a:ext cx="10515600" cy="1325563"/>
          </a:xfrm>
        </p:spPr>
        <p:txBody>
          <a:bodyPr vert="horz" lIns="91440" tIns="45720" rIns="91440" bIns="45720" rtlCol="0">
            <a:normAutofit/>
          </a:bodyPr>
          <a:lstStyle/>
          <a:p>
            <a:pPr algn="ctr"/>
            <a:r>
              <a:rPr lang="el-GR" b="1" dirty="0" err="1">
                <a:latin typeface="Century Gothic" panose="020B0502020202020204" pitchFamily="34" charset="0"/>
              </a:rPr>
              <a:t>ΓενικΟ</a:t>
            </a:r>
            <a:r>
              <a:rPr lang="el-GR" b="1" dirty="0">
                <a:latin typeface="Century Gothic" panose="020B0502020202020204" pitchFamily="34" charset="0"/>
              </a:rPr>
              <a:t> </a:t>
            </a:r>
            <a:r>
              <a:rPr lang="el-GR" b="1" dirty="0" err="1">
                <a:latin typeface="Century Gothic" panose="020B0502020202020204" pitchFamily="34" charset="0"/>
              </a:rPr>
              <a:t>ΠλΑνο</a:t>
            </a:r>
            <a:r>
              <a:rPr lang="el-GR" b="1" dirty="0">
                <a:latin typeface="Century Gothic" panose="020B0502020202020204" pitchFamily="34" charset="0"/>
              </a:rPr>
              <a:t> - </a:t>
            </a:r>
            <a:r>
              <a:rPr lang="en-US" b="1" dirty="0">
                <a:latin typeface="Century Gothic" panose="020B0502020202020204" pitchFamily="34" charset="0"/>
              </a:rPr>
              <a:t>General View (GV)</a:t>
            </a:r>
          </a:p>
        </p:txBody>
      </p:sp>
    </p:spTree>
    <p:extLst>
      <p:ext uri="{BB962C8B-B14F-4D97-AF65-F5344CB8AC3E}">
        <p14:creationId xmlns:p14="http://schemas.microsoft.com/office/powerpoint/2010/main" val="43614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1183341"/>
            <a:ext cx="2660127" cy="2789219"/>
          </a:xfrm>
        </p:spPr>
        <p:txBody>
          <a:bodyPr vert="horz" lIns="91440" tIns="45720" rIns="91440" bIns="45720" rtlCol="0">
            <a:normAutofit/>
          </a:bodyPr>
          <a:lstStyle/>
          <a:p>
            <a:r>
              <a:rPr lang="en-US" sz="3200" b="1" dirty="0" err="1">
                <a:solidFill>
                  <a:srgbClr val="FFFFFF"/>
                </a:solidFill>
                <a:latin typeface="Century Gothic" panose="020B0502020202020204" pitchFamily="34" charset="0"/>
              </a:rPr>
              <a:t>Γενικ</a:t>
            </a:r>
            <a:r>
              <a:rPr lang="el-GR" sz="3200" b="1" dirty="0">
                <a:solidFill>
                  <a:srgbClr val="FFFFFF"/>
                </a:solidFill>
                <a:latin typeface="Century Gothic" panose="020B0502020202020204" pitchFamily="34" charset="0"/>
              </a:rPr>
              <a:t>Ο</a:t>
            </a:r>
            <a:r>
              <a:rPr lang="en-US" sz="3200" b="1" dirty="0">
                <a:solidFill>
                  <a:srgbClr val="FFFFFF"/>
                </a:solidFill>
                <a:latin typeface="Century Gothic" panose="020B0502020202020204" pitchFamily="34" charset="0"/>
              </a:rPr>
              <a:t> </a:t>
            </a:r>
            <a:r>
              <a:rPr lang="en-US" sz="3200" b="1" dirty="0" err="1">
                <a:solidFill>
                  <a:srgbClr val="FFFFFF"/>
                </a:solidFill>
                <a:latin typeface="Century Gothic" panose="020B0502020202020204" pitchFamily="34" charset="0"/>
              </a:rPr>
              <a:t>Πλ</a:t>
            </a:r>
            <a:r>
              <a:rPr lang="el-GR" sz="3200" b="1" dirty="0">
                <a:solidFill>
                  <a:srgbClr val="FFFFFF"/>
                </a:solidFill>
                <a:latin typeface="Century Gothic" panose="020B0502020202020204" pitchFamily="34" charset="0"/>
              </a:rPr>
              <a:t>Α</a:t>
            </a:r>
            <a:r>
              <a:rPr lang="en-US" sz="3200" b="1" dirty="0" err="1">
                <a:solidFill>
                  <a:srgbClr val="FFFFFF"/>
                </a:solidFill>
                <a:latin typeface="Century Gothic" panose="020B0502020202020204" pitchFamily="34" charset="0"/>
              </a:rPr>
              <a:t>νο</a:t>
            </a:r>
            <a:r>
              <a:rPr lang="en-US" sz="3200" b="1" dirty="0">
                <a:solidFill>
                  <a:srgbClr val="FFFFFF"/>
                </a:solidFill>
                <a:latin typeface="Century Gothic" panose="020B0502020202020204" pitchFamily="34" charset="0"/>
              </a:rPr>
              <a:t> - General View (GV)</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Γενικά πλάνα είναι οι λήψεις που κάνουμε από διάφορες γωνίες προκειμένου να αναδείξουμε το θέμα μας. Συνήθως είναι ευρύτερα πλάνα (γι’ αυτό καμιά φορά μπορεί να είναι και μακρινά πλάνα) αλλά δεν είναι και απαραίτητο αυτό</a:t>
            </a:r>
            <a:endParaRPr lang="en-US" sz="2400" dirty="0"/>
          </a:p>
        </p:txBody>
      </p:sp>
    </p:spTree>
    <p:extLst>
      <p:ext uri="{BB962C8B-B14F-4D97-AF65-F5344CB8AC3E}">
        <p14:creationId xmlns:p14="http://schemas.microsoft.com/office/powerpoint/2010/main" val="2120808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48080" y="978947"/>
            <a:ext cx="2627854" cy="3349214"/>
          </a:xfrm>
        </p:spPr>
        <p:txBody>
          <a:bodyPr vert="horz" lIns="91440" tIns="45720" rIns="91440" bIns="45720" rtlCol="0">
            <a:normAutofit/>
          </a:bodyPr>
          <a:lstStyle/>
          <a:p>
            <a:r>
              <a:rPr lang="en-US" sz="3200" b="1" dirty="0" err="1">
                <a:solidFill>
                  <a:srgbClr val="FFFFFF"/>
                </a:solidFill>
                <a:latin typeface="Century Gothic" panose="020B0502020202020204" pitchFamily="34" charset="0"/>
              </a:rPr>
              <a:t>Γενικ</a:t>
            </a:r>
            <a:r>
              <a:rPr lang="el-GR" sz="3200" b="1" dirty="0">
                <a:solidFill>
                  <a:srgbClr val="FFFFFF"/>
                </a:solidFill>
                <a:latin typeface="Century Gothic" panose="020B0502020202020204" pitchFamily="34" charset="0"/>
              </a:rPr>
              <a:t>Ο</a:t>
            </a:r>
            <a:r>
              <a:rPr lang="en-US" sz="3200" b="1" dirty="0">
                <a:solidFill>
                  <a:srgbClr val="FFFFFF"/>
                </a:solidFill>
                <a:latin typeface="Century Gothic" panose="020B0502020202020204" pitchFamily="34" charset="0"/>
              </a:rPr>
              <a:t> </a:t>
            </a:r>
            <a:r>
              <a:rPr lang="en-US" sz="3200" b="1" dirty="0" err="1">
                <a:solidFill>
                  <a:srgbClr val="FFFFFF"/>
                </a:solidFill>
                <a:latin typeface="Century Gothic" panose="020B0502020202020204" pitchFamily="34" charset="0"/>
              </a:rPr>
              <a:t>Πλ</a:t>
            </a:r>
            <a:r>
              <a:rPr lang="el-GR" sz="3200" b="1" dirty="0">
                <a:solidFill>
                  <a:srgbClr val="FFFFFF"/>
                </a:solidFill>
                <a:latin typeface="Century Gothic" panose="020B0502020202020204" pitchFamily="34" charset="0"/>
              </a:rPr>
              <a:t>Α</a:t>
            </a:r>
            <a:r>
              <a:rPr lang="en-US" sz="3200" b="1" dirty="0" err="1">
                <a:solidFill>
                  <a:srgbClr val="FFFFFF"/>
                </a:solidFill>
                <a:latin typeface="Century Gothic" panose="020B0502020202020204" pitchFamily="34" charset="0"/>
              </a:rPr>
              <a:t>νο</a:t>
            </a:r>
            <a:r>
              <a:rPr lang="en-US" sz="3200" b="1" dirty="0">
                <a:solidFill>
                  <a:srgbClr val="FFFFFF"/>
                </a:solidFill>
                <a:latin typeface="Century Gothic" panose="020B0502020202020204" pitchFamily="34" charset="0"/>
              </a:rPr>
              <a:t> - General View (GV)</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b="1" i="1" dirty="0"/>
              <a:t>Σκοπός</a:t>
            </a:r>
            <a:r>
              <a:rPr lang="el-GR" sz="2400" dirty="0"/>
              <a:t>: Χρησιμοποιείται συνήθως στην αρχή μιας δράσης ως εισαγωγή (</a:t>
            </a:r>
            <a:r>
              <a:rPr lang="el-GR" sz="2400" dirty="0" err="1"/>
              <a:t>establishing</a:t>
            </a:r>
            <a:r>
              <a:rPr lang="el-GR" sz="2400" dirty="0"/>
              <a:t> </a:t>
            </a:r>
            <a:r>
              <a:rPr lang="el-GR" sz="2400" dirty="0" err="1"/>
              <a:t>shot</a:t>
            </a:r>
            <a:r>
              <a:rPr lang="el-GR" sz="2400" dirty="0"/>
              <a:t>) ή όταν αλλάζει η σκηνή (ή κάποιες φορές στο τέλος). Αναδεικνύει τον περιβάλλοντα χώρο ώστε το κοινό να αντιληφθεί σε ποιο σκηνικό χώρο θα τοποθετηθεί η δράση αλλά και τα στοιχεία που τον αποτελούν. Κατάλληλο συνήθως για τοπίο, πόλεις κ.α.</a:t>
            </a:r>
            <a:endParaRPr lang="en-US" sz="2400" dirty="0"/>
          </a:p>
        </p:txBody>
      </p:sp>
    </p:spTree>
    <p:extLst>
      <p:ext uri="{BB962C8B-B14F-4D97-AF65-F5344CB8AC3E}">
        <p14:creationId xmlns:p14="http://schemas.microsoft.com/office/powerpoint/2010/main" val="1127511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eds Victorian quarter">
            <a:extLst>
              <a:ext uri="{FF2B5EF4-FFF2-40B4-BE49-F238E27FC236}">
                <a16:creationId xmlns:a16="http://schemas.microsoft.com/office/drawing/2014/main" id="{84F7978A-B2B0-CE27-85BF-55C33095D2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527300"/>
            <a:ext cx="4833938" cy="3619500"/>
          </a:xfrm>
          <a:prstGeom prst="rect">
            <a:avLst/>
          </a:prstGeom>
          <a:extLst>
            <a:ext uri="{909E8E84-426E-40DD-AFC4-6F175D3DCCD1}">
              <a14:hiddenFill xmlns:a14="http://schemas.microsoft.com/office/drawing/2010/main">
                <a:solidFill>
                  <a:srgbClr val="FFFFFF"/>
                </a:solidFill>
              </a14:hiddenFill>
            </a:ext>
          </a:extLst>
        </p:spPr>
      </p:pic>
      <p:pic>
        <p:nvPicPr>
          <p:cNvPr id="4" name="Θέση περιεχομένου 3">
            <a:extLst>
              <a:ext uri="{FF2B5EF4-FFF2-40B4-BE49-F238E27FC236}">
                <a16:creationId xmlns:a16="http://schemas.microsoft.com/office/drawing/2014/main" id="{D81CE8F1-D9DF-A54F-8C41-224FE132D52D}"/>
              </a:ext>
            </a:extLst>
          </p:cNvPr>
          <p:cNvPicPr>
            <a:picLocks noGrp="1" noChangeAspect="1"/>
          </p:cNvPicPr>
          <p:nvPr>
            <p:ph idx="1"/>
          </p:nvPr>
        </p:nvPicPr>
        <p:blipFill>
          <a:blip r:embed="rId3"/>
          <a:stretch>
            <a:fillRect/>
          </a:stretch>
        </p:blipFill>
        <p:spPr>
          <a:xfrm>
            <a:off x="5743575" y="2527300"/>
            <a:ext cx="5608638" cy="3619500"/>
          </a:xfrm>
          <a:prstGeom prst="rect">
            <a:avLst/>
          </a:prstGeom>
        </p:spPr>
      </p:pic>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838200" y="365125"/>
            <a:ext cx="10515600" cy="1325563"/>
          </a:xfrm>
        </p:spPr>
        <p:txBody>
          <a:bodyPr vert="horz" lIns="91440" tIns="45720" rIns="91440" bIns="45720" rtlCol="0">
            <a:normAutofit/>
          </a:bodyPr>
          <a:lstStyle/>
          <a:p>
            <a:pPr algn="ctr"/>
            <a:r>
              <a:rPr lang="el-GR" b="1" dirty="0" err="1">
                <a:latin typeface="Century Gothic" panose="020B0502020202020204" pitchFamily="34" charset="0"/>
              </a:rPr>
              <a:t>ΠολΥ</a:t>
            </a:r>
            <a:r>
              <a:rPr lang="el-GR" b="1" dirty="0">
                <a:latin typeface="Century Gothic" panose="020B0502020202020204" pitchFamily="34" charset="0"/>
              </a:rPr>
              <a:t> </a:t>
            </a:r>
            <a:r>
              <a:rPr lang="el-GR" b="1" dirty="0" err="1">
                <a:latin typeface="Century Gothic" panose="020B0502020202020204" pitchFamily="34" charset="0"/>
              </a:rPr>
              <a:t>ΜακρινΟ</a:t>
            </a:r>
            <a:r>
              <a:rPr lang="el-GR" b="1" dirty="0">
                <a:latin typeface="Century Gothic" panose="020B0502020202020204" pitchFamily="34" charset="0"/>
              </a:rPr>
              <a:t> </a:t>
            </a:r>
            <a:r>
              <a:rPr lang="el-GR" b="1" dirty="0" err="1">
                <a:latin typeface="Century Gothic" panose="020B0502020202020204" pitchFamily="34" charset="0"/>
              </a:rPr>
              <a:t>ΠλΑνο</a:t>
            </a:r>
            <a:r>
              <a:rPr lang="el-GR" b="1" dirty="0">
                <a:latin typeface="Century Gothic" panose="020B0502020202020204" pitchFamily="34" charset="0"/>
              </a:rPr>
              <a:t> - </a:t>
            </a:r>
            <a:r>
              <a:rPr lang="en-US" b="1" dirty="0">
                <a:latin typeface="Century Gothic" panose="020B0502020202020204" pitchFamily="34" charset="0"/>
              </a:rPr>
              <a:t>Very Long Shot (VLS)</a:t>
            </a:r>
          </a:p>
        </p:txBody>
      </p:sp>
    </p:spTree>
    <p:extLst>
      <p:ext uri="{BB962C8B-B14F-4D97-AF65-F5344CB8AC3E}">
        <p14:creationId xmlns:p14="http://schemas.microsoft.com/office/powerpoint/2010/main" val="151804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FF76A-5A1F-B862-51D6-1667B79666D1}"/>
              </a:ext>
            </a:extLst>
          </p:cNvPr>
          <p:cNvSpPr>
            <a:spLocks noGrp="1"/>
          </p:cNvSpPr>
          <p:nvPr>
            <p:ph type="title"/>
          </p:nvPr>
        </p:nvSpPr>
        <p:spPr>
          <a:xfrm>
            <a:off x="767857" y="933450"/>
            <a:ext cx="3031852" cy="3120390"/>
          </a:xfrm>
        </p:spPr>
        <p:txBody>
          <a:bodyPr anchor="b">
            <a:normAutofit/>
          </a:bodyPr>
          <a:lstStyle/>
          <a:p>
            <a:r>
              <a:rPr lang="el-GR" sz="2800" b="1" dirty="0"/>
              <a:t>ΟΙ ΠΡΩΤΕΣ ΠΡΟΣΠΑΘΕΙΕΣ</a:t>
            </a:r>
            <a:br>
              <a:rPr lang="el-GR" sz="2800" b="1" dirty="0"/>
            </a:br>
            <a:r>
              <a:rPr lang="el-GR" sz="2800" b="1" dirty="0"/>
              <a:t>ΜΗΧΑΝΙΚΗ ΤΗΛΕΟΡΑΣΗ</a:t>
            </a:r>
            <a:endParaRPr lang="el-GR" sz="2800" dirty="0"/>
          </a:p>
        </p:txBody>
      </p:sp>
      <p:sp>
        <p:nvSpPr>
          <p:cNvPr id="3" name="Θέση περιεχομένου 2">
            <a:extLst>
              <a:ext uri="{FF2B5EF4-FFF2-40B4-BE49-F238E27FC236}">
                <a16:creationId xmlns:a16="http://schemas.microsoft.com/office/drawing/2014/main" id="{FF7D453C-88E9-92BE-C119-D6127B45125D}"/>
              </a:ext>
            </a:extLst>
          </p:cNvPr>
          <p:cNvSpPr>
            <a:spLocks noGrp="1"/>
          </p:cNvSpPr>
          <p:nvPr>
            <p:ph idx="1"/>
          </p:nvPr>
        </p:nvSpPr>
        <p:spPr>
          <a:xfrm>
            <a:off x="4900928" y="1179828"/>
            <a:ext cx="6650991" cy="4895851"/>
          </a:xfrm>
        </p:spPr>
        <p:txBody>
          <a:bodyPr anchor="ctr">
            <a:normAutofit/>
          </a:bodyPr>
          <a:lstStyle/>
          <a:p>
            <a:pPr algn="just">
              <a:lnSpc>
                <a:spcPct val="100000"/>
              </a:lnSpc>
            </a:pPr>
            <a:r>
              <a:rPr lang="el-GR" sz="2100" b="1" u="sng" dirty="0"/>
              <a:t>Μηχανική τηλεόραση</a:t>
            </a:r>
            <a:r>
              <a:rPr lang="el-GR" sz="2100" dirty="0"/>
              <a:t>: Ο πρώτος εμπορικά αναπτυγμένος τύπος τηλεόρασης</a:t>
            </a:r>
          </a:p>
          <a:p>
            <a:pPr algn="just">
              <a:lnSpc>
                <a:spcPct val="100000"/>
              </a:lnSpc>
            </a:pPr>
            <a:r>
              <a:rPr lang="el-GR" sz="2100" dirty="0"/>
              <a:t>Αναπτύχθηκε από το σύστημα δίσκων του </a:t>
            </a:r>
            <a:r>
              <a:rPr lang="el-GR" sz="2100" dirty="0" err="1"/>
              <a:t>Nipkow</a:t>
            </a:r>
            <a:endParaRPr lang="el-GR" sz="2100" dirty="0"/>
          </a:p>
          <a:p>
            <a:pPr algn="just">
              <a:lnSpc>
                <a:spcPct val="100000"/>
              </a:lnSpc>
            </a:pPr>
            <a:r>
              <a:rPr lang="el-GR" sz="2100" dirty="0"/>
              <a:t>Δούλεψε λίγο σαν ραδιόφωνο αλλά είχε έναν περιστρεφόμενο μηχανισμό που θα μπορούσε να δημιουργήσει ένα βίντεο για συνοδεύσει τον ήχο</a:t>
            </a:r>
          </a:p>
          <a:p>
            <a:pPr algn="just">
              <a:lnSpc>
                <a:spcPct val="100000"/>
              </a:lnSpc>
            </a:pPr>
            <a:r>
              <a:rPr lang="el-GR" sz="2100" dirty="0"/>
              <a:t>Μια ιδέα πριν τη σύγχρονη τηλεόραση, η οποία δημιουργούσε εικόνες χρησιμοποιώντας την ηλεκτρονική σάρωση</a:t>
            </a:r>
          </a:p>
          <a:p>
            <a:pPr algn="just">
              <a:lnSpc>
                <a:spcPct val="100000"/>
              </a:lnSpc>
            </a:pPr>
            <a:r>
              <a:rPr lang="el-GR" sz="2100" b="1" u="sng" dirty="0"/>
              <a:t>1924</a:t>
            </a:r>
            <a:r>
              <a:rPr lang="el-GR" sz="2100" dirty="0"/>
              <a:t>: Ο </a:t>
            </a:r>
            <a:r>
              <a:rPr lang="el-GR" sz="2100" dirty="0" err="1"/>
              <a:t>Baird</a:t>
            </a:r>
            <a:r>
              <a:rPr lang="el-GR" sz="2100" dirty="0"/>
              <a:t> κατάφερε να μεταδώσει μια εικόνα που </a:t>
            </a:r>
            <a:r>
              <a:rPr lang="el-GR" sz="2100" dirty="0" err="1"/>
              <a:t>τρεμοπαίζε</a:t>
            </a:r>
            <a:r>
              <a:rPr lang="el-GR" sz="2100" dirty="0"/>
              <a:t> και το επόμενο έτος πέτυχε τηλεοπτική εικόνα με φως και σκιά</a:t>
            </a:r>
          </a:p>
          <a:p>
            <a:pPr>
              <a:lnSpc>
                <a:spcPct val="100000"/>
              </a:lnSpc>
            </a:pPr>
            <a:endParaRPr lang="el-GR" dirty="0"/>
          </a:p>
        </p:txBody>
      </p:sp>
    </p:spTree>
    <p:extLst>
      <p:ext uri="{BB962C8B-B14F-4D97-AF65-F5344CB8AC3E}">
        <p14:creationId xmlns:p14="http://schemas.microsoft.com/office/powerpoint/2010/main" val="1270436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37920" y="1452283"/>
            <a:ext cx="2691802" cy="3404198"/>
          </a:xfrm>
        </p:spPr>
        <p:txBody>
          <a:bodyPr vert="horz" lIns="91440" tIns="45720" rIns="91440" bIns="45720" rtlCol="0">
            <a:normAutofit fontScale="90000"/>
          </a:bodyPr>
          <a:lstStyle/>
          <a:p>
            <a:r>
              <a:rPr lang="el-GR" sz="4000" b="1" dirty="0" err="1">
                <a:solidFill>
                  <a:schemeClr val="bg1"/>
                </a:solidFill>
                <a:latin typeface="Century Gothic" panose="020B0502020202020204" pitchFamily="34" charset="0"/>
              </a:rPr>
              <a:t>ΠολΥ</a:t>
            </a:r>
            <a:r>
              <a:rPr lang="el-GR" sz="4000" b="1" dirty="0">
                <a:solidFill>
                  <a:schemeClr val="bg1"/>
                </a:solidFill>
                <a:latin typeface="Century Gothic" panose="020B0502020202020204" pitchFamily="34" charset="0"/>
              </a:rPr>
              <a:t> </a:t>
            </a:r>
            <a:r>
              <a:rPr lang="el-GR" sz="4000" b="1" dirty="0" err="1">
                <a:solidFill>
                  <a:schemeClr val="bg1"/>
                </a:solidFill>
                <a:latin typeface="Century Gothic" panose="020B0502020202020204" pitchFamily="34" charset="0"/>
              </a:rPr>
              <a:t>ΜακρινΟ</a:t>
            </a:r>
            <a:r>
              <a:rPr lang="el-GR" sz="4000" b="1" dirty="0">
                <a:solidFill>
                  <a:schemeClr val="bg1"/>
                </a:solidFill>
                <a:latin typeface="Century Gothic" panose="020B0502020202020204" pitchFamily="34" charset="0"/>
              </a:rPr>
              <a:t> </a:t>
            </a:r>
            <a:r>
              <a:rPr lang="el-GR" sz="4000" b="1" dirty="0" err="1">
                <a:solidFill>
                  <a:schemeClr val="bg1"/>
                </a:solidFill>
                <a:latin typeface="Century Gothic" panose="020B0502020202020204" pitchFamily="34" charset="0"/>
              </a:rPr>
              <a:t>ΠλΑνο</a:t>
            </a:r>
            <a:r>
              <a:rPr lang="el-GR" sz="4000" b="1" dirty="0">
                <a:solidFill>
                  <a:schemeClr val="bg1"/>
                </a:solidFill>
                <a:latin typeface="Century Gothic" panose="020B0502020202020204" pitchFamily="34" charset="0"/>
              </a:rPr>
              <a:t> - </a:t>
            </a:r>
            <a:r>
              <a:rPr lang="en-US" sz="4000" b="1" dirty="0">
                <a:solidFill>
                  <a:schemeClr val="bg1"/>
                </a:solidFill>
                <a:latin typeface="Century Gothic" panose="020B0502020202020204" pitchFamily="34" charset="0"/>
              </a:rPr>
              <a:t>Very Long Shot (VLS)</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Ένα τέτοιο πλάνο μάς δίνει μια πολύ καλή αίσθηση του χώρου και του τόπου</a:t>
            </a:r>
          </a:p>
          <a:p>
            <a:pPr>
              <a:lnSpc>
                <a:spcPct val="150000"/>
              </a:lnSpc>
            </a:pPr>
            <a:r>
              <a:rPr lang="el-GR" sz="2400" dirty="0"/>
              <a:t>Δεν υπάρχει αμφιβολία για το πού βρίσκονται τα αντικείμενα (δεν μας ενδιαφέρει πολύ να δούμε τα πρόσωπα των ανθρώπων)</a:t>
            </a:r>
            <a:endParaRPr lang="en-US" sz="2400" dirty="0"/>
          </a:p>
        </p:txBody>
      </p:sp>
    </p:spTree>
    <p:extLst>
      <p:ext uri="{BB962C8B-B14F-4D97-AF65-F5344CB8AC3E}">
        <p14:creationId xmlns:p14="http://schemas.microsoft.com/office/powerpoint/2010/main" val="5695917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Θέση περιεχομένου 12">
            <a:extLst>
              <a:ext uri="{FF2B5EF4-FFF2-40B4-BE49-F238E27FC236}">
                <a16:creationId xmlns:a16="http://schemas.microsoft.com/office/drawing/2014/main" id="{B641ED0F-3E92-6E62-A273-CE84BD1EBDA8}"/>
              </a:ext>
            </a:extLst>
          </p:cNvPr>
          <p:cNvPicPr>
            <a:picLocks noGrp="1" noChangeAspect="1"/>
          </p:cNvPicPr>
          <p:nvPr>
            <p:ph idx="1"/>
          </p:nvPr>
        </p:nvPicPr>
        <p:blipFill>
          <a:blip r:embed="rId2"/>
          <a:stretch>
            <a:fillRect/>
          </a:stretch>
        </p:blipFill>
        <p:spPr>
          <a:xfrm>
            <a:off x="1174750" y="2384425"/>
            <a:ext cx="4832350" cy="3616325"/>
          </a:xfrm>
          <a:prstGeom prst="rect">
            <a:avLst/>
          </a:prstGeom>
        </p:spPr>
      </p:pic>
      <p:pic>
        <p:nvPicPr>
          <p:cNvPr id="3" name="Εικόνα 2">
            <a:extLst>
              <a:ext uri="{FF2B5EF4-FFF2-40B4-BE49-F238E27FC236}">
                <a16:creationId xmlns:a16="http://schemas.microsoft.com/office/drawing/2014/main" id="{CC5DB317-3C14-17A2-B1AF-0DD3D5D28657}"/>
              </a:ext>
            </a:extLst>
          </p:cNvPr>
          <p:cNvPicPr>
            <a:picLocks noChangeAspect="1"/>
          </p:cNvPicPr>
          <p:nvPr/>
        </p:nvPicPr>
        <p:blipFill>
          <a:blip r:embed="rId3"/>
          <a:stretch>
            <a:fillRect/>
          </a:stretch>
        </p:blipFill>
        <p:spPr>
          <a:xfrm>
            <a:off x="6073775" y="2384425"/>
            <a:ext cx="4941888" cy="3616325"/>
          </a:xfrm>
          <a:prstGeom prst="rect">
            <a:avLst/>
          </a:prstGeom>
        </p:spPr>
      </p:pic>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l-GR" b="1" dirty="0" err="1">
                <a:latin typeface="Century Gothic" panose="020B0502020202020204" pitchFamily="34" charset="0"/>
              </a:rPr>
              <a:t>ΜακρινΟ</a:t>
            </a:r>
            <a:r>
              <a:rPr lang="el-GR" b="1" dirty="0">
                <a:latin typeface="Century Gothic" panose="020B0502020202020204" pitchFamily="34" charset="0"/>
              </a:rPr>
              <a:t> </a:t>
            </a:r>
            <a:r>
              <a:rPr lang="el-GR" b="1" dirty="0" err="1">
                <a:latin typeface="Century Gothic" panose="020B0502020202020204" pitchFamily="34" charset="0"/>
              </a:rPr>
              <a:t>ΠλΑνο</a:t>
            </a:r>
            <a:r>
              <a:rPr lang="el-GR" b="1" dirty="0">
                <a:latin typeface="Century Gothic" panose="020B0502020202020204" pitchFamily="34" charset="0"/>
              </a:rPr>
              <a:t> - </a:t>
            </a:r>
            <a:r>
              <a:rPr lang="en-US" b="1" dirty="0">
                <a:latin typeface="Century Gothic" panose="020B0502020202020204" pitchFamily="34" charset="0"/>
              </a:rPr>
              <a:t>Long Shot (LS)</a:t>
            </a:r>
          </a:p>
        </p:txBody>
      </p:sp>
    </p:spTree>
    <p:extLst>
      <p:ext uri="{BB962C8B-B14F-4D97-AF65-F5344CB8AC3E}">
        <p14:creationId xmlns:p14="http://schemas.microsoft.com/office/powerpoint/2010/main" val="3090657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37920" y="1506071"/>
            <a:ext cx="2713318" cy="3157369"/>
          </a:xfrm>
        </p:spPr>
        <p:txBody>
          <a:bodyPr vert="horz" lIns="91440" tIns="45720" rIns="91440" bIns="45720" rtlCol="0">
            <a:normAutofit/>
          </a:bodyPr>
          <a:lstStyle/>
          <a:p>
            <a:r>
              <a:rPr lang="el-GR" sz="4000" b="1" dirty="0" err="1">
                <a:solidFill>
                  <a:schemeClr val="bg1"/>
                </a:solidFill>
                <a:latin typeface="Century Gothic" panose="020B0502020202020204" pitchFamily="34" charset="0"/>
              </a:rPr>
              <a:t>ΜακρινΟ</a:t>
            </a:r>
            <a:r>
              <a:rPr lang="el-GR" sz="4000" b="1" dirty="0">
                <a:solidFill>
                  <a:schemeClr val="bg1"/>
                </a:solidFill>
                <a:latin typeface="Century Gothic" panose="020B0502020202020204" pitchFamily="34" charset="0"/>
              </a:rPr>
              <a:t> </a:t>
            </a:r>
            <a:r>
              <a:rPr lang="el-GR" sz="4000" b="1" dirty="0" err="1">
                <a:solidFill>
                  <a:schemeClr val="bg1"/>
                </a:solidFill>
                <a:latin typeface="Century Gothic" panose="020B0502020202020204" pitchFamily="34" charset="0"/>
              </a:rPr>
              <a:t>ΠλΑνο</a:t>
            </a:r>
            <a:r>
              <a:rPr lang="el-GR" sz="4000" b="1" dirty="0">
                <a:solidFill>
                  <a:schemeClr val="bg1"/>
                </a:solidFill>
                <a:latin typeface="Century Gothic" panose="020B0502020202020204" pitchFamily="34" charset="0"/>
              </a:rPr>
              <a:t> - </a:t>
            </a:r>
            <a:r>
              <a:rPr lang="en-US" sz="4000" b="1" dirty="0">
                <a:solidFill>
                  <a:schemeClr val="bg1"/>
                </a:solidFill>
                <a:latin typeface="Century Gothic" panose="020B0502020202020204" pitchFamily="34" charset="0"/>
              </a:rPr>
              <a:t>Long Shot (LS)</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Είναι τραβηγμένο από μακρινή απόσταση</a:t>
            </a:r>
          </a:p>
          <a:p>
            <a:pPr>
              <a:lnSpc>
                <a:spcPct val="150000"/>
              </a:lnSpc>
            </a:pPr>
            <a:r>
              <a:rPr lang="el-GR" sz="2400" dirty="0"/>
              <a:t>Συνήθως, ο χαρακτήρας απεικονίζεται στο κάδρο ολόκληρος, από τις μύτες των ποδιών μέχρι και τα μαλλιά του</a:t>
            </a:r>
          </a:p>
          <a:p>
            <a:pPr>
              <a:lnSpc>
                <a:spcPct val="150000"/>
              </a:lnSpc>
            </a:pPr>
            <a:r>
              <a:rPr lang="el-GR" sz="2400" b="1" u="sng" dirty="0"/>
              <a:t>Σκοπός</a:t>
            </a:r>
            <a:r>
              <a:rPr lang="el-GR" sz="2400" dirty="0"/>
              <a:t>: Ο ήρωας τοποθετείται μέσα στο κάδρο και ο θεατής μπορεί να αντλήσει βασικές πληροφορίες για την ταυτότητα του</a:t>
            </a:r>
            <a:endParaRPr lang="en-US" sz="2400" dirty="0"/>
          </a:p>
        </p:txBody>
      </p:sp>
    </p:spTree>
    <p:extLst>
      <p:ext uri="{BB962C8B-B14F-4D97-AF65-F5344CB8AC3E}">
        <p14:creationId xmlns:p14="http://schemas.microsoft.com/office/powerpoint/2010/main" val="3218483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AD956077-E77D-1422-3CBA-5C8C63206B09}"/>
              </a:ext>
            </a:extLst>
          </p:cNvPr>
          <p:cNvPicPr>
            <a:picLocks noChangeAspect="1"/>
          </p:cNvPicPr>
          <p:nvPr/>
        </p:nvPicPr>
        <p:blipFill>
          <a:blip r:embed="rId2"/>
          <a:stretch>
            <a:fillRect/>
          </a:stretch>
        </p:blipFill>
        <p:spPr>
          <a:xfrm>
            <a:off x="1216025" y="2384425"/>
            <a:ext cx="4845050" cy="3616325"/>
          </a:xfrm>
          <a:prstGeom prst="rect">
            <a:avLst/>
          </a:prstGeom>
        </p:spPr>
      </p:pic>
      <p:pic>
        <p:nvPicPr>
          <p:cNvPr id="6" name="Θέση περιεχομένου 5">
            <a:extLst>
              <a:ext uri="{FF2B5EF4-FFF2-40B4-BE49-F238E27FC236}">
                <a16:creationId xmlns:a16="http://schemas.microsoft.com/office/drawing/2014/main" id="{D4E29136-CBD3-4649-C934-96D51EB0A4A8}"/>
              </a:ext>
            </a:extLst>
          </p:cNvPr>
          <p:cNvPicPr>
            <a:picLocks noGrp="1" noChangeAspect="1"/>
          </p:cNvPicPr>
          <p:nvPr>
            <p:ph idx="1"/>
          </p:nvPr>
        </p:nvPicPr>
        <p:blipFill>
          <a:blip r:embed="rId3"/>
          <a:stretch>
            <a:fillRect/>
          </a:stretch>
        </p:blipFill>
        <p:spPr>
          <a:xfrm>
            <a:off x="6127750" y="2384425"/>
            <a:ext cx="4845050" cy="3616325"/>
          </a:xfrm>
          <a:prstGeom prst="rect">
            <a:avLst/>
          </a:prstGeom>
        </p:spPr>
      </p:pic>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l-GR" b="1" dirty="0" err="1">
                <a:latin typeface="Century Gothic" panose="020B0502020202020204" pitchFamily="34" charset="0"/>
              </a:rPr>
              <a:t>ΜεσαΙο</a:t>
            </a:r>
            <a:r>
              <a:rPr lang="el-GR" b="1" dirty="0">
                <a:latin typeface="Century Gothic" panose="020B0502020202020204" pitchFamily="34" charset="0"/>
              </a:rPr>
              <a:t> </a:t>
            </a:r>
            <a:r>
              <a:rPr lang="el-GR" b="1" dirty="0" err="1">
                <a:latin typeface="Century Gothic" panose="020B0502020202020204" pitchFamily="34" charset="0"/>
              </a:rPr>
              <a:t>ΠλΑνο</a:t>
            </a:r>
            <a:r>
              <a:rPr lang="el-GR" b="1" dirty="0">
                <a:latin typeface="Century Gothic" panose="020B0502020202020204" pitchFamily="34" charset="0"/>
              </a:rPr>
              <a:t> - </a:t>
            </a:r>
            <a:r>
              <a:rPr lang="en-US" b="1" dirty="0">
                <a:latin typeface="Century Gothic" panose="020B0502020202020204" pitchFamily="34" charset="0"/>
              </a:rPr>
              <a:t>Mid Shot (MS)</a:t>
            </a:r>
          </a:p>
        </p:txBody>
      </p:sp>
    </p:spTree>
    <p:extLst>
      <p:ext uri="{BB962C8B-B14F-4D97-AF65-F5344CB8AC3E}">
        <p14:creationId xmlns:p14="http://schemas.microsoft.com/office/powerpoint/2010/main" val="2920007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37920" y="1559859"/>
            <a:ext cx="2734833" cy="3499821"/>
          </a:xfrm>
        </p:spPr>
        <p:txBody>
          <a:bodyPr vert="horz" lIns="91440" tIns="45720" rIns="91440" bIns="45720" rtlCol="0">
            <a:normAutofit/>
          </a:bodyPr>
          <a:lstStyle/>
          <a:p>
            <a:r>
              <a:rPr lang="el-GR" sz="4000" b="1" dirty="0">
                <a:solidFill>
                  <a:schemeClr val="bg1"/>
                </a:solidFill>
                <a:latin typeface="Century Gothic" panose="020B0502020202020204" pitchFamily="34" charset="0"/>
              </a:rPr>
              <a:t>ΜΕΣΑΙΟ ΠΛΑΝΟ - </a:t>
            </a:r>
            <a:r>
              <a:rPr lang="en-US" sz="4000" b="1" dirty="0">
                <a:solidFill>
                  <a:schemeClr val="bg1"/>
                </a:solidFill>
                <a:latin typeface="Century Gothic" panose="020B0502020202020204" pitchFamily="34" charset="0"/>
              </a:rPr>
              <a:t>MID SHOT (MS)</a:t>
            </a:r>
            <a:br>
              <a:rPr lang="en-US" sz="4000" dirty="0">
                <a:solidFill>
                  <a:schemeClr val="bg1"/>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Στη διάρκεια αυτής της λήψης ο ήρωας «</a:t>
            </a:r>
            <a:r>
              <a:rPr lang="el-GR" sz="2400" dirty="0" err="1"/>
              <a:t>καδράρεται</a:t>
            </a:r>
            <a:r>
              <a:rPr lang="el-GR" sz="2400" dirty="0"/>
              <a:t>» από τη μέση και πάνω</a:t>
            </a:r>
          </a:p>
          <a:p>
            <a:pPr>
              <a:lnSpc>
                <a:spcPct val="150000"/>
              </a:lnSpc>
            </a:pPr>
            <a:r>
              <a:rPr lang="el-GR" sz="2400" b="1" u="sng" dirty="0"/>
              <a:t>Σκοπός</a:t>
            </a:r>
            <a:r>
              <a:rPr lang="el-GR" sz="2400" dirty="0"/>
              <a:t>: Είναι συνηθισμένη λήψη σε συνέντευξη</a:t>
            </a:r>
          </a:p>
          <a:p>
            <a:pPr>
              <a:lnSpc>
                <a:spcPct val="150000"/>
              </a:lnSpc>
            </a:pPr>
            <a:r>
              <a:rPr lang="el-GR" sz="2400" dirty="0"/>
              <a:t>Ο θεατής μπορεί να διαβάζει περισσότερο στοιχεία από το σώμα του ήρωα, όπως χειρονομίες, κινήσεις κ.α.</a:t>
            </a:r>
            <a:endParaRPr lang="en-US" sz="2400" dirty="0"/>
          </a:p>
        </p:txBody>
      </p:sp>
    </p:spTree>
    <p:extLst>
      <p:ext uri="{BB962C8B-B14F-4D97-AF65-F5344CB8AC3E}">
        <p14:creationId xmlns:p14="http://schemas.microsoft.com/office/powerpoint/2010/main" val="3456695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περιεχομένου 7">
            <a:extLst>
              <a:ext uri="{FF2B5EF4-FFF2-40B4-BE49-F238E27FC236}">
                <a16:creationId xmlns:a16="http://schemas.microsoft.com/office/drawing/2014/main" id="{897E0581-8469-B669-FC73-68C7F663D03C}"/>
              </a:ext>
            </a:extLst>
          </p:cNvPr>
          <p:cNvPicPr>
            <a:picLocks noGrp="1" noChangeAspect="1"/>
          </p:cNvPicPr>
          <p:nvPr>
            <p:ph idx="1"/>
          </p:nvPr>
        </p:nvPicPr>
        <p:blipFill>
          <a:blip r:embed="rId2"/>
          <a:stretch>
            <a:fillRect/>
          </a:stretch>
        </p:blipFill>
        <p:spPr>
          <a:xfrm>
            <a:off x="1223963" y="2384425"/>
            <a:ext cx="4832350" cy="3616325"/>
          </a:xfrm>
          <a:prstGeom prst="rect">
            <a:avLst/>
          </a:prstGeom>
        </p:spPr>
      </p:pic>
      <p:pic>
        <p:nvPicPr>
          <p:cNvPr id="3" name="Εικόνα 2">
            <a:extLst>
              <a:ext uri="{FF2B5EF4-FFF2-40B4-BE49-F238E27FC236}">
                <a16:creationId xmlns:a16="http://schemas.microsoft.com/office/drawing/2014/main" id="{A7227FCC-428A-8518-BB9B-345243CA0629}"/>
              </a:ext>
            </a:extLst>
          </p:cNvPr>
          <p:cNvPicPr>
            <a:picLocks noChangeAspect="1"/>
          </p:cNvPicPr>
          <p:nvPr/>
        </p:nvPicPr>
        <p:blipFill>
          <a:blip r:embed="rId3"/>
          <a:stretch>
            <a:fillRect/>
          </a:stretch>
        </p:blipFill>
        <p:spPr>
          <a:xfrm>
            <a:off x="6122988" y="2384425"/>
            <a:ext cx="4845050" cy="3616325"/>
          </a:xfrm>
          <a:prstGeom prst="rect">
            <a:avLst/>
          </a:prstGeom>
        </p:spPr>
      </p:pic>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l-GR" b="1" dirty="0" err="1">
                <a:latin typeface="Century Gothic" panose="020B0502020202020204" pitchFamily="34" charset="0"/>
              </a:rPr>
              <a:t>ΜεσαΙο</a:t>
            </a:r>
            <a:r>
              <a:rPr lang="el-GR" b="1" dirty="0">
                <a:latin typeface="Century Gothic" panose="020B0502020202020204" pitchFamily="34" charset="0"/>
              </a:rPr>
              <a:t> </a:t>
            </a:r>
            <a:r>
              <a:rPr lang="el-GR" b="1" dirty="0" err="1">
                <a:latin typeface="Century Gothic" panose="020B0502020202020204" pitchFamily="34" charset="0"/>
              </a:rPr>
              <a:t>ΚοντινΟ</a:t>
            </a:r>
            <a:r>
              <a:rPr lang="el-GR" b="1" dirty="0">
                <a:latin typeface="Century Gothic" panose="020B0502020202020204" pitchFamily="34" charset="0"/>
              </a:rPr>
              <a:t> </a:t>
            </a:r>
            <a:r>
              <a:rPr lang="el-GR" b="1" dirty="0" err="1">
                <a:latin typeface="Century Gothic" panose="020B0502020202020204" pitchFamily="34" charset="0"/>
              </a:rPr>
              <a:t>ΠλΑνο</a:t>
            </a:r>
            <a:r>
              <a:rPr lang="el-GR" b="1" dirty="0">
                <a:latin typeface="Century Gothic" panose="020B0502020202020204" pitchFamily="34" charset="0"/>
              </a:rPr>
              <a:t> - </a:t>
            </a:r>
            <a:r>
              <a:rPr lang="en-US" b="1" dirty="0">
                <a:latin typeface="Century Gothic" panose="020B0502020202020204" pitchFamily="34" charset="0"/>
              </a:rPr>
              <a:t>Medium Close Up (MCU)</a:t>
            </a:r>
          </a:p>
        </p:txBody>
      </p:sp>
    </p:spTree>
    <p:extLst>
      <p:ext uri="{BB962C8B-B14F-4D97-AF65-F5344CB8AC3E}">
        <p14:creationId xmlns:p14="http://schemas.microsoft.com/office/powerpoint/2010/main" val="3093824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1118795"/>
            <a:ext cx="2773680" cy="4174565"/>
          </a:xfrm>
        </p:spPr>
        <p:txBody>
          <a:bodyPr vert="horz" lIns="91440" tIns="45720" rIns="91440" bIns="45720" rtlCol="0">
            <a:normAutofit/>
          </a:bodyPr>
          <a:lstStyle/>
          <a:p>
            <a:r>
              <a:rPr lang="el-GR" sz="4000" b="1" dirty="0" err="1">
                <a:solidFill>
                  <a:schemeClr val="bg1"/>
                </a:solidFill>
                <a:latin typeface="Century Gothic" panose="020B0502020202020204" pitchFamily="34" charset="0"/>
              </a:rPr>
              <a:t>ΜεσαΙο</a:t>
            </a:r>
            <a:r>
              <a:rPr lang="el-GR" sz="4000" b="1" dirty="0">
                <a:solidFill>
                  <a:schemeClr val="bg1"/>
                </a:solidFill>
                <a:latin typeface="Century Gothic" panose="020B0502020202020204" pitchFamily="34" charset="0"/>
              </a:rPr>
              <a:t> </a:t>
            </a:r>
            <a:r>
              <a:rPr lang="el-GR" sz="4000" b="1" dirty="0" err="1">
                <a:solidFill>
                  <a:schemeClr val="bg1"/>
                </a:solidFill>
                <a:latin typeface="Century Gothic" panose="020B0502020202020204" pitchFamily="34" charset="0"/>
              </a:rPr>
              <a:t>ΚοντινΟ</a:t>
            </a:r>
            <a:r>
              <a:rPr lang="el-GR" sz="4000" b="1" dirty="0">
                <a:solidFill>
                  <a:schemeClr val="bg1"/>
                </a:solidFill>
                <a:latin typeface="Century Gothic" panose="020B0502020202020204" pitchFamily="34" charset="0"/>
              </a:rPr>
              <a:t> </a:t>
            </a:r>
            <a:r>
              <a:rPr lang="el-GR" sz="4000" b="1" dirty="0" err="1">
                <a:solidFill>
                  <a:schemeClr val="bg1"/>
                </a:solidFill>
                <a:latin typeface="Century Gothic" panose="020B0502020202020204" pitchFamily="34" charset="0"/>
              </a:rPr>
              <a:t>ΠλΑνο</a:t>
            </a:r>
            <a:r>
              <a:rPr lang="el-GR" sz="4000" b="1" dirty="0">
                <a:solidFill>
                  <a:schemeClr val="bg1"/>
                </a:solidFill>
                <a:latin typeface="Century Gothic" panose="020B0502020202020204" pitchFamily="34" charset="0"/>
              </a:rPr>
              <a:t> - </a:t>
            </a:r>
            <a:r>
              <a:rPr lang="en-US" sz="4000" b="1" dirty="0">
                <a:solidFill>
                  <a:schemeClr val="bg1"/>
                </a:solidFill>
                <a:latin typeface="Century Gothic" panose="020B0502020202020204" pitchFamily="34" charset="0"/>
              </a:rPr>
              <a:t>Medium Close Up (MCU)</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b="1" u="sng" dirty="0"/>
              <a:t>Εικόνα</a:t>
            </a:r>
            <a:r>
              <a:rPr lang="el-GR" sz="2400" dirty="0"/>
              <a:t>: Ο ήρωας απεικονίζεται από το στήθος και πάνω</a:t>
            </a:r>
          </a:p>
          <a:p>
            <a:pPr>
              <a:lnSpc>
                <a:spcPct val="150000"/>
              </a:lnSpc>
            </a:pPr>
            <a:r>
              <a:rPr lang="el-GR" sz="2400" b="1" u="sng" dirty="0"/>
              <a:t>Σκοπός</a:t>
            </a:r>
            <a:r>
              <a:rPr lang="el-GR" sz="2400" dirty="0"/>
              <a:t>: Το πρόσωπο του ήρωα αρχίζει να φαίνεται πιο καθαρά χωρίς να χρειάζεται η κάμερα να πλησιάσει υπερβολικά</a:t>
            </a:r>
          </a:p>
          <a:p>
            <a:pPr>
              <a:lnSpc>
                <a:spcPct val="150000"/>
              </a:lnSpc>
            </a:pPr>
            <a:r>
              <a:rPr lang="el-GR" sz="2400" dirty="0"/>
              <a:t>Είναι ο συνήθης τύπος για τη</a:t>
            </a:r>
            <a:r>
              <a:rPr lang="en-US" sz="2400" dirty="0"/>
              <a:t> </a:t>
            </a:r>
            <a:r>
              <a:rPr lang="el-GR" sz="2400" dirty="0"/>
              <a:t>μαγνητοσκόπηση μιας συνέντευξης</a:t>
            </a:r>
            <a:endParaRPr lang="en-US" sz="2400" dirty="0"/>
          </a:p>
        </p:txBody>
      </p:sp>
    </p:spTree>
    <p:extLst>
      <p:ext uri="{BB962C8B-B14F-4D97-AF65-F5344CB8AC3E}">
        <p14:creationId xmlns:p14="http://schemas.microsoft.com/office/powerpoint/2010/main" val="1281067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F3707E03-5770-BE00-A7F0-F43085D7461A}"/>
              </a:ext>
            </a:extLst>
          </p:cNvPr>
          <p:cNvPicPr>
            <a:picLocks noGrp="1" noChangeAspect="1"/>
          </p:cNvPicPr>
          <p:nvPr>
            <p:ph idx="1"/>
          </p:nvPr>
        </p:nvPicPr>
        <p:blipFill rotWithShape="1">
          <a:blip r:embed="rId2"/>
          <a:srcRect t="15485" b="56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l-GR" sz="3600" b="1" dirty="0">
                <a:latin typeface="Century Gothic" panose="020B0502020202020204" pitchFamily="34" charset="0"/>
              </a:rPr>
              <a:t>Κοντινό Πλάνο - </a:t>
            </a:r>
            <a:r>
              <a:rPr lang="en-US" sz="3600" b="1" dirty="0">
                <a:latin typeface="Century Gothic" panose="020B0502020202020204" pitchFamily="34" charset="0"/>
              </a:rPr>
              <a:t>Close Up (CU)</a:t>
            </a:r>
          </a:p>
        </p:txBody>
      </p:sp>
    </p:spTree>
    <p:extLst>
      <p:ext uri="{BB962C8B-B14F-4D97-AF65-F5344CB8AC3E}">
        <p14:creationId xmlns:p14="http://schemas.microsoft.com/office/powerpoint/2010/main" val="1815244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098035" y="1473799"/>
            <a:ext cx="2894845" cy="3474122"/>
          </a:xfrm>
        </p:spPr>
        <p:txBody>
          <a:bodyPr vert="horz" lIns="91440" tIns="45720" rIns="91440" bIns="45720" rtlCol="0">
            <a:normAutofit/>
          </a:bodyPr>
          <a:lstStyle/>
          <a:p>
            <a:r>
              <a:rPr lang="en-US" sz="4000" b="1" dirty="0">
                <a:solidFill>
                  <a:schemeClr val="bg1"/>
                </a:solidFill>
                <a:latin typeface="Century Gothic" panose="020B0502020202020204" pitchFamily="34" charset="0"/>
              </a:rPr>
              <a:t>Close Up (CU) - </a:t>
            </a:r>
            <a:r>
              <a:rPr lang="el-GR" sz="4000" b="1" dirty="0">
                <a:solidFill>
                  <a:schemeClr val="bg1"/>
                </a:solidFill>
                <a:latin typeface="Century Gothic" panose="020B0502020202020204" pitchFamily="34" charset="0"/>
              </a:rPr>
              <a:t>ΚΟΝΤΙΝΟ ΠΛΑΝΟ</a:t>
            </a:r>
            <a:br>
              <a:rPr lang="el-GR" sz="4000" dirty="0">
                <a:solidFill>
                  <a:schemeClr val="bg1"/>
                </a:solidFill>
                <a:latin typeface="Century Gothic" panose="020B0502020202020204" pitchFamily="34" charset="0"/>
              </a:rPr>
            </a:b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b="1" u="sng" dirty="0"/>
              <a:t>Εικόνα</a:t>
            </a:r>
            <a:r>
              <a:rPr lang="el-GR" sz="2400" dirty="0"/>
              <a:t>: Στο κάδρο κυριαρχεί το αντικείμενο που μαγνητοσκοπείται</a:t>
            </a:r>
          </a:p>
          <a:p>
            <a:pPr>
              <a:lnSpc>
                <a:spcPct val="150000"/>
              </a:lnSpc>
            </a:pPr>
            <a:r>
              <a:rPr lang="el-GR" sz="2400" dirty="0"/>
              <a:t>Εάν είναι κάποιος χαρακτήρας, το πρόσωπο του γεμίζει το κάδρο</a:t>
            </a:r>
          </a:p>
          <a:p>
            <a:pPr>
              <a:lnSpc>
                <a:spcPct val="150000"/>
              </a:lnSpc>
            </a:pPr>
            <a:r>
              <a:rPr lang="el-GR" sz="2400" b="1" u="sng" dirty="0"/>
              <a:t>Σκοπός</a:t>
            </a:r>
            <a:r>
              <a:rPr lang="el-GR" sz="2400" dirty="0"/>
              <a:t>: Αποκαλείται και </a:t>
            </a:r>
            <a:r>
              <a:rPr lang="el-GR" sz="2400" i="1" u="sng" dirty="0"/>
              <a:t>γεωγραφία του προσώπου</a:t>
            </a:r>
            <a:r>
              <a:rPr lang="en-US" sz="2400" i="1" u="sng" dirty="0"/>
              <a:t>,</a:t>
            </a:r>
            <a:r>
              <a:rPr lang="el-GR" sz="2400" u="sng" dirty="0"/>
              <a:t> </a:t>
            </a:r>
            <a:r>
              <a:rPr lang="el-GR" sz="2400" dirty="0"/>
              <a:t>αφού </a:t>
            </a:r>
            <a:r>
              <a:rPr lang="el-GR" sz="2400" dirty="0" err="1"/>
              <a:t>διάβαζοντάς</a:t>
            </a:r>
            <a:r>
              <a:rPr lang="el-GR" sz="2400" dirty="0"/>
              <a:t> το, αποκαλύπτεται η συναισθηματική κατάσταση του ήρωα</a:t>
            </a:r>
            <a:endParaRPr lang="en-US" sz="2400" dirty="0"/>
          </a:p>
        </p:txBody>
      </p:sp>
    </p:spTree>
    <p:extLst>
      <p:ext uri="{BB962C8B-B14F-4D97-AF65-F5344CB8AC3E}">
        <p14:creationId xmlns:p14="http://schemas.microsoft.com/office/powerpoint/2010/main" val="10257162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F10CF8-2C52-E1F4-3514-7D468F5CAD87}"/>
              </a:ext>
            </a:extLst>
          </p:cNvPr>
          <p:cNvSpPr>
            <a:spLocks noGrp="1"/>
          </p:cNvSpPr>
          <p:nvPr>
            <p:ph type="title"/>
          </p:nvPr>
        </p:nvSpPr>
        <p:spPr>
          <a:xfrm>
            <a:off x="8029293" y="806364"/>
            <a:ext cx="3354636" cy="4013062"/>
          </a:xfrm>
        </p:spPr>
        <p:txBody>
          <a:bodyPr vert="horz" lIns="91440" tIns="45720" rIns="91440" bIns="45720" rtlCol="0" anchor="b">
            <a:normAutofit/>
          </a:bodyPr>
          <a:lstStyle/>
          <a:p>
            <a:r>
              <a:rPr lang="el-GR" sz="4000" b="1" kern="1200" dirty="0" err="1">
                <a:solidFill>
                  <a:schemeClr val="tx1"/>
                </a:solidFill>
                <a:latin typeface="Century Gothic" panose="020B0502020202020204" pitchFamily="34" charset="0"/>
              </a:rPr>
              <a:t>ΠολΥ</a:t>
            </a:r>
            <a:r>
              <a:rPr lang="el-GR" sz="4000" b="1" kern="1200" dirty="0">
                <a:solidFill>
                  <a:schemeClr val="tx1"/>
                </a:solidFill>
                <a:latin typeface="Century Gothic" panose="020B0502020202020204" pitchFamily="34" charset="0"/>
              </a:rPr>
              <a:t> </a:t>
            </a:r>
            <a:r>
              <a:rPr lang="el-GR" sz="4000" b="1" kern="1200" dirty="0" err="1">
                <a:solidFill>
                  <a:schemeClr val="tx1"/>
                </a:solidFill>
                <a:latin typeface="Century Gothic" panose="020B0502020202020204" pitchFamily="34" charset="0"/>
              </a:rPr>
              <a:t>κοντιν</a:t>
            </a:r>
            <a:r>
              <a:rPr lang="el-GR" sz="4000" b="1" dirty="0" err="1">
                <a:latin typeface="Century Gothic" panose="020B0502020202020204" pitchFamily="34" charset="0"/>
              </a:rPr>
              <a:t>Ο</a:t>
            </a:r>
            <a:r>
              <a:rPr lang="el-GR" sz="4000" b="1" dirty="0">
                <a:latin typeface="Century Gothic" panose="020B0502020202020204" pitchFamily="34" charset="0"/>
              </a:rPr>
              <a:t> </a:t>
            </a:r>
            <a:r>
              <a:rPr lang="el-GR" sz="4000" b="1" dirty="0" err="1">
                <a:latin typeface="Century Gothic" panose="020B0502020202020204" pitchFamily="34" charset="0"/>
              </a:rPr>
              <a:t>πλΑνο</a:t>
            </a:r>
            <a:r>
              <a:rPr lang="el-GR" sz="4000" b="1" dirty="0">
                <a:latin typeface="Century Gothic" panose="020B0502020202020204" pitchFamily="34" charset="0"/>
              </a:rPr>
              <a:t> - </a:t>
            </a:r>
            <a:br>
              <a:rPr lang="el-GR" sz="4000" b="1" kern="1200" dirty="0">
                <a:solidFill>
                  <a:schemeClr val="tx1"/>
                </a:solidFill>
                <a:latin typeface="Century Gothic" panose="020B0502020202020204" pitchFamily="34" charset="0"/>
              </a:rPr>
            </a:br>
            <a:r>
              <a:rPr lang="en-US" sz="4000" b="1" kern="1200" dirty="0">
                <a:solidFill>
                  <a:schemeClr val="tx1"/>
                </a:solidFill>
                <a:latin typeface="Century Gothic" panose="020B0502020202020204" pitchFamily="34" charset="0"/>
              </a:rPr>
              <a:t>Big Close Up (BCU)</a:t>
            </a:r>
          </a:p>
        </p:txBody>
      </p:sp>
      <p:pic>
        <p:nvPicPr>
          <p:cNvPr id="5" name="Θέση περιεχομένου 4">
            <a:extLst>
              <a:ext uri="{FF2B5EF4-FFF2-40B4-BE49-F238E27FC236}">
                <a16:creationId xmlns:a16="http://schemas.microsoft.com/office/drawing/2014/main" id="{D85F9E60-1B3F-42B7-82E5-B12AEF30F211}"/>
              </a:ext>
            </a:extLst>
          </p:cNvPr>
          <p:cNvPicPr>
            <a:picLocks noChangeAspect="1"/>
          </p:cNvPicPr>
          <p:nvPr/>
        </p:nvPicPr>
        <p:blipFill rotWithShape="1">
          <a:blip r:embed="rId2"/>
          <a:srcRect l="1564" r="5063"/>
          <a:stretch/>
        </p:blipFill>
        <p:spPr>
          <a:xfrm>
            <a:off x="1417828" y="1266742"/>
            <a:ext cx="5362095" cy="4306998"/>
          </a:xfrm>
          <a:prstGeom prst="rect">
            <a:avLst/>
          </a:prstGeom>
        </p:spPr>
      </p:pic>
    </p:spTree>
    <p:extLst>
      <p:ext uri="{BB962C8B-B14F-4D97-AF65-F5344CB8AC3E}">
        <p14:creationId xmlns:p14="http://schemas.microsoft.com/office/powerpoint/2010/main" val="19259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FE28AD7-4160-D7FF-8CD8-CD2DB7D0FBBC}"/>
              </a:ext>
            </a:extLst>
          </p:cNvPr>
          <p:cNvSpPr>
            <a:spLocks noGrp="1"/>
          </p:cNvSpPr>
          <p:nvPr>
            <p:ph type="title"/>
          </p:nvPr>
        </p:nvSpPr>
        <p:spPr/>
        <p:txBody>
          <a:bodyPr>
            <a:normAutofit/>
          </a:bodyPr>
          <a:lstStyle/>
          <a:p>
            <a:pPr algn="ctr"/>
            <a:r>
              <a:rPr lang="el-GR" sz="3500" b="1" dirty="0"/>
              <a:t>ΟΙ ΠΡΩΤΕΣ ΠΡΟΣΠΑΘΕΙΕΣ</a:t>
            </a:r>
            <a:br>
              <a:rPr lang="el-GR" sz="3500" b="1" dirty="0"/>
            </a:br>
            <a:r>
              <a:rPr lang="el-GR" sz="3500" b="1" dirty="0"/>
              <a:t>ΜΗΧΑΝΙΚΗ ΤΗΛΕΟΡΑΣΗ</a:t>
            </a:r>
            <a:endParaRPr lang="el-GR" sz="3500" dirty="0"/>
          </a:p>
        </p:txBody>
      </p:sp>
      <p:sp>
        <p:nvSpPr>
          <p:cNvPr id="6" name="Θέση περιεχομένου 5">
            <a:extLst>
              <a:ext uri="{FF2B5EF4-FFF2-40B4-BE49-F238E27FC236}">
                <a16:creationId xmlns:a16="http://schemas.microsoft.com/office/drawing/2014/main" id="{7417AB19-388D-2E48-579E-090B0DB41F45}"/>
              </a:ext>
            </a:extLst>
          </p:cNvPr>
          <p:cNvSpPr>
            <a:spLocks noGrp="1"/>
          </p:cNvSpPr>
          <p:nvPr>
            <p:ph idx="1"/>
          </p:nvPr>
        </p:nvSpPr>
        <p:spPr/>
        <p:txBody>
          <a:bodyPr/>
          <a:lstStyle/>
          <a:p>
            <a:pPr algn="just"/>
            <a:r>
              <a:rPr lang="el-GR" sz="1800" b="1" i="1" dirty="0"/>
              <a:t>25 Μαρτίου 1925</a:t>
            </a:r>
            <a:r>
              <a:rPr lang="el-GR" sz="1800" dirty="0"/>
              <a:t>: Ο Σκωτσέζος εφευρέτης </a:t>
            </a:r>
            <a:r>
              <a:rPr lang="el-GR" sz="1800" dirty="0" err="1"/>
              <a:t>John</a:t>
            </a:r>
            <a:r>
              <a:rPr lang="el-GR" sz="1800" dirty="0"/>
              <a:t> </a:t>
            </a:r>
            <a:r>
              <a:rPr lang="el-GR" sz="1800" dirty="0" err="1"/>
              <a:t>Logie</a:t>
            </a:r>
            <a:r>
              <a:rPr lang="el-GR" sz="1800" dirty="0"/>
              <a:t> </a:t>
            </a:r>
            <a:r>
              <a:rPr lang="el-GR" sz="1800" dirty="0" err="1"/>
              <a:t>Baird</a:t>
            </a:r>
            <a:r>
              <a:rPr lang="el-GR" sz="1800" dirty="0"/>
              <a:t> έκανε την πρώτη δημόσια προβολή κινούμενων γραφικών στην τηλεόραση</a:t>
            </a:r>
            <a:endParaRPr lang="en-US" sz="1800" dirty="0"/>
          </a:p>
          <a:p>
            <a:pPr algn="just"/>
            <a:r>
              <a:rPr lang="el-GR" sz="1800" b="1" i="1" dirty="0"/>
              <a:t>26 Ιανουαρίου </a:t>
            </a:r>
            <a:r>
              <a:rPr lang="en-US" sz="1800" b="1" i="1" dirty="0"/>
              <a:t>1926</a:t>
            </a:r>
            <a:r>
              <a:rPr lang="el-GR" sz="1800" dirty="0"/>
              <a:t>: Πραγματοποιήθηκε μια ιστορική δημόσια επίδειξη σε ένα εργαστήριο του </a:t>
            </a:r>
            <a:r>
              <a:rPr lang="el-GR" sz="1800" dirty="0" err="1"/>
              <a:t>Σόχο</a:t>
            </a:r>
            <a:r>
              <a:rPr lang="el-GR" sz="1800" dirty="0"/>
              <a:t> μπροστά στα μέλη του Royal </a:t>
            </a:r>
            <a:r>
              <a:rPr lang="el-GR" sz="1800" dirty="0" err="1"/>
              <a:t>Institution</a:t>
            </a:r>
            <a:r>
              <a:rPr lang="el-GR" sz="1800" dirty="0"/>
              <a:t> και δημοσιογράφους από τους </a:t>
            </a:r>
            <a:r>
              <a:rPr lang="el-GR" sz="1800" dirty="0" err="1"/>
              <a:t>Times</a:t>
            </a:r>
            <a:endParaRPr lang="el-GR" sz="1800" dirty="0"/>
          </a:p>
          <a:p>
            <a:pPr algn="just"/>
            <a:r>
              <a:rPr lang="el-GR" sz="1800" dirty="0"/>
              <a:t>Χρησιμοποιήθηκαν μηχανικοί περιστρεφόμενοι δίσκοι για τη σάρωση κινούμενων εικόνων σε ηλεκτρικούς παλμούς, οι οποίοι μεταδίδονταν με καλώδιο σε μια οθόνη</a:t>
            </a:r>
          </a:p>
          <a:p>
            <a:pPr algn="just"/>
            <a:r>
              <a:rPr lang="el-GR" sz="1800" dirty="0"/>
              <a:t>Η εικόνα που μεταδόθηκε ήταν αμυδρή και συχνά ασαφής, αλλά το σήμα μέσω της «</a:t>
            </a:r>
            <a:r>
              <a:rPr lang="el-GR" sz="1800" dirty="0" err="1"/>
              <a:t>televisor</a:t>
            </a:r>
            <a:r>
              <a:rPr lang="el-GR" sz="1800" dirty="0"/>
              <a:t>», όπως ο </a:t>
            </a:r>
            <a:r>
              <a:rPr lang="el-GR" sz="1800" dirty="0" err="1"/>
              <a:t>Braid</a:t>
            </a:r>
            <a:r>
              <a:rPr lang="el-GR" sz="1800" dirty="0"/>
              <a:t> είχε ονομάσει την συσκευή του, ήταν δυνατό να μεταδώσει και να αναπαράγει αμέσως λεπτομέρειες μετακίνησης και πράγματα, όπως το παιχνίδι των εκφράσεων</a:t>
            </a:r>
            <a:endParaRPr lang="en-US" sz="1800" dirty="0"/>
          </a:p>
          <a:p>
            <a:endParaRPr lang="el-GR" dirty="0"/>
          </a:p>
        </p:txBody>
      </p:sp>
    </p:spTree>
    <p:extLst>
      <p:ext uri="{BB962C8B-B14F-4D97-AF65-F5344CB8AC3E}">
        <p14:creationId xmlns:p14="http://schemas.microsoft.com/office/powerpoint/2010/main" val="25917944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1032735"/>
            <a:ext cx="2567492" cy="4108226"/>
          </a:xfrm>
        </p:spPr>
        <p:txBody>
          <a:bodyPr vert="horz" lIns="91440" tIns="45720" rIns="91440" bIns="45720" rtlCol="0">
            <a:normAutofit/>
          </a:bodyPr>
          <a:lstStyle/>
          <a:p>
            <a:r>
              <a:rPr lang="el-GR" sz="4000" dirty="0" err="1">
                <a:solidFill>
                  <a:schemeClr val="bg1"/>
                </a:solidFill>
                <a:latin typeface="Century Gothic" panose="020B0502020202020204" pitchFamily="34" charset="0"/>
              </a:rPr>
              <a:t>ΠολΥ</a:t>
            </a:r>
            <a:r>
              <a:rPr lang="el-GR" sz="4000" dirty="0">
                <a:solidFill>
                  <a:schemeClr val="bg1"/>
                </a:solidFill>
                <a:latin typeface="Century Gothic" panose="020B0502020202020204" pitchFamily="34" charset="0"/>
              </a:rPr>
              <a:t> </a:t>
            </a:r>
            <a:r>
              <a:rPr lang="el-GR" sz="4000" dirty="0" err="1">
                <a:solidFill>
                  <a:schemeClr val="bg1"/>
                </a:solidFill>
                <a:latin typeface="Century Gothic" panose="020B0502020202020204" pitchFamily="34" charset="0"/>
              </a:rPr>
              <a:t>κοντινΟ</a:t>
            </a:r>
            <a:r>
              <a:rPr lang="el-GR" sz="4000" dirty="0">
                <a:solidFill>
                  <a:schemeClr val="bg1"/>
                </a:solidFill>
                <a:latin typeface="Century Gothic" panose="020B0502020202020204" pitchFamily="34" charset="0"/>
              </a:rPr>
              <a:t> </a:t>
            </a:r>
            <a:r>
              <a:rPr lang="el-GR" sz="4000" dirty="0" err="1">
                <a:solidFill>
                  <a:schemeClr val="bg1"/>
                </a:solidFill>
                <a:latin typeface="Century Gothic" panose="020B0502020202020204" pitchFamily="34" charset="0"/>
              </a:rPr>
              <a:t>πλΑνο</a:t>
            </a:r>
            <a:r>
              <a:rPr lang="el-GR" sz="4000" dirty="0">
                <a:solidFill>
                  <a:schemeClr val="bg1"/>
                </a:solidFill>
                <a:latin typeface="Century Gothic" panose="020B0502020202020204" pitchFamily="34" charset="0"/>
              </a:rPr>
              <a:t> - </a:t>
            </a:r>
            <a:br>
              <a:rPr lang="el-GR" sz="4000" dirty="0">
                <a:solidFill>
                  <a:schemeClr val="bg1"/>
                </a:solidFill>
                <a:latin typeface="Century Gothic" panose="020B0502020202020204" pitchFamily="34" charset="0"/>
              </a:rPr>
            </a:br>
            <a:r>
              <a:rPr lang="en-US" sz="4000" dirty="0">
                <a:solidFill>
                  <a:schemeClr val="bg1"/>
                </a:solidFill>
                <a:latin typeface="Century Gothic" panose="020B0502020202020204" pitchFamily="34" charset="0"/>
              </a:rPr>
              <a:t>Big Close Up (BCU)</a:t>
            </a:r>
            <a:endParaRPr lang="en-US" sz="3200"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u="sng" dirty="0"/>
              <a:t>Εικόνα</a:t>
            </a:r>
            <a:r>
              <a:rPr lang="el-GR" sz="2400" dirty="0"/>
              <a:t>: Το κάδρο εστιάζει στη λεπτομέρεια ενός αντικειμένου ή προσώπου</a:t>
            </a:r>
          </a:p>
          <a:p>
            <a:pPr>
              <a:lnSpc>
                <a:spcPct val="150000"/>
              </a:lnSpc>
            </a:pPr>
            <a:r>
              <a:rPr lang="el-GR" sz="2400" dirty="0"/>
              <a:t>Πολύ προσωπική λήψη</a:t>
            </a:r>
          </a:p>
          <a:p>
            <a:pPr>
              <a:lnSpc>
                <a:spcPct val="150000"/>
              </a:lnSpc>
            </a:pPr>
            <a:r>
              <a:rPr lang="el-GR" sz="2400" dirty="0"/>
              <a:t>Τη χρησιμοποιούμε σε μια δραματική στιγμή, όταν θέλουμε να δείξουμε τις λεπτομέρειες του προσώπου, του συναισθήματος, της έκφρασης</a:t>
            </a:r>
            <a:endParaRPr lang="en-US" sz="2400" dirty="0"/>
          </a:p>
        </p:txBody>
      </p:sp>
    </p:spTree>
    <p:extLst>
      <p:ext uri="{BB962C8B-B14F-4D97-AF65-F5344CB8AC3E}">
        <p14:creationId xmlns:p14="http://schemas.microsoft.com/office/powerpoint/2010/main" val="148865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258645"/>
            <a:ext cx="2174240" cy="2520875"/>
          </a:xfrm>
        </p:spPr>
        <p:txBody>
          <a:bodyPr vert="horz" lIns="91440" tIns="45720" rIns="91440" bIns="45720" rtlCol="0">
            <a:normAutofit/>
          </a:bodyPr>
          <a:lstStyle/>
          <a:p>
            <a:r>
              <a:rPr lang="el-GR" sz="4000" b="1" dirty="0">
                <a:solidFill>
                  <a:schemeClr val="bg1"/>
                </a:solidFill>
                <a:latin typeface="Century Gothic" panose="020B0502020202020204" pitchFamily="34" charset="0"/>
              </a:rPr>
              <a:t>ΚΙΝΗΣΗ</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1"/>
            <a:ext cx="6798033" cy="5542137"/>
          </a:xfrm>
        </p:spPr>
        <p:txBody>
          <a:bodyPr anchor="ctr">
            <a:normAutofit fontScale="85000" lnSpcReduction="10000"/>
          </a:bodyPr>
          <a:lstStyle/>
          <a:p>
            <a:pPr>
              <a:lnSpc>
                <a:spcPct val="150000"/>
              </a:lnSpc>
            </a:pPr>
            <a:r>
              <a:rPr lang="el-GR" sz="2400" b="1" u="sng" dirty="0"/>
              <a:t>Κίνηση</a:t>
            </a:r>
            <a:r>
              <a:rPr lang="el-GR" sz="2400" dirty="0"/>
              <a:t>: Η κάμερα βρίσκεται πάνω στον τρίποδα και κινείται πάνω στον άξονά της (οριζόντιο ή κάθετο) χωρίς όμως να μετακινηθεί από τη θέση της</a:t>
            </a:r>
            <a:r>
              <a:rPr lang="en-US" sz="2400" dirty="0"/>
              <a:t>, </a:t>
            </a:r>
            <a:r>
              <a:rPr lang="el-GR" sz="2400" dirty="0"/>
              <a:t>π.χ. η κίνηση γίνεται σε κάθετο άξονα από πάνω προς τα κάτω ή από κάτω προς τα πάνω ακολουθώντας για παράδειγμα το σώμα του χαρακτήρα από τα παπούτσια του μέχρι το κεφάλι (</a:t>
            </a:r>
            <a:r>
              <a:rPr lang="en-US" sz="2400" dirty="0"/>
              <a:t>tilt)</a:t>
            </a:r>
            <a:r>
              <a:rPr lang="el-GR" sz="2400" dirty="0"/>
              <a:t> ή η κίνηση γίνεται σε οριζόντιο άξονα από αριστερά προς δεξιά και αντίστροφα (</a:t>
            </a:r>
            <a:r>
              <a:rPr lang="en-US" sz="2400" dirty="0"/>
              <a:t>pan</a:t>
            </a:r>
            <a:r>
              <a:rPr lang="el-GR" sz="2400" dirty="0"/>
              <a:t> από το </a:t>
            </a:r>
            <a:r>
              <a:rPr lang="en-US" sz="2400" dirty="0"/>
              <a:t>panorama)</a:t>
            </a:r>
            <a:endParaRPr lang="el-GR" sz="2400" dirty="0"/>
          </a:p>
          <a:p>
            <a:pPr>
              <a:lnSpc>
                <a:spcPct val="150000"/>
              </a:lnSpc>
            </a:pPr>
            <a:r>
              <a:rPr lang="el-GR" sz="2400" b="1" u="sng" dirty="0"/>
              <a:t>Στόχος</a:t>
            </a:r>
            <a:r>
              <a:rPr lang="el-GR" sz="2400" dirty="0"/>
              <a:t>: Ο ρόλος του είναι περισσότερο περιγραφικός και υποκειμενικός. Η κάμερα εξερευνά το χώρο δίνοντας μας πληροφορίες για τα στοιχεία που τον απαρτίζουν</a:t>
            </a:r>
          </a:p>
        </p:txBody>
      </p:sp>
    </p:spTree>
    <p:extLst>
      <p:ext uri="{BB962C8B-B14F-4D97-AF65-F5344CB8AC3E}">
        <p14:creationId xmlns:p14="http://schemas.microsoft.com/office/powerpoint/2010/main" val="190501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1355465"/>
            <a:ext cx="2174240" cy="2338502"/>
          </a:xfrm>
        </p:spPr>
        <p:txBody>
          <a:bodyPr vert="horz" lIns="91440" tIns="45720" rIns="91440" bIns="45720" rtlCol="0">
            <a:normAutofit/>
          </a:bodyPr>
          <a:lstStyle/>
          <a:p>
            <a:r>
              <a:rPr lang="el-GR" sz="4000" b="1" dirty="0">
                <a:solidFill>
                  <a:schemeClr val="bg1"/>
                </a:solidFill>
                <a:latin typeface="Century Gothic" panose="020B0502020202020204" pitchFamily="34" charset="0"/>
              </a:rPr>
              <a:t>Α</a:t>
            </a:r>
            <a:r>
              <a:rPr lang="en-US" sz="4000" b="1" dirty="0">
                <a:solidFill>
                  <a:schemeClr val="bg1"/>
                </a:solidFill>
                <a:latin typeface="Century Gothic" panose="020B0502020202020204" pitchFamily="34" charset="0"/>
              </a:rPr>
              <a:t>-roll</a:t>
            </a:r>
            <a:endParaRPr lang="en-US" sz="3200" b="1" dirty="0">
              <a:solidFill>
                <a:schemeClr val="bg1"/>
              </a:solidFill>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a:bodyPr>
          <a:lstStyle/>
          <a:p>
            <a:pPr>
              <a:lnSpc>
                <a:spcPct val="150000"/>
              </a:lnSpc>
            </a:pPr>
            <a:r>
              <a:rPr lang="el-GR" sz="2400" dirty="0"/>
              <a:t>Το A-</a:t>
            </a:r>
            <a:r>
              <a:rPr lang="el-GR" sz="2400" dirty="0" err="1"/>
              <a:t>Roll</a:t>
            </a:r>
            <a:r>
              <a:rPr lang="el-GR" sz="2400" dirty="0"/>
              <a:t> είναι όλα τα κύρια πλάνα που μπορείτε να τραβήξετε σε κάποιο βίντεο</a:t>
            </a:r>
            <a:r>
              <a:rPr lang="en-US" sz="2400" dirty="0"/>
              <a:t> </a:t>
            </a:r>
            <a:r>
              <a:rPr lang="el-GR" sz="2400" dirty="0"/>
              <a:t>στα οποία υπάρχουν ομιλούντες χαρακτήρες, συνεντεύξεις [που ακούγονται και </a:t>
            </a:r>
            <a:r>
              <a:rPr lang="el-GR" sz="2400" dirty="0" err="1"/>
              <a:t>αναπαριστώνται</a:t>
            </a:r>
            <a:r>
              <a:rPr lang="el-GR" sz="2400" dirty="0"/>
              <a:t>]</a:t>
            </a:r>
          </a:p>
          <a:p>
            <a:pPr>
              <a:lnSpc>
                <a:spcPct val="150000"/>
              </a:lnSpc>
            </a:pPr>
            <a:r>
              <a:rPr lang="el-GR" sz="2400" dirty="0"/>
              <a:t>Ο όρος συνδέεται με την ιδέα ότι έχετε (τουλάχιστον) δύο κάμερες και η κάμερα A τραβάει το κύριο υλικό σας</a:t>
            </a:r>
          </a:p>
        </p:txBody>
      </p:sp>
    </p:spTree>
    <p:extLst>
      <p:ext uri="{BB962C8B-B14F-4D97-AF65-F5344CB8AC3E}">
        <p14:creationId xmlns:p14="http://schemas.microsoft.com/office/powerpoint/2010/main" val="83098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1206234"/>
          </a:xfrm>
        </p:spPr>
        <p:txBody>
          <a:bodyPr>
            <a:normAutofit/>
          </a:bodyPr>
          <a:lstStyle/>
          <a:p>
            <a:pPr algn="ctr"/>
            <a:r>
              <a:rPr lang="el-GR" sz="3500" b="1" dirty="0"/>
              <a:t>ΟΙ ΠΡΩΤΕΣ ΠΡΟΣΠΑΘΕΙΕΣ</a:t>
            </a:r>
            <a:br>
              <a:rPr lang="el-GR" sz="3500" b="1" dirty="0"/>
            </a:br>
            <a:r>
              <a:rPr lang="el-GR" sz="3500" b="1" dirty="0"/>
              <a:t>ΜΗΧΑΝΙΚΗ ΤΗΛΕΟΡΑΣΗ</a:t>
            </a:r>
            <a:endParaRPr lang="en-US" sz="35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25147" y="2227263"/>
            <a:ext cx="3908854" cy="4017018"/>
          </a:xfrm>
        </p:spPr>
      </p:pic>
      <p:sp>
        <p:nvSpPr>
          <p:cNvPr id="4" name="Content Placeholder 3"/>
          <p:cNvSpPr>
            <a:spLocks noGrp="1"/>
          </p:cNvSpPr>
          <p:nvPr>
            <p:ph sz="half" idx="2"/>
          </p:nvPr>
        </p:nvSpPr>
        <p:spPr>
          <a:xfrm>
            <a:off x="5557520" y="2228003"/>
            <a:ext cx="6053289" cy="4156321"/>
          </a:xfrm>
        </p:spPr>
        <p:txBody>
          <a:bodyPr>
            <a:normAutofit fontScale="92500" lnSpcReduction="10000"/>
          </a:bodyPr>
          <a:lstStyle/>
          <a:p>
            <a:pPr algn="just"/>
            <a:r>
              <a:rPr lang="en-US" b="1" i="1" dirty="0"/>
              <a:t>1927</a:t>
            </a:r>
            <a:r>
              <a:rPr lang="el-GR" dirty="0"/>
              <a:t>: Η αναμετάδοση των εικόνων έγινε μέσω τηλεφωνικής γραμμής σε απόσταση 438 μιλίων μεταξύ Γλασκώβης και Λονδίνου</a:t>
            </a:r>
          </a:p>
          <a:p>
            <a:pPr algn="just"/>
            <a:r>
              <a:rPr lang="el-GR" b="1" i="1" dirty="0"/>
              <a:t>1928</a:t>
            </a:r>
            <a:r>
              <a:rPr lang="el-GR" dirty="0"/>
              <a:t>: Πέτυχε την πρώτη υπερατλαντική τηλεοπτική μετάδοση μεταξύ Λονδίνου και Νέας Υόρκης και την πρώτη μετάδοση στο πλοίο S.S. Berengaria στη μέση του Ατλαντικού Ωκεανού</a:t>
            </a:r>
          </a:p>
          <a:p>
            <a:pPr algn="just"/>
            <a:r>
              <a:rPr lang="el-GR" b="1" i="1" dirty="0"/>
              <a:t>1929</a:t>
            </a:r>
            <a:r>
              <a:rPr lang="el-GR" dirty="0"/>
              <a:t>: Η British Broadcasting Corporation (BBC) υιοθέτησε το μηχανικό του σύστημα και μέχρι το 1932 ο Baird είχε αναπτύξει το πρώτο εμπορικά βιώσιμο τηλεοπτικό σύστημα και πούλησε 10.000 σετ</a:t>
            </a:r>
          </a:p>
          <a:p>
            <a:pPr algn="just"/>
            <a:r>
              <a:rPr lang="el-GR" dirty="0"/>
              <a:t>Παρά την αρχική της επιτυχία, η μηχανική τηλεόραση είχε </a:t>
            </a:r>
            <a:r>
              <a:rPr lang="el-GR" i="1" dirty="0"/>
              <a:t>αρκετούς τεχνικούς περιορισμούς</a:t>
            </a:r>
          </a:p>
          <a:p>
            <a:pPr algn="just"/>
            <a:r>
              <a:rPr lang="el-GR" dirty="0"/>
              <a:t>Οι μηχανικοί δεν μπορούσαν να έχουν περισσότερες από 240 γραμμές ανάλυσης</a:t>
            </a:r>
          </a:p>
        </p:txBody>
      </p:sp>
    </p:spTree>
    <p:extLst>
      <p:ext uri="{BB962C8B-B14F-4D97-AF65-F5344CB8AC3E}">
        <p14:creationId xmlns:p14="http://schemas.microsoft.com/office/powerpoint/2010/main" val="253681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7"/>
            <a:ext cx="11029616" cy="1247423"/>
          </a:xfrm>
        </p:spPr>
        <p:txBody>
          <a:bodyPr>
            <a:normAutofit/>
          </a:bodyPr>
          <a:lstStyle/>
          <a:p>
            <a:pPr algn="ctr"/>
            <a:r>
              <a:rPr lang="el-GR" sz="3500" b="1" dirty="0"/>
              <a:t>ΟΙ ΠΡΩΤΕΣ ΠΡΟΣΠΑΘΕΙΕΣ</a:t>
            </a:r>
            <a:br>
              <a:rPr lang="el-GR" sz="3500" b="1" dirty="0"/>
            </a:br>
            <a:r>
              <a:rPr lang="el-GR" sz="3500" b="1" dirty="0"/>
              <a:t>ΗΛΕΚΤΡΟΝΙΚΗ ΤΗΛΕΟΡΑΣΗ</a:t>
            </a:r>
            <a:endParaRPr lang="en-US" sz="3500" dirty="0"/>
          </a:p>
        </p:txBody>
      </p:sp>
      <p:sp>
        <p:nvSpPr>
          <p:cNvPr id="3" name="Content Placeholder 2"/>
          <p:cNvSpPr>
            <a:spLocks noGrp="1"/>
          </p:cNvSpPr>
          <p:nvPr>
            <p:ph sz="half" idx="1"/>
          </p:nvPr>
        </p:nvSpPr>
        <p:spPr>
          <a:xfrm>
            <a:off x="581193" y="2228003"/>
            <a:ext cx="5194767" cy="4213437"/>
          </a:xfrm>
        </p:spPr>
        <p:txBody>
          <a:bodyPr>
            <a:normAutofit fontScale="92500" lnSpcReduction="10000"/>
          </a:bodyPr>
          <a:lstStyle/>
          <a:p>
            <a:pPr algn="just"/>
            <a:r>
              <a:rPr lang="el-GR" b="1" i="1" dirty="0"/>
              <a:t>7 Σεπτεμβρίου 1927</a:t>
            </a:r>
            <a:r>
              <a:rPr lang="el-GR" dirty="0"/>
              <a:t>: Παρουσιάστηκε για πρώτη φορά με επιτυχία στο Σαν Φρανσίσκο</a:t>
            </a:r>
          </a:p>
          <a:p>
            <a:pPr algn="just"/>
            <a:r>
              <a:rPr lang="el-GR" dirty="0"/>
              <a:t> Το σύστημα σχεδιάστηκε από τον </a:t>
            </a:r>
            <a:r>
              <a:rPr lang="el-GR" b="1" i="1" dirty="0" err="1"/>
              <a:t>Philo</a:t>
            </a:r>
            <a:r>
              <a:rPr lang="el-GR" b="1" i="1" dirty="0"/>
              <a:t> </a:t>
            </a:r>
            <a:r>
              <a:rPr lang="el-GR" b="1" i="1" dirty="0" err="1"/>
              <a:t>Taylor</a:t>
            </a:r>
            <a:r>
              <a:rPr lang="el-GR" b="1" i="1" dirty="0"/>
              <a:t> </a:t>
            </a:r>
            <a:r>
              <a:rPr lang="el-GR" b="1" i="1" dirty="0" err="1"/>
              <a:t>Farnsworth</a:t>
            </a:r>
            <a:r>
              <a:rPr lang="el-GR" dirty="0"/>
              <a:t>, ο οποίος εργαζόταν σε αυτό από το 1920</a:t>
            </a:r>
          </a:p>
          <a:p>
            <a:pPr algn="just"/>
            <a:r>
              <a:rPr lang="el-GR" dirty="0"/>
              <a:t>Μετέδωσε την πρώτη εξ ολοκλήρου ηλεκτρονική τηλεοπτική εικόνα περιστρέφοντας μια ευθεία γραμμή γρατσουνισμένη σε ένα τετράγωνο κομμάτι βαμμένο γυαλί κατά 90 μοίρες</a:t>
            </a:r>
            <a:endParaRPr lang="en-US" dirty="0"/>
          </a:p>
          <a:p>
            <a:pPr algn="just"/>
            <a:r>
              <a:rPr lang="el-GR" dirty="0"/>
              <a:t>Διάβασε σε ένα περιοδικό σχετικά με την ιδέα της μετάδοσης εικόνων και ήχου και γοητεύτηκε τόσο πολύ που παρακινήθηκε να μελετήσει τη </a:t>
            </a:r>
            <a:r>
              <a:rPr lang="el-GR" i="1" dirty="0"/>
              <a:t>μοριακή θεωρία και τον ηλεκτρισμό</a:t>
            </a:r>
          </a:p>
        </p:txBody>
      </p:sp>
      <p:sp>
        <p:nvSpPr>
          <p:cNvPr id="4" name="Content Placeholder 3"/>
          <p:cNvSpPr>
            <a:spLocks noGrp="1"/>
          </p:cNvSpPr>
          <p:nvPr>
            <p:ph sz="half" idx="2"/>
          </p:nvPr>
        </p:nvSpPr>
        <p:spPr/>
        <p:txBody>
          <a:bodyPr>
            <a:normAutofit fontScale="92500" lnSpcReduction="10000"/>
          </a:bodyPr>
          <a:lstStyle/>
          <a:p>
            <a:pPr algn="just"/>
            <a:r>
              <a:rPr lang="el-GR" dirty="0"/>
              <a:t>Η δουλειά του τον οδήγησε να εφεύρει </a:t>
            </a:r>
            <a:r>
              <a:rPr lang="el-GR" i="1" dirty="0"/>
              <a:t>το πρώτο πλήρως ηλεκτρονικό σύστημα τηλεόρασης</a:t>
            </a:r>
          </a:p>
          <a:p>
            <a:pPr algn="just"/>
            <a:r>
              <a:rPr lang="el-GR" b="1" u="sng" dirty="0"/>
              <a:t>Ηλεκτρονική τηλεόραση</a:t>
            </a:r>
            <a:r>
              <a:rPr lang="el-GR" dirty="0"/>
              <a:t>: Τύπος τηλεόρασης που χρησιμοποιούσε ηλεκτρονικά σήματα για την παραγωγή εικόνων σε οθόνη βίντεο</a:t>
            </a:r>
          </a:p>
          <a:p>
            <a:pPr algn="just"/>
            <a:r>
              <a:rPr lang="el-GR" dirty="0"/>
              <a:t>Αυτός ο τύπος τηλεόρασης ήταν ένα οπτικό μέσο που μετέδιδε εικόνες και ήχους μέσω ραδιοκυμάτων, μικροκυμάτων ή υπέρυθρων ακτίνων</a:t>
            </a:r>
          </a:p>
          <a:p>
            <a:pPr algn="just"/>
            <a:r>
              <a:rPr lang="el-GR" dirty="0"/>
              <a:t>Κατά τον Β’ Παγκόσμιο Πόλεμο, η κυβέρνηση ανέστειλε τις πωλήσεις τηλεοράσεων και μέχρι να τελειώσει ο πόλεμος, τα αρχικά διπλώματα ευρεσιτεχνίας του Farnsworth κόντευαν να λήξουν</a:t>
            </a:r>
          </a:p>
        </p:txBody>
      </p:sp>
    </p:spTree>
    <p:extLst>
      <p:ext uri="{BB962C8B-B14F-4D97-AF65-F5344CB8AC3E}">
        <p14:creationId xmlns:p14="http://schemas.microsoft.com/office/powerpoint/2010/main" val="77004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021F0-1417-33B6-766A-9F4B0FF84805}"/>
              </a:ext>
            </a:extLst>
          </p:cNvPr>
          <p:cNvSpPr>
            <a:spLocks noGrp="1"/>
          </p:cNvSpPr>
          <p:nvPr>
            <p:ph type="title"/>
          </p:nvPr>
        </p:nvSpPr>
        <p:spPr>
          <a:xfrm>
            <a:off x="581193" y="729658"/>
            <a:ext cx="11029616" cy="1129622"/>
          </a:xfrm>
        </p:spPr>
        <p:txBody>
          <a:bodyPr>
            <a:noAutofit/>
          </a:bodyPr>
          <a:lstStyle/>
          <a:p>
            <a:pPr algn="ctr"/>
            <a:r>
              <a:rPr lang="el-GR" sz="3500" b="1" dirty="0"/>
              <a:t>ΟΙ ΠΡΩΤΕΣ ΠΡΟΣΠΑΘΕΙΕΣ</a:t>
            </a:r>
            <a:br>
              <a:rPr lang="el-GR" sz="3500" b="1" dirty="0"/>
            </a:br>
            <a:r>
              <a:rPr lang="el-GR" sz="3500" b="1" dirty="0"/>
              <a:t>ΗΛΕΚΤΡΟΝΙΚΗ ΤΗΛΕΟΡΑΣΗ</a:t>
            </a:r>
            <a:endParaRPr lang="el-GR" sz="3500" dirty="0"/>
          </a:p>
        </p:txBody>
      </p:sp>
      <p:sp>
        <p:nvSpPr>
          <p:cNvPr id="3" name="Θέση περιεχομένου 2">
            <a:extLst>
              <a:ext uri="{FF2B5EF4-FFF2-40B4-BE49-F238E27FC236}">
                <a16:creationId xmlns:a16="http://schemas.microsoft.com/office/drawing/2014/main" id="{84E8173D-14EC-568E-D0E9-32C669BE555F}"/>
              </a:ext>
            </a:extLst>
          </p:cNvPr>
          <p:cNvSpPr>
            <a:spLocks noGrp="1"/>
          </p:cNvSpPr>
          <p:nvPr>
            <p:ph sz="half" idx="1"/>
          </p:nvPr>
        </p:nvSpPr>
        <p:spPr>
          <a:xfrm>
            <a:off x="581193" y="2228003"/>
            <a:ext cx="5194767" cy="3900339"/>
          </a:xfrm>
        </p:spPr>
        <p:txBody>
          <a:bodyPr>
            <a:normAutofit lnSpcReduction="10000"/>
          </a:bodyPr>
          <a:lstStyle/>
          <a:p>
            <a:pPr algn="just"/>
            <a:r>
              <a:rPr lang="el-GR" b="1" u="sng" dirty="0"/>
              <a:t>7 Σεπτεμβρίου 1927</a:t>
            </a:r>
            <a:r>
              <a:rPr lang="el-GR" dirty="0"/>
              <a:t>: Παρουσιάστηκε για πρώτη φορά με επιτυχία στο Σαν Φρανσίσκο</a:t>
            </a:r>
          </a:p>
          <a:p>
            <a:pPr algn="just"/>
            <a:r>
              <a:rPr lang="el-GR" dirty="0"/>
              <a:t> Το σύστημα σχεδιάστηκε από τον </a:t>
            </a:r>
            <a:r>
              <a:rPr lang="el-GR" dirty="0" err="1"/>
              <a:t>Philo</a:t>
            </a:r>
            <a:r>
              <a:rPr lang="el-GR" dirty="0"/>
              <a:t> </a:t>
            </a:r>
            <a:r>
              <a:rPr lang="el-GR" dirty="0" err="1"/>
              <a:t>Taylor</a:t>
            </a:r>
            <a:r>
              <a:rPr lang="el-GR" dirty="0"/>
              <a:t> </a:t>
            </a:r>
            <a:r>
              <a:rPr lang="el-GR" dirty="0" err="1"/>
              <a:t>Farnsworth</a:t>
            </a:r>
            <a:r>
              <a:rPr lang="el-GR" dirty="0"/>
              <a:t>, ο οποίος εργαζόταν σε αυτό από το 1920</a:t>
            </a:r>
          </a:p>
          <a:p>
            <a:pPr algn="just"/>
            <a:r>
              <a:rPr lang="el-GR" dirty="0"/>
              <a:t>Μετέδωσε την πρώτη εξ ολοκλήρου ηλεκτρονική τηλεοπτική εικόνα περιστρέφοντας μια ευθεία γραμμή γρατσουνισμένη σε ένα τετράγωνο κομμάτι βαμμένο γυαλί κατά 90 μοίρες</a:t>
            </a:r>
          </a:p>
          <a:p>
            <a:pPr algn="just"/>
            <a:r>
              <a:rPr lang="el-GR" dirty="0"/>
              <a:t>Διάβασε σε ένα περιοδικό σχετικά με την ιδέα της μετάδοσης εικόνων και ήχου και γοητεύτηκε τόσο πολύ που παρακινήθηκε να μελετήσει τη μοριακή θεωρία και τον ηλεκτρισμό</a:t>
            </a:r>
          </a:p>
        </p:txBody>
      </p:sp>
      <p:sp>
        <p:nvSpPr>
          <p:cNvPr id="4" name="Θέση περιεχομένου 3">
            <a:extLst>
              <a:ext uri="{FF2B5EF4-FFF2-40B4-BE49-F238E27FC236}">
                <a16:creationId xmlns:a16="http://schemas.microsoft.com/office/drawing/2014/main" id="{F90F5072-8ED6-53B7-6332-B5A6991246E0}"/>
              </a:ext>
            </a:extLst>
          </p:cNvPr>
          <p:cNvSpPr>
            <a:spLocks noGrp="1"/>
          </p:cNvSpPr>
          <p:nvPr>
            <p:ph sz="half" idx="2"/>
          </p:nvPr>
        </p:nvSpPr>
        <p:spPr>
          <a:xfrm>
            <a:off x="6416039" y="2228003"/>
            <a:ext cx="5194769" cy="4111837"/>
          </a:xfrm>
        </p:spPr>
        <p:txBody>
          <a:bodyPr>
            <a:normAutofit lnSpcReduction="10000"/>
          </a:bodyPr>
          <a:lstStyle/>
          <a:p>
            <a:pPr algn="just"/>
            <a:r>
              <a:rPr lang="el-GR" dirty="0"/>
              <a:t>Η δουλειά του τον οδήγησε να εφεύρει </a:t>
            </a:r>
            <a:r>
              <a:rPr lang="el-GR" i="1" dirty="0"/>
              <a:t>το πρώτο πλήρως ηλεκτρονικό σύστημα τηλεόρασης</a:t>
            </a:r>
          </a:p>
          <a:p>
            <a:pPr algn="just"/>
            <a:r>
              <a:rPr lang="el-GR" b="1" u="sng" dirty="0"/>
              <a:t>Ηλεκτρονική τηλεόραση</a:t>
            </a:r>
            <a:r>
              <a:rPr lang="el-GR" dirty="0"/>
              <a:t>: Τύπος τηλεόρασης που χρησιμοποιούσε ηλεκτρονικά σήματα για την παραγωγή εικόνων σε οθόνη βίντεο</a:t>
            </a:r>
          </a:p>
          <a:p>
            <a:pPr algn="just"/>
            <a:r>
              <a:rPr lang="el-GR" dirty="0"/>
              <a:t>Αυτός ο τύπος τηλεόρασης ήταν ένα οπτικό μέσο που μετέδιδε εικόνες και ήχους μέσω ραδιοκυμάτων, μικροκυμάτων ή υπέρυθρων </a:t>
            </a:r>
            <a:r>
              <a:rPr lang="el-GR" dirty="0" err="1"/>
              <a:t>ακτίνων</a:t>
            </a:r>
            <a:endParaRPr lang="el-GR" dirty="0"/>
          </a:p>
          <a:p>
            <a:pPr algn="just"/>
            <a:r>
              <a:rPr lang="el-GR" dirty="0"/>
              <a:t>Κατά τον Β’ Παγκόσμιο Πόλεμο, η κυβέρνηση ανέστειλε τις πωλήσεις τηλεοράσεων και μέχρι να τελειώσει ο πόλεμος, τα αρχικά διπλώματα ευρεσιτεχνίας του </a:t>
            </a:r>
            <a:r>
              <a:rPr lang="el-GR" dirty="0" err="1"/>
              <a:t>Farnsworth</a:t>
            </a:r>
            <a:r>
              <a:rPr lang="el-GR" dirty="0"/>
              <a:t> κόντευαν να λήξουν</a:t>
            </a:r>
          </a:p>
          <a:p>
            <a:endParaRPr lang="el-GR" dirty="0"/>
          </a:p>
        </p:txBody>
      </p:sp>
    </p:spTree>
    <p:extLst>
      <p:ext uri="{BB962C8B-B14F-4D97-AF65-F5344CB8AC3E}">
        <p14:creationId xmlns:p14="http://schemas.microsoft.com/office/powerpoint/2010/main" val="3579298839"/>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4468</Words>
  <Application>Microsoft Office PowerPoint</Application>
  <PresentationFormat>Ευρεία οθόνη</PresentationFormat>
  <Paragraphs>268</Paragraphs>
  <Slides>62</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62</vt:i4>
      </vt:variant>
    </vt:vector>
  </HeadingPairs>
  <TitlesOfParts>
    <vt:vector size="73" baseType="lpstr">
      <vt:lpstr>Calibri</vt:lpstr>
      <vt:lpstr>Candara</vt:lpstr>
      <vt:lpstr>Century Gothic</vt:lpstr>
      <vt:lpstr>Corbel</vt:lpstr>
      <vt:lpstr>Franklin Gothic Book</vt:lpstr>
      <vt:lpstr>Franklin Gothic Demi</vt:lpstr>
      <vt:lpstr>PFSpekkVARRegular</vt:lpstr>
      <vt:lpstr>Wingdings</vt:lpstr>
      <vt:lpstr>Wingdings 2</vt:lpstr>
      <vt:lpstr>Zona-Pro-Regular</vt:lpstr>
      <vt:lpstr>DividendVTI</vt:lpstr>
      <vt:lpstr>Η ΙΣΤΟΡΙΑ ΤΗΣ ΤΗΛΕΟΡΑΣΗΣ</vt:lpstr>
      <vt:lpstr>Η ΙΣΤΟΡΙΑ ΤΗΣ ΤΗΛΕΟΡΑΣΗΣ</vt:lpstr>
      <vt:lpstr>ΙΣΤΟΡΙΚΗ ΑΝΑΔΡΟΜΗ</vt:lpstr>
      <vt:lpstr>ΟΙ ΠΡΩΤΕΣ ΠΡΟΣΠΑΘΕΙΕΣ ΜΗΧΑΝΙΚΟ ΣΥΣΤΗΜΑ ΣΑΡΩΣΗΣ</vt:lpstr>
      <vt:lpstr>ΟΙ ΠΡΩΤΕΣ ΠΡΟΣΠΑΘΕΙΕΣ ΜΗΧΑΝΙΚΗ ΤΗΛΕΟΡΑΣΗ</vt:lpstr>
      <vt:lpstr>ΟΙ ΠΡΩΤΕΣ ΠΡΟΣΠΑΘΕΙΕΣ ΜΗΧΑΝΙΚΗ ΤΗΛΕΟΡΑΣΗ</vt:lpstr>
      <vt:lpstr>ΟΙ ΠΡΩΤΕΣ ΠΡΟΣΠΑΘΕΙΕΣ ΜΗΧΑΝΙΚΗ ΤΗΛΕΟΡΑΣΗ</vt:lpstr>
      <vt:lpstr>ΟΙ ΠΡΩΤΕΣ ΠΡΟΣΠΑΘΕΙΕΣ ΗΛΕΚΤΡΟΝΙΚΗ ΤΗΛΕΟΡΑΣΗ</vt:lpstr>
      <vt:lpstr>ΟΙ ΠΡΩΤΕΣ ΠΡΟΣΠΑΘΕΙΕΣ ΗΛΕΚΤΡΟΝΙΚΗ ΤΗΛΕΟΡΑΣΗ</vt:lpstr>
      <vt:lpstr>ΠΡΟΩΡΗ ΜΕΤΑΔΟΣΗ</vt:lpstr>
      <vt:lpstr>Η ΠΕΡΙΟΔΟΣ ΤΟΥ Β’ ΠΑΓΚΟΣΜΙΟΥ ΠΟΛΕΜΟΥ</vt:lpstr>
      <vt:lpstr>Η ΕΞΕΛΙΞΗ ΤΗΣ ΤΗΛΕΟΡΑΣΗΣ</vt:lpstr>
      <vt:lpstr>Η ΕΞΕΛΙΞΗ ΤΗΣ ΤΗΛΕΟΡΑΣΗΣ</vt:lpstr>
      <vt:lpstr>Η ΑΝΟΔΟΣ ΤΗΣ ΚΑΛΩΔΙΑΚΗΣ ΤΗΛΕΟΡΑΣΗΣ</vt:lpstr>
      <vt:lpstr>ΑΠΟ ΤΗΝ ΑΝΑΛΟΓΙΚΗ ΣΤΗΝ ΨΗΦΙΑΚΗ ΤΗΛΕΟΡΑΣΗ</vt:lpstr>
      <vt:lpstr>ΑΠΟ ΤΗΝ ΑΝΑΛΟΓΙΚΗ ΣΤΗΝ ΨΗΦΙΑΚΗ ΤΗΛΕΟΡΑΣΗ</vt:lpstr>
      <vt:lpstr>ΑΠΟ ΤΗΝ ΑΝΑΛΟΓΙΚΗ ΣΤΗΝ ΨΗΦΙΑΚΗ ΤΗΛΕΟΡΑΣΗ</vt:lpstr>
      <vt:lpstr>Η «ΓΕΝΝΗΣΗ» ΤΗΣ ΕΛΛΗΝΙΚΗΣ ΤΗΛΕΟΡΑΣΗΣ</vt:lpstr>
      <vt:lpstr>«πειραματικεσ» προσπαθειεσ</vt:lpstr>
      <vt:lpstr>«πειραματικεσ» προσπαθειεσ</vt:lpstr>
      <vt:lpstr>Η τηλεΟραση των ΕνΟπλων Δυναμεων</vt:lpstr>
      <vt:lpstr>Η τηλεΟραση των ΕνΟπλων Δυναμεων</vt:lpstr>
      <vt:lpstr>Η «ΚΥΟΦΟΡΙΑ» ΤΗΣ ΕΛΛΗΝΙΚΗΣ ΤΗΛΕΟΡΑΣΗΣ</vt:lpstr>
      <vt:lpstr>«ΚαλησπEρα σας. ΑπO σHμερα το ΕθνικO Iδρυμα ΡαδιοφωνIας καθιερΩνει το νΕο του βραδινΟ ωρΑριο για τις τεχνικΕς δοκιμΕς του πειραματικοΥ πομποΥ τηλεορΑσεως. ΚΑθε βρΑδυ, απΟ τις 18.30 μΕχρι τις 20.30 περΙπου, θα μεταδΙδουμε μΙα σειρΑ δοκιμαστικΩν εκπομπΩν με ποικΙλο περιεχΟμενο. Οσοι απΟ εσΑς Εχουν συσκευΗ τηλεορΑσεως θα μποροΥν να τις παρακολουθοΥν στο κανΑλι 5»</vt:lpstr>
      <vt:lpstr>Τα ΣΤΟΙΧΕΙΑ ΤΗΣ ΠΡΩΤΗΣ ΤΗΛΕΟΡΑΣΗΣ</vt:lpstr>
      <vt:lpstr>ΟΙ ΠΡΩΤΕΣ ΕΝΤΥΠΩΣΕΙΣ</vt:lpstr>
      <vt:lpstr>Η «ΚΥΟΦΟΡΙΑ» ΤΗΣ ΕΛΛΗΝΙΚΗΣ ΤΗΛΕΟΡΑΣΗΣ- ΘΕΣΣΑΛΟΝΙΚΗ</vt:lpstr>
      <vt:lpstr>Η «ΚΥΟΦΟΡΙΑ» ΤΗΣ ΕΛΛΗΝΙΚΗΣ ΤΗΛΕΟΡΑΣΗΣ</vt:lpstr>
      <vt:lpstr>Η «ΚΥΟΦΟΡΙΑ» ΤΗΣ ΕΛΛΗΝΙΚΗΣ ΤΗΛΕΟΡΑΣΗΣ</vt:lpstr>
      <vt:lpstr>Η «ΚΥΟΦΟΡΙΑ» ΤΗΣ ΕΛΛΗΝΙΚΗΣ ΤΗΛΕΟΡΑΣΗΣ στα χρονια τησ χουντασ</vt:lpstr>
      <vt:lpstr>1967-1997: ΤΑ «ΣΥΝΕΧΗ» ΒΑΠΤΙΣΜΑΤΑ ΤΗΣ ΚΡΑΤΙΚΗΣ ΤΗΛΕΟΡΑΣΗΣ</vt:lpstr>
      <vt:lpstr>ΗΜΕΡΟΜΗΝΙΕΣ-ΣΤΑΘΜΟΙ για την ελληνικη τηλεοραση</vt:lpstr>
      <vt:lpstr>Η «ΓΕΝΝΗΣΗ» ΤΩΝ ΙΔΙΩΤΙΚΩΝ ΚΑΝΑΛΙΩΝ</vt:lpstr>
      <vt:lpstr>Η «ΓΕΝΝΗΣΗ» ΤΩΝ ΙΔΙΩΤΙΚΩΝ ΚΑΝΑΛΙΩΝ</vt:lpstr>
      <vt:lpstr>Ο «ΠΡΟΑΓΓΕΛΟΣ» ΤΩΝ ΙΔΙΩΤΙΚΩΝ ΚΑΝΑΛΙΩΝ</vt:lpstr>
      <vt:lpstr>Ο «ΠΡΟΑΓΓΕΛΟΣ» ΤΩΝ ΙΔΙΩΤΙΚΩΝ ΚΑΝΑΛΙΩΝ</vt:lpstr>
      <vt:lpstr>Ο «ΠΡΟΑΓΓΕΛΟΣ» ΤΩΝ ΙΔΙΩΤΙΚΩΝ ΚΑΝΑΛΙΩΝ</vt:lpstr>
      <vt:lpstr>Τροφη για σκεψη</vt:lpstr>
      <vt:lpstr>ΕΡΓΑΣΤΗΡΙΟ</vt:lpstr>
      <vt:lpstr>Script   </vt:lpstr>
      <vt:lpstr>Παρουσίαση του PowerPoint</vt:lpstr>
      <vt:lpstr>Παρουσίαση του PowerPoint</vt:lpstr>
      <vt:lpstr>Εικόνα</vt:lpstr>
      <vt:lpstr>ΠΛΑΝΟ </vt:lpstr>
      <vt:lpstr>Τι εΙναι το κΑδρο;  Τι προσδιορΙζει; </vt:lpstr>
      <vt:lpstr>ΓενικΟ ΠλΑνο - General View (GV)</vt:lpstr>
      <vt:lpstr>ΓενικΟ ΠλΑνο - General View (GV)</vt:lpstr>
      <vt:lpstr>ΓενικΟ ΠλΑνο - General View (GV)</vt:lpstr>
      <vt:lpstr>ΠολΥ ΜακρινΟ ΠλΑνο - Very Long Shot (VLS)</vt:lpstr>
      <vt:lpstr>ΠολΥ ΜακρινΟ ΠλΑνο - Very Long Shot (VLS)</vt:lpstr>
      <vt:lpstr>ΜακρινΟ ΠλΑνο - Long Shot (LS)</vt:lpstr>
      <vt:lpstr>ΜακρινΟ ΠλΑνο - Long Shot (LS)</vt:lpstr>
      <vt:lpstr>ΜεσαΙο ΠλΑνο - Mid Shot (MS)</vt:lpstr>
      <vt:lpstr>ΜΕΣΑΙΟ ΠΛΑΝΟ - MID SHOT (MS) </vt:lpstr>
      <vt:lpstr>ΜεσαΙο ΚοντινΟ ΠλΑνο - Medium Close Up (MCU)</vt:lpstr>
      <vt:lpstr>ΜεσαΙο ΚοντινΟ ΠλΑνο - Medium Close Up (MCU)</vt:lpstr>
      <vt:lpstr>Κοντινό Πλάνο - Close Up (CU)</vt:lpstr>
      <vt:lpstr>Close Up (CU) - ΚΟΝΤΙΝΟ ΠΛΑΝΟ </vt:lpstr>
      <vt:lpstr>ΠολΥ κοντινΟ πλΑνο -  Big Close Up (BCU)</vt:lpstr>
      <vt:lpstr>ΠολΥ κοντινΟ πλΑνο -  Big Close Up (BCU)</vt:lpstr>
      <vt:lpstr>ΚΙΝΗΣΗ</vt:lpstr>
      <vt:lpstr>Α-roll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2024-11-10T09:22:26Z</dcterms:created>
  <dcterms:modified xsi:type="dcterms:W3CDTF">2025-10-16T12:30:37Z</dcterms:modified>
</cp:coreProperties>
</file>