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5" r:id="rId3"/>
    <p:sldId id="265" r:id="rId4"/>
    <p:sldId id="266" r:id="rId5"/>
    <p:sldId id="303" r:id="rId6"/>
    <p:sldId id="306" r:id="rId7"/>
    <p:sldId id="267" r:id="rId8"/>
    <p:sldId id="268" r:id="rId9"/>
    <p:sldId id="286" r:id="rId10"/>
    <p:sldId id="269" r:id="rId11"/>
    <p:sldId id="271" r:id="rId12"/>
    <p:sldId id="287" r:id="rId13"/>
    <p:sldId id="307" r:id="rId14"/>
    <p:sldId id="309" r:id="rId15"/>
    <p:sldId id="310" r:id="rId16"/>
    <p:sldId id="291" r:id="rId17"/>
    <p:sldId id="293" r:id="rId18"/>
    <p:sldId id="311" r:id="rId19"/>
    <p:sldId id="312" r:id="rId20"/>
    <p:sldId id="308" r:id="rId21"/>
    <p:sldId id="313" r:id="rId22"/>
    <p:sldId id="314" r:id="rId23"/>
    <p:sldId id="315" r:id="rId24"/>
    <p:sldId id="318" r:id="rId25"/>
    <p:sldId id="285" r:id="rId26"/>
    <p:sldId id="329" r:id="rId27"/>
    <p:sldId id="361" r:id="rId28"/>
    <p:sldId id="330" r:id="rId29"/>
    <p:sldId id="331" r:id="rId30"/>
    <p:sldId id="332" r:id="rId31"/>
    <p:sldId id="362" r:id="rId32"/>
    <p:sldId id="290" r:id="rId33"/>
    <p:sldId id="333" r:id="rId34"/>
    <p:sldId id="334" r:id="rId35"/>
    <p:sldId id="335" r:id="rId36"/>
    <p:sldId id="336" r:id="rId37"/>
    <p:sldId id="337" r:id="rId38"/>
    <p:sldId id="338"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7F300-6BE5-B5A3-18F0-7EBF539E3D8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7A13D29-FA62-60D4-C648-EC824A824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865A9EB-1AFD-559B-51E7-6C8C9452C0BA}"/>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156C002A-52F2-DF93-5859-F51C2B33CE8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603D2C-CB75-A9FB-242F-78EAB3DCB6E4}"/>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8620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63F895-9F02-4D5C-55D2-CEF23F2D83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412E60-C38B-9B8C-5E12-3F789502441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850B426-7376-2940-3F45-7B2B404B4F1A}"/>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B6D19959-E18F-A015-3DB3-572A456A49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9774F6-7916-9EAD-B56D-0CDFED5FEADD}"/>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417116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51496DF-C4A0-EA3E-C069-F20D57977A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6D9727A-CC2A-E293-FD6C-7951A472126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17223C-CAC0-9532-58BA-F21FD86A9E66}"/>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B0926A01-C14E-2D2A-2071-9AFEEA4AFD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8666F2-1C2C-2B18-E58B-B72D4FB0F572}"/>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4319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D82A1C-599C-4598-2B62-84DB75C715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1331703-8442-614A-40FC-B5F584AB0BF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893308-DB4D-C2A8-206C-AA2DA2CCDDE0}"/>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17CEC907-A505-1E66-7D63-F5C4C9FEEFB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A9DC58-940D-6572-27BC-7F20FE42A266}"/>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257835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C30E7C-A5FA-9383-4B62-E8F2D09C714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1DB37E8-69FD-E57B-F024-9553CE358F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9A6302F-DBD4-47F2-9669-F2CA7161B772}"/>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23E276D3-B86A-D315-2B40-FE1F9AD9FBA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D7349D-825B-017C-AC27-08CAE30EBB38}"/>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11782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3C45AE-FB7D-EEAA-06AB-A1AA3DB0340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2D69036-44B2-6764-700E-3ED52C6A084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8501F70-BDAA-9A70-1A68-9BD8E5590AA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52A5538-7D6A-5A69-7076-DBB2F6E9EA03}"/>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6" name="Θέση υποσέλιδου 5">
            <a:extLst>
              <a:ext uri="{FF2B5EF4-FFF2-40B4-BE49-F238E27FC236}">
                <a16:creationId xmlns:a16="http://schemas.microsoft.com/office/drawing/2014/main" id="{E3F38070-E921-54E6-8D8F-F12B4D5DF9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8AB3764-59B5-04EA-F71F-7974A5C48A10}"/>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263349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16C83B-6425-FDD7-4F80-24FFBECCA6A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5B8FFA5-5D8A-EAEE-85BB-E76F87914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23AB07D-07E9-C58A-DD14-50AFE72F991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DA18058-AB87-FAFD-8708-3F36591D3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2E61248-199D-252D-073E-26694823A2A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7D5F74D-65FD-D76C-4CD4-574D5C5B94C3}"/>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8" name="Θέση υποσέλιδου 7">
            <a:extLst>
              <a:ext uri="{FF2B5EF4-FFF2-40B4-BE49-F238E27FC236}">
                <a16:creationId xmlns:a16="http://schemas.microsoft.com/office/drawing/2014/main" id="{8F86ACD6-D68C-49A7-37C4-5103EB5E3ED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5789A96-18CD-3427-16A7-55F5F87D9BCD}"/>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51668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A3C00A-0A50-7D06-2D86-198D4B42CC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A4695C3-0A16-5FC8-EBBF-630694B0D9F4}"/>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4" name="Θέση υποσέλιδου 3">
            <a:extLst>
              <a:ext uri="{FF2B5EF4-FFF2-40B4-BE49-F238E27FC236}">
                <a16:creationId xmlns:a16="http://schemas.microsoft.com/office/drawing/2014/main" id="{2BA66640-B22D-FEF0-D2F8-64ADA0A71D8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D9260EA-B411-ED0F-C213-148A4B539311}"/>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02900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CA9C37B-E991-FDD7-682F-0CCCAD241D32}"/>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3" name="Θέση υποσέλιδου 2">
            <a:extLst>
              <a:ext uri="{FF2B5EF4-FFF2-40B4-BE49-F238E27FC236}">
                <a16:creationId xmlns:a16="http://schemas.microsoft.com/office/drawing/2014/main" id="{7F3022BD-9E98-0893-71DC-3BF894AE923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45E51E6-5CAB-CE96-1B4D-03976A9048DA}"/>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276882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DE3C2-B248-6563-6A01-48BBEEC408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25BD9F-FCC8-F210-2928-B1016D61B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5860606-697F-F490-168B-0C645CC82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C8DD5E8-0C98-8B01-870F-1127F72978B8}"/>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6" name="Θέση υποσέλιδου 5">
            <a:extLst>
              <a:ext uri="{FF2B5EF4-FFF2-40B4-BE49-F238E27FC236}">
                <a16:creationId xmlns:a16="http://schemas.microsoft.com/office/drawing/2014/main" id="{CF794555-8CFB-7BF7-BCC0-5FFB800C44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8210F53-5F5D-F70E-2A72-FBF3E7E82E94}"/>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69136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78E559-7AD7-D901-797B-2F3AE80DE9A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5ED7892-24EE-0257-6B32-6914D8117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9720B0D-52EF-7E10-A82F-C28230DFF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D42E4EA-0E5A-1E7B-A106-9C59ECA545C2}"/>
              </a:ext>
            </a:extLst>
          </p:cNvPr>
          <p:cNvSpPr>
            <a:spLocks noGrp="1"/>
          </p:cNvSpPr>
          <p:nvPr>
            <p:ph type="dt" sz="half" idx="10"/>
          </p:nvPr>
        </p:nvSpPr>
        <p:spPr/>
        <p:txBody>
          <a:bodyPr/>
          <a:lstStyle/>
          <a:p>
            <a:fld id="{72E587F6-B6F7-464E-AD67-A65ACE7EA38B}" type="datetimeFigureOut">
              <a:rPr lang="el-GR" smtClean="0"/>
              <a:t>9/10/2025</a:t>
            </a:fld>
            <a:endParaRPr lang="el-GR"/>
          </a:p>
        </p:txBody>
      </p:sp>
      <p:sp>
        <p:nvSpPr>
          <p:cNvPr id="6" name="Θέση υποσέλιδου 5">
            <a:extLst>
              <a:ext uri="{FF2B5EF4-FFF2-40B4-BE49-F238E27FC236}">
                <a16:creationId xmlns:a16="http://schemas.microsoft.com/office/drawing/2014/main" id="{0D1652FF-5949-77A0-77BE-E532863A1DB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C2D62DD-71CF-75A4-BD02-7EB0FEB3A4F4}"/>
              </a:ext>
            </a:extLst>
          </p:cNvPr>
          <p:cNvSpPr>
            <a:spLocks noGrp="1"/>
          </p:cNvSpPr>
          <p:nvPr>
            <p:ph type="sldNum" sz="quarter" idx="12"/>
          </p:nvPr>
        </p:nvSpPr>
        <p:spPr/>
        <p:txBody>
          <a:bodyPr/>
          <a:lstStyle/>
          <a:p>
            <a:fld id="{9C9830B0-BEB4-4911-B4D2-F780A3A15D26}" type="slidenum">
              <a:rPr lang="el-GR" smtClean="0"/>
              <a:t>‹#›</a:t>
            </a:fld>
            <a:endParaRPr lang="el-GR"/>
          </a:p>
        </p:txBody>
      </p:sp>
    </p:spTree>
    <p:extLst>
      <p:ext uri="{BB962C8B-B14F-4D97-AF65-F5344CB8AC3E}">
        <p14:creationId xmlns:p14="http://schemas.microsoft.com/office/powerpoint/2010/main" val="113420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C5D3C0C-6E03-4311-B6DE-239BC2D83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98F92E5-B665-7CE5-2233-9E8F85DC7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970F2C1-99B1-EFCF-28B8-EACC719C0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E587F6-B6F7-464E-AD67-A65ACE7EA38B}" type="datetimeFigureOut">
              <a:rPr lang="el-GR" smtClean="0"/>
              <a:t>9/10/2025</a:t>
            </a:fld>
            <a:endParaRPr lang="el-GR"/>
          </a:p>
        </p:txBody>
      </p:sp>
      <p:sp>
        <p:nvSpPr>
          <p:cNvPr id="5" name="Θέση υποσέλιδου 4">
            <a:extLst>
              <a:ext uri="{FF2B5EF4-FFF2-40B4-BE49-F238E27FC236}">
                <a16:creationId xmlns:a16="http://schemas.microsoft.com/office/drawing/2014/main" id="{446E9367-50FA-5BA1-4F1F-33CA4EA40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CB562B4-FD26-2ED0-A3DE-7A4AE25C4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9830B0-BEB4-4911-B4D2-F780A3A15D26}" type="slidenum">
              <a:rPr lang="el-GR" smtClean="0"/>
              <a:t>‹#›</a:t>
            </a:fld>
            <a:endParaRPr lang="el-GR"/>
          </a:p>
        </p:txBody>
      </p:sp>
    </p:spTree>
    <p:extLst>
      <p:ext uri="{BB962C8B-B14F-4D97-AF65-F5344CB8AC3E}">
        <p14:creationId xmlns:p14="http://schemas.microsoft.com/office/powerpoint/2010/main" val="71735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athimerini.gr/culture/tv/562004620/ipa-kai-episima-to-streaming-xepernaei-tin-paradosiaki-tileoras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2D80FA0F-3FF5-F040-6EE4-4745AC28C94B}"/>
              </a:ext>
            </a:extLst>
          </p:cNvPr>
          <p:cNvPicPr>
            <a:picLocks noChangeAspect="1"/>
          </p:cNvPicPr>
          <p:nvPr/>
        </p:nvPicPr>
        <p:blipFill rotWithShape="1">
          <a:blip r:embed="rId2">
            <a:extLst>
              <a:ext uri="{28A0092B-C50C-407E-A947-70E740481C1C}">
                <a14:useLocalDpi xmlns:a14="http://schemas.microsoft.com/office/drawing/2010/main" val="0"/>
              </a:ext>
            </a:extLst>
          </a:blip>
          <a:srcRect l="13808" t="9091"/>
          <a:stretch>
            <a:fillRect/>
          </a:stretch>
        </p:blipFill>
        <p:spPr>
          <a:xfrm>
            <a:off x="4453666" y="10"/>
            <a:ext cx="7738334" cy="6857990"/>
          </a:xfrm>
          <a:prstGeom prst="rect">
            <a:avLst/>
          </a:prstGeom>
        </p:spPr>
      </p:pic>
      <p:sp>
        <p:nvSpPr>
          <p:cNvPr id="20" name="Rectangle 1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371094" y="1161288"/>
            <a:ext cx="4685000" cy="1124712"/>
          </a:xfrm>
        </p:spPr>
        <p:txBody>
          <a:bodyPr vert="horz" lIns="91440" tIns="45720" rIns="91440" bIns="45720" rtlCol="0" anchor="b">
            <a:noAutofit/>
          </a:bodyPr>
          <a:lstStyle/>
          <a:p>
            <a:pPr algn="ctr">
              <a:spcBef>
                <a:spcPts val="600"/>
              </a:spcBef>
              <a:spcAft>
                <a:spcPts val="600"/>
              </a:spcAft>
            </a:pPr>
            <a:r>
              <a:rPr lang="el-GR" sz="2500" dirty="0">
                <a:solidFill>
                  <a:schemeClr val="bg1"/>
                </a:solidFill>
              </a:rPr>
              <a:t>Πανεπιστήμιο Δυτικής Μακεδονίας</a:t>
            </a:r>
            <a:br>
              <a:rPr lang="el-GR" sz="2500" dirty="0">
                <a:solidFill>
                  <a:schemeClr val="bg1"/>
                </a:solidFill>
              </a:rPr>
            </a:br>
            <a:r>
              <a:rPr lang="el-GR" sz="2500" dirty="0">
                <a:solidFill>
                  <a:schemeClr val="bg1"/>
                </a:solidFill>
              </a:rPr>
              <a:t>Τμήμα Επικοινωνίας και Ψηφιακών Μέσων</a:t>
            </a:r>
            <a:endParaRPr lang="en-US" sz="2500" dirty="0">
              <a:solidFill>
                <a:schemeClr val="bg1"/>
              </a:solidFill>
            </a:endParaRP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CC669AC8-2CAF-D686-6FC7-3D0D0EF3BE3C}"/>
              </a:ext>
            </a:extLst>
          </p:cNvPr>
          <p:cNvSpPr>
            <a:spLocks noGrp="1"/>
          </p:cNvSpPr>
          <p:nvPr>
            <p:ph idx="1"/>
          </p:nvPr>
        </p:nvSpPr>
        <p:spPr>
          <a:xfrm>
            <a:off x="371093" y="2718054"/>
            <a:ext cx="4598939" cy="3207258"/>
          </a:xfrm>
        </p:spPr>
        <p:txBody>
          <a:bodyPr anchor="t">
            <a:normAutofit/>
          </a:bodyPr>
          <a:lstStyle/>
          <a:p>
            <a:pPr marL="0" indent="0" algn="ctr">
              <a:buNone/>
            </a:pPr>
            <a:r>
              <a:rPr lang="el-GR" sz="2700" dirty="0">
                <a:solidFill>
                  <a:schemeClr val="bg1"/>
                </a:solidFill>
                <a:latin typeface="+mj-lt"/>
                <a:ea typeface="+mj-ea"/>
                <a:cs typeface="+mj-cs"/>
              </a:rPr>
              <a:t>Τηλεοπτική Δημοσιογραφία</a:t>
            </a:r>
          </a:p>
          <a:p>
            <a:pPr marL="0" indent="0" algn="ctr">
              <a:buNone/>
            </a:pPr>
            <a:r>
              <a:rPr lang="el-GR" sz="2700" dirty="0">
                <a:solidFill>
                  <a:schemeClr val="bg1"/>
                </a:solidFill>
                <a:latin typeface="+mj-lt"/>
                <a:ea typeface="+mj-ea"/>
                <a:cs typeface="+mj-cs"/>
              </a:rPr>
              <a:t>2025-2026</a:t>
            </a:r>
          </a:p>
          <a:p>
            <a:pPr marL="0" indent="0" algn="ctr">
              <a:buNone/>
            </a:pPr>
            <a:endParaRPr lang="el-GR" sz="2500" dirty="0">
              <a:solidFill>
                <a:schemeClr val="bg1"/>
              </a:solidFill>
              <a:latin typeface="+mj-lt"/>
              <a:ea typeface="+mj-ea"/>
              <a:cs typeface="+mj-cs"/>
            </a:endParaRPr>
          </a:p>
          <a:p>
            <a:pPr marL="0" indent="0" algn="ctr">
              <a:spcBef>
                <a:spcPts val="600"/>
              </a:spcBef>
              <a:buNone/>
            </a:pPr>
            <a:r>
              <a:rPr lang="el-GR" sz="2500" u="sng" dirty="0">
                <a:solidFill>
                  <a:schemeClr val="bg1"/>
                </a:solidFill>
                <a:latin typeface="+mj-lt"/>
                <a:ea typeface="+mj-ea"/>
                <a:cs typeface="+mj-cs"/>
              </a:rPr>
              <a:t>Διδάσκουσα</a:t>
            </a:r>
            <a:r>
              <a:rPr lang="el-GR" sz="2500" dirty="0">
                <a:solidFill>
                  <a:schemeClr val="bg1"/>
                </a:solidFill>
                <a:latin typeface="+mj-lt"/>
                <a:ea typeface="+mj-ea"/>
                <a:cs typeface="+mj-cs"/>
              </a:rPr>
              <a:t>:</a:t>
            </a:r>
          </a:p>
          <a:p>
            <a:pPr marL="0" indent="0" algn="ctr">
              <a:spcBef>
                <a:spcPts val="600"/>
              </a:spcBef>
              <a:buNone/>
            </a:pPr>
            <a:r>
              <a:rPr lang="el-GR" sz="2500" dirty="0">
                <a:solidFill>
                  <a:schemeClr val="bg1"/>
                </a:solidFill>
                <a:latin typeface="+mj-lt"/>
                <a:ea typeface="+mj-ea"/>
                <a:cs typeface="+mj-cs"/>
              </a:rPr>
              <a:t>Ελένη </a:t>
            </a:r>
            <a:r>
              <a:rPr lang="el-GR" sz="2500" dirty="0" err="1">
                <a:solidFill>
                  <a:schemeClr val="bg1"/>
                </a:solidFill>
                <a:latin typeface="+mj-lt"/>
                <a:ea typeface="+mj-ea"/>
                <a:cs typeface="+mj-cs"/>
              </a:rPr>
              <a:t>Τσαλκατίδου</a:t>
            </a:r>
            <a:endParaRPr lang="el-GR" sz="2500" dirty="0">
              <a:solidFill>
                <a:schemeClr val="bg1"/>
              </a:solidFill>
              <a:latin typeface="+mj-lt"/>
              <a:ea typeface="+mj-ea"/>
              <a:cs typeface="+mj-cs"/>
            </a:endParaRPr>
          </a:p>
          <a:p>
            <a:pPr marL="0" indent="0" algn="ctr">
              <a:spcBef>
                <a:spcPts val="600"/>
              </a:spcBef>
              <a:buNone/>
            </a:pPr>
            <a:r>
              <a:rPr lang="en-US" sz="2500" dirty="0">
                <a:solidFill>
                  <a:schemeClr val="bg1"/>
                </a:solidFill>
                <a:latin typeface="+mj-lt"/>
                <a:ea typeface="+mj-ea"/>
                <a:cs typeface="+mj-cs"/>
              </a:rPr>
              <a:t>tsalkatidou@yahoo.com, aff02240@uowm.gr </a:t>
            </a:r>
          </a:p>
        </p:txBody>
      </p:sp>
    </p:spTree>
    <p:extLst>
      <p:ext uri="{BB962C8B-B14F-4D97-AF65-F5344CB8AC3E}">
        <p14:creationId xmlns:p14="http://schemas.microsoft.com/office/powerpoint/2010/main" val="255325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640080" y="325369"/>
            <a:ext cx="4368602" cy="1956841"/>
          </a:xfrm>
        </p:spPr>
        <p:txBody>
          <a:bodyPr vert="horz" lIns="91440" tIns="45720" rIns="91440" bIns="45720" rtlCol="0" anchor="b">
            <a:normAutofit/>
          </a:bodyPr>
          <a:lstStyle/>
          <a:p>
            <a:br>
              <a:rPr lang="el-GR" sz="4200" kern="1200">
                <a:latin typeface="Candara" panose="020E0502030303020204" pitchFamily="34" charset="0"/>
              </a:rPr>
            </a:br>
            <a:br>
              <a:rPr lang="el-GR" sz="4200" kern="1200">
                <a:latin typeface="Candara" panose="020E0502030303020204" pitchFamily="34" charset="0"/>
              </a:rPr>
            </a:br>
            <a:endParaRPr lang="en-US" sz="4200" kern="1200">
              <a:latin typeface="Candara" panose="020E0502030303020204" pitchFamily="34" charset="0"/>
            </a:endParaRP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BE81A0-875C-225D-67E0-2C5E57FF9C0F}"/>
              </a:ext>
            </a:extLst>
          </p:cNvPr>
          <p:cNvSpPr>
            <a:spLocks noGrp="1"/>
          </p:cNvSpPr>
          <p:nvPr>
            <p:ph idx="1"/>
          </p:nvPr>
        </p:nvSpPr>
        <p:spPr>
          <a:xfrm>
            <a:off x="640080" y="2872899"/>
            <a:ext cx="4243589" cy="3320668"/>
          </a:xfrm>
        </p:spPr>
        <p:txBody>
          <a:bodyPr>
            <a:normAutofit/>
          </a:bodyPr>
          <a:lstStyle/>
          <a:p>
            <a:r>
              <a:rPr lang="el-GR" sz="2600" b="1" dirty="0"/>
              <a:t>Τι περιλαμβάνει η εικόνα;</a:t>
            </a:r>
          </a:p>
          <a:p>
            <a:endParaRPr lang="en-US" sz="2200" b="1" dirty="0"/>
          </a:p>
          <a:p>
            <a:pPr>
              <a:buFont typeface="Wingdings" panose="05000000000000000000" pitchFamily="2" charset="2"/>
              <a:buChar char="ü"/>
            </a:pPr>
            <a:r>
              <a:rPr lang="el-GR" sz="2200" dirty="0"/>
              <a:t>Βίντεο</a:t>
            </a:r>
          </a:p>
          <a:p>
            <a:pPr>
              <a:buFont typeface="Wingdings" panose="05000000000000000000" pitchFamily="2" charset="2"/>
              <a:buChar char="ü"/>
            </a:pPr>
            <a:r>
              <a:rPr lang="el-GR" sz="2200" dirty="0"/>
              <a:t>Φωτογραφία</a:t>
            </a:r>
          </a:p>
          <a:p>
            <a:pPr>
              <a:buFont typeface="Wingdings" panose="05000000000000000000" pitchFamily="2" charset="2"/>
              <a:buChar char="ü"/>
            </a:pPr>
            <a:r>
              <a:rPr lang="el-GR" sz="2200" dirty="0"/>
              <a:t>Γραπτό Κείμενο</a:t>
            </a:r>
          </a:p>
          <a:p>
            <a:pPr>
              <a:buFont typeface="Wingdings" panose="05000000000000000000" pitchFamily="2" charset="2"/>
              <a:buChar char="ü"/>
            </a:pPr>
            <a:r>
              <a:rPr lang="el-GR" sz="2200" dirty="0"/>
              <a:t>Γραφικά</a:t>
            </a:r>
            <a:br>
              <a:rPr lang="el-GR" sz="2200" dirty="0"/>
            </a:br>
            <a:endParaRPr lang="en-US" sz="2200" dirty="0"/>
          </a:p>
        </p:txBody>
      </p:sp>
      <p:pic>
        <p:nvPicPr>
          <p:cNvPr id="4" name="Θέση περιεχομένου 3" descr="Εικόνα που περιέχει Εκπομπή, βίντεο, άτομο, ηλεκτρονική συσκευή&#10;&#10;Το περιεχόμενο που δημιουργείται από AI ενδέχεται να είναι εσφαλμένο.">
            <a:extLst>
              <a:ext uri="{FF2B5EF4-FFF2-40B4-BE49-F238E27FC236}">
                <a16:creationId xmlns:a16="http://schemas.microsoft.com/office/drawing/2014/main" id="{2D80FA0F-3FF5-F040-6EE4-4745AC28C94B}"/>
              </a:ext>
            </a:extLst>
          </p:cNvPr>
          <p:cNvPicPr>
            <a:picLocks noChangeAspect="1"/>
          </p:cNvPicPr>
          <p:nvPr/>
        </p:nvPicPr>
        <p:blipFill>
          <a:blip r:embed="rId2" cstate="print">
            <a:extLst>
              <a:ext uri="{28A0092B-C50C-407E-A947-70E740481C1C}">
                <a14:useLocalDpi xmlns:a14="http://schemas.microsoft.com/office/drawing/2010/main" val="0"/>
              </a:ext>
            </a:extLst>
          </a:blip>
          <a:srcRect l="26819" r="622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59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sp>
        <p:nvSpPr>
          <p:cNvPr id="8" name="Content Placeholder 7">
            <a:extLst>
              <a:ext uri="{FF2B5EF4-FFF2-40B4-BE49-F238E27FC236}">
                <a16:creationId xmlns:a16="http://schemas.microsoft.com/office/drawing/2014/main" id="{3053EE65-B439-99FE-FB73-12359AE32143}"/>
              </a:ext>
            </a:extLst>
          </p:cNvPr>
          <p:cNvSpPr>
            <a:spLocks noGrp="1"/>
          </p:cNvSpPr>
          <p:nvPr>
            <p:ph idx="1"/>
          </p:nvPr>
        </p:nvSpPr>
        <p:spPr>
          <a:xfrm>
            <a:off x="870148" y="2033195"/>
            <a:ext cx="5221185" cy="4031705"/>
          </a:xfrm>
        </p:spPr>
        <p:txBody>
          <a:bodyPr vert="horz" lIns="91440" tIns="45720" rIns="91440" bIns="45720" rtlCol="0" anchor="t">
            <a:normAutofit/>
          </a:bodyPr>
          <a:lstStyle/>
          <a:p>
            <a:r>
              <a:rPr lang="en-US" sz="3000" b="1" kern="1200" dirty="0" err="1">
                <a:solidFill>
                  <a:schemeClr val="tx1"/>
                </a:solidFill>
                <a:latin typeface="+mn-lt"/>
                <a:ea typeface="+mn-ea"/>
                <a:cs typeface="+mn-cs"/>
              </a:rPr>
              <a:t>Τι</a:t>
            </a:r>
            <a:r>
              <a:rPr lang="en-US" sz="3000" b="1" kern="1200" dirty="0">
                <a:solidFill>
                  <a:schemeClr val="tx1"/>
                </a:solidFill>
                <a:latin typeface="+mn-lt"/>
                <a:ea typeface="+mn-ea"/>
                <a:cs typeface="+mn-cs"/>
              </a:rPr>
              <a:t> π</a:t>
            </a:r>
            <a:r>
              <a:rPr lang="en-US" sz="3000" b="1" kern="1200" dirty="0" err="1">
                <a:solidFill>
                  <a:schemeClr val="tx1"/>
                </a:solidFill>
                <a:latin typeface="+mn-lt"/>
                <a:ea typeface="+mn-ea"/>
                <a:cs typeface="+mn-cs"/>
              </a:rPr>
              <a:t>εριλ</a:t>
            </a:r>
            <a:r>
              <a:rPr lang="en-US" sz="3000" b="1" kern="1200" dirty="0">
                <a:solidFill>
                  <a:schemeClr val="tx1"/>
                </a:solidFill>
                <a:latin typeface="+mn-lt"/>
                <a:ea typeface="+mn-ea"/>
                <a:cs typeface="+mn-cs"/>
              </a:rPr>
              <a:t>αμβάνει ο ήχος;</a:t>
            </a:r>
            <a:endParaRPr lang="el-GR" sz="3000" b="1" kern="1200" dirty="0">
              <a:solidFill>
                <a:schemeClr val="tx1"/>
              </a:solidFill>
              <a:latin typeface="+mn-lt"/>
              <a:ea typeface="+mn-ea"/>
              <a:cs typeface="+mn-cs"/>
            </a:endParaRPr>
          </a:p>
          <a:p>
            <a:endParaRPr lang="el-GR" sz="2500" b="1" dirty="0"/>
          </a:p>
          <a:p>
            <a:pPr>
              <a:buFont typeface="Wingdings" panose="05000000000000000000" pitchFamily="2" charset="2"/>
              <a:buChar char="ü"/>
            </a:pPr>
            <a:r>
              <a:rPr lang="en-US" sz="2500" kern="1200" dirty="0">
                <a:solidFill>
                  <a:schemeClr val="tx1"/>
                </a:solidFill>
                <a:latin typeface="+mn-lt"/>
                <a:ea typeface="+mn-ea"/>
                <a:cs typeface="+mn-cs"/>
              </a:rPr>
              <a:t>Ομιλία</a:t>
            </a:r>
            <a:endParaRPr lang="el-GR" sz="2500" dirty="0"/>
          </a:p>
          <a:p>
            <a:pPr>
              <a:buFont typeface="Wingdings" panose="05000000000000000000" pitchFamily="2" charset="2"/>
              <a:buChar char="ü"/>
            </a:pPr>
            <a:r>
              <a:rPr lang="en-US" sz="2500" kern="1200" dirty="0" err="1">
                <a:solidFill>
                  <a:schemeClr val="tx1"/>
                </a:solidFill>
                <a:latin typeface="+mn-lt"/>
                <a:ea typeface="+mn-ea"/>
                <a:cs typeface="+mn-cs"/>
              </a:rPr>
              <a:t>Μουσική</a:t>
            </a:r>
            <a:endParaRPr lang="el-GR" sz="2500" dirty="0"/>
          </a:p>
          <a:p>
            <a:pPr>
              <a:buFont typeface="Wingdings" panose="05000000000000000000" pitchFamily="2" charset="2"/>
              <a:buChar char="ü"/>
            </a:pPr>
            <a:r>
              <a:rPr lang="en-US" sz="2500" kern="1200" dirty="0" err="1">
                <a:solidFill>
                  <a:schemeClr val="tx1"/>
                </a:solidFill>
                <a:latin typeface="+mn-lt"/>
                <a:ea typeface="+mn-ea"/>
                <a:cs typeface="+mn-cs"/>
              </a:rPr>
              <a:t>Ήχοι</a:t>
            </a:r>
            <a:endParaRPr lang="el-GR" sz="2500" dirty="0"/>
          </a:p>
          <a:p>
            <a:pPr>
              <a:buFont typeface="Wingdings" panose="05000000000000000000" pitchFamily="2" charset="2"/>
              <a:buChar char="ü"/>
            </a:pPr>
            <a:r>
              <a:rPr lang="en-US" sz="2500" kern="1200" dirty="0" err="1">
                <a:solidFill>
                  <a:schemeClr val="tx1"/>
                </a:solidFill>
                <a:latin typeface="+mn-lt"/>
                <a:ea typeface="+mn-ea"/>
                <a:cs typeface="+mn-cs"/>
              </a:rPr>
              <a:t>Σιω</a:t>
            </a:r>
            <a:r>
              <a:rPr lang="en-US" sz="2500" kern="1200" dirty="0">
                <a:solidFill>
                  <a:schemeClr val="tx1"/>
                </a:solidFill>
                <a:latin typeface="+mn-lt"/>
                <a:ea typeface="+mn-ea"/>
                <a:cs typeface="+mn-cs"/>
              </a:rPr>
              <a:t>πές</a:t>
            </a:r>
            <a:br>
              <a:rPr lang="en-US" sz="2000" kern="1200" dirty="0">
                <a:solidFill>
                  <a:schemeClr val="tx1"/>
                </a:solidFill>
                <a:latin typeface="+mn-lt"/>
                <a:ea typeface="+mn-ea"/>
                <a:cs typeface="+mn-cs"/>
              </a:rPr>
            </a:br>
            <a:endParaRPr lang="en-US" sz="2000" kern="1200" dirty="0">
              <a:solidFill>
                <a:schemeClr val="tx1"/>
              </a:solidFill>
              <a:latin typeface="+mn-lt"/>
              <a:ea typeface="+mn-ea"/>
              <a:cs typeface="+mn-cs"/>
            </a:endParaRPr>
          </a:p>
        </p:txBody>
      </p:sp>
      <p:sp>
        <p:nvSpPr>
          <p:cNvPr id="20" name="Freeform: Shape 14">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Θέση περιεχομένου 3">
            <a:extLst>
              <a:ext uri="{FF2B5EF4-FFF2-40B4-BE49-F238E27FC236}">
                <a16:creationId xmlns:a16="http://schemas.microsoft.com/office/drawing/2014/main" id="{2D80FA0F-3FF5-F040-6EE4-4745AC28C94B}"/>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6651243" y="1848290"/>
            <a:ext cx="4939504" cy="277847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9" name="Freeform: Shape 18">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843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Θέση περιεχομένου 3">
            <a:extLst>
              <a:ext uri="{FF2B5EF4-FFF2-40B4-BE49-F238E27FC236}">
                <a16:creationId xmlns:a16="http://schemas.microsoft.com/office/drawing/2014/main" id="{2D80FA0F-3FF5-F040-6EE4-4745AC28C94B}"/>
              </a:ext>
            </a:extLst>
          </p:cNvPr>
          <p:cNvPicPr>
            <a:picLocks noChangeAspect="1"/>
          </p:cNvPicPr>
          <p:nvPr/>
        </p:nvPicPr>
        <p:blipFill rotWithShape="1">
          <a:blip r:embed="rId2">
            <a:extLst>
              <a:ext uri="{28A0092B-C50C-407E-A947-70E740481C1C}">
                <a14:useLocalDpi xmlns:a14="http://schemas.microsoft.com/office/drawing/2010/main" val="0"/>
              </a:ext>
            </a:extLst>
          </a:blip>
          <a:srcRect b="13577"/>
          <a:stretch/>
        </p:blipFill>
        <p:spPr>
          <a:xfrm>
            <a:off x="703182" y="1692626"/>
            <a:ext cx="4777381" cy="33030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Content Placeholder 7">
            <a:extLst>
              <a:ext uri="{FF2B5EF4-FFF2-40B4-BE49-F238E27FC236}">
                <a16:creationId xmlns:a16="http://schemas.microsoft.com/office/drawing/2014/main" id="{6D739CE2-053B-7E0F-74F7-2BB8C2346578}"/>
              </a:ext>
            </a:extLst>
          </p:cNvPr>
          <p:cNvSpPr>
            <a:spLocks noGrp="1"/>
          </p:cNvSpPr>
          <p:nvPr>
            <p:ph idx="1"/>
          </p:nvPr>
        </p:nvSpPr>
        <p:spPr>
          <a:xfrm>
            <a:off x="5894962" y="1984443"/>
            <a:ext cx="5458838" cy="4192520"/>
          </a:xfrm>
        </p:spPr>
        <p:txBody>
          <a:bodyPr>
            <a:normAutofit/>
          </a:bodyPr>
          <a:lstStyle/>
          <a:p>
            <a:pPr algn="just">
              <a:spcBef>
                <a:spcPts val="0"/>
              </a:spcBef>
              <a:spcAft>
                <a:spcPts val="600"/>
              </a:spcAft>
              <a:buFont typeface="Wingdings" panose="05000000000000000000" pitchFamily="2" charset="2"/>
              <a:buChar char="ü"/>
            </a:pPr>
            <a:r>
              <a:rPr lang="el-GR" b="1" dirty="0"/>
              <a:t>Ο τηλεοπτικός δημοσιογράφος</a:t>
            </a:r>
            <a:r>
              <a:rPr lang="en-US" b="1" dirty="0"/>
              <a:t> </a:t>
            </a:r>
            <a:r>
              <a:rPr lang="el-GR" b="1" dirty="0"/>
              <a:t>προσφέρει</a:t>
            </a:r>
            <a:r>
              <a:rPr lang="el-GR" dirty="0"/>
              <a:t>:</a:t>
            </a:r>
          </a:p>
          <a:p>
            <a:pPr algn="just">
              <a:spcBef>
                <a:spcPts val="0"/>
              </a:spcBef>
              <a:spcAft>
                <a:spcPts val="600"/>
              </a:spcAft>
              <a:buFont typeface="Courier New" panose="02070309020205020404" pitchFamily="49" charset="0"/>
              <a:buChar char="o"/>
            </a:pPr>
            <a:r>
              <a:rPr lang="el-GR" sz="2400" dirty="0"/>
              <a:t>Ποιοτικό και ελκυστικό περιεχόμενο/ έρευνα</a:t>
            </a:r>
          </a:p>
          <a:p>
            <a:pPr algn="just">
              <a:spcBef>
                <a:spcPts val="0"/>
              </a:spcBef>
              <a:spcAft>
                <a:spcPts val="600"/>
              </a:spcAft>
              <a:buFont typeface="Courier New" panose="02070309020205020404" pitchFamily="49" charset="0"/>
              <a:buChar char="o"/>
            </a:pPr>
            <a:r>
              <a:rPr lang="el-GR" sz="2400" dirty="0"/>
              <a:t>Άρτι</a:t>
            </a:r>
            <a:r>
              <a:rPr lang="en-US" sz="2400" dirty="0"/>
              <a:t>o</a:t>
            </a:r>
            <a:r>
              <a:rPr lang="el-GR" sz="2400" dirty="0"/>
              <a:t> δημοσιογραφικό λόγο</a:t>
            </a:r>
            <a:r>
              <a:rPr lang="en-US" sz="2400" dirty="0"/>
              <a:t> (</a:t>
            </a:r>
            <a:r>
              <a:rPr lang="el-GR" sz="2400" dirty="0"/>
              <a:t>αρετές γραπτού κειμένου αλλά με </a:t>
            </a:r>
            <a:r>
              <a:rPr lang="el-GR" sz="2400" dirty="0" err="1"/>
              <a:t>προφορικότητα</a:t>
            </a:r>
            <a:r>
              <a:rPr lang="el-GR" sz="2400" dirty="0"/>
              <a:t> και ζωντάνια)</a:t>
            </a:r>
          </a:p>
          <a:p>
            <a:pPr algn="just">
              <a:spcBef>
                <a:spcPts val="0"/>
              </a:spcBef>
              <a:spcAft>
                <a:spcPts val="600"/>
              </a:spcAft>
              <a:buFont typeface="Courier New" panose="02070309020205020404" pitchFamily="49" charset="0"/>
              <a:buChar char="o"/>
            </a:pPr>
            <a:r>
              <a:rPr lang="el-GR" sz="2400" dirty="0"/>
              <a:t>Σωστή παρουσία [εκφορά του λόγου (ρυθμός, ύφος, άρθρωση) / σωστό στήσιμο (εμφάνιση, εκφραστικότητα)</a:t>
            </a:r>
            <a:br>
              <a:rPr lang="el-GR" sz="2400" dirty="0"/>
            </a:br>
            <a:endParaRPr lang="en-US" sz="2400" dirty="0"/>
          </a:p>
        </p:txBody>
      </p:sp>
    </p:spTree>
    <p:extLst>
      <p:ext uri="{BB962C8B-B14F-4D97-AF65-F5344CB8AC3E}">
        <p14:creationId xmlns:p14="http://schemas.microsoft.com/office/powerpoint/2010/main" val="304007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Θέση περιεχομένου 5" descr="Εικόνα που περιέχει κείμενο, εσωτερικός χώρος, οθόνη υπολογιστή, Εκπομπή&#10;&#10;Το περιεχόμενο που δημιουργείται από AI ενδέχεται να είναι εσφαλμένο.">
            <a:extLst>
              <a:ext uri="{FF2B5EF4-FFF2-40B4-BE49-F238E27FC236}">
                <a16:creationId xmlns:a16="http://schemas.microsoft.com/office/drawing/2014/main" id="{867B707B-1FBA-ABEF-4BD2-1B0730093A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2947" b="22947"/>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C0C80D30-31C8-05E3-F508-3188801E401D}"/>
              </a:ext>
            </a:extLst>
          </p:cNvPr>
          <p:cNvSpPr>
            <a:spLocks noGrp="1"/>
          </p:cNvSpPr>
          <p:nvPr>
            <p:ph sz="half" idx="1"/>
          </p:nvPr>
        </p:nvSpPr>
        <p:spPr>
          <a:xfrm>
            <a:off x="1506072" y="3752850"/>
            <a:ext cx="10203324" cy="2452687"/>
          </a:xfrm>
        </p:spPr>
        <p:txBody>
          <a:bodyPr vert="horz" lIns="91440" tIns="45720" rIns="91440" bIns="45720" rtlCol="0" anchor="ctr">
            <a:normAutofit fontScale="92500" lnSpcReduction="10000"/>
          </a:bodyPr>
          <a:lstStyle/>
          <a:p>
            <a:pPr algn="just"/>
            <a:endParaRPr lang="el-GR" sz="2500" b="1" dirty="0"/>
          </a:p>
          <a:p>
            <a:pPr algn="just"/>
            <a:r>
              <a:rPr lang="en-US" sz="3200" b="1" dirty="0" err="1"/>
              <a:t>Σκο</a:t>
            </a:r>
            <a:r>
              <a:rPr lang="en-US" sz="3200" b="1" dirty="0"/>
              <a:t>πός του μαθήματος</a:t>
            </a:r>
          </a:p>
          <a:p>
            <a:pPr>
              <a:buFont typeface="Wingdings" panose="05000000000000000000" pitchFamily="2" charset="2"/>
              <a:buChar char="ü"/>
            </a:pPr>
            <a:r>
              <a:rPr lang="en-US" sz="2500" dirty="0" err="1"/>
              <a:t>Το</a:t>
            </a:r>
            <a:r>
              <a:rPr lang="en-US" sz="2500" dirty="0"/>
              <a:t> </a:t>
            </a:r>
            <a:r>
              <a:rPr lang="en-US" sz="2500" dirty="0" err="1"/>
              <a:t>μάθημ</a:t>
            </a:r>
            <a:r>
              <a:rPr lang="en-US" sz="2500" dirty="0"/>
              <a:t>α αποσκοπεί στη γνωριμία των φοιτητών και των φοιτητριών με την τηλεόραση ως μέσο επικοινωνίας και στην κατανόηση των ιδιαίτερων χαρακτηριστικών της τηλεοπτικής δημοσιογραφίας και των κανόνων γραφής και παρουσίασης των ειδήσεων</a:t>
            </a:r>
            <a:br>
              <a:rPr lang="en-US" sz="2500" dirty="0"/>
            </a:br>
            <a:endParaRPr lang="en-US" sz="2500" dirty="0"/>
          </a:p>
          <a:p>
            <a:endParaRPr lang="en-US" sz="1800" dirty="0"/>
          </a:p>
        </p:txBody>
      </p:sp>
    </p:spTree>
    <p:extLst>
      <p:ext uri="{BB962C8B-B14F-4D97-AF65-F5344CB8AC3E}">
        <p14:creationId xmlns:p14="http://schemas.microsoft.com/office/powerpoint/2010/main" val="43633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5E326163-8AC5-D4A5-D158-79959386894D}"/>
              </a:ext>
            </a:extLst>
          </p:cNvPr>
          <p:cNvSpPr>
            <a:spLocks noGrp="1"/>
          </p:cNvSpPr>
          <p:nvPr>
            <p:ph sz="half" idx="1"/>
          </p:nvPr>
        </p:nvSpPr>
        <p:spPr>
          <a:xfrm>
            <a:off x="4215161" y="356187"/>
            <a:ext cx="2878409" cy="1792281"/>
          </a:xfrm>
        </p:spPr>
        <p:txBody>
          <a:bodyPr anchor="ctr">
            <a:normAutofit/>
          </a:bodyPr>
          <a:lstStyle/>
          <a:p>
            <a:pPr marL="0" indent="0" algn="ctr">
              <a:buNone/>
            </a:pPr>
            <a:r>
              <a:rPr lang="el-GR" sz="3000" b="1" dirty="0"/>
              <a:t>Θεματική Ενότητα 1</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6F5F4D7F-D0D4-3559-C61E-EF8BC4A3EEFF}"/>
              </a:ext>
            </a:extLst>
          </p:cNvPr>
          <p:cNvSpPr>
            <a:spLocks noGrp="1"/>
          </p:cNvSpPr>
          <p:nvPr>
            <p:ph sz="half" idx="2"/>
          </p:nvPr>
        </p:nvSpPr>
        <p:spPr>
          <a:xfrm>
            <a:off x="8386139" y="2366681"/>
            <a:ext cx="3617372" cy="3700631"/>
          </a:xfrm>
        </p:spPr>
        <p:txBody>
          <a:bodyPr anchor="ctr">
            <a:normAutofit/>
          </a:bodyPr>
          <a:lstStyle/>
          <a:p>
            <a:pPr algn="just"/>
            <a:r>
              <a:rPr lang="el-GR" sz="2100" dirty="0"/>
              <a:t>Θέματα που αφορούν την οργάνωση του μαθήματος</a:t>
            </a:r>
          </a:p>
          <a:p>
            <a:pPr algn="just"/>
            <a:r>
              <a:rPr lang="el-GR" sz="2100" dirty="0"/>
              <a:t>Παρουσίαση περιγράμματος και δομής του μαθήματος, καθώς και του τρόπου αξιολόγησης των φοιτητών και φοιτητριών</a:t>
            </a:r>
          </a:p>
          <a:p>
            <a:pPr algn="just"/>
            <a:r>
              <a:rPr lang="el-GR" sz="2100" dirty="0"/>
              <a:t>Εισαγωγή στην έννοια της τηλεοπτικής δημοσιογραφίας</a:t>
            </a:r>
          </a:p>
        </p:txBody>
      </p:sp>
    </p:spTree>
    <p:extLst>
      <p:ext uri="{BB962C8B-B14F-4D97-AF65-F5344CB8AC3E}">
        <p14:creationId xmlns:p14="http://schemas.microsoft.com/office/powerpoint/2010/main" val="159050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3BB7C6-93E0-6335-4EA2-23603B1DC2D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D4EA67A-4A41-4195-9580-12B56A3C350B}"/>
              </a:ext>
            </a:extLst>
          </p:cNvPr>
          <p:cNvSpPr>
            <a:spLocks noGrp="1"/>
          </p:cNvSpPr>
          <p:nvPr>
            <p:ph sz="half" idx="1"/>
          </p:nvPr>
        </p:nvSpPr>
        <p:spPr>
          <a:xfrm>
            <a:off x="4215161" y="356187"/>
            <a:ext cx="2878409" cy="1792281"/>
          </a:xfrm>
        </p:spPr>
        <p:txBody>
          <a:bodyPr anchor="ctr">
            <a:normAutofit/>
          </a:bodyPr>
          <a:lstStyle/>
          <a:p>
            <a:pPr marL="0" indent="0" algn="ctr">
              <a:buNone/>
            </a:pPr>
            <a:r>
              <a:rPr lang="el-GR" sz="3000" b="1" dirty="0"/>
              <a:t>Θεματική Ενότητα 2</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C4396081-A8AD-3D00-E962-1E528738CA5F}"/>
              </a:ext>
            </a:extLst>
          </p:cNvPr>
          <p:cNvSpPr>
            <a:spLocks noGrp="1"/>
          </p:cNvSpPr>
          <p:nvPr>
            <p:ph sz="half" idx="2"/>
          </p:nvPr>
        </p:nvSpPr>
        <p:spPr>
          <a:xfrm>
            <a:off x="8386139" y="2148468"/>
            <a:ext cx="3617372" cy="4445970"/>
          </a:xfrm>
        </p:spPr>
        <p:txBody>
          <a:bodyPr anchor="ctr">
            <a:noAutofit/>
          </a:bodyPr>
          <a:lstStyle/>
          <a:p>
            <a:pPr algn="just"/>
            <a:r>
              <a:rPr lang="en-US" sz="1700" dirty="0" err="1"/>
              <a:t>Ιστορί</a:t>
            </a:r>
            <a:r>
              <a:rPr lang="en-US" sz="1700" dirty="0"/>
              <a:t>α και εξέλιξη του τηλεοπτικού μέσου στο πλαίσιο της αναλογικής και της ψηφιακής εποχής (στην Ελλάδα και διεθνώς)</a:t>
            </a:r>
            <a:endParaRPr lang="el-GR" sz="1700" dirty="0"/>
          </a:p>
          <a:p>
            <a:pPr algn="just"/>
            <a:r>
              <a:rPr lang="en-US" sz="1700" dirty="0"/>
              <a:t>Χαρα</a:t>
            </a:r>
            <a:r>
              <a:rPr lang="en-US" sz="1700" dirty="0" err="1"/>
              <a:t>κτηριστικά</a:t>
            </a:r>
            <a:r>
              <a:rPr lang="en-US" sz="1700" dirty="0"/>
              <a:t> και </a:t>
            </a:r>
            <a:r>
              <a:rPr lang="en-US" sz="1700" dirty="0" err="1"/>
              <a:t>ιδι</a:t>
            </a:r>
            <a:r>
              <a:rPr lang="en-US" sz="1700" dirty="0"/>
              <a:t>αιτερότητες της τηλεόρασης, ομοιότητες και διαφορές με άλλα μέσα</a:t>
            </a:r>
            <a:endParaRPr lang="el-GR" sz="1700" dirty="0"/>
          </a:p>
          <a:p>
            <a:pPr algn="just"/>
            <a:r>
              <a:rPr lang="en-US" sz="1700" dirty="0"/>
              <a:t>Χα</a:t>
            </a:r>
            <a:r>
              <a:rPr lang="en-US" sz="1700" dirty="0" err="1"/>
              <a:t>ρτογράφηση</a:t>
            </a:r>
            <a:r>
              <a:rPr lang="en-US" sz="1700" dirty="0"/>
              <a:t> </a:t>
            </a:r>
            <a:r>
              <a:rPr lang="en-US" sz="1700" dirty="0" err="1"/>
              <a:t>τηλεο</a:t>
            </a:r>
            <a:r>
              <a:rPr lang="en-US" sz="1700" dirty="0"/>
              <a:t>πτικού τοπίου</a:t>
            </a:r>
            <a:endParaRPr lang="el-GR" sz="1700" dirty="0"/>
          </a:p>
          <a:p>
            <a:pPr algn="just"/>
            <a:r>
              <a:rPr lang="en-US" sz="1700" dirty="0"/>
              <a:t>Πα</a:t>
            </a:r>
            <a:r>
              <a:rPr lang="en-US" sz="1700" dirty="0" err="1"/>
              <a:t>ρουσί</a:t>
            </a:r>
            <a:r>
              <a:rPr lang="en-US" sz="1700" dirty="0"/>
              <a:t>αση και γνωριμία με τα διαφορετικά είδη τηλεοπτικών προγραμμάτων στον τομέα της ενημέρωσης</a:t>
            </a:r>
            <a:r>
              <a:rPr lang="el-GR" sz="1700" dirty="0"/>
              <a:t> </a:t>
            </a:r>
            <a:r>
              <a:rPr lang="en-US" sz="1700" dirty="0" err="1"/>
              <a:t>δελτί</a:t>
            </a:r>
            <a:r>
              <a:rPr lang="en-US" sz="1700" dirty="0"/>
              <a:t>α ειδήσεων, μαγκαζίνο, εκπομπές λόγου, εκπομπές δημοσιογραφικής έρευνας, εκπομπές ενημερο-διασκέδασης)</a:t>
            </a:r>
            <a:endParaRPr lang="el-GR" sz="1700" dirty="0"/>
          </a:p>
        </p:txBody>
      </p:sp>
    </p:spTree>
    <p:extLst>
      <p:ext uri="{BB962C8B-B14F-4D97-AF65-F5344CB8AC3E}">
        <p14:creationId xmlns:p14="http://schemas.microsoft.com/office/powerpoint/2010/main" val="305067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311972" y="1153572"/>
            <a:ext cx="3575262" cy="4461163"/>
          </a:xfrm>
        </p:spPr>
        <p:txBody>
          <a:bodyPr vert="horz" lIns="91440" tIns="45720" rIns="91440" bIns="45720" rtlCol="0" anchor="ctr">
            <a:normAutofit/>
          </a:bodyPr>
          <a:lstStyle/>
          <a:p>
            <a:pPr marL="342900" indent="-342900" algn="ctr">
              <a:buSzPct val="100000"/>
            </a:pPr>
            <a:r>
              <a:rPr lang="el-GR" sz="3000" b="1" kern="1200" dirty="0">
                <a:solidFill>
                  <a:srgbClr val="FFFFFF"/>
                </a:solidFill>
                <a:latin typeface="+mj-lt"/>
                <a:ea typeface="+mj-ea"/>
                <a:cs typeface="+mj-cs"/>
              </a:rPr>
              <a:t>Θεματική Ενότητα 3</a:t>
            </a:r>
            <a:endParaRPr lang="en-US" sz="3000" b="1"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4246FE39-74E6-E5DC-AC03-933058A8E0D8}"/>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l-GR" sz="2800" dirty="0"/>
          </a:p>
          <a:p>
            <a:pPr indent="-228600">
              <a:lnSpc>
                <a:spcPct val="90000"/>
              </a:lnSpc>
              <a:spcAft>
                <a:spcPts val="600"/>
              </a:spcAft>
              <a:buFont typeface="Arial" panose="020B0604020202020204" pitchFamily="34" charset="0"/>
              <a:buChar char="•"/>
            </a:pPr>
            <a:r>
              <a:rPr lang="el-GR" sz="2800" dirty="0"/>
              <a:t>Η τηλεοπτική είδηση</a:t>
            </a:r>
          </a:p>
          <a:p>
            <a:pPr indent="-228600">
              <a:lnSpc>
                <a:spcPct val="90000"/>
              </a:lnSpc>
              <a:spcAft>
                <a:spcPts val="600"/>
              </a:spcAft>
              <a:buFont typeface="Arial" panose="020B0604020202020204" pitchFamily="34" charset="0"/>
              <a:buChar char="•"/>
            </a:pPr>
            <a:r>
              <a:rPr lang="el-GR" sz="2800" dirty="0"/>
              <a:t>Αξίες της είδησης &amp; κανόνες ιεράρχησης της ειδησεογραφίας στην τηλεόραση</a:t>
            </a:r>
          </a:p>
          <a:p>
            <a:pPr indent="-228600">
              <a:lnSpc>
                <a:spcPct val="90000"/>
              </a:lnSpc>
              <a:spcAft>
                <a:spcPts val="600"/>
              </a:spcAft>
              <a:buFont typeface="Arial" panose="020B0604020202020204" pitchFamily="34" charset="0"/>
              <a:buChar char="•"/>
            </a:pPr>
            <a:r>
              <a:rPr lang="el-GR" sz="2800" dirty="0"/>
              <a:t>Συλλέγοντας τις ειδήσεις</a:t>
            </a:r>
          </a:p>
          <a:p>
            <a:pPr indent="-228600">
              <a:lnSpc>
                <a:spcPct val="90000"/>
              </a:lnSpc>
              <a:spcAft>
                <a:spcPts val="600"/>
              </a:spcAft>
              <a:buFont typeface="Arial" panose="020B0604020202020204" pitchFamily="34" charset="0"/>
              <a:buChar char="•"/>
            </a:pPr>
            <a:r>
              <a:rPr lang="el-GR" sz="2800" dirty="0"/>
              <a:t>Οι πηγές των ειδήσεων</a:t>
            </a:r>
            <a:br>
              <a:rPr lang="en-US" sz="2800" dirty="0"/>
            </a:br>
            <a:endParaRPr lang="en-US" sz="2800" dirty="0"/>
          </a:p>
        </p:txBody>
      </p:sp>
    </p:spTree>
    <p:extLst>
      <p:ext uri="{BB962C8B-B14F-4D97-AF65-F5344CB8AC3E}">
        <p14:creationId xmlns:p14="http://schemas.microsoft.com/office/powerpoint/2010/main" val="29428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516367" y="1122362"/>
            <a:ext cx="6809591" cy="4135437"/>
          </a:xfrm>
        </p:spPr>
        <p:txBody>
          <a:bodyPr vert="horz" lIns="91440" tIns="45720" rIns="91440" bIns="45720" rtlCol="0" anchor="b">
            <a:normAutofit/>
          </a:bodyPr>
          <a:lstStyle/>
          <a:p>
            <a:pPr marL="457200" indent="-457200">
              <a:buSzPct val="100000"/>
              <a:buFont typeface="Wingdings" panose="05000000000000000000" pitchFamily="2" charset="2"/>
              <a:buChar char="ü"/>
            </a:pPr>
            <a:r>
              <a:rPr lang="en-US" sz="3300" b="1" u="sng" kern="1200" dirty="0" err="1">
                <a:solidFill>
                  <a:schemeClr val="tx1"/>
                </a:solidFill>
                <a:latin typeface="+mj-lt"/>
                <a:ea typeface="+mj-ea"/>
                <a:cs typeface="+mj-cs"/>
              </a:rPr>
              <a:t>Τηλεο</a:t>
            </a:r>
            <a:r>
              <a:rPr lang="en-US" sz="3300" b="1" u="sng" kern="1200" dirty="0">
                <a:solidFill>
                  <a:schemeClr val="tx1"/>
                </a:solidFill>
                <a:latin typeface="+mj-lt"/>
                <a:ea typeface="+mj-ea"/>
                <a:cs typeface="+mj-cs"/>
              </a:rPr>
              <a:t>πτικό </a:t>
            </a:r>
            <a:r>
              <a:rPr lang="el-GR" sz="3300" b="1" u="sng" kern="1200" dirty="0">
                <a:solidFill>
                  <a:schemeClr val="tx1"/>
                </a:solidFill>
                <a:latin typeface="+mj-lt"/>
                <a:ea typeface="+mj-ea"/>
                <a:cs typeface="+mj-cs"/>
              </a:rPr>
              <a:t>ρ</a:t>
            </a:r>
            <a:r>
              <a:rPr lang="en-US" sz="3300" b="1" u="sng" kern="1200" dirty="0">
                <a:solidFill>
                  <a:schemeClr val="tx1"/>
                </a:solidFill>
                <a:latin typeface="+mj-lt"/>
                <a:ea typeface="+mj-ea"/>
                <a:cs typeface="+mj-cs"/>
              </a:rPr>
              <a:t>επ</a:t>
            </a:r>
            <a:r>
              <a:rPr lang="en-US" sz="3300" b="1" u="sng" kern="1200" dirty="0" err="1">
                <a:solidFill>
                  <a:schemeClr val="tx1"/>
                </a:solidFill>
                <a:latin typeface="+mj-lt"/>
                <a:ea typeface="+mj-ea"/>
                <a:cs typeface="+mj-cs"/>
              </a:rPr>
              <a:t>ορτά</a:t>
            </a:r>
            <a:r>
              <a:rPr lang="el-GR" sz="3300" b="1" u="sng" kern="1200" dirty="0">
                <a:solidFill>
                  <a:schemeClr val="tx1"/>
                </a:solidFill>
                <a:latin typeface="+mj-lt"/>
                <a:ea typeface="+mj-ea"/>
                <a:cs typeface="+mj-cs"/>
              </a:rPr>
              <a:t>ζ</a:t>
            </a:r>
            <a:br>
              <a:rPr lang="el-GR" sz="3000" kern="1200" dirty="0">
                <a:solidFill>
                  <a:schemeClr val="tx1"/>
                </a:solidFill>
                <a:latin typeface="+mj-lt"/>
                <a:ea typeface="+mj-ea"/>
                <a:cs typeface="+mj-cs"/>
              </a:rPr>
            </a:br>
            <a:br>
              <a:rPr lang="el-GR" sz="3000" dirty="0"/>
            </a:br>
            <a:r>
              <a:rPr lang="en-US" sz="3000" kern="1200" dirty="0" err="1">
                <a:solidFill>
                  <a:schemeClr val="tx1"/>
                </a:solidFill>
                <a:latin typeface="+mj-lt"/>
                <a:ea typeface="+mj-ea"/>
                <a:cs typeface="+mj-cs"/>
              </a:rPr>
              <a:t>Προετοιμ</a:t>
            </a:r>
            <a:r>
              <a:rPr lang="en-US" sz="3000" kern="1200" dirty="0">
                <a:solidFill>
                  <a:schemeClr val="tx1"/>
                </a:solidFill>
                <a:latin typeface="+mj-lt"/>
                <a:ea typeface="+mj-ea"/>
                <a:cs typeface="+mj-cs"/>
              </a:rPr>
              <a:t>ασία, τεχνικές και κανόνες γραφής του τηλεοπτικού ρεπορτάζ (η ανεύρεση θέματος, η</a:t>
            </a:r>
            <a:r>
              <a:rPr lang="el-GR" sz="3000" kern="1200" dirty="0">
                <a:solidFill>
                  <a:schemeClr val="tx1"/>
                </a:solidFill>
                <a:latin typeface="+mj-lt"/>
                <a:ea typeface="+mj-ea"/>
                <a:cs typeface="+mj-cs"/>
              </a:rPr>
              <a:t> </a:t>
            </a:r>
            <a:r>
              <a:rPr lang="en-US" sz="3000" kern="1200" dirty="0" err="1">
                <a:solidFill>
                  <a:schemeClr val="tx1"/>
                </a:solidFill>
                <a:latin typeface="+mj-lt"/>
                <a:ea typeface="+mj-ea"/>
                <a:cs typeface="+mj-cs"/>
              </a:rPr>
              <a:t>δημοσιογρ</a:t>
            </a:r>
            <a:r>
              <a:rPr lang="en-US" sz="3000" kern="1200" dirty="0">
                <a:solidFill>
                  <a:schemeClr val="tx1"/>
                </a:solidFill>
                <a:latin typeface="+mj-lt"/>
                <a:ea typeface="+mj-ea"/>
                <a:cs typeface="+mj-cs"/>
              </a:rPr>
              <a:t>αφική έρευνα, οι πηγές, η επεξεργασία του υλικού, η σύνταξη της οπτικοακουστικής είδησης, η παρουσίαση)</a:t>
            </a:r>
          </a:p>
        </p:txBody>
      </p:sp>
      <p:sp>
        <p:nvSpPr>
          <p:cNvPr id="22" name="Rectangle 12">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46FE39-74E6-E5DC-AC03-933058A8E0D8}"/>
              </a:ext>
            </a:extLst>
          </p:cNvPr>
          <p:cNvSpPr txBox="1"/>
          <p:nvPr/>
        </p:nvSpPr>
        <p:spPr>
          <a:xfrm>
            <a:off x="7928114" y="1232452"/>
            <a:ext cx="3345900" cy="2425147"/>
          </a:xfrm>
          <a:prstGeom prst="rect">
            <a:avLst/>
          </a:prstGeom>
        </p:spPr>
        <p:txBody>
          <a:bodyPr vert="horz" lIns="91440" tIns="45720" rIns="91440" bIns="45720" rtlCol="0" anchor="b">
            <a:normAutofit/>
          </a:bodyPr>
          <a:lstStyle/>
          <a:p>
            <a:pPr algn="ctr">
              <a:lnSpc>
                <a:spcPct val="90000"/>
              </a:lnSpc>
              <a:spcBef>
                <a:spcPts val="1000"/>
              </a:spcBef>
            </a:pPr>
            <a:r>
              <a:rPr lang="en-US" sz="2700" b="1" kern="1200" dirty="0" err="1">
                <a:solidFill>
                  <a:srgbClr val="FFFFFF"/>
                </a:solidFill>
                <a:latin typeface="+mn-lt"/>
                <a:ea typeface="+mn-ea"/>
                <a:cs typeface="+mn-cs"/>
              </a:rPr>
              <a:t>Θεμ</a:t>
            </a:r>
            <a:r>
              <a:rPr lang="en-US" sz="2700" b="1" kern="1200" dirty="0">
                <a:solidFill>
                  <a:srgbClr val="FFFFFF"/>
                </a:solidFill>
                <a:latin typeface="+mn-lt"/>
                <a:ea typeface="+mn-ea"/>
                <a:cs typeface="+mn-cs"/>
              </a:rPr>
              <a:t>ατική Ενότητα 4</a:t>
            </a:r>
            <a:br>
              <a:rPr lang="en-US" sz="2400" kern="1200" dirty="0">
                <a:solidFill>
                  <a:srgbClr val="FFFFFF"/>
                </a:solidFill>
                <a:latin typeface="+mn-lt"/>
                <a:ea typeface="+mn-ea"/>
                <a:cs typeface="+mn-cs"/>
              </a:rPr>
            </a:br>
            <a:endParaRPr lang="en-US" sz="2400" kern="1200" dirty="0">
              <a:solidFill>
                <a:srgbClr val="FFFFFF"/>
              </a:solidFill>
              <a:latin typeface="+mn-lt"/>
              <a:ea typeface="+mn-ea"/>
              <a:cs typeface="+mn-cs"/>
            </a:endParaRPr>
          </a:p>
        </p:txBody>
      </p:sp>
      <p:sp>
        <p:nvSpPr>
          <p:cNvPr id="23"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7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97F9EE-219F-E585-8D95-047C63C55BA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8249EABC-2F2F-F1A4-D077-FC44264584EE}"/>
              </a:ext>
            </a:extLst>
          </p:cNvPr>
          <p:cNvSpPr>
            <a:spLocks noGrp="1"/>
          </p:cNvSpPr>
          <p:nvPr>
            <p:ph sz="half" idx="1"/>
          </p:nvPr>
        </p:nvSpPr>
        <p:spPr>
          <a:xfrm>
            <a:off x="4215161" y="356187"/>
            <a:ext cx="2878409" cy="1792281"/>
          </a:xfrm>
        </p:spPr>
        <p:txBody>
          <a:bodyPr anchor="ctr">
            <a:normAutofit/>
          </a:bodyPr>
          <a:lstStyle/>
          <a:p>
            <a:pPr marL="0" indent="0" algn="ctr">
              <a:buNone/>
            </a:pPr>
            <a:r>
              <a:rPr lang="el-GR" sz="3000" b="1" dirty="0"/>
              <a:t>Θεματική Ενότητα 5</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E6B5686E-329A-1328-D64C-B432949A9C32}"/>
              </a:ext>
            </a:extLst>
          </p:cNvPr>
          <p:cNvSpPr>
            <a:spLocks noGrp="1"/>
          </p:cNvSpPr>
          <p:nvPr>
            <p:ph sz="half" idx="2"/>
          </p:nvPr>
        </p:nvSpPr>
        <p:spPr>
          <a:xfrm>
            <a:off x="8386139" y="2571077"/>
            <a:ext cx="3474621" cy="3603811"/>
          </a:xfrm>
        </p:spPr>
        <p:txBody>
          <a:bodyPr anchor="ctr">
            <a:noAutofit/>
          </a:bodyPr>
          <a:lstStyle/>
          <a:p>
            <a:pPr algn="just"/>
            <a:r>
              <a:rPr lang="el-GR" sz="2500" b="1" u="sng" dirty="0"/>
              <a:t>Τηλεοπτικό δελτίο ειδήσεων</a:t>
            </a:r>
          </a:p>
          <a:p>
            <a:pPr>
              <a:buFont typeface="Wingdings" panose="05000000000000000000" pitchFamily="2" charset="2"/>
              <a:buChar char="ü"/>
            </a:pPr>
            <a:r>
              <a:rPr lang="el-GR" sz="2300" dirty="0"/>
              <a:t>Σχεδιασμός</a:t>
            </a:r>
          </a:p>
          <a:p>
            <a:pPr>
              <a:buFont typeface="Wingdings" panose="05000000000000000000" pitchFamily="2" charset="2"/>
              <a:buChar char="ü"/>
            </a:pPr>
            <a:r>
              <a:rPr lang="el-GR" sz="2300" dirty="0"/>
              <a:t>Προετοιμασία</a:t>
            </a:r>
          </a:p>
          <a:p>
            <a:pPr>
              <a:buFont typeface="Wingdings" panose="05000000000000000000" pitchFamily="2" charset="2"/>
              <a:buChar char="ü"/>
            </a:pPr>
            <a:r>
              <a:rPr lang="el-GR" sz="2300" dirty="0"/>
              <a:t>Καθορισμός ημερήσιας θεματολογίας</a:t>
            </a:r>
          </a:p>
          <a:p>
            <a:pPr>
              <a:buFont typeface="Wingdings" panose="05000000000000000000" pitchFamily="2" charset="2"/>
              <a:buChar char="ü"/>
            </a:pPr>
            <a:r>
              <a:rPr lang="el-GR" sz="2300" dirty="0"/>
              <a:t>Ιεράρχηση ειδήσεων</a:t>
            </a:r>
          </a:p>
          <a:p>
            <a:pPr>
              <a:buFont typeface="Wingdings" panose="05000000000000000000" pitchFamily="2" charset="2"/>
              <a:buChar char="ü"/>
            </a:pPr>
            <a:r>
              <a:rPr lang="el-GR" sz="2300" dirty="0"/>
              <a:t>Παρουσίαση δελτίου ειδήσεων</a:t>
            </a:r>
          </a:p>
        </p:txBody>
      </p:sp>
    </p:spTree>
    <p:extLst>
      <p:ext uri="{BB962C8B-B14F-4D97-AF65-F5344CB8AC3E}">
        <p14:creationId xmlns:p14="http://schemas.microsoft.com/office/powerpoint/2010/main" val="151518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469CC-DEFF-5511-4100-D4045E23613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97E6EC98-A09F-BCEC-7E1F-31B701194025}"/>
              </a:ext>
            </a:extLst>
          </p:cNvPr>
          <p:cNvSpPr>
            <a:spLocks noGrp="1"/>
          </p:cNvSpPr>
          <p:nvPr>
            <p:ph sz="half" idx="1"/>
          </p:nvPr>
        </p:nvSpPr>
        <p:spPr>
          <a:xfrm>
            <a:off x="4215161" y="356187"/>
            <a:ext cx="2878409" cy="1792281"/>
          </a:xfrm>
        </p:spPr>
        <p:txBody>
          <a:bodyPr anchor="ctr">
            <a:normAutofit/>
          </a:bodyPr>
          <a:lstStyle/>
          <a:p>
            <a:pPr marL="0" indent="0" algn="ctr">
              <a:buNone/>
            </a:pPr>
            <a:r>
              <a:rPr lang="el-GR" sz="3000" b="1" dirty="0"/>
              <a:t>Θεματική Ενότητα 6</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3E944B1B-B08B-6F11-5F7F-A334DF475A31}"/>
              </a:ext>
            </a:extLst>
          </p:cNvPr>
          <p:cNvSpPr>
            <a:spLocks noGrp="1"/>
          </p:cNvSpPr>
          <p:nvPr>
            <p:ph sz="half" idx="2"/>
          </p:nvPr>
        </p:nvSpPr>
        <p:spPr>
          <a:xfrm>
            <a:off x="8386139" y="1893346"/>
            <a:ext cx="3617372" cy="4030504"/>
          </a:xfrm>
        </p:spPr>
        <p:txBody>
          <a:bodyPr anchor="ctr">
            <a:normAutofit/>
          </a:bodyPr>
          <a:lstStyle/>
          <a:p>
            <a:r>
              <a:rPr lang="el-GR" sz="2300" b="1" u="sng" dirty="0"/>
              <a:t>Τηλεοπτική συνέντευξη</a:t>
            </a:r>
          </a:p>
          <a:p>
            <a:pPr>
              <a:buFont typeface="Wingdings" panose="05000000000000000000" pitchFamily="2" charset="2"/>
              <a:buChar char="ü"/>
            </a:pPr>
            <a:r>
              <a:rPr lang="el-GR" sz="2300" dirty="0"/>
              <a:t>Βήματα</a:t>
            </a:r>
          </a:p>
          <a:p>
            <a:pPr>
              <a:buFont typeface="Wingdings" panose="05000000000000000000" pitchFamily="2" charset="2"/>
              <a:buChar char="ü"/>
            </a:pPr>
            <a:r>
              <a:rPr lang="el-GR" sz="2300" dirty="0"/>
              <a:t>Προετοιμασία</a:t>
            </a:r>
          </a:p>
          <a:p>
            <a:pPr>
              <a:buFont typeface="Wingdings" panose="05000000000000000000" pitchFamily="2" charset="2"/>
              <a:buChar char="ü"/>
            </a:pPr>
            <a:r>
              <a:rPr lang="el-GR" sz="2300" dirty="0"/>
              <a:t>Τεχνικές για τη διεξαγωγή μιας επιτυχημένης τηλεοπτικής συνέντευξης</a:t>
            </a:r>
          </a:p>
        </p:txBody>
      </p:sp>
    </p:spTree>
    <p:extLst>
      <p:ext uri="{BB962C8B-B14F-4D97-AF65-F5344CB8AC3E}">
        <p14:creationId xmlns:p14="http://schemas.microsoft.com/office/powerpoint/2010/main" val="39394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Θέση περιεχομένου 5" descr="Εικόνα που περιέχει γραφικός χαρακτήρας, κείμενο, πινέζα, στατικό&#10;&#10;Το περιεχόμενο που δημιουργείται από AI ενδέχεται να είναι εσφαλμένο.">
            <a:extLst>
              <a:ext uri="{FF2B5EF4-FFF2-40B4-BE49-F238E27FC236}">
                <a16:creationId xmlns:a16="http://schemas.microsoft.com/office/drawing/2014/main" id="{8F232F89-4B78-B8E1-EF61-8B59F83350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0925" b="33480"/>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2ED4D16A-27A9-C8F7-F41C-C9791F4702F6}"/>
              </a:ext>
            </a:extLst>
          </p:cNvPr>
          <p:cNvSpPr>
            <a:spLocks noGrp="1"/>
          </p:cNvSpPr>
          <p:nvPr>
            <p:ph sz="half" idx="1"/>
          </p:nvPr>
        </p:nvSpPr>
        <p:spPr>
          <a:xfrm>
            <a:off x="3679116" y="3752850"/>
            <a:ext cx="8030280" cy="2452687"/>
          </a:xfrm>
        </p:spPr>
        <p:txBody>
          <a:bodyPr vert="horz" lIns="91440" tIns="45720" rIns="91440" bIns="45720" rtlCol="0" anchor="ctr">
            <a:normAutofit/>
          </a:bodyPr>
          <a:lstStyle/>
          <a:p>
            <a:endParaRPr lang="en-US" sz="1800" dirty="0"/>
          </a:p>
          <a:p>
            <a:endParaRPr lang="en-US" sz="1800" dirty="0"/>
          </a:p>
          <a:p>
            <a:pPr algn="r"/>
            <a:r>
              <a:rPr lang="en-US" sz="3000" b="1" dirty="0" err="1"/>
              <a:t>Τι</a:t>
            </a:r>
            <a:r>
              <a:rPr lang="en-US" sz="3000" b="1" dirty="0"/>
              <a:t> π</a:t>
            </a:r>
            <a:r>
              <a:rPr lang="en-US" sz="3000" b="1" dirty="0" err="1"/>
              <a:t>ροσδοκίες</a:t>
            </a:r>
            <a:r>
              <a:rPr lang="en-US" sz="3000" b="1" dirty="0"/>
              <a:t> </a:t>
            </a:r>
            <a:r>
              <a:rPr lang="en-US" sz="3000" b="1" dirty="0" err="1"/>
              <a:t>έχω</a:t>
            </a:r>
            <a:r>
              <a:rPr lang="en-US" sz="3000" b="1" dirty="0"/>
              <a:t> από </a:t>
            </a:r>
            <a:r>
              <a:rPr lang="en-US" sz="3000" b="1" dirty="0" err="1"/>
              <a:t>το</a:t>
            </a:r>
            <a:r>
              <a:rPr lang="en-US" sz="3000" b="1" dirty="0"/>
              <a:t> </a:t>
            </a:r>
            <a:r>
              <a:rPr lang="en-US" sz="3000" b="1" dirty="0" err="1"/>
              <a:t>μάθημ</a:t>
            </a:r>
            <a:r>
              <a:rPr lang="en-US" sz="3000" b="1" dirty="0"/>
              <a:t>α της «Τηλεοπτικής Δημοσιογραφίας»;</a:t>
            </a:r>
          </a:p>
          <a:p>
            <a:endParaRPr lang="en-US" sz="1800" dirty="0"/>
          </a:p>
        </p:txBody>
      </p:sp>
    </p:spTree>
    <p:extLst>
      <p:ext uri="{BB962C8B-B14F-4D97-AF65-F5344CB8AC3E}">
        <p14:creationId xmlns:p14="http://schemas.microsoft.com/office/powerpoint/2010/main" val="151793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1171073" y="1396686"/>
            <a:ext cx="3540775" cy="4064628"/>
          </a:xfrm>
        </p:spPr>
        <p:txBody>
          <a:bodyPr vert="horz" lIns="91440" tIns="45720" rIns="91440" bIns="45720" rtlCol="0" anchor="ctr">
            <a:normAutofit/>
          </a:bodyPr>
          <a:lstStyle/>
          <a:p>
            <a:pPr algn="ctr">
              <a:buSzPct val="100000"/>
            </a:pPr>
            <a:r>
              <a:rPr lang="el-GR" sz="3000" b="1" kern="1200" dirty="0">
                <a:solidFill>
                  <a:srgbClr val="FFFFFF"/>
                </a:solidFill>
                <a:latin typeface="+mj-lt"/>
                <a:ea typeface="+mj-ea"/>
                <a:cs typeface="+mj-cs"/>
              </a:rPr>
              <a:t>Θεματική Ενότητα 7</a:t>
            </a:r>
            <a:r>
              <a:rPr lang="en-US" sz="2400" kern="1200" dirty="0">
                <a:solidFill>
                  <a:srgbClr val="FFFFFF"/>
                </a:solidFill>
                <a:latin typeface="+mj-lt"/>
                <a:ea typeface="+mj-ea"/>
                <a:cs typeface="+mj-cs"/>
              </a:rPr>
              <a:t>  </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246FE39-74E6-E5DC-AC03-933058A8E0D8}"/>
              </a:ext>
            </a:extLst>
          </p:cNvPr>
          <p:cNvSpPr txBox="1"/>
          <p:nvPr/>
        </p:nvSpPr>
        <p:spPr>
          <a:xfrm>
            <a:off x="5370153" y="1635162"/>
            <a:ext cx="5536397" cy="3826152"/>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500" b="1" u="sng" dirty="0"/>
              <a:t>Η </a:t>
            </a:r>
            <a:r>
              <a:rPr lang="en-US" sz="2500" b="1" u="sng" dirty="0" err="1"/>
              <a:t>θεωρί</a:t>
            </a:r>
            <a:r>
              <a:rPr lang="en-US" sz="2500" b="1" u="sng" dirty="0"/>
              <a:t>α της πλαισίωσης στην </a:t>
            </a:r>
            <a:r>
              <a:rPr lang="el-GR" sz="2500" b="1" u="sng" dirty="0"/>
              <a:t>τ</a:t>
            </a:r>
            <a:r>
              <a:rPr lang="en-US" sz="2500" b="1" u="sng" dirty="0" err="1"/>
              <a:t>ηλεο</a:t>
            </a:r>
            <a:r>
              <a:rPr lang="en-US" sz="2500" b="1" u="sng" dirty="0"/>
              <a:t>πτική </a:t>
            </a:r>
            <a:r>
              <a:rPr lang="el-GR" sz="2500" b="1" u="sng" dirty="0"/>
              <a:t>δ</a:t>
            </a:r>
            <a:r>
              <a:rPr lang="en-US" sz="2500" b="1" u="sng" dirty="0" err="1"/>
              <a:t>ημοσιογρ</a:t>
            </a:r>
            <a:r>
              <a:rPr lang="en-US" sz="2500" b="1" u="sng" dirty="0"/>
              <a:t>αφία</a:t>
            </a:r>
            <a:endParaRPr lang="el-GR" sz="2500" b="1" u="sng" dirty="0"/>
          </a:p>
          <a:p>
            <a:pPr>
              <a:lnSpc>
                <a:spcPct val="90000"/>
              </a:lnSpc>
              <a:spcAft>
                <a:spcPts val="600"/>
              </a:spcAft>
            </a:pPr>
            <a:endParaRPr lang="el-GR" dirty="0"/>
          </a:p>
          <a:p>
            <a:pPr marL="285750" indent="-285750" algn="just">
              <a:lnSpc>
                <a:spcPct val="90000"/>
              </a:lnSpc>
              <a:spcAft>
                <a:spcPts val="600"/>
              </a:spcAft>
              <a:buFont typeface="Wingdings" panose="05000000000000000000" pitchFamily="2" charset="2"/>
              <a:buChar char="ü"/>
            </a:pPr>
            <a:r>
              <a:rPr lang="en-US" sz="2200" dirty="0" err="1"/>
              <a:t>Ηθική</a:t>
            </a:r>
            <a:r>
              <a:rPr lang="en-US" sz="2200" dirty="0"/>
              <a:t> και </a:t>
            </a:r>
            <a:r>
              <a:rPr lang="el-GR" sz="2200" dirty="0"/>
              <a:t>δ</a:t>
            </a:r>
            <a:r>
              <a:rPr lang="en-US" sz="2200" dirty="0" err="1"/>
              <a:t>εοντολογί</a:t>
            </a:r>
            <a:r>
              <a:rPr lang="en-US" sz="2200" dirty="0"/>
              <a:t>α στην Τηλεοπτική Δημοσιογραφία</a:t>
            </a:r>
            <a:endParaRPr lang="el-GR" sz="2200" dirty="0"/>
          </a:p>
          <a:p>
            <a:pPr marL="285750" indent="-285750" algn="just">
              <a:lnSpc>
                <a:spcPct val="90000"/>
              </a:lnSpc>
              <a:spcAft>
                <a:spcPts val="600"/>
              </a:spcAft>
              <a:buFont typeface="Wingdings" panose="05000000000000000000" pitchFamily="2" charset="2"/>
              <a:buChar char="ü"/>
            </a:pPr>
            <a:r>
              <a:rPr lang="en-US" sz="2200" dirty="0" err="1"/>
              <a:t>Το</a:t>
            </a:r>
            <a:r>
              <a:rPr lang="en-US" sz="2200" dirty="0"/>
              <a:t> </a:t>
            </a:r>
            <a:r>
              <a:rPr lang="en-US" sz="2200" dirty="0" err="1"/>
              <a:t>μέλλον</a:t>
            </a:r>
            <a:r>
              <a:rPr lang="en-US" sz="2200" dirty="0"/>
              <a:t> </a:t>
            </a:r>
            <a:r>
              <a:rPr lang="en-US" sz="2200" dirty="0" err="1"/>
              <a:t>της</a:t>
            </a:r>
            <a:r>
              <a:rPr lang="en-US" sz="2200" dirty="0"/>
              <a:t> </a:t>
            </a:r>
            <a:r>
              <a:rPr lang="el-GR" sz="2200" dirty="0"/>
              <a:t>τ</a:t>
            </a:r>
            <a:r>
              <a:rPr lang="en-US" sz="2200" dirty="0" err="1"/>
              <a:t>ηλεο</a:t>
            </a:r>
            <a:r>
              <a:rPr lang="en-US" sz="2200" dirty="0"/>
              <a:t>πτικής </a:t>
            </a:r>
            <a:r>
              <a:rPr lang="el-GR" sz="2200" dirty="0"/>
              <a:t>δ</a:t>
            </a:r>
            <a:r>
              <a:rPr lang="en-US" sz="2200" dirty="0" err="1"/>
              <a:t>ημοσιογρ</a:t>
            </a:r>
            <a:r>
              <a:rPr lang="en-US" sz="2200" dirty="0"/>
              <a:t>αφίας</a:t>
            </a:r>
            <a:endParaRPr lang="el-GR" sz="2200" dirty="0"/>
          </a:p>
          <a:p>
            <a:pPr marL="285750" indent="-285750" algn="just">
              <a:lnSpc>
                <a:spcPct val="90000"/>
              </a:lnSpc>
              <a:spcAft>
                <a:spcPts val="600"/>
              </a:spcAft>
              <a:buFont typeface="Wingdings" panose="05000000000000000000" pitchFamily="2" charset="2"/>
              <a:buChar char="ü"/>
            </a:pPr>
            <a:r>
              <a:rPr lang="en-US" sz="2200" dirty="0"/>
              <a:t>Ο ρόλος </a:t>
            </a:r>
            <a:r>
              <a:rPr lang="en-US" sz="2200" dirty="0" err="1"/>
              <a:t>της</a:t>
            </a:r>
            <a:r>
              <a:rPr lang="en-US" sz="2200" dirty="0"/>
              <a:t> </a:t>
            </a:r>
            <a:r>
              <a:rPr lang="el-GR" sz="2200" dirty="0"/>
              <a:t>τ</a:t>
            </a:r>
            <a:r>
              <a:rPr lang="en-US" sz="2200" dirty="0" err="1"/>
              <a:t>εχνητής</a:t>
            </a:r>
            <a:r>
              <a:rPr lang="en-US" sz="2200" dirty="0"/>
              <a:t> </a:t>
            </a:r>
            <a:r>
              <a:rPr lang="el-GR" sz="2200" dirty="0"/>
              <a:t>ν</a:t>
            </a:r>
            <a:r>
              <a:rPr lang="en-US" sz="2200" dirty="0" err="1"/>
              <a:t>οημοσύνης</a:t>
            </a:r>
            <a:br>
              <a:rPr lang="en-US" dirty="0"/>
            </a:br>
            <a:endParaRPr lang="en-US" dirty="0"/>
          </a:p>
        </p:txBody>
      </p:sp>
    </p:spTree>
    <p:extLst>
      <p:ext uri="{BB962C8B-B14F-4D97-AF65-F5344CB8AC3E}">
        <p14:creationId xmlns:p14="http://schemas.microsoft.com/office/powerpoint/2010/main" val="27844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305221B4-38A3-FA09-BB26-976275B5D3C3}"/>
              </a:ext>
            </a:extLst>
          </p:cNvPr>
          <p:cNvSpPr>
            <a:spLocks noGrp="1"/>
          </p:cNvSpPr>
          <p:nvPr>
            <p:ph sz="half" idx="1"/>
          </p:nvPr>
        </p:nvSpPr>
        <p:spPr>
          <a:xfrm>
            <a:off x="4380855" y="1412489"/>
            <a:ext cx="3427283" cy="4363844"/>
          </a:xfrm>
        </p:spPr>
        <p:txBody>
          <a:bodyPr>
            <a:normAutofit/>
          </a:bodyPr>
          <a:lstStyle/>
          <a:p>
            <a:endParaRPr lang="el-GR" sz="2000" dirty="0"/>
          </a:p>
          <a:p>
            <a:endParaRPr lang="el-GR" sz="2000" dirty="0"/>
          </a:p>
          <a:p>
            <a:endParaRPr lang="el-GR" sz="2000" dirty="0"/>
          </a:p>
          <a:p>
            <a:pPr algn="ctr"/>
            <a:r>
              <a:rPr lang="el-GR" sz="3000" b="1" dirty="0"/>
              <a:t>Οργάνωση του μαθήματος</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A2FC7222-BB06-89C9-10F7-5F4306BC6AB9}"/>
              </a:ext>
            </a:extLst>
          </p:cNvPr>
          <p:cNvSpPr>
            <a:spLocks noGrp="1"/>
          </p:cNvSpPr>
          <p:nvPr>
            <p:ph sz="half" idx="2"/>
          </p:nvPr>
        </p:nvSpPr>
        <p:spPr>
          <a:xfrm>
            <a:off x="8451604" y="1412488"/>
            <a:ext cx="3521657" cy="5095887"/>
          </a:xfrm>
        </p:spPr>
        <p:txBody>
          <a:bodyPr>
            <a:noAutofit/>
          </a:bodyPr>
          <a:lstStyle/>
          <a:p>
            <a:pPr marL="0" indent="0">
              <a:buNone/>
            </a:pPr>
            <a:r>
              <a:rPr lang="el-GR" sz="2200" dirty="0"/>
              <a:t>- Διαλέξεις για το </a:t>
            </a:r>
            <a:r>
              <a:rPr lang="el-GR" sz="2200" dirty="0" err="1"/>
              <a:t>θεωρητκό</a:t>
            </a:r>
            <a:r>
              <a:rPr lang="el-GR" sz="2200" dirty="0"/>
              <a:t> μέρος και εργαστηριακές ασκήσεις </a:t>
            </a:r>
            <a:br>
              <a:rPr lang="el-GR" sz="2200" dirty="0"/>
            </a:br>
            <a:r>
              <a:rPr lang="el-GR" sz="2200" dirty="0"/>
              <a:t>- Προβολή διαφανειών</a:t>
            </a:r>
            <a:br>
              <a:rPr lang="el-GR" sz="2200" dirty="0"/>
            </a:br>
            <a:r>
              <a:rPr lang="el-GR" sz="2200" dirty="0"/>
              <a:t>- Χρήση οπτικοακουστικού υλικού</a:t>
            </a:r>
            <a:br>
              <a:rPr lang="el-GR" sz="2200" dirty="0"/>
            </a:br>
            <a:r>
              <a:rPr lang="el-GR" sz="2200" dirty="0"/>
              <a:t>- Βιωματικές ασκήσεις και ασκήσεις εφαρμογής θεωρίας</a:t>
            </a:r>
            <a:br>
              <a:rPr lang="el-GR" sz="2200" dirty="0"/>
            </a:br>
            <a:r>
              <a:rPr lang="el-GR" sz="2200" dirty="0"/>
              <a:t>- </a:t>
            </a:r>
            <a:r>
              <a:rPr lang="el-GR" sz="2200" dirty="0" err="1"/>
              <a:t>Αναστοχαστικές</a:t>
            </a:r>
            <a:r>
              <a:rPr lang="el-GR" sz="2200" dirty="0"/>
              <a:t> εργασίες κατά τη διάρκεια των μαθημάτων</a:t>
            </a:r>
            <a:br>
              <a:rPr lang="el-GR" sz="2200" dirty="0"/>
            </a:br>
            <a:r>
              <a:rPr lang="el-GR" sz="2200" dirty="0"/>
              <a:t>- Όχι μόνο εισήγηση. Ενεργητική συμμετοχή και συζήτηση</a:t>
            </a:r>
          </a:p>
        </p:txBody>
      </p:sp>
    </p:spTree>
    <p:extLst>
      <p:ext uri="{BB962C8B-B14F-4D97-AF65-F5344CB8AC3E}">
        <p14:creationId xmlns:p14="http://schemas.microsoft.com/office/powerpoint/2010/main" val="395882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9C6D19-A6D1-61A3-2B4C-4D81CF34E81F}"/>
              </a:ext>
            </a:extLst>
          </p:cNvPr>
          <p:cNvSpPr>
            <a:spLocks noGrp="1"/>
          </p:cNvSpPr>
          <p:nvPr>
            <p:ph type="title"/>
          </p:nvPr>
        </p:nvSpPr>
        <p:spPr>
          <a:xfrm>
            <a:off x="686834" y="1153572"/>
            <a:ext cx="3200400" cy="4461163"/>
          </a:xfrm>
        </p:spPr>
        <p:txBody>
          <a:bodyPr>
            <a:normAutofit/>
          </a:bodyPr>
          <a:lstStyle/>
          <a:p>
            <a:r>
              <a:rPr lang="el-GR">
                <a:solidFill>
                  <a:srgbClr val="FFFFFF"/>
                </a:solidFill>
              </a:rPr>
              <a:t>Πλαίσιο &amp; Λειτουργία του μαθήματος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3D93CAD-1CE7-F37D-D637-BB047FD64C08}"/>
              </a:ext>
            </a:extLst>
          </p:cNvPr>
          <p:cNvSpPr>
            <a:spLocks noGrp="1"/>
          </p:cNvSpPr>
          <p:nvPr>
            <p:ph idx="1"/>
          </p:nvPr>
        </p:nvSpPr>
        <p:spPr>
          <a:xfrm>
            <a:off x="4447308" y="591344"/>
            <a:ext cx="6906491" cy="5585619"/>
          </a:xfrm>
        </p:spPr>
        <p:txBody>
          <a:bodyPr anchor="ctr">
            <a:normAutofit/>
          </a:bodyPr>
          <a:lstStyle/>
          <a:p>
            <a:pPr marL="0" indent="0">
              <a:buNone/>
            </a:pPr>
            <a:r>
              <a:rPr lang="el-GR" dirty="0"/>
              <a:t>- </a:t>
            </a:r>
          </a:p>
          <a:p>
            <a:pPr marL="0" indent="0">
              <a:buNone/>
            </a:pPr>
            <a:r>
              <a:rPr lang="el-GR" dirty="0"/>
              <a:t>Υποχρεωτικές παρουσίες στα εργαστήρια (έγκαιρη ενημέρωση για τον χώρο διεξαγωγής των μαθημάτων) και παρουσία στις θεωρίες</a:t>
            </a:r>
            <a:br>
              <a:rPr lang="el-GR" dirty="0"/>
            </a:br>
            <a:r>
              <a:rPr lang="el-GR" dirty="0"/>
              <a:t>- Διατύπωση ανησυχιών είτε κατ’ ιδίαν είτε ανοικτά στην τάξη</a:t>
            </a:r>
            <a:br>
              <a:rPr lang="el-GR" dirty="0"/>
            </a:br>
            <a:r>
              <a:rPr lang="el-GR" dirty="0"/>
              <a:t>- Αποστολή ηλεκτρονικού μηνύματος </a:t>
            </a:r>
            <a:br>
              <a:rPr lang="el-GR" dirty="0"/>
            </a:br>
            <a:r>
              <a:rPr lang="el-GR" dirty="0"/>
              <a:t>- Ημέρες συνεργασίας κατόπιν συνεννόησης</a:t>
            </a:r>
            <a:br>
              <a:rPr lang="el-GR" dirty="0"/>
            </a:br>
            <a:r>
              <a:rPr lang="el-GR" dirty="0"/>
              <a:t>- Ενεργητική συμμετοχή και συνεργασία</a:t>
            </a:r>
            <a:br>
              <a:rPr lang="el-GR" dirty="0"/>
            </a:br>
            <a:r>
              <a:rPr lang="el-GR" dirty="0"/>
              <a:t>- Έγκαιρη προσέλευση</a:t>
            </a:r>
            <a:br>
              <a:rPr lang="el-GR" dirty="0"/>
            </a:br>
            <a:endParaRPr lang="el-GR" dirty="0"/>
          </a:p>
        </p:txBody>
      </p:sp>
    </p:spTree>
    <p:extLst>
      <p:ext uri="{BB962C8B-B14F-4D97-AF65-F5344CB8AC3E}">
        <p14:creationId xmlns:p14="http://schemas.microsoft.com/office/powerpoint/2010/main" val="28969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AFEBEC-C579-D49E-BBF2-6B2658478BF6}"/>
              </a:ext>
            </a:extLst>
          </p:cNvPr>
          <p:cNvSpPr>
            <a:spLocks noGrp="1"/>
          </p:cNvSpPr>
          <p:nvPr>
            <p:ph type="title"/>
          </p:nvPr>
        </p:nvSpPr>
        <p:spPr>
          <a:xfrm>
            <a:off x="686834" y="591344"/>
            <a:ext cx="3200400" cy="5585619"/>
          </a:xfrm>
        </p:spPr>
        <p:txBody>
          <a:bodyPr>
            <a:normAutofit/>
          </a:bodyPr>
          <a:lstStyle/>
          <a:p>
            <a:r>
              <a:rPr lang="el-GR">
                <a:solidFill>
                  <a:srgbClr val="FFFFFF"/>
                </a:solidFill>
              </a:rPr>
              <a:t>Αξιολόγηση</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21EACA1-E5D6-A463-9F9F-9F0019685A4E}"/>
              </a:ext>
            </a:extLst>
          </p:cNvPr>
          <p:cNvSpPr>
            <a:spLocks noGrp="1"/>
          </p:cNvSpPr>
          <p:nvPr>
            <p:ph idx="1"/>
          </p:nvPr>
        </p:nvSpPr>
        <p:spPr>
          <a:xfrm>
            <a:off x="4447308" y="591344"/>
            <a:ext cx="6906491" cy="5585619"/>
          </a:xfrm>
        </p:spPr>
        <p:txBody>
          <a:bodyPr anchor="ctr">
            <a:normAutofit/>
          </a:bodyPr>
          <a:lstStyle/>
          <a:p>
            <a:r>
              <a:rPr lang="el-GR" dirty="0"/>
              <a:t>Ο βαθμός θα προκύψει από το 60% της θεωρίας (τελική γραπτή εξέταση) και το 40% των εργασιών που θα υλοποιηθούν στο πλαίσιο του εργαστηρίου (ρεπορτάζ – 30%, δελτίο ειδήσεων – 10%)</a:t>
            </a:r>
          </a:p>
          <a:p>
            <a:endParaRPr lang="el-GR" dirty="0"/>
          </a:p>
          <a:p>
            <a:r>
              <a:rPr lang="el-GR" dirty="0"/>
              <a:t>Σημαντικό! Θα συνεκτιμηθεί η ενεργή συμμετοχή κατά τη διάρκεια των μαθημάτων</a:t>
            </a:r>
          </a:p>
        </p:txBody>
      </p:sp>
    </p:spTree>
    <p:extLst>
      <p:ext uri="{BB962C8B-B14F-4D97-AF65-F5344CB8AC3E}">
        <p14:creationId xmlns:p14="http://schemas.microsoft.com/office/powerpoint/2010/main" val="259968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4FCA02-BB9C-568E-8B98-2418695E2C76}"/>
              </a:ext>
            </a:extLst>
          </p:cNvPr>
          <p:cNvSpPr>
            <a:spLocks noGrp="1"/>
          </p:cNvSpPr>
          <p:nvPr>
            <p:ph type="title"/>
          </p:nvPr>
        </p:nvSpPr>
        <p:spPr>
          <a:xfrm>
            <a:off x="6417733" y="317352"/>
            <a:ext cx="5291663" cy="769170"/>
          </a:xfrm>
        </p:spPr>
        <p:txBody>
          <a:bodyPr vert="horz" lIns="91440" tIns="45720" rIns="91440" bIns="45720" rtlCol="0" anchor="b">
            <a:normAutofit/>
          </a:bodyPr>
          <a:lstStyle/>
          <a:p>
            <a:pPr algn="ctr"/>
            <a:r>
              <a:rPr lang="en-US" sz="4000" b="1" dirty="0" err="1"/>
              <a:t>Βι</a:t>
            </a:r>
            <a:r>
              <a:rPr lang="en-US" sz="4000" b="1" dirty="0"/>
              <a:t>βλιογραφία</a:t>
            </a:r>
          </a:p>
        </p:txBody>
      </p:sp>
      <p:pic>
        <p:nvPicPr>
          <p:cNvPr id="6" name="Θέση περιεχομένου 5" descr="Εικόνα που περιέχει γράμμα, βιβλίο, κείμενο&#10;&#10;Το περιεχόμενο που δημιουργείται από AI ενδέχεται να είναι εσφαλμένο.">
            <a:extLst>
              <a:ext uri="{FF2B5EF4-FFF2-40B4-BE49-F238E27FC236}">
                <a16:creationId xmlns:a16="http://schemas.microsoft.com/office/drawing/2014/main" id="{1E0C485D-9CC0-5B66-5691-98891FE595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0601" r="12942" b="1"/>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Θέση περιεχομένου 2">
            <a:extLst>
              <a:ext uri="{FF2B5EF4-FFF2-40B4-BE49-F238E27FC236}">
                <a16:creationId xmlns:a16="http://schemas.microsoft.com/office/drawing/2014/main" id="{1B2F9A48-D7DF-4C18-78E0-D8BF1199C973}"/>
              </a:ext>
            </a:extLst>
          </p:cNvPr>
          <p:cNvSpPr>
            <a:spLocks noGrp="1"/>
          </p:cNvSpPr>
          <p:nvPr>
            <p:ph sz="half" idx="1"/>
          </p:nvPr>
        </p:nvSpPr>
        <p:spPr>
          <a:xfrm>
            <a:off x="6314740" y="1301675"/>
            <a:ext cx="5680036" cy="5238973"/>
          </a:xfrm>
        </p:spPr>
        <p:txBody>
          <a:bodyPr vert="horz" lIns="91440" tIns="45720" rIns="91440" bIns="45720" rtlCol="0">
            <a:normAutofit fontScale="92500" lnSpcReduction="10000"/>
          </a:bodyPr>
          <a:lstStyle/>
          <a:p>
            <a:r>
              <a:rPr lang="en-US" sz="1800" b="1" u="sng" dirty="0"/>
              <a:t>Βα</a:t>
            </a:r>
            <a:r>
              <a:rPr lang="en-US" sz="1800" b="1" u="sng" dirty="0" err="1"/>
              <a:t>σικό</a:t>
            </a:r>
            <a:r>
              <a:rPr lang="en-US" sz="1800" b="1" u="sng" dirty="0"/>
              <a:t> </a:t>
            </a:r>
            <a:r>
              <a:rPr lang="en-US" sz="1800" b="1" u="sng" dirty="0" err="1"/>
              <a:t>εγχειρίδιο</a:t>
            </a:r>
            <a:r>
              <a:rPr lang="en-US" sz="1800" b="1" u="sng" dirty="0"/>
              <a:t> μα</a:t>
            </a:r>
            <a:r>
              <a:rPr lang="en-US" sz="1800" b="1" u="sng" dirty="0" err="1"/>
              <a:t>θήμ</a:t>
            </a:r>
            <a:r>
              <a:rPr lang="en-US" sz="1800" b="1" u="sng" dirty="0"/>
              <a:t>ατος</a:t>
            </a:r>
            <a:r>
              <a:rPr lang="en-US" sz="1800" dirty="0"/>
              <a:t>: </a:t>
            </a:r>
            <a:endParaRPr lang="el-GR" sz="1800" dirty="0"/>
          </a:p>
          <a:p>
            <a:pPr marL="0" indent="0" algn="just">
              <a:buNone/>
            </a:pPr>
            <a:r>
              <a:rPr lang="en-US" sz="1800" dirty="0"/>
              <a:t>Boyd, A. (2006)</a:t>
            </a:r>
            <a:r>
              <a:rPr lang="el-GR" sz="1800" dirty="0"/>
              <a:t>. </a:t>
            </a:r>
            <a:r>
              <a:rPr lang="en-US" sz="1800" i="1" dirty="0"/>
              <a:t>Η </a:t>
            </a:r>
            <a:r>
              <a:rPr lang="en-US" sz="1800" i="1" dirty="0" err="1"/>
              <a:t>τέχνη</a:t>
            </a:r>
            <a:r>
              <a:rPr lang="en-US" sz="1800" i="1" dirty="0"/>
              <a:t> </a:t>
            </a:r>
            <a:r>
              <a:rPr lang="en-US" sz="1800" i="1" dirty="0" err="1"/>
              <a:t>της</a:t>
            </a:r>
            <a:r>
              <a:rPr lang="en-US" sz="1800" i="1" dirty="0"/>
              <a:t> </a:t>
            </a:r>
            <a:r>
              <a:rPr lang="en-US" sz="1800" i="1" dirty="0" err="1"/>
              <a:t>τηλεο</a:t>
            </a:r>
            <a:r>
              <a:rPr lang="en-US" sz="1800" i="1" dirty="0"/>
              <a:t>πτικής δημοσιογραφίας</a:t>
            </a:r>
            <a:r>
              <a:rPr lang="el-GR" sz="1800" i="1" dirty="0"/>
              <a:t>.</a:t>
            </a:r>
            <a:r>
              <a:rPr lang="el-GR" sz="1800" dirty="0"/>
              <a:t> Αθήνα:</a:t>
            </a:r>
            <a:r>
              <a:rPr lang="en-US" sz="1800" dirty="0"/>
              <a:t> Κάκτος.</a:t>
            </a:r>
          </a:p>
          <a:p>
            <a:r>
              <a:rPr lang="en-US" sz="1800" b="1" u="sng" dirty="0" err="1"/>
              <a:t>Συμ</a:t>
            </a:r>
            <a:r>
              <a:rPr lang="en-US" sz="1800" b="1" u="sng" dirty="0"/>
              <a:t>πληρωματική βιβλιογραφία</a:t>
            </a:r>
            <a:r>
              <a:rPr lang="en-US" sz="1800" dirty="0"/>
              <a:t>:</a:t>
            </a:r>
          </a:p>
          <a:p>
            <a:pPr marL="0" indent="0" algn="just">
              <a:buNone/>
            </a:pPr>
            <a:r>
              <a:rPr lang="en-US" sz="1800" dirty="0" err="1"/>
              <a:t>Βώ</a:t>
            </a:r>
            <a:r>
              <a:rPr lang="en-US" sz="1800" dirty="0"/>
              <a:t>βου, Γ. (2010). </a:t>
            </a:r>
            <a:r>
              <a:rPr lang="en-US" sz="1800" i="1" dirty="0"/>
              <a:t>Ο </a:t>
            </a:r>
            <a:r>
              <a:rPr lang="en-US" sz="1800" i="1" dirty="0" err="1"/>
              <a:t>κόσμος</a:t>
            </a:r>
            <a:r>
              <a:rPr lang="en-US" sz="1800" i="1" dirty="0"/>
              <a:t> </a:t>
            </a:r>
            <a:r>
              <a:rPr lang="en-US" sz="1800" i="1" dirty="0" err="1"/>
              <a:t>της</a:t>
            </a:r>
            <a:r>
              <a:rPr lang="en-US" sz="1800" i="1" dirty="0"/>
              <a:t> </a:t>
            </a:r>
            <a:r>
              <a:rPr lang="en-US" sz="1800" i="1" dirty="0" err="1"/>
              <a:t>τηλεόρ</a:t>
            </a:r>
            <a:r>
              <a:rPr lang="en-US" sz="1800" i="1" dirty="0"/>
              <a:t>ασης: Θεωρητικές προσεγγίσεις, ανάλυση προγραμμάτων και ελληνική πραγματικότητα</a:t>
            </a:r>
            <a:r>
              <a:rPr lang="en-US" sz="1800" dirty="0"/>
              <a:t>. </a:t>
            </a:r>
            <a:r>
              <a:rPr lang="en-US" sz="1800" dirty="0" err="1"/>
              <a:t>Αθήν</a:t>
            </a:r>
            <a:r>
              <a:rPr lang="en-US" sz="1800" dirty="0"/>
              <a:t>α: Ηρόδοτος.</a:t>
            </a:r>
            <a:endParaRPr lang="el-GR" sz="1800" dirty="0"/>
          </a:p>
          <a:p>
            <a:pPr marL="0" indent="0" algn="just">
              <a:buNone/>
            </a:pPr>
            <a:r>
              <a:rPr lang="en-US" sz="1800" dirty="0"/>
              <a:t>Boyd, A. (2001). </a:t>
            </a:r>
            <a:r>
              <a:rPr lang="en-US" sz="1800" i="1" dirty="0"/>
              <a:t>Broadcast journalism: techniques of radio and television news</a:t>
            </a:r>
            <a:r>
              <a:rPr lang="en-US" sz="1800" dirty="0"/>
              <a:t>. Taylor &amp; Francis.</a:t>
            </a:r>
            <a:endParaRPr lang="el-GR" sz="1800" dirty="0"/>
          </a:p>
          <a:p>
            <a:pPr marL="0" indent="0" algn="just">
              <a:buNone/>
            </a:pPr>
            <a:r>
              <a:rPr lang="el-GR" sz="1800" dirty="0" err="1"/>
              <a:t>Δουλκέρη</a:t>
            </a:r>
            <a:r>
              <a:rPr lang="el-GR" sz="1800" dirty="0"/>
              <a:t>, Τ. (2014). </a:t>
            </a:r>
            <a:r>
              <a:rPr lang="el-GR" sz="1800" i="1" dirty="0"/>
              <a:t>Από την τηλεόραση στα Νέα Μέσα Επικοινωνίας και ελληνική κοινωνία</a:t>
            </a:r>
            <a:r>
              <a:rPr lang="el-GR" sz="1800" dirty="0"/>
              <a:t>. Αθήνα: </a:t>
            </a:r>
            <a:r>
              <a:rPr lang="el-GR" sz="1800" dirty="0" err="1"/>
              <a:t>Παπαζήση</a:t>
            </a:r>
            <a:r>
              <a:rPr lang="el-GR" sz="1800" dirty="0"/>
              <a:t>.</a:t>
            </a:r>
          </a:p>
          <a:p>
            <a:pPr marL="0" indent="0" algn="just">
              <a:buNone/>
            </a:pPr>
            <a:r>
              <a:rPr lang="el-GR" sz="1800" dirty="0" err="1"/>
              <a:t>Μπλιάτκας</a:t>
            </a:r>
            <a:r>
              <a:rPr lang="el-GR" sz="1800" dirty="0"/>
              <a:t>, Κ. (2002). </a:t>
            </a:r>
            <a:r>
              <a:rPr lang="el-GR" sz="1800" i="1" dirty="0"/>
              <a:t>Εισαγωγή στο τηλεοπτικό ρεπορτάζ</a:t>
            </a:r>
            <a:r>
              <a:rPr lang="el-GR" sz="1800" dirty="0"/>
              <a:t>. Αθήνα: Ιανός.</a:t>
            </a:r>
          </a:p>
          <a:p>
            <a:pPr marL="0" indent="0" algn="just">
              <a:buNone/>
            </a:pPr>
            <a:r>
              <a:rPr lang="el-GR" sz="1800" dirty="0"/>
              <a:t>Παπαθανασόπουλος, Σ. (2000). </a:t>
            </a:r>
            <a:r>
              <a:rPr lang="el-GR" sz="1800" i="1" dirty="0"/>
              <a:t>Η τηλεόραση και το κοινό της</a:t>
            </a:r>
            <a:r>
              <a:rPr lang="el-GR" sz="1800" dirty="0"/>
              <a:t>. Αθήνα: Καστανιώτη.</a:t>
            </a:r>
          </a:p>
          <a:p>
            <a:pPr marL="0" indent="0" algn="just">
              <a:buNone/>
            </a:pPr>
            <a:r>
              <a:rPr lang="el-GR" sz="1800" dirty="0"/>
              <a:t>Πολίτης, Π. (2014). </a:t>
            </a:r>
            <a:r>
              <a:rPr lang="el-GR" sz="1800" i="1" dirty="0"/>
              <a:t>Η γλώσσα της τηλεοπτικής ενημέρωσης</a:t>
            </a:r>
            <a:r>
              <a:rPr lang="el-GR" sz="1800" dirty="0"/>
              <a:t>. Ινστιτούτο Νεοελληνικών Σπουδών.</a:t>
            </a:r>
          </a:p>
          <a:p>
            <a:pPr marL="0" indent="0" algn="just">
              <a:buNone/>
            </a:pPr>
            <a:r>
              <a:rPr lang="el-GR" sz="1800" dirty="0" err="1"/>
              <a:t>Yorke</a:t>
            </a:r>
            <a:r>
              <a:rPr lang="el-GR" sz="1800" dirty="0"/>
              <a:t>, I. (2008). </a:t>
            </a:r>
            <a:r>
              <a:rPr lang="el-GR" sz="1800" i="1" dirty="0"/>
              <a:t>Εισαγωγή στο τηλεοπτικό ρεπορτάζ</a:t>
            </a:r>
            <a:r>
              <a:rPr lang="el-GR" sz="1800" dirty="0"/>
              <a:t>. Αθήνα: </a:t>
            </a:r>
            <a:r>
              <a:rPr lang="el-GR" sz="1800" dirty="0" err="1"/>
              <a:t>Πλέθρον</a:t>
            </a:r>
            <a:endParaRPr lang="en-US" sz="1800" dirty="0"/>
          </a:p>
          <a:p>
            <a:pPr marL="0"/>
            <a:endParaRPr lang="en-US" sz="1800" dirty="0"/>
          </a:p>
          <a:p>
            <a:endParaRPr lang="en-US" sz="1800" dirty="0"/>
          </a:p>
          <a:p>
            <a:endParaRPr lang="en-US" sz="1800" dirty="0"/>
          </a:p>
        </p:txBody>
      </p:sp>
    </p:spTree>
    <p:extLst>
      <p:ext uri="{BB962C8B-B14F-4D97-AF65-F5344CB8AC3E}">
        <p14:creationId xmlns:p14="http://schemas.microsoft.com/office/powerpoint/2010/main" val="108785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1064260" y="671830"/>
            <a:ext cx="4239260" cy="5586729"/>
          </a:xfrm>
        </p:spPr>
        <p:txBody>
          <a:bodyPr vert="horz" lIns="91440" tIns="45720" rIns="91440" bIns="45720" rtlCol="0" anchor="ctr">
            <a:normAutofit/>
          </a:bodyPr>
          <a:lstStyle/>
          <a:p>
            <a:pPr algn="ctr">
              <a:lnSpc>
                <a:spcPct val="150000"/>
              </a:lnSpc>
            </a:pPr>
            <a:br>
              <a:rPr lang="el-GR" sz="2000" dirty="0">
                <a:solidFill>
                  <a:schemeClr val="tx1"/>
                </a:solidFill>
                <a:latin typeface="Candara" panose="020E0502030303020204" pitchFamily="34" charset="0"/>
              </a:rPr>
            </a:br>
            <a:br>
              <a:rPr lang="el-GR" sz="2000" dirty="0">
                <a:solidFill>
                  <a:schemeClr val="tx1"/>
                </a:solidFill>
                <a:latin typeface="Candara" panose="020E0502030303020204" pitchFamily="34" charset="0"/>
              </a:rPr>
            </a:br>
            <a:r>
              <a:rPr lang="el-GR" sz="3000" b="1" dirty="0">
                <a:solidFill>
                  <a:schemeClr val="tx1"/>
                </a:solidFill>
                <a:latin typeface="+mn-lt"/>
                <a:ea typeface="+mn-ea"/>
                <a:cs typeface="+mn-cs"/>
              </a:rPr>
              <a:t>Καλή μας ακαδημαϊκή χρονιά!!!</a:t>
            </a:r>
            <a:br>
              <a:rPr lang="el-GR" sz="2400" dirty="0">
                <a:solidFill>
                  <a:schemeClr val="tx1"/>
                </a:solidFill>
                <a:latin typeface="+mn-lt"/>
                <a:ea typeface="+mn-ea"/>
                <a:cs typeface="+mn-cs"/>
              </a:rPr>
            </a:br>
            <a:br>
              <a:rPr lang="el-GR" sz="2400" dirty="0">
                <a:solidFill>
                  <a:schemeClr val="tx1"/>
                </a:solidFill>
                <a:latin typeface="+mn-lt"/>
                <a:ea typeface="+mn-ea"/>
                <a:cs typeface="+mn-cs"/>
              </a:rPr>
            </a:br>
            <a:br>
              <a:rPr lang="el-GR" sz="2000" dirty="0">
                <a:solidFill>
                  <a:schemeClr val="tx1"/>
                </a:solidFill>
                <a:latin typeface="Candara" panose="020E0502030303020204" pitchFamily="34" charset="0"/>
              </a:rPr>
            </a:br>
            <a:endParaRPr lang="en-US" sz="2000" kern="1200" dirty="0">
              <a:solidFill>
                <a:schemeClr val="tx1"/>
              </a:solidFill>
              <a:latin typeface="Candara" panose="020E0502030303020204" pitchFamily="34" charset="0"/>
            </a:endParaRPr>
          </a:p>
        </p:txBody>
      </p:sp>
      <p:pic>
        <p:nvPicPr>
          <p:cNvPr id="7" name="Εικόνα 6">
            <a:extLst>
              <a:ext uri="{FF2B5EF4-FFF2-40B4-BE49-F238E27FC236}">
                <a16:creationId xmlns:a16="http://schemas.microsoft.com/office/drawing/2014/main" id="{8638A2D8-FDE1-F540-33A6-796C3E9CD6E4}"/>
              </a:ext>
            </a:extLst>
          </p:cNvPr>
          <p:cNvPicPr>
            <a:picLocks noChangeAspect="1"/>
          </p:cNvPicPr>
          <p:nvPr/>
        </p:nvPicPr>
        <p:blipFill>
          <a:blip r:embed="rId2"/>
          <a:stretch>
            <a:fillRect/>
          </a:stretch>
        </p:blipFill>
        <p:spPr>
          <a:xfrm>
            <a:off x="6022340" y="600075"/>
            <a:ext cx="5105400" cy="5962650"/>
          </a:xfrm>
          <a:prstGeom prst="rect">
            <a:avLst/>
          </a:prstGeom>
        </p:spPr>
      </p:pic>
    </p:spTree>
    <p:extLst>
      <p:ext uri="{BB962C8B-B14F-4D97-AF65-F5344CB8AC3E}">
        <p14:creationId xmlns:p14="http://schemas.microsoft.com/office/powerpoint/2010/main" val="3050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87120" y="2958853"/>
            <a:ext cx="2926080" cy="3029344"/>
          </a:xfrm>
        </p:spPr>
        <p:txBody>
          <a:bodyPr vert="horz" lIns="91440" tIns="45720" rIns="91440" bIns="45720" rtlCol="0">
            <a:normAutofit/>
          </a:bodyPr>
          <a:lstStyle/>
          <a:p>
            <a:r>
              <a:rPr lang="el-GR" sz="3000" dirty="0">
                <a:solidFill>
                  <a:srgbClr val="FFFFFF"/>
                </a:solidFill>
                <a:latin typeface="Century Gothic" panose="020B0502020202020204" pitchFamily="34" charset="0"/>
              </a:rPr>
              <a:t>Τελική εργασία </a:t>
            </a:r>
            <a:r>
              <a:rPr lang="el-GR" sz="3200" dirty="0">
                <a:solidFill>
                  <a:srgbClr val="FFFFFF"/>
                </a:solidFill>
                <a:latin typeface="Century Gothic" panose="020B0502020202020204" pitchFamily="34" charset="0"/>
              </a:rPr>
              <a:t>(εργαστήριο)</a:t>
            </a:r>
            <a:br>
              <a:rPr lang="el-GR" sz="3200" dirty="0">
                <a:solidFill>
                  <a:srgbClr val="FFFFFF"/>
                </a:solidFill>
                <a:latin typeface="Candara" panose="020E0502030303020204" pitchFamily="34" charset="0"/>
              </a:rPr>
            </a:br>
            <a:br>
              <a:rPr lang="el-GR" sz="3200" dirty="0">
                <a:solidFill>
                  <a:srgbClr val="FFFFFF"/>
                </a:solidFill>
                <a:latin typeface="Candara" panose="020E0502030303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gn="just">
              <a:lnSpc>
                <a:spcPct val="150000"/>
              </a:lnSpc>
            </a:pPr>
            <a:r>
              <a:rPr lang="el-GR" sz="2400" dirty="0"/>
              <a:t>Ετοιμάστε ένα τηλεοπτικό ρεπορτάζ (βίντεο) με γενική θεματολογία την Καστοριά, διάρκειας 2:00-2:30 λεπτών, σύμφωνα με τις δημοσιογραφικές αρχές που θα διδαχθείτε</a:t>
            </a:r>
          </a:p>
          <a:p>
            <a:pPr algn="just">
              <a:lnSpc>
                <a:spcPct val="150000"/>
              </a:lnSpc>
            </a:pPr>
            <a:r>
              <a:rPr lang="el-GR" sz="2400"/>
              <a:t>Το θέμα θα πρέπει να οριστικοποιηθεί έως τις 23/10</a:t>
            </a:r>
          </a:p>
          <a:p>
            <a:pPr algn="just">
              <a:lnSpc>
                <a:spcPct val="150000"/>
              </a:lnSpc>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87120" y="2958853"/>
            <a:ext cx="2926080" cy="3029344"/>
          </a:xfrm>
        </p:spPr>
        <p:txBody>
          <a:bodyPr vert="horz" lIns="91440" tIns="45720" rIns="91440" bIns="45720" rtlCol="0">
            <a:normAutofit/>
          </a:bodyPr>
          <a:lstStyle/>
          <a:p>
            <a:r>
              <a:rPr lang="el-GR" sz="3000" dirty="0">
                <a:solidFill>
                  <a:srgbClr val="FFFFFF"/>
                </a:solidFill>
                <a:latin typeface="Century Gothic" panose="020B0502020202020204" pitchFamily="34" charset="0"/>
              </a:rPr>
              <a:t>Τελική εργασία </a:t>
            </a:r>
            <a:r>
              <a:rPr lang="el-GR" sz="3200" dirty="0">
                <a:solidFill>
                  <a:srgbClr val="FFFFFF"/>
                </a:solidFill>
                <a:latin typeface="Century Gothic" panose="020B0502020202020204" pitchFamily="34" charset="0"/>
              </a:rPr>
              <a:t>(εργαστήριο)</a:t>
            </a:r>
            <a:br>
              <a:rPr lang="el-GR" sz="3200" dirty="0">
                <a:solidFill>
                  <a:srgbClr val="FFFFFF"/>
                </a:solidFill>
                <a:latin typeface="Candara" panose="020E0502030303020204" pitchFamily="34" charset="0"/>
              </a:rPr>
            </a:br>
            <a:br>
              <a:rPr lang="el-GR" sz="3200" dirty="0">
                <a:solidFill>
                  <a:srgbClr val="FFFFFF"/>
                </a:solidFill>
                <a:latin typeface="Candara" panose="020E0502030303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gn="just">
              <a:lnSpc>
                <a:spcPct val="150000"/>
              </a:lnSpc>
            </a:pPr>
            <a:r>
              <a:rPr lang="el-GR" sz="2400" dirty="0"/>
              <a:t>Τι είναι το ρεπορτάζ; </a:t>
            </a:r>
          </a:p>
          <a:p>
            <a:pPr algn="just">
              <a:lnSpc>
                <a:spcPct val="150000"/>
              </a:lnSpc>
            </a:pPr>
            <a:r>
              <a:rPr lang="el-GR" sz="2400" dirty="0"/>
              <a:t>Η συλλογή ειδήσεων και πληροφοριών γύρω από ένα θέμα ή γεγονός και η παρουσίασή του στο Διαδίκτυο, σε εφημερίδα ή περιοδικό, στην τηλεόραση ή στο ραδιόφωνο</a:t>
            </a:r>
          </a:p>
          <a:p>
            <a:pPr algn="just">
              <a:lnSpc>
                <a:spcPct val="150000"/>
              </a:lnSpc>
            </a:pPr>
            <a:r>
              <a:rPr lang="el-GR" sz="2400" dirty="0"/>
              <a:t>Το ρεπορτάζ είναι έρευνα</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87120" y="2958853"/>
            <a:ext cx="2926080" cy="3029344"/>
          </a:xfrm>
        </p:spPr>
        <p:txBody>
          <a:bodyPr vert="horz" lIns="91440" tIns="45720" rIns="91440" bIns="45720" rtlCol="0">
            <a:normAutofit/>
          </a:bodyPr>
          <a:lstStyle/>
          <a:p>
            <a:r>
              <a:rPr lang="el-GR" sz="3000" dirty="0">
                <a:solidFill>
                  <a:srgbClr val="FFFFFF"/>
                </a:solidFill>
                <a:latin typeface="Century Gothic" panose="020B0502020202020204" pitchFamily="34" charset="0"/>
              </a:rPr>
              <a:t>Τελική εργασία </a:t>
            </a:r>
            <a:r>
              <a:rPr lang="el-GR" sz="3200" dirty="0">
                <a:solidFill>
                  <a:srgbClr val="FFFFFF"/>
                </a:solidFill>
                <a:latin typeface="Century Gothic" panose="020B0502020202020204" pitchFamily="34" charset="0"/>
              </a:rPr>
              <a:t>(εργαστήριο)</a:t>
            </a:r>
            <a:br>
              <a:rPr lang="el-GR" sz="3200" dirty="0">
                <a:solidFill>
                  <a:srgbClr val="FFFFFF"/>
                </a:solidFill>
                <a:latin typeface="Candara" panose="020E0502030303020204" pitchFamily="34" charset="0"/>
              </a:rPr>
            </a:br>
            <a:br>
              <a:rPr lang="el-GR" sz="3200" dirty="0">
                <a:solidFill>
                  <a:srgbClr val="FFFFFF"/>
                </a:solidFill>
                <a:latin typeface="Candara" panose="020E0502030303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gn="just">
              <a:lnSpc>
                <a:spcPct val="120000"/>
              </a:lnSpc>
            </a:pPr>
            <a:r>
              <a:rPr lang="el-GR" sz="2400" dirty="0"/>
              <a:t>Το ρεπορτάζ θα πρέπει να παρουσιάζει [επίκαιρες] πληροφορίες</a:t>
            </a:r>
            <a:endParaRPr lang="en-US" sz="2400" dirty="0"/>
          </a:p>
          <a:p>
            <a:pPr algn="just">
              <a:lnSpc>
                <a:spcPct val="120000"/>
              </a:lnSpc>
            </a:pPr>
            <a:r>
              <a:rPr lang="el-GR" sz="2400" dirty="0"/>
              <a:t>Τα πλάνα και οι συνεντεύξεις του ρεπορτάζ θα πρέπει να είναι πρωτότυπα (όχι αρχείου)</a:t>
            </a:r>
          </a:p>
          <a:p>
            <a:pPr algn="just">
              <a:lnSpc>
                <a:spcPct val="120000"/>
              </a:lnSpc>
            </a:pPr>
            <a:r>
              <a:rPr lang="el-GR" sz="2400" dirty="0"/>
              <a:t>Το ρεπορτάζ θα πρέπει να περιέχει τουλάχιστον δύο πηγές υπό τη μορφή συνεντεύξεων και/ή γκάλοπ, καθώς και άλλα στοιχεία που θα διδαχθούμε (</a:t>
            </a:r>
            <a:r>
              <a:rPr lang="el-GR" sz="2400" dirty="0" err="1"/>
              <a:t>standup</a:t>
            </a:r>
            <a:r>
              <a:rPr lang="el-GR" sz="2400" dirty="0"/>
              <a:t>, εναλλαγές πλάνων κτλ.)</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87120" y="2958853"/>
            <a:ext cx="2926080" cy="3029344"/>
          </a:xfrm>
        </p:spPr>
        <p:txBody>
          <a:bodyPr vert="horz" lIns="91440" tIns="45720" rIns="91440" bIns="45720" rtlCol="0">
            <a:normAutofit/>
          </a:bodyPr>
          <a:lstStyle/>
          <a:p>
            <a:r>
              <a:rPr lang="el-GR" sz="3000" dirty="0">
                <a:solidFill>
                  <a:srgbClr val="FFFFFF"/>
                </a:solidFill>
                <a:latin typeface="Century Gothic" panose="020B0502020202020204" pitchFamily="34" charset="0"/>
              </a:rPr>
              <a:t>Τι θα πρέπει να περιλαμβάνει το ρεπορτάζ; </a:t>
            </a:r>
            <a:br>
              <a:rPr lang="el-GR" sz="30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gn="just">
              <a:lnSpc>
                <a:spcPct val="150000"/>
              </a:lnSpc>
            </a:pPr>
            <a:r>
              <a:rPr lang="el-GR" sz="2400" dirty="0"/>
              <a:t>Πληροφορίες για κάποιο θέμα [τις οποίες θα συγκεντρώσετε εσείς], </a:t>
            </a:r>
            <a:r>
              <a:rPr lang="el-GR" sz="2400" dirty="0" err="1"/>
              <a:t>σπικάζ</a:t>
            </a:r>
            <a:r>
              <a:rPr lang="el-GR" sz="2400" dirty="0"/>
              <a:t>, </a:t>
            </a:r>
            <a:r>
              <a:rPr lang="el-GR" sz="2400" dirty="0" err="1"/>
              <a:t>stand</a:t>
            </a:r>
            <a:r>
              <a:rPr lang="el-GR" sz="2400" dirty="0"/>
              <a:t> </a:t>
            </a:r>
            <a:r>
              <a:rPr lang="el-GR" sz="2400" dirty="0" err="1"/>
              <a:t>up</a:t>
            </a:r>
            <a:r>
              <a:rPr lang="el-GR" sz="2400" dirty="0"/>
              <a:t>, τηλεοπτικές λήψεις/πλάνα, συνεντεύξεις με πηγές που θα σας δώσουν πληροφορίες, μουσική, ήχους/εφέ κτλ.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537882" y="1183341"/>
            <a:ext cx="4125558" cy="4754879"/>
          </a:xfrm>
          <a:noFill/>
        </p:spPr>
        <p:txBody>
          <a:bodyPr vert="horz" lIns="91440" tIns="45720" rIns="91440" bIns="45720" rtlCol="0" anchor="ctr">
            <a:normAutofit/>
          </a:bodyPr>
          <a:lstStyle/>
          <a:p>
            <a:pPr algn="ctr">
              <a:lnSpc>
                <a:spcPct val="150000"/>
              </a:lnSpc>
            </a:pPr>
            <a:r>
              <a:rPr lang="en-US" sz="2800" b="1" dirty="0" err="1">
                <a:solidFill>
                  <a:schemeClr val="tx1"/>
                </a:solidFill>
              </a:rPr>
              <a:t>Εσείς</a:t>
            </a:r>
            <a:r>
              <a:rPr lang="en-US" sz="2800" b="1" dirty="0">
                <a:solidFill>
                  <a:schemeClr val="tx1"/>
                </a:solidFill>
              </a:rPr>
              <a:t> β</a:t>
            </a:r>
            <a:r>
              <a:rPr lang="en-US" sz="2800" b="1" dirty="0" err="1">
                <a:solidFill>
                  <a:schemeClr val="tx1"/>
                </a:solidFill>
              </a:rPr>
              <a:t>λέ</a:t>
            </a:r>
            <a:r>
              <a:rPr lang="en-US" sz="2800" b="1" dirty="0">
                <a:solidFill>
                  <a:schemeClr val="tx1"/>
                </a:solidFill>
              </a:rPr>
              <a:t>πετε τηλεόραση;</a:t>
            </a:r>
          </a:p>
        </p:txBody>
      </p:sp>
      <p:pic>
        <p:nvPicPr>
          <p:cNvPr id="3" name="Εικόνα 2">
            <a:extLst>
              <a:ext uri="{FF2B5EF4-FFF2-40B4-BE49-F238E27FC236}">
                <a16:creationId xmlns:a16="http://schemas.microsoft.com/office/drawing/2014/main" id="{3D00108A-95AA-39E8-4158-1A06D7CCDDD2}"/>
              </a:ext>
            </a:extLst>
          </p:cNvPr>
          <p:cNvPicPr>
            <a:picLocks noChangeAspect="1"/>
          </p:cNvPicPr>
          <p:nvPr/>
        </p:nvPicPr>
        <p:blipFill>
          <a:blip r:embed="rId2"/>
          <a:stretch>
            <a:fillRect/>
          </a:stretch>
        </p:blipFill>
        <p:spPr>
          <a:xfrm>
            <a:off x="4920588" y="643466"/>
            <a:ext cx="6494156" cy="5568739"/>
          </a:xfrm>
          <a:prstGeom prst="rect">
            <a:avLst/>
          </a:prstGeom>
        </p:spPr>
      </p:pic>
    </p:spTree>
    <p:extLst>
      <p:ext uri="{BB962C8B-B14F-4D97-AF65-F5344CB8AC3E}">
        <p14:creationId xmlns:p14="http://schemas.microsoft.com/office/powerpoint/2010/main" val="128076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a:bodyPr>
          <a:lstStyle/>
          <a:p>
            <a:r>
              <a:rPr lang="en-US" sz="3200" dirty="0">
                <a:solidFill>
                  <a:srgbClr val="FFFFFF"/>
                </a:solidFill>
                <a:latin typeface="Century Gothic" panose="020B0502020202020204" pitchFamily="34" charset="0"/>
              </a:rPr>
              <a:t>Script</a:t>
            </a: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gn="just">
              <a:lnSpc>
                <a:spcPct val="150000"/>
              </a:lnSpc>
            </a:pPr>
            <a:r>
              <a:rPr lang="el-GR" sz="2400" dirty="0"/>
              <a:t>Όλα τα στοιχεία του ρεπορτάζ θα μπουν σε μια σειρά μέσα από ένα </a:t>
            </a:r>
            <a:r>
              <a:rPr lang="el-GR" sz="2400" dirty="0" err="1"/>
              <a:t>script</a:t>
            </a:r>
            <a:r>
              <a:rPr lang="el-GR" sz="2400" dirty="0"/>
              <a:t> – τι είναι το </a:t>
            </a:r>
            <a:r>
              <a:rPr lang="el-GR" sz="2400" dirty="0" err="1"/>
              <a:t>script</a:t>
            </a:r>
            <a:r>
              <a:rPr lang="el-GR" sz="2400" dirty="0"/>
              <a:t>; </a:t>
            </a:r>
            <a:endParaRPr lang="en-US" sz="2400" dirty="0"/>
          </a:p>
          <a:p>
            <a:pPr algn="just">
              <a:lnSpc>
                <a:spcPct val="150000"/>
              </a:lnSpc>
            </a:pPr>
            <a:r>
              <a:rPr lang="el-GR" sz="2400" dirty="0"/>
              <a:t>Ένα σενάριο, ένα σχέδιο που αποτυπώνει αναλυτικά το πώς θα είναι το ρεπορτάζ μας</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Θέση περιεχομένου 3"/>
          <p:cNvGraphicFramePr>
            <a:graphicFrameLocks noGrp="1"/>
          </p:cNvGraphicFramePr>
          <p:nvPr>
            <p:ph idx="1"/>
          </p:nvPr>
        </p:nvGraphicFramePr>
        <p:xfrm>
          <a:off x="1106265" y="3008354"/>
          <a:ext cx="9982238" cy="3147285"/>
        </p:xfrm>
        <a:graphic>
          <a:graphicData uri="http://schemas.openxmlformats.org/drawingml/2006/table">
            <a:tbl>
              <a:tblPr firstRow="1" bandRow="1"/>
              <a:tblGrid>
                <a:gridCol w="2405251">
                  <a:extLst>
                    <a:ext uri="{9D8B030D-6E8A-4147-A177-3AD203B41FA5}">
                      <a16:colId xmlns:a16="http://schemas.microsoft.com/office/drawing/2014/main" val="20000"/>
                    </a:ext>
                  </a:extLst>
                </a:gridCol>
                <a:gridCol w="1500170">
                  <a:extLst>
                    <a:ext uri="{9D8B030D-6E8A-4147-A177-3AD203B41FA5}">
                      <a16:colId xmlns:a16="http://schemas.microsoft.com/office/drawing/2014/main" val="20001"/>
                    </a:ext>
                  </a:extLst>
                </a:gridCol>
                <a:gridCol w="1958270">
                  <a:extLst>
                    <a:ext uri="{9D8B030D-6E8A-4147-A177-3AD203B41FA5}">
                      <a16:colId xmlns:a16="http://schemas.microsoft.com/office/drawing/2014/main" val="20002"/>
                    </a:ext>
                  </a:extLst>
                </a:gridCol>
                <a:gridCol w="4118547">
                  <a:extLst>
                    <a:ext uri="{9D8B030D-6E8A-4147-A177-3AD203B41FA5}">
                      <a16:colId xmlns:a16="http://schemas.microsoft.com/office/drawing/2014/main" val="20003"/>
                    </a:ext>
                  </a:extLst>
                </a:gridCol>
              </a:tblGrid>
              <a:tr h="456469">
                <a:tc>
                  <a:txBody>
                    <a:bodyPr/>
                    <a:lstStyle/>
                    <a:p>
                      <a:pPr algn="ctr">
                        <a:lnSpc>
                          <a:spcPct val="150000"/>
                        </a:lnSpc>
                        <a:spcAft>
                          <a:spcPts val="800"/>
                        </a:spcAft>
                      </a:pPr>
                      <a:r>
                        <a:rPr lang="el-GR" sz="1700" dirty="0">
                          <a:effectLst/>
                          <a:latin typeface="Times New Roman" panose="02020603050405020304" pitchFamily="18" charset="0"/>
                          <a:cs typeface="Times New Roman" panose="02020603050405020304" pitchFamily="18" charset="0"/>
                        </a:rPr>
                        <a:t>Διάρκεια</a:t>
                      </a:r>
                    </a:p>
                  </a:txBody>
                  <a:tcPr marL="59374" marR="59374" marT="39583" marB="395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700">
                          <a:effectLst/>
                          <a:latin typeface="Times New Roman" panose="02020603050405020304" pitchFamily="18" charset="0"/>
                          <a:cs typeface="Times New Roman" panose="02020603050405020304" pitchFamily="18" charset="0"/>
                        </a:rPr>
                        <a:t>Εικόνα</a:t>
                      </a:r>
                    </a:p>
                  </a:txBody>
                  <a:tcPr marL="59374" marR="59374" marT="39583" marB="395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700" dirty="0">
                          <a:effectLst/>
                          <a:latin typeface="Times New Roman" panose="02020603050405020304" pitchFamily="18" charset="0"/>
                          <a:cs typeface="Times New Roman" panose="02020603050405020304" pitchFamily="18" charset="0"/>
                        </a:rPr>
                        <a:t>Ήχος</a:t>
                      </a:r>
                    </a:p>
                  </a:txBody>
                  <a:tcPr marL="59374" marR="59374" marT="39583" marB="395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700">
                          <a:effectLst/>
                          <a:latin typeface="Times New Roman" panose="02020603050405020304" pitchFamily="18" charset="0"/>
                          <a:cs typeface="Times New Roman" panose="02020603050405020304" pitchFamily="18" charset="0"/>
                        </a:rPr>
                        <a:t>Κείμενο</a:t>
                      </a:r>
                    </a:p>
                  </a:txBody>
                  <a:tcPr marL="59374" marR="59374" marT="39583" marB="395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1944">
                <a:tc>
                  <a:txBody>
                    <a:bodyPr/>
                    <a:lstStyle/>
                    <a:p>
                      <a:pPr algn="ctr">
                        <a:lnSpc>
                          <a:spcPct val="150000"/>
                        </a:lnSpc>
                        <a:spcAft>
                          <a:spcPts val="800"/>
                        </a:spcAft>
                      </a:pPr>
                      <a:r>
                        <a:rPr lang="en-US" sz="1600">
                          <a:effectLst/>
                          <a:latin typeface="Times New Roman" panose="02020603050405020304" pitchFamily="18" charset="0"/>
                          <a:cs typeface="Times New Roman" panose="02020603050405020304" pitchFamily="18" charset="0"/>
                        </a:rPr>
                        <a:t>00.00 - 00.20</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600" dirty="0">
                          <a:effectLst/>
                          <a:latin typeface="Times New Roman" panose="02020603050405020304" pitchFamily="18" charset="0"/>
                          <a:cs typeface="Times New Roman" panose="02020603050405020304" pitchFamily="18" charset="0"/>
                        </a:rPr>
                        <a:t>GV</a:t>
                      </a:r>
                      <a:endParaRPr lang="el-GR" sz="1600" dirty="0">
                        <a:effectLst/>
                        <a:latin typeface="Times New Roman" panose="02020603050405020304" pitchFamily="18" charset="0"/>
                        <a:cs typeface="Times New Roman" panose="02020603050405020304" pitchFamily="18" charset="0"/>
                      </a:endParaRP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600" kern="1200" dirty="0">
                          <a:solidFill>
                            <a:schemeClr val="tx1"/>
                          </a:solidFill>
                          <a:effectLst/>
                          <a:latin typeface="Times New Roman" panose="02020603050405020304" pitchFamily="18" charset="0"/>
                          <a:ea typeface="+mn-ea"/>
                          <a:cs typeface="Times New Roman" panose="02020603050405020304" pitchFamily="18" charset="0"/>
                        </a:rPr>
                        <a:t>VO</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600">
                          <a:effectLst/>
                          <a:latin typeface="Times New Roman" panose="02020603050405020304" pitchFamily="18" charset="0"/>
                          <a:cs typeface="Times New Roman" panose="02020603050405020304" pitchFamily="18" charset="0"/>
                        </a:rPr>
                        <a:t>Περίπου 40 λέξεις κείμενο</a:t>
                      </a:r>
                      <a:r>
                        <a:rPr lang="en-US" sz="1600">
                          <a:effectLst/>
                          <a:latin typeface="Times New Roman" panose="02020603050405020304" pitchFamily="18" charset="0"/>
                          <a:cs typeface="Times New Roman" panose="02020603050405020304" pitchFamily="18" charset="0"/>
                        </a:rPr>
                        <a:t> […]</a:t>
                      </a:r>
                      <a:endParaRPr lang="el-GR" sz="1600">
                        <a:effectLst/>
                        <a:latin typeface="Times New Roman" panose="02020603050405020304" pitchFamily="18" charset="0"/>
                        <a:cs typeface="Times New Roman" panose="02020603050405020304" pitchFamily="18" charset="0"/>
                      </a:endParaRP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6928">
                <a:tc>
                  <a:txBody>
                    <a:bodyPr/>
                    <a:lstStyle/>
                    <a:p>
                      <a:pPr algn="ctr">
                        <a:lnSpc>
                          <a:spcPct val="150000"/>
                        </a:lnSpc>
                        <a:spcAft>
                          <a:spcPts val="800"/>
                        </a:spcAft>
                      </a:pPr>
                      <a:r>
                        <a:rPr lang="en-US" sz="1600">
                          <a:effectLst/>
                          <a:latin typeface="Times New Roman" panose="02020603050405020304" pitchFamily="18" charset="0"/>
                          <a:cs typeface="Times New Roman" panose="02020603050405020304" pitchFamily="18" charset="0"/>
                        </a:rPr>
                        <a:t>00.21 - 00. 40</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600">
                          <a:effectLst/>
                          <a:latin typeface="Times New Roman" panose="02020603050405020304" pitchFamily="18" charset="0"/>
                          <a:cs typeface="Times New Roman" panose="02020603050405020304" pitchFamily="18" charset="0"/>
                        </a:rPr>
                        <a:t>MS</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600" dirty="0">
                          <a:effectLst/>
                          <a:latin typeface="Times New Roman" panose="02020603050405020304" pitchFamily="18" charset="0"/>
                          <a:cs typeface="Times New Roman" panose="02020603050405020304" pitchFamily="18" charset="0"/>
                        </a:rPr>
                        <a:t>VO</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600" dirty="0">
                          <a:effectLst/>
                          <a:latin typeface="Times New Roman" panose="02020603050405020304" pitchFamily="18" charset="0"/>
                          <a:cs typeface="Times New Roman" panose="02020603050405020304" pitchFamily="18" charset="0"/>
                        </a:rPr>
                        <a:t>Περίπου 40 λέξεις κείμενο </a:t>
                      </a:r>
                      <a:r>
                        <a:rPr lang="el-GR" sz="1600" i="0" dirty="0">
                          <a:effectLst/>
                          <a:latin typeface="Times New Roman" panose="02020603050405020304" pitchFamily="18" charset="0"/>
                          <a:cs typeface="Times New Roman" panose="02020603050405020304" pitchFamily="18" charset="0"/>
                        </a:rPr>
                        <a:t>[«Ο κτηνίατρος Χρήστος Ηλιόπουλος εξηγεί στην κάμερα του Χ ότι στο ιατρείο του φθάνουν καθημερινά καταγγελίες για αδέσποτα ζώα...»</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944">
                <a:tc>
                  <a:txBody>
                    <a:bodyPr/>
                    <a:lstStyle/>
                    <a:p>
                      <a:pPr algn="ctr">
                        <a:lnSpc>
                          <a:spcPct val="150000"/>
                        </a:lnSpc>
                        <a:spcAft>
                          <a:spcPts val="800"/>
                        </a:spcAft>
                      </a:pPr>
                      <a:r>
                        <a:rPr lang="el-GR" sz="1600" dirty="0">
                          <a:effectLst/>
                          <a:latin typeface="Times New Roman" panose="02020603050405020304" pitchFamily="18" charset="0"/>
                          <a:cs typeface="Times New Roman" panose="02020603050405020304" pitchFamily="18" charset="0"/>
                        </a:rPr>
                        <a:t>00.41 – 00.51</a:t>
                      </a:r>
                      <a:r>
                        <a:rPr lang="en-US" sz="1600" dirty="0">
                          <a:effectLst/>
                          <a:latin typeface="Times New Roman" panose="02020603050405020304" pitchFamily="18" charset="0"/>
                          <a:cs typeface="Times New Roman" panose="02020603050405020304" pitchFamily="18" charset="0"/>
                        </a:rPr>
                        <a:t> </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600">
                          <a:effectLst/>
                          <a:latin typeface="Times New Roman" panose="02020603050405020304" pitchFamily="18" charset="0"/>
                          <a:cs typeface="Times New Roman" panose="02020603050405020304" pitchFamily="18" charset="0"/>
                        </a:rPr>
                        <a:t>MCU </a:t>
                      </a: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600" dirty="0" err="1">
                          <a:effectLst/>
                          <a:latin typeface="Times New Roman" panose="02020603050405020304" pitchFamily="18" charset="0"/>
                          <a:cs typeface="Times New Roman" panose="02020603050405020304" pitchFamily="18" charset="0"/>
                        </a:rPr>
                        <a:t>Κιου</a:t>
                      </a:r>
                      <a:endParaRPr lang="en-US" sz="1600" dirty="0">
                        <a:effectLst/>
                        <a:latin typeface="Times New Roman" panose="02020603050405020304" pitchFamily="18" charset="0"/>
                        <a:cs typeface="Times New Roman" panose="02020603050405020304" pitchFamily="18" charset="0"/>
                      </a:endParaRP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l-GR" sz="1600" i="0" dirty="0">
                          <a:effectLst/>
                          <a:latin typeface="Times New Roman" panose="02020603050405020304" pitchFamily="18" charset="0"/>
                          <a:cs typeface="Times New Roman" panose="02020603050405020304" pitchFamily="18" charset="0"/>
                        </a:rPr>
                        <a:t>«[…]»</a:t>
                      </a:r>
                      <a:endParaRPr lang="en-US" sz="1600" i="0" dirty="0">
                        <a:effectLst/>
                        <a:latin typeface="Times New Roman" panose="02020603050405020304" pitchFamily="18" charset="0"/>
                        <a:cs typeface="Times New Roman" panose="02020603050405020304" pitchFamily="18" charset="0"/>
                      </a:endParaRPr>
                    </a:p>
                  </a:txBody>
                  <a:tcPr marL="59374" marR="59374" marT="39583" marB="39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rotWithShape="1">
          <a:blip r:embed="rId2"/>
          <a:srcRect l="9700" t="7779" r="9767" b="6283"/>
          <a:stretch>
            <a:fillRect/>
          </a:stretch>
        </p:blipFill>
        <p:spPr>
          <a:xfrm>
            <a:off x="4054537" y="91784"/>
            <a:ext cx="4479863" cy="676621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fontScale="90000"/>
          </a:bodyPr>
          <a:lstStyle/>
          <a:p>
            <a:r>
              <a:rPr lang="el-GR" sz="3200" dirty="0">
                <a:solidFill>
                  <a:srgbClr val="FFFFFF"/>
                </a:solidFill>
                <a:latin typeface="Century Gothic" panose="020B0502020202020204" pitchFamily="34" charset="0"/>
              </a:rPr>
              <a:t>Τι θα παραδώσετε στην εξεταστική:</a:t>
            </a:r>
            <a:br>
              <a:rPr lang="el-GR" sz="3200" dirty="0">
                <a:solidFill>
                  <a:srgbClr val="FFFFFF"/>
                </a:solidFill>
                <a:latin typeface="Century Gothic" panose="020B0502020202020204" pitchFamily="34" charset="0"/>
              </a:rPr>
            </a:b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706578" y="589722"/>
            <a:ext cx="6798033" cy="5321500"/>
          </a:xfrm>
        </p:spPr>
        <p:txBody>
          <a:bodyPr anchor="ctr">
            <a:normAutofit fontScale="92500" lnSpcReduction="20000"/>
          </a:bodyPr>
          <a:lstStyle/>
          <a:p>
            <a:pPr>
              <a:lnSpc>
                <a:spcPct val="150000"/>
              </a:lnSpc>
            </a:pPr>
            <a:r>
              <a:rPr lang="el-GR" sz="2400" dirty="0"/>
              <a:t>α) Ένα αρχείο </a:t>
            </a:r>
            <a:r>
              <a:rPr lang="el-GR" sz="2400" dirty="0" err="1"/>
              <a:t>pdf</a:t>
            </a:r>
            <a:r>
              <a:rPr lang="el-GR" sz="2400" dirty="0"/>
              <a:t> με το </a:t>
            </a:r>
            <a:r>
              <a:rPr lang="el-GR" sz="2400" dirty="0" err="1"/>
              <a:t>speakage</a:t>
            </a:r>
            <a:r>
              <a:rPr lang="el-GR" sz="2400" dirty="0"/>
              <a:t> της εργασίας. Στην 1η σελίδα του αρχείου πρέπει να αναφέρετε το όνομά σας και τον ΑΜ σας</a:t>
            </a:r>
            <a:br>
              <a:rPr lang="el-GR" sz="2400" dirty="0"/>
            </a:br>
            <a:br>
              <a:rPr lang="el-GR" sz="2400" dirty="0"/>
            </a:br>
            <a:r>
              <a:rPr lang="el-GR" sz="2400" dirty="0"/>
              <a:t>β) Το </a:t>
            </a:r>
            <a:r>
              <a:rPr lang="el-GR" sz="2400" dirty="0" err="1"/>
              <a:t>video</a:t>
            </a:r>
            <a:r>
              <a:rPr lang="el-GR" sz="2400" dirty="0"/>
              <a:t> με το τελικό τηλεοπτικό ρεπορτάζ (το </a:t>
            </a:r>
            <a:r>
              <a:rPr lang="el-GR" sz="2400" dirty="0" err="1"/>
              <a:t>video</a:t>
            </a:r>
            <a:r>
              <a:rPr lang="el-GR" sz="2400" dirty="0"/>
              <a:t> θα ανεβεί στο </a:t>
            </a:r>
            <a:r>
              <a:rPr lang="el-GR" sz="2400" dirty="0" err="1"/>
              <a:t>drive</a:t>
            </a:r>
            <a:r>
              <a:rPr lang="el-GR" sz="2400" dirty="0"/>
              <a:t> σας και στη συνέχεια θα προσθέσετε στην 1η σελίδα του αρχείου </a:t>
            </a:r>
            <a:r>
              <a:rPr lang="el-GR" sz="2400" dirty="0" err="1"/>
              <a:t>pdf</a:t>
            </a:r>
            <a:r>
              <a:rPr lang="el-GR" sz="2400" dirty="0"/>
              <a:t>, το </a:t>
            </a:r>
            <a:r>
              <a:rPr lang="el-GR" sz="2400" dirty="0" err="1"/>
              <a:t>link</a:t>
            </a:r>
            <a:r>
              <a:rPr lang="el-GR" sz="2400" dirty="0"/>
              <a:t> για να μπορώ να το δω) δίνοντάς πρόσβαση στο email μου</a:t>
            </a:r>
            <a:br>
              <a:rPr lang="el-GR" sz="2400" dirty="0"/>
            </a:br>
            <a:br>
              <a:rPr lang="el-GR" sz="2400" dirty="0"/>
            </a:br>
            <a:r>
              <a:rPr lang="el-GR" sz="2400" dirty="0"/>
              <a:t>γ) Το  τελικό </a:t>
            </a:r>
            <a:r>
              <a:rPr lang="el-GR" sz="2400" dirty="0" err="1"/>
              <a:t>script</a:t>
            </a:r>
            <a:r>
              <a:rPr lang="el-GR" sz="2400" dirty="0"/>
              <a:t> του ρεπορτάζ με τουλάχιστον τρία στοιχεία α) διάρκεια, β) εικόνα, γ) ήχο</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fontScale="90000"/>
          </a:bodyPr>
          <a:lstStyle/>
          <a:p>
            <a:r>
              <a:rPr lang="el-GR" sz="3200" dirty="0">
                <a:solidFill>
                  <a:srgbClr val="FFFFFF"/>
                </a:solidFill>
                <a:latin typeface="Century Gothic" panose="020B0502020202020204" pitchFamily="34" charset="0"/>
              </a:rPr>
              <a:t>Βήματα για τη δημιουργία ενός ρεπορτάζ:</a:t>
            </a:r>
            <a:br>
              <a:rPr lang="el-GR" sz="3200" dirty="0">
                <a:solidFill>
                  <a:srgbClr val="FFFFFF"/>
                </a:solidFill>
                <a:latin typeface="Century Gothic" panose="020B0502020202020204" pitchFamily="34" charset="0"/>
              </a:rPr>
            </a:b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267200" y="589722"/>
            <a:ext cx="7680960" cy="5658678"/>
          </a:xfrm>
        </p:spPr>
        <p:txBody>
          <a:bodyPr anchor="ctr">
            <a:normAutofit/>
          </a:bodyPr>
          <a:lstStyle/>
          <a:p>
            <a:pPr>
              <a:lnSpc>
                <a:spcPct val="150000"/>
              </a:lnSpc>
            </a:pPr>
            <a:r>
              <a:rPr lang="el-GR" sz="2400" dirty="0"/>
              <a:t>1. Αποφασίζουμε θέμα και ομάδα - Συλλέγουμε ορισμένες πρώτες πληροφορίες για το θέμα μας</a:t>
            </a:r>
          </a:p>
          <a:p>
            <a:pPr>
              <a:lnSpc>
                <a:spcPct val="150000"/>
              </a:lnSpc>
            </a:pPr>
            <a:r>
              <a:rPr lang="el-GR" sz="2400" dirty="0"/>
              <a:t>2. Μαθαίνουμε για το πώς θα διαμορφώσουμε το </a:t>
            </a:r>
            <a:r>
              <a:rPr lang="el-GR" sz="2400" dirty="0" err="1"/>
              <a:t>script</a:t>
            </a:r>
            <a:r>
              <a:rPr lang="el-GR" sz="2400" dirty="0"/>
              <a:t> μας</a:t>
            </a:r>
          </a:p>
          <a:p>
            <a:pPr>
              <a:lnSpc>
                <a:spcPct val="150000"/>
              </a:lnSpc>
            </a:pPr>
            <a:r>
              <a:rPr lang="el-GR" sz="2400" dirty="0"/>
              <a:t>3. Συλλέγουμε πληροφορίες, κάνουμε έρευνα, επιλέγουμε ποιες πηγές θα προσεγγίσουμε, προετοιμάζουμε ερωτήσεις, γράφουμε το αρχικό </a:t>
            </a:r>
            <a:r>
              <a:rPr lang="el-GR" sz="2400" dirty="0" err="1"/>
              <a:t>script</a:t>
            </a:r>
            <a:br>
              <a:rPr lang="el-GR" sz="2400" dirty="0"/>
            </a:b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fontScale="90000"/>
          </a:bodyPr>
          <a:lstStyle/>
          <a:p>
            <a:r>
              <a:rPr lang="el-GR" sz="3200" dirty="0">
                <a:solidFill>
                  <a:srgbClr val="FFFFFF"/>
                </a:solidFill>
                <a:latin typeface="Century Gothic" panose="020B0502020202020204" pitchFamily="34" charset="0"/>
              </a:rPr>
              <a:t>Βήματα για τη δημιουργία ενός ρεπορτάζ:</a:t>
            </a:r>
            <a:br>
              <a:rPr lang="el-GR" sz="3200" dirty="0">
                <a:solidFill>
                  <a:srgbClr val="FFFFFF"/>
                </a:solidFill>
                <a:latin typeface="Century Gothic" panose="020B0502020202020204" pitchFamily="34" charset="0"/>
              </a:rPr>
            </a:b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267200" y="589722"/>
            <a:ext cx="7680960" cy="5658678"/>
          </a:xfrm>
        </p:spPr>
        <p:txBody>
          <a:bodyPr anchor="ctr">
            <a:normAutofit/>
          </a:bodyPr>
          <a:lstStyle/>
          <a:p>
            <a:pPr>
              <a:lnSpc>
                <a:spcPct val="150000"/>
              </a:lnSpc>
            </a:pPr>
            <a:r>
              <a:rPr lang="el-GR" sz="2400" dirty="0"/>
              <a:t>4. Μαθαίνουμε για τις τηλεοπτικές λήψεις, πλάνα κτλ.</a:t>
            </a:r>
          </a:p>
          <a:p>
            <a:pPr>
              <a:lnSpc>
                <a:spcPct val="150000"/>
              </a:lnSpc>
            </a:pPr>
            <a:r>
              <a:rPr lang="el-GR" sz="2400" dirty="0"/>
              <a:t>5. Πραγματοποιούμε τις πρώτες τηλεοπτικές λήψεις, κάνουμε τις πρώτες συνεντεύξεις</a:t>
            </a:r>
          </a:p>
          <a:p>
            <a:pPr>
              <a:lnSpc>
                <a:spcPct val="150000"/>
              </a:lnSpc>
            </a:pPr>
            <a:r>
              <a:rPr lang="el-GR" sz="2400" dirty="0"/>
              <a:t>6. Βλέπουμε τα πλάνα, βλέπουμε/ακούμε τις συνεντεύξεις, επιλέγουμε αποσπάσματα, συνθέτουμε</a:t>
            </a:r>
          </a:p>
          <a:p>
            <a:pPr>
              <a:lnSpc>
                <a:spcPct val="150000"/>
              </a:lnSpc>
            </a:pPr>
            <a:r>
              <a:rPr lang="el-GR" sz="2400" dirty="0"/>
              <a:t>7. Γράφουμε το τελικό αναλυτικό </a:t>
            </a:r>
            <a:r>
              <a:rPr lang="el-GR" sz="2400" dirty="0" err="1"/>
              <a:t>script</a:t>
            </a:r>
            <a:r>
              <a:rPr lang="el-GR" sz="2400" dirty="0"/>
              <a:t>, το οποίο θα πρέπει να περιγράφει ακριβώς το ρεπορτάζ με τους χρόνους και όλα τα επιμέρους στοιχεία</a:t>
            </a:r>
            <a:br>
              <a:rPr lang="el-GR" sz="2400" dirty="0"/>
            </a:b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fontScale="90000"/>
          </a:bodyPr>
          <a:lstStyle/>
          <a:p>
            <a:r>
              <a:rPr lang="el-GR" sz="3200" dirty="0">
                <a:solidFill>
                  <a:srgbClr val="FFFFFF"/>
                </a:solidFill>
                <a:latin typeface="Century Gothic" panose="020B0502020202020204" pitchFamily="34" charset="0"/>
              </a:rPr>
              <a:t>Βήματα για τη δημιουργία ενός ρεπορτάζ:</a:t>
            </a:r>
            <a:br>
              <a:rPr lang="el-GR" sz="3200" dirty="0">
                <a:solidFill>
                  <a:srgbClr val="FFFFFF"/>
                </a:solidFill>
                <a:latin typeface="Century Gothic" panose="020B0502020202020204" pitchFamily="34" charset="0"/>
              </a:rPr>
            </a:b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267200" y="589722"/>
            <a:ext cx="7680960" cy="5658678"/>
          </a:xfrm>
        </p:spPr>
        <p:txBody>
          <a:bodyPr anchor="ctr">
            <a:normAutofit/>
          </a:bodyPr>
          <a:lstStyle/>
          <a:p>
            <a:pPr>
              <a:lnSpc>
                <a:spcPct val="150000"/>
              </a:lnSpc>
            </a:pPr>
            <a:r>
              <a:rPr lang="el-GR" sz="2400" dirty="0"/>
              <a:t>8. Διασταυρώνουμε. Διασταυρώνουμε. Διασταυρώνουμε</a:t>
            </a:r>
          </a:p>
          <a:p>
            <a:pPr>
              <a:lnSpc>
                <a:spcPct val="150000"/>
              </a:lnSpc>
            </a:pPr>
            <a:r>
              <a:rPr lang="el-GR" sz="2400" dirty="0"/>
              <a:t>9. Ξαναγράφουμε το </a:t>
            </a:r>
            <a:r>
              <a:rPr lang="el-GR" sz="2400" dirty="0" err="1"/>
              <a:t>σπικάζ</a:t>
            </a:r>
            <a:r>
              <a:rPr lang="el-GR" sz="2400" dirty="0"/>
              <a:t>, εάν χρειάζεται</a:t>
            </a:r>
          </a:p>
          <a:p>
            <a:pPr>
              <a:lnSpc>
                <a:spcPct val="150000"/>
              </a:lnSpc>
            </a:pPr>
            <a:r>
              <a:rPr lang="el-GR" sz="2400" dirty="0"/>
              <a:t>10. Μοντάρουμε, διορθώνουμε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a:bodyPr>
          <a:lstStyle/>
          <a:p>
            <a:r>
              <a:rPr lang="el-GR" sz="3200" dirty="0">
                <a:solidFill>
                  <a:srgbClr val="FFFFFF"/>
                </a:solidFill>
                <a:latin typeface="Century Gothic" panose="020B0502020202020204" pitchFamily="34" charset="0"/>
              </a:rPr>
              <a:t>Θέμα Εργασίας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267200" y="589722"/>
            <a:ext cx="7680960" cy="5658678"/>
          </a:xfrm>
        </p:spPr>
        <p:txBody>
          <a:bodyPr anchor="ctr">
            <a:normAutofit/>
          </a:bodyPr>
          <a:lstStyle/>
          <a:p>
            <a:pPr>
              <a:lnSpc>
                <a:spcPct val="150000"/>
              </a:lnSpc>
            </a:pPr>
            <a:r>
              <a:rPr lang="el-GR" sz="2400" dirty="0"/>
              <a:t>Το θέμα της εργασίας μας είναι η «Καστοριά». Μπορείτε να επιλέξετε οποιοδήποτε θέμα, αρκεί να συνδέεται με την Καστοριά [αναφέρομαι στον νομό]</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148080" y="3080773"/>
            <a:ext cx="2926080" cy="3029344"/>
          </a:xfrm>
        </p:spPr>
        <p:txBody>
          <a:bodyPr vert="horz" lIns="91440" tIns="45720" rIns="91440" bIns="45720" rtlCol="0">
            <a:normAutofit/>
          </a:bodyPr>
          <a:lstStyle/>
          <a:p>
            <a:r>
              <a:rPr lang="el-GR" sz="3200" dirty="0">
                <a:solidFill>
                  <a:srgbClr val="FFFFFF"/>
                </a:solidFill>
                <a:latin typeface="Century Gothic" panose="020B0502020202020204" pitchFamily="34" charset="0"/>
              </a:rPr>
              <a:t>Ενδεικτική Θεματολογία</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4246880" y="225911"/>
            <a:ext cx="7701280" cy="6388249"/>
          </a:xfrm>
        </p:spPr>
        <p:txBody>
          <a:bodyPr anchor="ctr">
            <a:noAutofit/>
          </a:bodyPr>
          <a:lstStyle/>
          <a:p>
            <a:pPr>
              <a:lnSpc>
                <a:spcPct val="130000"/>
              </a:lnSpc>
            </a:pPr>
            <a:r>
              <a:rPr lang="el-GR" sz="1900" dirty="0"/>
              <a:t>Επικαιρότητα </a:t>
            </a:r>
          </a:p>
          <a:p>
            <a:pPr>
              <a:lnSpc>
                <a:spcPct val="130000"/>
              </a:lnSpc>
            </a:pPr>
            <a:r>
              <a:rPr lang="el-GR" sz="1900" dirty="0"/>
              <a:t>Τοπική αυτοδιοίκηση [υποδομές, σχολεία, έργα…]</a:t>
            </a:r>
          </a:p>
          <a:p>
            <a:pPr>
              <a:lnSpc>
                <a:spcPct val="130000"/>
              </a:lnSpc>
            </a:pPr>
            <a:r>
              <a:rPr lang="el-GR" sz="1900" dirty="0"/>
              <a:t>Τουρισμός/Ταξίδι [τριήμερο στην Καστοριά, π.χ. Νεστόριο</a:t>
            </a:r>
            <a:r>
              <a:rPr lang="en-US" sz="1900" dirty="0"/>
              <a:t> </a:t>
            </a:r>
            <a:r>
              <a:rPr lang="el-GR" sz="1900" dirty="0"/>
              <a:t>-Μεσοποταμία</a:t>
            </a:r>
            <a:r>
              <a:rPr lang="en-US" sz="1900" dirty="0"/>
              <a:t> </a:t>
            </a:r>
            <a:r>
              <a:rPr lang="el-GR" sz="1900" dirty="0"/>
              <a:t>- οικισμός </a:t>
            </a:r>
            <a:r>
              <a:rPr lang="el-GR" sz="1900" dirty="0" err="1"/>
              <a:t>Δισπηλιό</a:t>
            </a:r>
            <a:r>
              <a:rPr lang="en-US" sz="1900" dirty="0"/>
              <a:t> </a:t>
            </a:r>
            <a:r>
              <a:rPr lang="el-GR" sz="1900" dirty="0"/>
              <a:t>-</a:t>
            </a:r>
            <a:r>
              <a:rPr lang="en-US" sz="1900" dirty="0"/>
              <a:t> </a:t>
            </a:r>
            <a:r>
              <a:rPr lang="el-GR" sz="1900" dirty="0"/>
              <a:t>Σπηλιά του Δράκου κτλ.]</a:t>
            </a:r>
          </a:p>
          <a:p>
            <a:pPr>
              <a:lnSpc>
                <a:spcPct val="130000"/>
              </a:lnSpc>
            </a:pPr>
            <a:r>
              <a:rPr lang="el-GR" sz="1900" dirty="0"/>
              <a:t>Πολιτισμός [πολιτιστικές εκδηλώσεις, </a:t>
            </a:r>
            <a:r>
              <a:rPr lang="el-GR" sz="1900" dirty="0" err="1"/>
              <a:t>Ραγκουτσάρια</a:t>
            </a:r>
            <a:r>
              <a:rPr lang="el-GR" sz="1900" dirty="0"/>
              <a:t>, παραδοσιακά προϊόντα της περιοχής, συνεταιρισμοί κτλ.]</a:t>
            </a:r>
          </a:p>
          <a:p>
            <a:pPr>
              <a:lnSpc>
                <a:spcPct val="130000"/>
              </a:lnSpc>
            </a:pPr>
            <a:r>
              <a:rPr lang="el-GR" sz="1900" dirty="0"/>
              <a:t>Κοινωνία [φοιτητική ζωή στην Καστοριά, αδέσποτα/φιλοζωικές, πώς άλλαξε η Καστοριά μετά τις διαδοχικές κρίσεις, </a:t>
            </a:r>
            <a:r>
              <a:rPr lang="el-GR" sz="1900" dirty="0" err="1"/>
              <a:t>έμφυλη</a:t>
            </a:r>
            <a:r>
              <a:rPr lang="el-GR" sz="1900" dirty="0"/>
              <a:t> βία και </a:t>
            </a:r>
            <a:r>
              <a:rPr lang="el-GR" sz="1900" dirty="0">
                <a:solidFill>
                  <a:schemeClr val="tx1"/>
                </a:solidFill>
              </a:rPr>
              <a:t>Καστοριά (κέντρο συμβουλευτικής γυναικών)]</a:t>
            </a:r>
          </a:p>
          <a:p>
            <a:pPr>
              <a:lnSpc>
                <a:spcPct val="130000"/>
              </a:lnSpc>
            </a:pPr>
            <a:r>
              <a:rPr lang="el-GR" sz="1900" dirty="0">
                <a:solidFill>
                  <a:schemeClr val="tx1"/>
                </a:solidFill>
              </a:rPr>
              <a:t>Επιχειρηματικότητα – Απασχόληση [γούνα, αγροτικές δραστηριότητες κτλ.]</a:t>
            </a:r>
          </a:p>
          <a:p>
            <a:pPr>
              <a:lnSpc>
                <a:spcPct val="130000"/>
              </a:lnSpc>
            </a:pPr>
            <a:r>
              <a:rPr lang="el-GR" sz="1900" dirty="0">
                <a:solidFill>
                  <a:schemeClr val="tx1"/>
                </a:solidFill>
              </a:rPr>
              <a:t>Αθλητικά</a:t>
            </a:r>
          </a:p>
          <a:p>
            <a:pPr>
              <a:lnSpc>
                <a:spcPct val="130000"/>
              </a:lnSpc>
            </a:pPr>
            <a:r>
              <a:rPr lang="el-GR" sz="1900" dirty="0">
                <a:solidFill>
                  <a:schemeClr val="tx1"/>
                </a:solidFill>
              </a:rPr>
              <a:t>Ρεπορτάζ για κάποια σημαντική προσωπικότητα της πόλης [πορτραίτο]</a:t>
            </a:r>
            <a:br>
              <a:rPr lang="el-GR" sz="1600" dirty="0">
                <a:solidFill>
                  <a:schemeClr val="tx1"/>
                </a:solidFill>
              </a:rPr>
            </a:br>
            <a:endParaRPr lang="el-GR" sz="1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l-GR">
                <a:solidFill>
                  <a:srgbClr val="FFFFFF"/>
                </a:solidFill>
              </a:rPr>
              <a:t>Ερωτήματα</a:t>
            </a:r>
            <a:endParaRPr lang="en-US">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Θέση περιεχομένου 4">
            <a:extLst>
              <a:ext uri="{FF2B5EF4-FFF2-40B4-BE49-F238E27FC236}">
                <a16:creationId xmlns:a16="http://schemas.microsoft.com/office/drawing/2014/main" id="{9DDBD2EF-59A5-41E6-4FEE-9CBC6A53009F}"/>
              </a:ext>
            </a:extLst>
          </p:cNvPr>
          <p:cNvSpPr>
            <a:spLocks noGrp="1"/>
          </p:cNvSpPr>
          <p:nvPr>
            <p:ph idx="1"/>
          </p:nvPr>
        </p:nvSpPr>
        <p:spPr>
          <a:xfrm>
            <a:off x="4447308" y="591344"/>
            <a:ext cx="6906491" cy="5585619"/>
          </a:xfrm>
        </p:spPr>
        <p:txBody>
          <a:bodyPr anchor="ctr">
            <a:normAutofit/>
          </a:bodyPr>
          <a:lstStyle/>
          <a:p>
            <a:pPr algn="just"/>
            <a:r>
              <a:rPr lang="el-GR" dirty="0"/>
              <a:t>Γιατί να ασχοληθούμε με την τηλεόραση</a:t>
            </a:r>
            <a:r>
              <a:rPr lang="en-US" dirty="0"/>
              <a:t> </a:t>
            </a:r>
            <a:r>
              <a:rPr lang="el-GR" dirty="0"/>
              <a:t>και την τηλεοπτική δημοσιογραφία;</a:t>
            </a:r>
          </a:p>
          <a:p>
            <a:pPr algn="just"/>
            <a:r>
              <a:rPr lang="el-GR" dirty="0"/>
              <a:t>Είναι σήμερα η «γιαγιά» τηλεόραση ένα δημοφιλές μέσο; </a:t>
            </a:r>
          </a:p>
          <a:p>
            <a:pPr algn="just"/>
            <a:r>
              <a:rPr lang="el-GR" dirty="0"/>
              <a:t>Ποιοι είναι οι ανταγωνιστές της τηλεόρασης;</a:t>
            </a:r>
          </a:p>
          <a:p>
            <a:endParaRPr lang="en-US" dirty="0"/>
          </a:p>
        </p:txBody>
      </p:sp>
    </p:spTree>
    <p:extLst>
      <p:ext uri="{BB962C8B-B14F-4D97-AF65-F5344CB8AC3E}">
        <p14:creationId xmlns:p14="http://schemas.microsoft.com/office/powerpoint/2010/main" val="64163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686834" y="591344"/>
            <a:ext cx="3200400" cy="5585619"/>
          </a:xfrm>
        </p:spPr>
        <p:txBody>
          <a:bodyPr vert="horz" lIns="91440" tIns="45720" rIns="91440" bIns="45720" rtlCol="0">
            <a:normAutofit/>
          </a:bodyPr>
          <a:lstStyle/>
          <a:p>
            <a:r>
              <a:rPr lang="el-GR" sz="4100">
                <a:solidFill>
                  <a:srgbClr val="FFFFFF"/>
                </a:solidFill>
              </a:rPr>
              <a:t>Ανταγωνιστές της τηλεόρασης</a:t>
            </a:r>
            <a:br>
              <a:rPr lang="en-US" sz="4100">
                <a:solidFill>
                  <a:srgbClr val="FFFFFF"/>
                </a:solidFill>
              </a:rPr>
            </a:br>
            <a:br>
              <a:rPr lang="en-US" sz="4100">
                <a:solidFill>
                  <a:srgbClr val="FFFFFF"/>
                </a:solidFill>
              </a:rPr>
            </a:br>
            <a:br>
              <a:rPr lang="en-US" sz="4100">
                <a:solidFill>
                  <a:srgbClr val="FFFFFF"/>
                </a:solidFill>
              </a:rPr>
            </a:br>
            <a:endParaRPr lang="en-US" sz="4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Θέση περιεχομένου 4">
            <a:extLst>
              <a:ext uri="{FF2B5EF4-FFF2-40B4-BE49-F238E27FC236}">
                <a16:creationId xmlns:a16="http://schemas.microsoft.com/office/drawing/2014/main" id="{9DDBD2EF-59A5-41E6-4FEE-9CBC6A53009F}"/>
              </a:ext>
            </a:extLst>
          </p:cNvPr>
          <p:cNvSpPr>
            <a:spLocks noGrp="1"/>
          </p:cNvSpPr>
          <p:nvPr>
            <p:ph idx="1"/>
          </p:nvPr>
        </p:nvSpPr>
        <p:spPr>
          <a:xfrm>
            <a:off x="4447308" y="591344"/>
            <a:ext cx="6906491" cy="5585619"/>
          </a:xfrm>
        </p:spPr>
        <p:txBody>
          <a:bodyPr anchor="ctr">
            <a:normAutofit/>
          </a:bodyPr>
          <a:lstStyle/>
          <a:p>
            <a:pPr algn="just"/>
            <a:endParaRPr lang="el-GR" dirty="0"/>
          </a:p>
          <a:p>
            <a:pPr algn="just"/>
            <a:r>
              <a:rPr lang="el-GR" dirty="0"/>
              <a:t>Διαδίκτυο και Μέσα Κοινωνικής Δικτύωσης</a:t>
            </a:r>
          </a:p>
          <a:p>
            <a:pPr algn="just"/>
            <a:r>
              <a:rPr lang="el-GR" dirty="0"/>
              <a:t>Διαδικτυακές/Συνδρομητικές πλατφόρμες (π.χ. </a:t>
            </a:r>
            <a:r>
              <a:rPr lang="el-GR" dirty="0" err="1"/>
              <a:t>Netflix</a:t>
            </a:r>
            <a:r>
              <a:rPr lang="el-GR" dirty="0"/>
              <a:t>)</a:t>
            </a:r>
          </a:p>
          <a:p>
            <a:pPr algn="just"/>
            <a:r>
              <a:rPr lang="en-US" dirty="0"/>
              <a:t>S</a:t>
            </a:r>
            <a:r>
              <a:rPr lang="el-GR" dirty="0" err="1"/>
              <a:t>treaming</a:t>
            </a:r>
            <a:r>
              <a:rPr lang="el-GR" dirty="0"/>
              <a:t> τηλεόραση</a:t>
            </a:r>
            <a:endParaRPr lang="en-US" dirty="0"/>
          </a:p>
          <a:p>
            <a:pPr marL="0" indent="0" algn="just">
              <a:buNone/>
            </a:pPr>
            <a:endParaRPr lang="en-US" dirty="0"/>
          </a:p>
          <a:p>
            <a:pPr marL="0" indent="0" algn="just">
              <a:buNone/>
            </a:pPr>
            <a:endParaRPr lang="el-GR" dirty="0"/>
          </a:p>
          <a:p>
            <a:pPr algn="just">
              <a:buFont typeface="Wingdings" panose="05000000000000000000" pitchFamily="2" charset="2"/>
              <a:buChar char="ü"/>
            </a:pPr>
            <a:r>
              <a:rPr lang="el-GR" dirty="0"/>
              <a:t>Ανταγωνισμός ή… ευκαιρία για </a:t>
            </a:r>
            <a:r>
              <a:rPr lang="el-GR" dirty="0" err="1"/>
              <a:t>εκσυχρονισμό</a:t>
            </a:r>
            <a:r>
              <a:rPr lang="el-GR" dirty="0"/>
              <a:t>;</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3227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3E7C448E-42C5-39C5-6321-9FCF450C66A6}"/>
              </a:ext>
            </a:extLst>
          </p:cNvPr>
          <p:cNvSpPr>
            <a:spLocks noGrp="1"/>
          </p:cNvSpPr>
          <p:nvPr>
            <p:ph type="title"/>
          </p:nvPr>
        </p:nvSpPr>
        <p:spPr>
          <a:xfrm>
            <a:off x="838200" y="401221"/>
            <a:ext cx="10515600" cy="1348065"/>
          </a:xfrm>
        </p:spPr>
        <p:txBody>
          <a:bodyPr>
            <a:normAutofit/>
          </a:bodyPr>
          <a:lstStyle/>
          <a:p>
            <a:r>
              <a:rPr lang="el-GR" sz="5400">
                <a:solidFill>
                  <a:srgbClr val="FFFFFF"/>
                </a:solidFill>
              </a:rPr>
              <a:t>Στόχοι του μαθήματος</a:t>
            </a:r>
            <a:endParaRPr lang="en-US" sz="5400">
              <a:solidFill>
                <a:srgbClr val="FFFFFF"/>
              </a:solidFill>
            </a:endParaRPr>
          </a:p>
        </p:txBody>
      </p:sp>
      <p:sp>
        <p:nvSpPr>
          <p:cNvPr id="17" name="Θέση περιεχομένου 2">
            <a:extLst>
              <a:ext uri="{FF2B5EF4-FFF2-40B4-BE49-F238E27FC236}">
                <a16:creationId xmlns:a16="http://schemas.microsoft.com/office/drawing/2014/main" id="{BA364835-B263-57DB-8AFE-6F75B3ED75C0}"/>
              </a:ext>
            </a:extLst>
          </p:cNvPr>
          <p:cNvSpPr>
            <a:spLocks noGrp="1"/>
          </p:cNvSpPr>
          <p:nvPr>
            <p:ph idx="1"/>
          </p:nvPr>
        </p:nvSpPr>
        <p:spPr>
          <a:xfrm>
            <a:off x="838200" y="2586789"/>
            <a:ext cx="10515600" cy="3770980"/>
          </a:xfrm>
        </p:spPr>
        <p:txBody>
          <a:bodyPr>
            <a:normAutofit/>
          </a:bodyPr>
          <a:lstStyle/>
          <a:p>
            <a:pPr algn="just"/>
            <a:r>
              <a:rPr lang="el-GR" sz="2000" u="sng" dirty="0"/>
              <a:t>Κατανόηση του τοπίου των μέσων ενημέρωσης και του ρόλου της τηλεόρασης</a:t>
            </a:r>
            <a:r>
              <a:rPr lang="el-GR" sz="2000" dirty="0"/>
              <a:t> (εξελισσόμενο τοπίο των μέσων ενημέρωσης, ψηφιακός μετασχηματισμός, συμπεριφορά του κοινού, μετρήσεις τηλεθέασης)</a:t>
            </a:r>
          </a:p>
          <a:p>
            <a:pPr algn="just"/>
            <a:r>
              <a:rPr lang="el-GR" sz="2000" u="sng" dirty="0"/>
              <a:t>Ανάπτυξη δημοσιογραφικών δεξιοτήτων για την τηλεόραση</a:t>
            </a:r>
            <a:r>
              <a:rPr lang="el-GR" sz="2000" dirty="0"/>
              <a:t> (βασικές γνώσεις και δεξιότητες για τη διενέργεια ρεπορτάζ, τη λήψη συνεντεύξεων, τη συγγραφή σεναρίων κ.τ.λ.)</a:t>
            </a:r>
          </a:p>
          <a:p>
            <a:pPr algn="just"/>
            <a:r>
              <a:rPr lang="el-GR" sz="2000" u="sng" dirty="0"/>
              <a:t>Ανάπτυξη </a:t>
            </a:r>
            <a:r>
              <a:rPr lang="el-GR" sz="2000" u="sng" dirty="0" err="1"/>
              <a:t>πολυμεσικών</a:t>
            </a:r>
            <a:r>
              <a:rPr lang="el-GR" sz="2000" u="sng" dirty="0"/>
              <a:t> δεξιοτήτων</a:t>
            </a:r>
            <a:r>
              <a:rPr lang="el-GR" sz="2000" dirty="0"/>
              <a:t> (δημιουργία περιεχομένου όχι μόνο για την τηλεόραση αλλά και για διαδικτυακές πλατφόρμες)</a:t>
            </a:r>
          </a:p>
          <a:p>
            <a:pPr algn="just"/>
            <a:r>
              <a:rPr lang="el-GR" sz="2000" u="sng" dirty="0"/>
              <a:t>Ανάπτυξη κριτικής σκέψης</a:t>
            </a:r>
            <a:r>
              <a:rPr lang="el-GR" sz="2000" dirty="0"/>
              <a:t> (αποκωδικοποίηση του τηλεοπτικού περιεχομένου, ηθικοί προβληματισμοί κ.τ.λ.)</a:t>
            </a:r>
          </a:p>
          <a:p>
            <a:pPr algn="just"/>
            <a:r>
              <a:rPr lang="el-GR" sz="2000" u="sng" dirty="0"/>
              <a:t>Ενίσχυση δεξιοτήτων ψηφιακής αφήγησης</a:t>
            </a:r>
            <a:r>
              <a:rPr lang="el-GR" sz="2000" dirty="0"/>
              <a:t> (οπτική αφήγηση, δημιουργία ελκυστικών αφηγήσεων που βρίσκουν απήχηση σε διαφορετικά ακροατήρια)</a:t>
            </a:r>
          </a:p>
          <a:p>
            <a:endParaRPr lang="en-US" sz="1500" dirty="0"/>
          </a:p>
        </p:txBody>
      </p:sp>
    </p:spTree>
    <p:extLst>
      <p:ext uri="{BB962C8B-B14F-4D97-AF65-F5344CB8AC3E}">
        <p14:creationId xmlns:p14="http://schemas.microsoft.com/office/powerpoint/2010/main" val="314066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Θέση περιεχομένου 6">
            <a:extLst>
              <a:ext uri="{FF2B5EF4-FFF2-40B4-BE49-F238E27FC236}">
                <a16:creationId xmlns:a16="http://schemas.microsoft.com/office/drawing/2014/main" id="{FC0E26A7-DB66-19F4-812F-E3DD79AB4E33}"/>
              </a:ext>
            </a:extLst>
          </p:cNvPr>
          <p:cNvPicPr>
            <a:picLocks noChangeAspect="1"/>
          </p:cNvPicPr>
          <p:nvPr/>
        </p:nvPicPr>
        <p:blipFill rotWithShape="1">
          <a:blip r:embed="rId2"/>
          <a:srcRect l="23873" r="37927"/>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0">
            <a:extLst>
              <a:ext uri="{FF2B5EF4-FFF2-40B4-BE49-F238E27FC236}">
                <a16:creationId xmlns:a16="http://schemas.microsoft.com/office/drawing/2014/main" id="{1890D1EC-2E18-F8B2-0355-84E30768E3C2}"/>
              </a:ext>
            </a:extLst>
          </p:cNvPr>
          <p:cNvSpPr>
            <a:spLocks noGrp="1"/>
          </p:cNvSpPr>
          <p:nvPr>
            <p:ph idx="1"/>
          </p:nvPr>
        </p:nvSpPr>
        <p:spPr>
          <a:xfrm>
            <a:off x="5297762" y="2706624"/>
            <a:ext cx="6251110" cy="3483864"/>
          </a:xfrm>
        </p:spPr>
        <p:txBody>
          <a:bodyPr>
            <a:normAutofit/>
          </a:bodyPr>
          <a:lstStyle/>
          <a:p>
            <a:pPr algn="just"/>
            <a:r>
              <a:rPr lang="en-US" sz="2500" b="1" u="sng" dirty="0"/>
              <a:t>Link</a:t>
            </a:r>
            <a:r>
              <a:rPr lang="en-US" sz="2500" dirty="0"/>
              <a:t>: </a:t>
            </a:r>
            <a:r>
              <a:rPr lang="en-US" sz="2500" dirty="0">
                <a:hlinkClick r:id="rId3"/>
              </a:rPr>
              <a:t>https://www.kathimerini.gr/culture/tv/562004620/ipa-kai-episima-to-streaming-xepernaei-tin-paradosiaki-tileorasi/</a:t>
            </a:r>
            <a:r>
              <a:rPr lang="en-US" sz="2500" dirty="0"/>
              <a:t> </a:t>
            </a:r>
          </a:p>
        </p:txBody>
      </p:sp>
    </p:spTree>
    <p:extLst>
      <p:ext uri="{BB962C8B-B14F-4D97-AF65-F5344CB8AC3E}">
        <p14:creationId xmlns:p14="http://schemas.microsoft.com/office/powerpoint/2010/main" val="77624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6BE3FAE-6D6A-4947-B80A-8928A8244C82}"/>
              </a:ext>
            </a:extLst>
          </p:cNvPr>
          <p:cNvSpPr>
            <a:spLocks noGrp="1"/>
          </p:cNvSpPr>
          <p:nvPr>
            <p:ph idx="1"/>
          </p:nvPr>
        </p:nvSpPr>
        <p:spPr>
          <a:xfrm>
            <a:off x="876693" y="1396812"/>
            <a:ext cx="4597746" cy="3989296"/>
          </a:xfrm>
        </p:spPr>
        <p:txBody>
          <a:bodyPr anchor="t">
            <a:normAutofit/>
          </a:bodyPr>
          <a:lstStyle/>
          <a:p>
            <a:pPr algn="ctr"/>
            <a:r>
              <a:rPr lang="el-GR" sz="2500" dirty="0"/>
              <a:t>Ποια είναι τα χαρακτηριστικά της τηλεοπτικής δημοσιογραφίας;</a:t>
            </a:r>
            <a:endParaRPr lang="en-US" sz="2500" dirty="0"/>
          </a:p>
          <a:p>
            <a:pPr algn="ctr"/>
            <a:endParaRPr lang="el-GR" sz="2500" dirty="0"/>
          </a:p>
          <a:p>
            <a:pPr lvl="1" algn="ctr">
              <a:buFont typeface="Courier New" panose="02070309020205020404" pitchFamily="49" charset="0"/>
              <a:buChar char="o"/>
            </a:pPr>
            <a:r>
              <a:rPr lang="el-GR" sz="2500" dirty="0"/>
              <a:t>Σύγκριση με άλλα μέσα</a:t>
            </a:r>
            <a:endParaRPr lang="en-US" sz="2500" dirty="0"/>
          </a:p>
          <a:p>
            <a:pPr lvl="1" algn="ctr">
              <a:buFont typeface="Courier New" panose="02070309020205020404" pitchFamily="49" charset="0"/>
              <a:buChar char="o"/>
            </a:pPr>
            <a:endParaRPr lang="el-GR" sz="2500" dirty="0"/>
          </a:p>
          <a:p>
            <a:pPr lvl="1" algn="ctr">
              <a:buFont typeface="Courier New" panose="02070309020205020404" pitchFamily="49" charset="0"/>
              <a:buChar char="o"/>
            </a:pPr>
            <a:r>
              <a:rPr lang="el-GR" sz="2500" dirty="0"/>
              <a:t>Πλεονεκτήματα και μειονεκτήματα</a:t>
            </a:r>
            <a:endParaRPr lang="en-US" sz="2500" dirty="0"/>
          </a:p>
        </p:txBody>
      </p:sp>
      <p:pic>
        <p:nvPicPr>
          <p:cNvPr id="4" name="Θέση περιεχομένου 3" descr="Εικόνα που περιέχει κείμενο, στιγμιότυπο οθόνης, γραμματοσειρά, διάγραμμα&#10;&#10;Περιγραφή που δημιουργήθηκε αυτόματα">
            <a:extLst>
              <a:ext uri="{FF2B5EF4-FFF2-40B4-BE49-F238E27FC236}">
                <a16:creationId xmlns:a16="http://schemas.microsoft.com/office/drawing/2014/main" id="{2D80FA0F-3FF5-F040-6EE4-4745AC28C94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096001" y="1396811"/>
            <a:ext cx="5319062" cy="3989296"/>
          </a:xfrm>
          <a:prstGeom prst="rect">
            <a:avLst/>
          </a:prstGeom>
        </p:spPr>
      </p:pic>
      <p:grpSp>
        <p:nvGrpSpPr>
          <p:cNvPr id="13" name="Group 1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83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24A7B510-DC78-ECE1-3CD8-C692878C967A}"/>
              </a:ext>
            </a:extLst>
          </p:cNvPr>
          <p:cNvSpPr>
            <a:spLocks noGrp="1"/>
          </p:cNvSpPr>
          <p:nvPr>
            <p:ph idx="1"/>
          </p:nvPr>
        </p:nvSpPr>
        <p:spPr>
          <a:xfrm>
            <a:off x="876693" y="2436257"/>
            <a:ext cx="4597746" cy="1636562"/>
          </a:xfrm>
        </p:spPr>
        <p:txBody>
          <a:bodyPr anchor="t">
            <a:normAutofit/>
          </a:bodyPr>
          <a:lstStyle/>
          <a:p>
            <a:pPr algn="ctr"/>
            <a:r>
              <a:rPr lang="el-GR" sz="3000" dirty="0"/>
              <a:t>Η τηλεόραση είναι εικόνα και ήχος</a:t>
            </a:r>
            <a:endParaRPr lang="en-US" sz="3000" dirty="0"/>
          </a:p>
        </p:txBody>
      </p:sp>
      <p:pic>
        <p:nvPicPr>
          <p:cNvPr id="3" name="Εικόνα 2" descr="Εικόνα που περιέχει κείμενο, ρουχισμός, μαγιό, γυναίκα&#10;&#10;Περιγραφή που δημιουργήθηκε αυτόματα">
            <a:extLst>
              <a:ext uri="{FF2B5EF4-FFF2-40B4-BE49-F238E27FC236}">
                <a16:creationId xmlns:a16="http://schemas.microsoft.com/office/drawing/2014/main" id="{885D84CD-9505-72D0-CC6D-AEE4BC03C01A}"/>
              </a:ext>
            </a:extLst>
          </p:cNvPr>
          <p:cNvPicPr>
            <a:picLocks noChangeAspect="1"/>
          </p:cNvPicPr>
          <p:nvPr/>
        </p:nvPicPr>
        <p:blipFill>
          <a:blip r:embed="rId2"/>
          <a:stretch>
            <a:fillRect/>
          </a:stretch>
        </p:blipFill>
        <p:spPr>
          <a:xfrm>
            <a:off x="6231137" y="867064"/>
            <a:ext cx="5048790" cy="5048790"/>
          </a:xfrm>
          <a:prstGeom prst="rect">
            <a:avLst/>
          </a:prstGeom>
        </p:spPr>
      </p:pic>
      <p:grpSp>
        <p:nvGrpSpPr>
          <p:cNvPr id="11" name="Group 1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367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1615</Words>
  <Application>Microsoft Office PowerPoint</Application>
  <PresentationFormat>Ευρεία οθόνη</PresentationFormat>
  <Paragraphs>176</Paragraphs>
  <Slides>38</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38</vt:i4>
      </vt:variant>
    </vt:vector>
  </HeadingPairs>
  <TitlesOfParts>
    <vt:vector size="48" baseType="lpstr">
      <vt:lpstr>Aptos</vt:lpstr>
      <vt:lpstr>Aptos Display</vt:lpstr>
      <vt:lpstr>Arial</vt:lpstr>
      <vt:lpstr>Calibri</vt:lpstr>
      <vt:lpstr>Candara</vt:lpstr>
      <vt:lpstr>Century Gothic</vt:lpstr>
      <vt:lpstr>Courier New</vt:lpstr>
      <vt:lpstr>Times New Roman</vt:lpstr>
      <vt:lpstr>Wingdings</vt:lpstr>
      <vt:lpstr>Θέμα του Office</vt:lpstr>
      <vt:lpstr>Πανεπιστήμιο Δυτικής Μακεδονίας Τμήμα Επικοινωνίας και Ψηφιακών Μέσων</vt:lpstr>
      <vt:lpstr>Παρουσίαση του PowerPoint</vt:lpstr>
      <vt:lpstr>Εσείς βλέπετε τηλεόραση;</vt:lpstr>
      <vt:lpstr>Ερωτήματα</vt:lpstr>
      <vt:lpstr>Ανταγωνιστές της τηλεόρασης   </vt:lpstr>
      <vt:lpstr>Στόχοι του μαθήματος</vt:lpstr>
      <vt:lpstr>Παρουσίαση του PowerPoint</vt:lpstr>
      <vt:lpstr>Παρουσίαση του PowerPoint</vt:lpstr>
      <vt:lpstr>Παρουσίαση του PowerPoint</vt:lpstr>
      <vt:lpstr>  </vt:lpstr>
      <vt:lpstr> </vt:lpstr>
      <vt:lpstr>Παρουσίαση του PowerPoint</vt:lpstr>
      <vt:lpstr>Παρουσίαση του PowerPoint</vt:lpstr>
      <vt:lpstr>Παρουσίαση του PowerPoint</vt:lpstr>
      <vt:lpstr>Παρουσίαση του PowerPoint</vt:lpstr>
      <vt:lpstr>Θεματική Ενότητα 3</vt:lpstr>
      <vt:lpstr>Τηλεοπτικό ρεπορτάζ  Προετοιμασία, τεχνικές και κανόνες γραφής του τηλεοπτικού ρεπορτάζ (η ανεύρεση θέματος, η δημοσιογραφική έρευνα, οι πηγές, η επεξεργασία του υλικού, η σύνταξη της οπτικοακουστικής είδησης, η παρουσίαση)</vt:lpstr>
      <vt:lpstr>Παρουσίαση του PowerPoint</vt:lpstr>
      <vt:lpstr>Παρουσίαση του PowerPoint</vt:lpstr>
      <vt:lpstr>Θεματική Ενότητα 7  </vt:lpstr>
      <vt:lpstr>Παρουσίαση του PowerPoint</vt:lpstr>
      <vt:lpstr>Πλαίσιο &amp; Λειτουργία του μαθήματος</vt:lpstr>
      <vt:lpstr>Αξιολόγηση</vt:lpstr>
      <vt:lpstr>Βιβλιογραφία</vt:lpstr>
      <vt:lpstr>  Καλή μας ακαδημαϊκή χρονιά!!!   </vt:lpstr>
      <vt:lpstr>Τελική εργασία (εργαστήριο)  </vt:lpstr>
      <vt:lpstr>Τελική εργασία (εργαστήριο)  </vt:lpstr>
      <vt:lpstr>Τελική εργασία (εργαστήριο)  </vt:lpstr>
      <vt:lpstr>Τι θα πρέπει να περιλαμβάνει το ρεπορτάζ;   </vt:lpstr>
      <vt:lpstr>Script   </vt:lpstr>
      <vt:lpstr>Παρουσίαση του PowerPoint</vt:lpstr>
      <vt:lpstr>Παρουσίαση του PowerPoint</vt:lpstr>
      <vt:lpstr>Τι θα παραδώσετε στην εξεταστική:    </vt:lpstr>
      <vt:lpstr>Βήματα για τη δημιουργία ενός ρεπορτάζ:    </vt:lpstr>
      <vt:lpstr>Βήματα για τη δημιουργία ενός ρεπορτάζ:    </vt:lpstr>
      <vt:lpstr>Βήματα για τη δημιουργία ενός ρεπορτάζ:    </vt:lpstr>
      <vt:lpstr>Θέμα Εργασίας   </vt:lpstr>
      <vt:lpstr>Ενδεικτική Θεματολογία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ΤΣΑΛΚΑΤΙΔΟΥ</dc:creator>
  <cp:lastModifiedBy>ΕΛΕΝΗ ΤΣΑΛΚΑΤΙΔΟΥ</cp:lastModifiedBy>
  <cp:revision>25</cp:revision>
  <dcterms:created xsi:type="dcterms:W3CDTF">2025-09-12T16:15:24Z</dcterms:created>
  <dcterms:modified xsi:type="dcterms:W3CDTF">2025-10-09T09:18:50Z</dcterms:modified>
</cp:coreProperties>
</file>