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22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D5AE5888-A6AB-4149-B8E2-310CB36687D1}" type="datetimeFigureOut">
              <a:rPr lang="el-GR" smtClean="0"/>
              <a:t>6/4/2021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27C5057-B9CA-4C0D-9E1D-5A8CF407555B}" type="slidenum">
              <a:rPr lang="el-GR" smtClean="0"/>
              <a:t>‹#›</a:t>
            </a:fld>
            <a:endParaRPr lang="el-GR"/>
          </a:p>
        </p:txBody>
      </p:sp>
    </p:spTree>
    <p:extLst>
      <p:ext uri="{BB962C8B-B14F-4D97-AF65-F5344CB8AC3E}">
        <p14:creationId xmlns:p14="http://schemas.microsoft.com/office/powerpoint/2010/main" val="3734326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D5AE5888-A6AB-4149-B8E2-310CB36687D1}" type="datetimeFigureOut">
              <a:rPr lang="el-GR" smtClean="0"/>
              <a:t>6/4/2021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27C5057-B9CA-4C0D-9E1D-5A8CF407555B}" type="slidenum">
              <a:rPr lang="el-GR" smtClean="0"/>
              <a:t>‹#›</a:t>
            </a:fld>
            <a:endParaRPr lang="el-GR"/>
          </a:p>
        </p:txBody>
      </p:sp>
    </p:spTree>
    <p:extLst>
      <p:ext uri="{BB962C8B-B14F-4D97-AF65-F5344CB8AC3E}">
        <p14:creationId xmlns:p14="http://schemas.microsoft.com/office/powerpoint/2010/main" val="4188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D5AE5888-A6AB-4149-B8E2-310CB36687D1}" type="datetimeFigureOut">
              <a:rPr lang="el-GR" smtClean="0"/>
              <a:t>6/4/2021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27C5057-B9CA-4C0D-9E1D-5A8CF407555B}" type="slidenum">
              <a:rPr lang="el-GR" smtClean="0"/>
              <a:t>‹#›</a:t>
            </a:fld>
            <a:endParaRPr lang="el-GR"/>
          </a:p>
        </p:txBody>
      </p:sp>
    </p:spTree>
    <p:extLst>
      <p:ext uri="{BB962C8B-B14F-4D97-AF65-F5344CB8AC3E}">
        <p14:creationId xmlns:p14="http://schemas.microsoft.com/office/powerpoint/2010/main" val="2839517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D5AE5888-A6AB-4149-B8E2-310CB36687D1}" type="datetimeFigureOut">
              <a:rPr lang="el-GR" smtClean="0"/>
              <a:t>6/4/2021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27C5057-B9CA-4C0D-9E1D-5A8CF407555B}" type="slidenum">
              <a:rPr lang="el-GR" smtClean="0"/>
              <a:t>‹#›</a:t>
            </a:fld>
            <a:endParaRPr lang="el-GR"/>
          </a:p>
        </p:txBody>
      </p:sp>
    </p:spTree>
    <p:extLst>
      <p:ext uri="{BB962C8B-B14F-4D97-AF65-F5344CB8AC3E}">
        <p14:creationId xmlns:p14="http://schemas.microsoft.com/office/powerpoint/2010/main" val="3127736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AE5888-A6AB-4149-B8E2-310CB36687D1}" type="datetimeFigureOut">
              <a:rPr lang="el-GR" smtClean="0"/>
              <a:t>6/4/2021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27C5057-B9CA-4C0D-9E1D-5A8CF407555B}" type="slidenum">
              <a:rPr lang="el-GR" smtClean="0"/>
              <a:t>‹#›</a:t>
            </a:fld>
            <a:endParaRPr lang="el-GR"/>
          </a:p>
        </p:txBody>
      </p:sp>
    </p:spTree>
    <p:extLst>
      <p:ext uri="{BB962C8B-B14F-4D97-AF65-F5344CB8AC3E}">
        <p14:creationId xmlns:p14="http://schemas.microsoft.com/office/powerpoint/2010/main" val="2713201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D5AE5888-A6AB-4149-B8E2-310CB36687D1}" type="datetimeFigureOut">
              <a:rPr lang="el-GR" smtClean="0"/>
              <a:t>6/4/2021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27C5057-B9CA-4C0D-9E1D-5A8CF407555B}" type="slidenum">
              <a:rPr lang="el-GR" smtClean="0"/>
              <a:t>‹#›</a:t>
            </a:fld>
            <a:endParaRPr lang="el-GR"/>
          </a:p>
        </p:txBody>
      </p:sp>
    </p:spTree>
    <p:extLst>
      <p:ext uri="{BB962C8B-B14F-4D97-AF65-F5344CB8AC3E}">
        <p14:creationId xmlns:p14="http://schemas.microsoft.com/office/powerpoint/2010/main" val="1667038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D5AE5888-A6AB-4149-B8E2-310CB36687D1}" type="datetimeFigureOut">
              <a:rPr lang="el-GR" smtClean="0"/>
              <a:t>6/4/2021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27C5057-B9CA-4C0D-9E1D-5A8CF407555B}" type="slidenum">
              <a:rPr lang="el-GR" smtClean="0"/>
              <a:t>‹#›</a:t>
            </a:fld>
            <a:endParaRPr lang="el-GR"/>
          </a:p>
        </p:txBody>
      </p:sp>
    </p:spTree>
    <p:extLst>
      <p:ext uri="{BB962C8B-B14F-4D97-AF65-F5344CB8AC3E}">
        <p14:creationId xmlns:p14="http://schemas.microsoft.com/office/powerpoint/2010/main" val="3489902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D5AE5888-A6AB-4149-B8E2-310CB36687D1}" type="datetimeFigureOut">
              <a:rPr lang="el-GR" smtClean="0"/>
              <a:t>6/4/2021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27C5057-B9CA-4C0D-9E1D-5A8CF407555B}" type="slidenum">
              <a:rPr lang="el-GR" smtClean="0"/>
              <a:t>‹#›</a:t>
            </a:fld>
            <a:endParaRPr lang="el-GR"/>
          </a:p>
        </p:txBody>
      </p:sp>
    </p:spTree>
    <p:extLst>
      <p:ext uri="{BB962C8B-B14F-4D97-AF65-F5344CB8AC3E}">
        <p14:creationId xmlns:p14="http://schemas.microsoft.com/office/powerpoint/2010/main" val="3418536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AE5888-A6AB-4149-B8E2-310CB36687D1}" type="datetimeFigureOut">
              <a:rPr lang="el-GR" smtClean="0"/>
              <a:t>6/4/2021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27C5057-B9CA-4C0D-9E1D-5A8CF407555B}" type="slidenum">
              <a:rPr lang="el-GR" smtClean="0"/>
              <a:t>‹#›</a:t>
            </a:fld>
            <a:endParaRPr lang="el-GR"/>
          </a:p>
        </p:txBody>
      </p:sp>
    </p:spTree>
    <p:extLst>
      <p:ext uri="{BB962C8B-B14F-4D97-AF65-F5344CB8AC3E}">
        <p14:creationId xmlns:p14="http://schemas.microsoft.com/office/powerpoint/2010/main" val="4204333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AE5888-A6AB-4149-B8E2-310CB36687D1}" type="datetimeFigureOut">
              <a:rPr lang="el-GR" smtClean="0"/>
              <a:t>6/4/2021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27C5057-B9CA-4C0D-9E1D-5A8CF407555B}" type="slidenum">
              <a:rPr lang="el-GR" smtClean="0"/>
              <a:t>‹#›</a:t>
            </a:fld>
            <a:endParaRPr lang="el-GR"/>
          </a:p>
        </p:txBody>
      </p:sp>
    </p:spTree>
    <p:extLst>
      <p:ext uri="{BB962C8B-B14F-4D97-AF65-F5344CB8AC3E}">
        <p14:creationId xmlns:p14="http://schemas.microsoft.com/office/powerpoint/2010/main" val="2411137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AE5888-A6AB-4149-B8E2-310CB36687D1}" type="datetimeFigureOut">
              <a:rPr lang="el-GR" smtClean="0"/>
              <a:t>6/4/2021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27C5057-B9CA-4C0D-9E1D-5A8CF407555B}" type="slidenum">
              <a:rPr lang="el-GR" smtClean="0"/>
              <a:t>‹#›</a:t>
            </a:fld>
            <a:endParaRPr lang="el-GR"/>
          </a:p>
        </p:txBody>
      </p:sp>
    </p:spTree>
    <p:extLst>
      <p:ext uri="{BB962C8B-B14F-4D97-AF65-F5344CB8AC3E}">
        <p14:creationId xmlns:p14="http://schemas.microsoft.com/office/powerpoint/2010/main" val="2618637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AE5888-A6AB-4149-B8E2-310CB36687D1}" type="datetimeFigureOut">
              <a:rPr lang="el-GR" smtClean="0"/>
              <a:t>6/4/2021</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7C5057-B9CA-4C0D-9E1D-5A8CF407555B}" type="slidenum">
              <a:rPr lang="el-GR" smtClean="0"/>
              <a:t>‹#›</a:t>
            </a:fld>
            <a:endParaRPr lang="el-GR"/>
          </a:p>
        </p:txBody>
      </p:sp>
    </p:spTree>
    <p:extLst>
      <p:ext uri="{BB962C8B-B14F-4D97-AF65-F5344CB8AC3E}">
        <p14:creationId xmlns:p14="http://schemas.microsoft.com/office/powerpoint/2010/main" val="795404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Μάθημα 6ο</a:t>
            </a:r>
            <a:endParaRPr lang="el-GR" dirty="0"/>
          </a:p>
        </p:txBody>
      </p:sp>
      <p:sp>
        <p:nvSpPr>
          <p:cNvPr id="3" name="Subtitle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2068535662"/>
      </p:ext>
    </p:extLst>
  </p:cSld>
  <p:clrMapOvr>
    <a:masterClrMapping/>
  </p:clrMapOvr>
  <mc:AlternateContent xmlns:mc="http://schemas.openxmlformats.org/markup-compatibility/2006" xmlns:p14="http://schemas.microsoft.com/office/powerpoint/2010/main">
    <mc:Choice Requires="p14">
      <p:transition spd="slow" p14:dur="2000" advTm="1605"/>
    </mc:Choice>
    <mc:Fallback xmlns="">
      <p:transition spd="slow" advTm="1605"/>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6"/>
            <a:ext cx="10515600" cy="631162"/>
          </a:xfrm>
        </p:spPr>
        <p:txBody>
          <a:bodyPr>
            <a:normAutofit fontScale="90000"/>
          </a:bodyPr>
          <a:lstStyle/>
          <a:p>
            <a:r>
              <a:rPr lang="en-US" b="1" dirty="0" smtClean="0">
                <a:solidFill>
                  <a:schemeClr val="accent5">
                    <a:lumMod val="50000"/>
                  </a:schemeClr>
                </a:solidFill>
              </a:rPr>
              <a:t>Html-</a:t>
            </a:r>
            <a:r>
              <a:rPr lang="el-GR" b="1" dirty="0" smtClean="0">
                <a:solidFill>
                  <a:schemeClr val="accent5">
                    <a:lumMod val="50000"/>
                  </a:schemeClr>
                </a:solidFill>
              </a:rPr>
              <a:t>Προσθήκη </a:t>
            </a:r>
            <a:r>
              <a:rPr lang="en-US" b="1" dirty="0" smtClean="0">
                <a:solidFill>
                  <a:schemeClr val="accent5">
                    <a:lumMod val="50000"/>
                  </a:schemeClr>
                </a:solidFill>
              </a:rPr>
              <a:t>audio</a:t>
            </a:r>
            <a:endParaRPr lang="el-GR" b="1" dirty="0">
              <a:solidFill>
                <a:schemeClr val="accent5">
                  <a:lumMod val="50000"/>
                </a:schemeClr>
              </a:solidFill>
            </a:endParaRPr>
          </a:p>
        </p:txBody>
      </p:sp>
      <p:sp>
        <p:nvSpPr>
          <p:cNvPr id="5" name="Rectangle 4"/>
          <p:cNvSpPr/>
          <p:nvPr/>
        </p:nvSpPr>
        <p:spPr>
          <a:xfrm>
            <a:off x="838200" y="1859340"/>
            <a:ext cx="4581099" cy="3693319"/>
          </a:xfrm>
          <a:prstGeom prst="rect">
            <a:avLst/>
          </a:prstGeom>
        </p:spPr>
        <p:txBody>
          <a:bodyPr wrap="square">
            <a:spAutoFit/>
          </a:bodyPr>
          <a:lstStyle/>
          <a:p>
            <a:r>
              <a:rPr lang="el-GR" b="1" dirty="0" smtClean="0">
                <a:solidFill>
                  <a:schemeClr val="accent5">
                    <a:lumMod val="50000"/>
                  </a:schemeClr>
                </a:solidFill>
              </a:rPr>
              <a:t>&lt;html&gt;</a:t>
            </a:r>
            <a:endParaRPr lang="en-US" b="1" dirty="0" smtClean="0">
              <a:solidFill>
                <a:schemeClr val="accent5">
                  <a:lumMod val="50000"/>
                </a:schemeClr>
              </a:solidFill>
            </a:endParaRPr>
          </a:p>
          <a:p>
            <a:endParaRPr lang="el-GR" b="1" dirty="0" smtClean="0">
              <a:solidFill>
                <a:schemeClr val="accent5">
                  <a:lumMod val="50000"/>
                </a:schemeClr>
              </a:solidFill>
            </a:endParaRPr>
          </a:p>
          <a:p>
            <a:r>
              <a:rPr lang="el-GR" b="1" dirty="0" smtClean="0">
                <a:solidFill>
                  <a:schemeClr val="accent5">
                    <a:lumMod val="50000"/>
                  </a:schemeClr>
                </a:solidFill>
              </a:rPr>
              <a:t>&lt;body&gt;</a:t>
            </a:r>
          </a:p>
          <a:p>
            <a:endParaRPr lang="el-GR" b="1" dirty="0" smtClean="0">
              <a:solidFill>
                <a:schemeClr val="accent5">
                  <a:lumMod val="50000"/>
                </a:schemeClr>
              </a:solidFill>
            </a:endParaRPr>
          </a:p>
          <a:p>
            <a:r>
              <a:rPr lang="el-GR" b="1" dirty="0" smtClean="0">
                <a:solidFill>
                  <a:schemeClr val="accent5">
                    <a:lumMod val="50000"/>
                  </a:schemeClr>
                </a:solidFill>
              </a:rPr>
              <a:t>&lt;audio controls&gt;</a:t>
            </a:r>
          </a:p>
          <a:p>
            <a:r>
              <a:rPr lang="el-GR" b="1" dirty="0" smtClean="0">
                <a:solidFill>
                  <a:schemeClr val="accent5">
                    <a:lumMod val="50000"/>
                  </a:schemeClr>
                </a:solidFill>
              </a:rPr>
              <a:t>  </a:t>
            </a:r>
          </a:p>
          <a:p>
            <a:r>
              <a:rPr lang="el-GR" b="1" dirty="0" smtClean="0">
                <a:solidFill>
                  <a:schemeClr val="accent5">
                    <a:lumMod val="50000"/>
                  </a:schemeClr>
                </a:solidFill>
              </a:rPr>
              <a:t>&lt;source src="horse.mp3" type="audio/mp3"&gt;</a:t>
            </a:r>
            <a:endParaRPr lang="en-US" b="1" dirty="0" smtClean="0">
              <a:solidFill>
                <a:schemeClr val="accent5">
                  <a:lumMod val="50000"/>
                </a:schemeClr>
              </a:solidFill>
            </a:endParaRPr>
          </a:p>
          <a:p>
            <a:endParaRPr lang="el-GR" b="1" dirty="0" smtClean="0">
              <a:solidFill>
                <a:schemeClr val="accent5">
                  <a:lumMod val="50000"/>
                </a:schemeClr>
              </a:solidFill>
            </a:endParaRPr>
          </a:p>
          <a:p>
            <a:r>
              <a:rPr lang="el-GR" b="1" dirty="0" smtClean="0">
                <a:solidFill>
                  <a:schemeClr val="accent5">
                    <a:lumMod val="50000"/>
                  </a:schemeClr>
                </a:solidFill>
              </a:rPr>
              <a:t>&lt;/audio&gt;</a:t>
            </a:r>
          </a:p>
          <a:p>
            <a:endParaRPr lang="el-GR" b="1" dirty="0" smtClean="0">
              <a:solidFill>
                <a:schemeClr val="accent5">
                  <a:lumMod val="50000"/>
                </a:schemeClr>
              </a:solidFill>
            </a:endParaRPr>
          </a:p>
          <a:p>
            <a:r>
              <a:rPr lang="el-GR" b="1" dirty="0" smtClean="0">
                <a:solidFill>
                  <a:schemeClr val="accent5">
                    <a:lumMod val="50000"/>
                  </a:schemeClr>
                </a:solidFill>
              </a:rPr>
              <a:t>&lt;/body&gt;</a:t>
            </a:r>
            <a:endParaRPr lang="en-US" b="1" dirty="0" smtClean="0">
              <a:solidFill>
                <a:schemeClr val="accent5">
                  <a:lumMod val="50000"/>
                </a:schemeClr>
              </a:solidFill>
            </a:endParaRPr>
          </a:p>
          <a:p>
            <a:endParaRPr lang="el-GR" b="1" dirty="0" smtClean="0">
              <a:solidFill>
                <a:schemeClr val="accent5">
                  <a:lumMod val="50000"/>
                </a:schemeClr>
              </a:solidFill>
            </a:endParaRPr>
          </a:p>
          <a:p>
            <a:r>
              <a:rPr lang="el-GR" b="1" dirty="0" smtClean="0">
                <a:solidFill>
                  <a:schemeClr val="accent5">
                    <a:lumMod val="50000"/>
                  </a:schemeClr>
                </a:solidFill>
              </a:rPr>
              <a:t>&lt;/html&gt;</a:t>
            </a:r>
            <a:endParaRPr lang="el-GR" b="1" dirty="0">
              <a:solidFill>
                <a:schemeClr val="accent5">
                  <a:lumMod val="50000"/>
                </a:schemeClr>
              </a:solidFill>
            </a:endParaRPr>
          </a:p>
        </p:txBody>
      </p:sp>
      <p:pic>
        <p:nvPicPr>
          <p:cNvPr id="6" name="Picture 5"/>
          <p:cNvPicPr>
            <a:picLocks noChangeAspect="1"/>
          </p:cNvPicPr>
          <p:nvPr/>
        </p:nvPicPr>
        <p:blipFill>
          <a:blip r:embed="rId2"/>
          <a:stretch>
            <a:fillRect/>
          </a:stretch>
        </p:blipFill>
        <p:spPr>
          <a:xfrm>
            <a:off x="5419299" y="1296535"/>
            <a:ext cx="6772701" cy="5016353"/>
          </a:xfrm>
          <a:prstGeom prst="rect">
            <a:avLst/>
          </a:prstGeom>
        </p:spPr>
      </p:pic>
    </p:spTree>
    <p:extLst>
      <p:ext uri="{BB962C8B-B14F-4D97-AF65-F5344CB8AC3E}">
        <p14:creationId xmlns:p14="http://schemas.microsoft.com/office/powerpoint/2010/main" val="1078351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4809"/>
          </a:xfrm>
        </p:spPr>
        <p:txBody>
          <a:bodyPr>
            <a:normAutofit fontScale="90000"/>
          </a:bodyPr>
          <a:lstStyle/>
          <a:p>
            <a:r>
              <a:rPr lang="el-GR" dirty="0" smtClean="0"/>
              <a:t>Προσθήκη </a:t>
            </a:r>
            <a:r>
              <a:rPr lang="en-US" dirty="0" smtClean="0"/>
              <a:t> video </a:t>
            </a:r>
            <a:r>
              <a:rPr lang="el-GR" dirty="0" smtClean="0"/>
              <a:t>από Υο</a:t>
            </a:r>
            <a:r>
              <a:rPr lang="en-US" dirty="0" err="1" smtClean="0"/>
              <a:t>utube</a:t>
            </a:r>
            <a:r>
              <a:rPr lang="en-US" dirty="0" smtClean="0"/>
              <a:t> </a:t>
            </a:r>
            <a:endParaRPr lang="el-GR" dirty="0"/>
          </a:p>
        </p:txBody>
      </p:sp>
      <p:pic>
        <p:nvPicPr>
          <p:cNvPr id="3" name="Picture 2"/>
          <p:cNvPicPr>
            <a:picLocks noChangeAspect="1"/>
          </p:cNvPicPr>
          <p:nvPr/>
        </p:nvPicPr>
        <p:blipFill rotWithShape="1">
          <a:blip r:embed="rId2"/>
          <a:srcRect l="-381" t="76" r="4167" b="19299"/>
          <a:stretch/>
        </p:blipFill>
        <p:spPr>
          <a:xfrm>
            <a:off x="1303020" y="1106424"/>
            <a:ext cx="9144000" cy="4644000"/>
          </a:xfrm>
          <a:prstGeom prst="rect">
            <a:avLst/>
          </a:prstGeom>
        </p:spPr>
      </p:pic>
    </p:spTree>
    <p:extLst>
      <p:ext uri="{BB962C8B-B14F-4D97-AF65-F5344CB8AC3E}">
        <p14:creationId xmlns:p14="http://schemas.microsoft.com/office/powerpoint/2010/main" val="589459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553" y="996286"/>
            <a:ext cx="10707806" cy="4380931"/>
          </a:xfrm>
        </p:spPr>
        <p:txBody>
          <a:bodyPr>
            <a:noAutofit/>
          </a:bodyPr>
          <a:lstStyle/>
          <a:p>
            <a:r>
              <a:rPr lang="el-GR" sz="2400" b="1" dirty="0"/>
              <a:t>Αποστολή </a:t>
            </a:r>
            <a:r>
              <a:rPr lang="en-US" sz="2400" b="1" dirty="0"/>
              <a:t>e-mail </a:t>
            </a:r>
            <a:r>
              <a:rPr lang="en-US" sz="2400" dirty="0"/>
              <a:t/>
            </a:r>
            <a:br>
              <a:rPr lang="en-US" sz="2400" dirty="0"/>
            </a:br>
            <a:r>
              <a:rPr lang="el-GR" sz="2400" dirty="0"/>
              <a:t>Για να δημιουργήσουμε μια παραπομπή που θα ανοίγει στον υπολογιστή του χρήστη της ιστοσελίδας ένα παράθυρο σύνταξης e-mail με παραλήπτη τη διεύθυνση που επιθυμούμε, θα χρησιμοποιήσουμε την ακόλουθη μορφή: </a:t>
            </a:r>
            <a:br>
              <a:rPr lang="el-GR" sz="2400" dirty="0"/>
            </a:br>
            <a:r>
              <a:rPr lang="el-GR" sz="2400" dirty="0">
                <a:solidFill>
                  <a:srgbClr val="FF0000"/>
                </a:solidFill>
              </a:rPr>
              <a:t>&lt;a href="mailto:name@xxx.xx"&gt;κείμενο υπερσύνδεσης&lt;/a&gt; </a:t>
            </a:r>
            <a:br>
              <a:rPr lang="el-GR" sz="2400" dirty="0">
                <a:solidFill>
                  <a:srgbClr val="FF0000"/>
                </a:solidFill>
              </a:rPr>
            </a:br>
            <a:r>
              <a:rPr lang="el-GR" sz="2400" dirty="0"/>
              <a:t>Όταν ο χρήστης επιλέξει από το φυλλομετρητή το «κείμενο υπερσύνδεσης», τότε το e-mail πρόγραμμα που χρησιμοποιεί στον υπολογιστή του θα ανοίξει ένα παράθυρο </a:t>
            </a:r>
            <a:r>
              <a:rPr lang="el-GR" sz="2400" i="1" dirty="0"/>
              <a:t>Σχεδίαση ιστοσελίδων Σελίδα 30 </a:t>
            </a:r>
            <a:r>
              <a:rPr lang="el-GR" sz="2400" dirty="0"/>
              <a:t/>
            </a:r>
            <a:br>
              <a:rPr lang="el-GR" sz="2400" dirty="0"/>
            </a:br>
            <a:r>
              <a:rPr lang="el-GR" sz="2400" dirty="0"/>
              <a:t/>
            </a:r>
            <a:br>
              <a:rPr lang="el-GR" sz="2400" dirty="0"/>
            </a:br>
            <a:r>
              <a:rPr lang="el-GR" sz="2400" dirty="0"/>
              <a:t>αποστολής e-mail όπου στο πεδίο ΠΡΟΣ: θα εμφανίζεται το name@xxx.xx ως e-mail παραλήπτη. </a:t>
            </a:r>
            <a:br>
              <a:rPr lang="el-GR" sz="2400" dirty="0"/>
            </a:br>
            <a:r>
              <a:rPr lang="el-GR" sz="2400" dirty="0"/>
              <a:t>Αν θέλουμε να εμφανίζει και το θέμα του e-mail, η σύνταξη θα είναι: </a:t>
            </a:r>
            <a:br>
              <a:rPr lang="el-GR" sz="2400" dirty="0"/>
            </a:br>
            <a:r>
              <a:rPr lang="el-GR" sz="2400" dirty="0"/>
              <a:t>&lt;a href="mailto:name@xxx.xx?subject=θέμα"&gt;κείμενο υπερσύνδεσης &lt;/a&gt; </a:t>
            </a:r>
          </a:p>
        </p:txBody>
      </p:sp>
    </p:spTree>
    <p:extLst>
      <p:ext uri="{BB962C8B-B14F-4D97-AF65-F5344CB8AC3E}">
        <p14:creationId xmlns:p14="http://schemas.microsoft.com/office/powerpoint/2010/main" val="752372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62971"/>
          </a:xfrm>
        </p:spPr>
        <p:txBody>
          <a:bodyPr>
            <a:normAutofit/>
          </a:bodyPr>
          <a:lstStyle/>
          <a:p>
            <a:r>
              <a:rPr lang="el-GR" sz="3200" b="1" dirty="0"/>
              <a:t>Εισαγωγή υπερσύνδεσης σε εικόνα </a:t>
            </a:r>
            <a:r>
              <a:rPr lang="en-US" sz="3200" b="1" dirty="0" smtClean="0"/>
              <a:t/>
            </a:r>
            <a:br>
              <a:rPr lang="en-US" sz="3200" b="1" dirty="0" smtClean="0"/>
            </a:br>
            <a:r>
              <a:rPr lang="el-GR" sz="3200" dirty="0"/>
              <a:t/>
            </a:r>
            <a:br>
              <a:rPr lang="el-GR" sz="3200" dirty="0"/>
            </a:br>
            <a:r>
              <a:rPr lang="el-GR" sz="3200" dirty="0"/>
              <a:t>Αν θέλουμε να ορίσουμε υπερσύνδεση σε μια εικόνα, η σύνταξη θα είναι: </a:t>
            </a:r>
            <a:br>
              <a:rPr lang="el-GR" sz="3200" dirty="0"/>
            </a:br>
            <a:r>
              <a:rPr lang="en-US" sz="3200" dirty="0">
                <a:solidFill>
                  <a:srgbClr val="FF0000"/>
                </a:solidFill>
              </a:rPr>
              <a:t>&lt;a </a:t>
            </a:r>
            <a:r>
              <a:rPr lang="en-US" sz="3200" dirty="0" err="1">
                <a:solidFill>
                  <a:srgbClr val="FF0000"/>
                </a:solidFill>
              </a:rPr>
              <a:t>href</a:t>
            </a:r>
            <a:r>
              <a:rPr lang="en-US" sz="3200" dirty="0">
                <a:solidFill>
                  <a:srgbClr val="FF0000"/>
                </a:solidFill>
              </a:rPr>
              <a:t>="URL"&gt;&lt;</a:t>
            </a:r>
            <a:r>
              <a:rPr lang="en-US" sz="3200" dirty="0" err="1">
                <a:solidFill>
                  <a:srgbClr val="FF0000"/>
                </a:solidFill>
              </a:rPr>
              <a:t>img</a:t>
            </a:r>
            <a:r>
              <a:rPr lang="en-US" sz="3200" dirty="0">
                <a:solidFill>
                  <a:srgbClr val="FF0000"/>
                </a:solidFill>
              </a:rPr>
              <a:t> </a:t>
            </a:r>
            <a:r>
              <a:rPr lang="en-US" sz="3200" dirty="0" err="1">
                <a:solidFill>
                  <a:srgbClr val="FF0000"/>
                </a:solidFill>
              </a:rPr>
              <a:t>src</a:t>
            </a:r>
            <a:r>
              <a:rPr lang="en-US" sz="3200" dirty="0">
                <a:solidFill>
                  <a:srgbClr val="FF0000"/>
                </a:solidFill>
              </a:rPr>
              <a:t>="image.gif"&gt;&lt;/a&gt; </a:t>
            </a:r>
            <a:r>
              <a:rPr lang="en-US" sz="3200" dirty="0"/>
              <a:t/>
            </a:r>
            <a:br>
              <a:rPr lang="en-US" sz="3200" dirty="0"/>
            </a:br>
            <a:r>
              <a:rPr lang="el-GR" sz="3200" dirty="0"/>
              <a:t>Οι εικόνες που γίνονται υπερσυνδέσεις αποκτούν ένα λεπτό (συνήθως γαλάζιο) περίγραμμα. Αν δεν θέλουμε να υπάρχει αυτό το περίγραμμα, τότε χρησιμοποιούμε στην ετικέτα &lt;img&gt; την ιδιότητα border με τιμή 0. </a:t>
            </a:r>
          </a:p>
        </p:txBody>
      </p:sp>
    </p:spTree>
    <p:extLst>
      <p:ext uri="{BB962C8B-B14F-4D97-AF65-F5344CB8AC3E}">
        <p14:creationId xmlns:p14="http://schemas.microsoft.com/office/powerpoint/2010/main" val="3585380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22027"/>
          </a:xfrm>
        </p:spPr>
        <p:txBody>
          <a:bodyPr>
            <a:noAutofit/>
          </a:bodyPr>
          <a:lstStyle/>
          <a:p>
            <a:r>
              <a:rPr lang="el-GR" sz="2800" b="1" dirty="0"/>
              <a:t>Δημιουργία συνδέσμων σε </a:t>
            </a:r>
            <a:r>
              <a:rPr lang="el-GR" sz="2800" b="1" dirty="0" smtClean="0"/>
              <a:t>αρχεία</a:t>
            </a:r>
            <a:r>
              <a:rPr lang="en-US" sz="2800" dirty="0" smtClean="0"/>
              <a:t/>
            </a:r>
            <a:br>
              <a:rPr lang="en-US" sz="2800" dirty="0" smtClean="0"/>
            </a:br>
            <a:r>
              <a:rPr lang="el-GR" sz="2800" dirty="0" smtClean="0"/>
              <a:t>Μπορούμε </a:t>
            </a:r>
            <a:r>
              <a:rPr lang="el-GR" sz="2800" dirty="0"/>
              <a:t>να δημιουργήσουμε συνδέσμους σε εικόνες ή άλλου τύπου αρχεία, χρησιμοποιώντας την ακόλουθη διατύπωση</a:t>
            </a:r>
            <a:r>
              <a:rPr lang="el-GR" sz="2800" dirty="0" smtClean="0"/>
              <a:t>:</a:t>
            </a:r>
            <a:r>
              <a:rPr lang="en-US" sz="2800" dirty="0" smtClean="0"/>
              <a:t/>
            </a:r>
            <a:br>
              <a:rPr lang="en-US" sz="2800" dirty="0" smtClean="0"/>
            </a:br>
            <a:r>
              <a:rPr lang="el-GR" sz="2800" dirty="0" smtClean="0">
                <a:solidFill>
                  <a:srgbClr val="FF0000"/>
                </a:solidFill>
              </a:rPr>
              <a:t>&lt;</a:t>
            </a:r>
            <a:r>
              <a:rPr lang="el-GR" sz="2800" dirty="0">
                <a:solidFill>
                  <a:srgbClr val="FF0000"/>
                </a:solidFill>
              </a:rPr>
              <a:t>a href</a:t>
            </a:r>
            <a:r>
              <a:rPr lang="el-GR" sz="2800" dirty="0" smtClean="0">
                <a:solidFill>
                  <a:srgbClr val="FF0000"/>
                </a:solidFill>
              </a:rPr>
              <a:t>=“</a:t>
            </a:r>
            <a:r>
              <a:rPr lang="en-US" sz="2800" smtClean="0">
                <a:solidFill>
                  <a:srgbClr val="FF0000"/>
                </a:solidFill>
              </a:rPr>
              <a:t>./music/</a:t>
            </a:r>
            <a:r>
              <a:rPr lang="el-GR" sz="2800" smtClean="0">
                <a:solidFill>
                  <a:srgbClr val="FF0000"/>
                </a:solidFill>
              </a:rPr>
              <a:t>ambient.mp3</a:t>
            </a:r>
            <a:r>
              <a:rPr lang="el-GR" sz="2800" dirty="0" smtClean="0">
                <a:solidFill>
                  <a:srgbClr val="FF0000"/>
                </a:solidFill>
              </a:rPr>
              <a:t>“</a:t>
            </a:r>
            <a:r>
              <a:rPr lang="en-US" sz="2800" dirty="0" smtClean="0">
                <a:solidFill>
                  <a:srgbClr val="FF0000"/>
                </a:solidFill>
              </a:rPr>
              <a:t> download</a:t>
            </a:r>
            <a:r>
              <a:rPr lang="el-GR" sz="2800" dirty="0" smtClean="0">
                <a:solidFill>
                  <a:srgbClr val="FF0000"/>
                </a:solidFill>
              </a:rPr>
              <a:t>&gt;download </a:t>
            </a:r>
            <a:r>
              <a:rPr lang="el-GR" sz="2800" dirty="0">
                <a:solidFill>
                  <a:srgbClr val="FF0000"/>
                </a:solidFill>
              </a:rPr>
              <a:t>the song (2.6MB mp3)&lt;/a</a:t>
            </a:r>
            <a:r>
              <a:rPr lang="el-GR" sz="2800" dirty="0" smtClean="0">
                <a:solidFill>
                  <a:srgbClr val="FF0000"/>
                </a:solidFill>
              </a:rPr>
              <a:t>&gt;</a:t>
            </a:r>
            <a:r>
              <a:rPr lang="en-US" sz="2800" dirty="0" smtClean="0"/>
              <a:t/>
            </a:r>
            <a:br>
              <a:rPr lang="en-US" sz="2800" dirty="0" smtClean="0"/>
            </a:br>
            <a:r>
              <a:rPr lang="el-GR" sz="2800" dirty="0" smtClean="0"/>
              <a:t>Στην </a:t>
            </a:r>
            <a:r>
              <a:rPr lang="el-GR" sz="2800" dirty="0"/>
              <a:t>περίπτωση αυτή ο σύνδεσμος είναι προς το αρχείο ambient.mp3 που βρίσκεται στον ίδιο φάκελο με την htmlσελίδα. Σε περίπτωση που το αρχείο βρίσκεται σε άλλη τοποθεσία θα πρέπει να δώσουμε και την διαδρομή προς την τοποθεσία αυτή, όπως γίνεται και με τις εικόνες, αλλά και τις άλλες htmlσελίδες.Ανάλογα με το είδος του αρχείου ο browserμπορεί να το εμφανίσειστο εσωτερικό του (εικόνες) ή να ανοίξει κάποιο πρόγραμμα από τον υπολογιστή για να το αναπαράγει ή να το κατεβάσει σε έναν φάκελο του </a:t>
            </a:r>
            <a:r>
              <a:rPr lang="el-GR" sz="2800" dirty="0" smtClean="0"/>
              <a:t>υπολογιστή</a:t>
            </a:r>
            <a:r>
              <a:rPr lang="en-US" sz="2800" dirty="0" smtClean="0"/>
              <a:t/>
            </a:r>
            <a:br>
              <a:rPr lang="en-US" sz="2800" dirty="0" smtClean="0"/>
            </a:br>
            <a:endParaRPr lang="el-GR" sz="2800" dirty="0"/>
          </a:p>
        </p:txBody>
      </p:sp>
      <p:sp>
        <p:nvSpPr>
          <p:cNvPr id="3"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Unicode MS" panose="020B0604020202020204" pitchFamily="34" charset="-128"/>
              </a:rPr>
              <a:t>&lt;a href="path/file" download="file.pdf"&gt;</a:t>
            </a:r>
            <a:r>
              <a:rPr kumimoji="0" lang="el-GR" sz="1000" b="0" i="0" u="none" strike="noStrike" cap="none" normalizeH="0" baseline="0" dirty="0" smtClean="0">
                <a:ln>
                  <a:noFill/>
                </a:ln>
                <a:solidFill>
                  <a:schemeClr val="tx1"/>
                </a:solidFill>
                <a:effectLst/>
              </a:rPr>
              <a:t> </a:t>
            </a:r>
            <a:endParaRPr kumimoji="0" lang="el-G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110323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TotalTime>
  <Words>60</Words>
  <Application>Microsoft Office PowerPoint</Application>
  <PresentationFormat>Widescreen</PresentationFormat>
  <Paragraphs>20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 Unicode MS</vt:lpstr>
      <vt:lpstr>Arial</vt:lpstr>
      <vt:lpstr>Calibri</vt:lpstr>
      <vt:lpstr>Calibri Light</vt:lpstr>
      <vt:lpstr>Office Theme</vt:lpstr>
      <vt:lpstr>Μάθημα 6ο</vt:lpstr>
      <vt:lpstr>Html-Προσθήκη audio</vt:lpstr>
      <vt:lpstr>Προσθήκη  video από Υοutube </vt:lpstr>
      <vt:lpstr>Αποστολή e-mail  Για να δημιουργήσουμε μια παραπομπή που θα ανοίγει στον υπολογιστή του χρήστη της ιστοσελίδας ένα παράθυρο σύνταξης e-mail με παραλήπτη τη διεύθυνση που επιθυμούμε, θα χρησιμοποιήσουμε την ακόλουθη μορφή:  &lt;a href="mailto:name@xxx.xx"&gt;κείμενο υπερσύνδεσης&lt;/a&gt;  Όταν ο χρήστης επιλέξει από το φυλλομετρητή το «κείμενο υπερσύνδεσης», τότε το e-mail πρόγραμμα που χρησιμοποιεί στον υπολογιστή του θα ανοίξει ένα παράθυρο Σχεδίαση ιστοσελίδων Σελίδα 30   αποστολής e-mail όπου στο πεδίο ΠΡΟΣ: θα εμφανίζεται το name@xxx.xx ως e-mail παραλήπτη.  Αν θέλουμε να εμφανίζει και το θέμα του e-mail, η σύνταξη θα είναι:  &lt;a href="mailto:name@xxx.xx?subject=θέμα"&gt;κείμενο υπερσύνδεσης &lt;/a&gt; </vt:lpstr>
      <vt:lpstr>Εισαγωγή υπερσύνδεσης σε εικόνα   Αν θέλουμε να ορίσουμε υπερσύνδεση σε μια εικόνα, η σύνταξη θα είναι:  &lt;a href="URL"&gt;&lt;img src="image.gif"&gt;&lt;/a&gt;  Οι εικόνες που γίνονται υπερσυνδέσεις αποκτούν ένα λεπτό (συνήθως γαλάζιο) περίγραμμα. Αν δεν θέλουμε να υπάρχει αυτό το περίγραμμα, τότε χρησιμοποιούμε στην ετικέτα &lt;img&gt; την ιδιότητα border με τιμή 0. </vt:lpstr>
      <vt:lpstr>Δημιουργία συνδέσμων σε αρχεία Μπορούμε να δημιουργήσουμε συνδέσμους σε εικόνες ή άλλου τύπου αρχεία, χρησιμοποιώντας την ακόλουθη διατύπωση: &lt;a href=“./music/ambient.mp3“ download&gt;download the song (2.6MB mp3)&lt;/a&gt; Στην περίπτωση αυτή ο σύνδεσμος είναι προς το αρχείο ambient.mp3 που βρίσκεται στον ίδιο φάκελο με την htmlσελίδα. Σε περίπτωση που το αρχείο βρίσκεται σε άλλη τοποθεσία θα πρέπει να δώσουμε και την διαδρομή προς την τοποθεσία αυτή, όπως γίνεται και με τις εικόνες, αλλά και τις άλλες htmlσελίδες.Ανάλογα με το είδος του αρχείου ο browserμπορεί να το εμφανίσειστο εσωτερικό του (εικόνες) ή να ανοίξει κάποιο πρόγραμμα από τον υπολογιστή για να το αναπαράγει ή να το κατεβάσει σε έναν φάκελο του υπολογιστή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Μάθημα 6ο</dc:title>
  <dc:creator>user</dc:creator>
  <cp:lastModifiedBy>user</cp:lastModifiedBy>
  <cp:revision>24</cp:revision>
  <dcterms:created xsi:type="dcterms:W3CDTF">2020-05-02T15:18:26Z</dcterms:created>
  <dcterms:modified xsi:type="dcterms:W3CDTF">2021-04-06T20:24:20Z</dcterms:modified>
</cp:coreProperties>
</file>