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1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74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2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41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06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9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05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7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4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3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2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DD1C-511E-443D-B8F7-C2DB55DDFE3F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0B03-23AF-49E5-A6D0-D6E12E2016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Μάθημα </a:t>
            </a:r>
            <a:r>
              <a:rPr lang="en-US" dirty="0"/>
              <a:t>3</a:t>
            </a:r>
            <a:r>
              <a:rPr lang="el-GR" dirty="0"/>
              <a:t>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8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5" y="751344"/>
            <a:ext cx="52543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Παράδειγμα: 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Παράδειγμα αναδίπλωσης κειμένου.&lt;p&gt; </a:t>
            </a:r>
          </a:p>
          <a:p>
            <a:r>
              <a:rPr lang="en-US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&lt;</a:t>
            </a:r>
            <a:r>
              <a:rPr lang="en-US" sz="24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img</a:t>
            </a:r>
            <a:r>
              <a:rPr lang="en-US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src</a:t>
            </a:r>
            <a:r>
              <a:rPr lang="en-US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="photo.jpg" align=left width=70 length=70&gt;&lt;p&gt; </a:t>
            </a:r>
          </a:p>
          <a:p>
            <a:r>
              <a:rPr lang="el-GR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Η εικόνα εμφανίζεται στα αριστερά της οθόνης και το κείμενο αναδιπλώνεται στα δεξιά.&lt;br&gt;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Για την αναδίπλωση χρησιμοποιήσαμε την ιδιότητα align με τιμή left στην ετικέτα img.&lt;br&gt;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Παρατηρούμε ότι το κείμενο εκτείνεται κατά μήκος όλης της δεξιάς πλευράς της εικόνας. </a:t>
            </a:r>
          </a:p>
          <a:p>
            <a:endParaRPr lang="el-GR" sz="24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90" y="1078173"/>
            <a:ext cx="6651009" cy="54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08" y="458171"/>
            <a:ext cx="110137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Πίνακες </a:t>
            </a:r>
            <a:endParaRPr lang="el-GR" sz="3600" b="0" i="0" u="none" strike="noStrike" baseline="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Οι πίνακες είναι μια δομή της HTML που μας επιτρέπει να εμφανίσουμε κείμενα και γραφικά στοιχισμένα μέσα σε γραμμές και στήλες. </a:t>
            </a:r>
          </a:p>
          <a:p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Για τη δημιουργία πινάκων στην HTML χρησιμοποιείται η ετικέτα &lt;</a:t>
            </a:r>
            <a:r>
              <a:rPr lang="el-GR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table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&gt;. Η ετικέτα &lt;table&gt; μπορεί να έχει τις ακόλουθες ιδιότητες: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border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: το περίγραμμα του πίνακα σε pixels (π.χ. border=1, σημαίνει περίγραμμα πάχους 1 pixel) 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width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: το πλάτος του πίνακα σε pixels ή ως ποσοστό του παραθύρου (π.χ. width=400 ή width=75%)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align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: τη στοίχιση του πίνακα (π.χ. align=center)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b="1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bgcolor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χρώμα φόντου του πίνακα (π.χ.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bgcolor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=blue)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background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Εικόνα φόντου του πίνακα (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background=birds.jpg) </a:t>
            </a:r>
          </a:p>
          <a:p>
            <a:endParaRPr lang="el-GR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Στην HTML ένας πίνακας αποτελείται από ένα σύνολο από </a:t>
            </a:r>
            <a:r>
              <a:rPr lang="el-GR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γραμμές 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(rows) που περιέχουν </a:t>
            </a:r>
            <a:r>
              <a:rPr lang="el-GR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κελιά 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(cells) με ή χωρίς περιεχόμενο. Οι στήλες ορίζονται αυτόματα βάσει του αριθμού των κελιών που υπάρχουν σε κάθε γραμμή Το περιεχόμενο των κελιών μπορεί να είναι είτε </a:t>
            </a:r>
            <a:r>
              <a:rPr lang="el-GR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επικεφαλίδες 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(headings), είτε </a:t>
            </a:r>
            <a:r>
              <a:rPr lang="el-GR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δεδομένα 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(data). Η διαφορά είναι ότι στις επικεφαλίδες τα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27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0878" y="296094"/>
            <a:ext cx="5322627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&lt;html&gt;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&lt;header&gt;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&lt;title&gt; Greece&lt;/title&gt;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&lt;/header&gt;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&lt;body&gt;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&lt;table border = "1"&gt;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&lt;td&gt;Row 1, Column 1&lt;/td&gt;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&lt;td&gt;Row 1, Column 2&lt;/td&gt;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&gt; &lt;td&gt;Row 2, Column 1&lt;/td&gt;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&lt;td&gt;Row 2, Column 2&lt;/td&gt;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&lt;/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&lt;/table&gt;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&lt;/BODY&gt;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&lt;/HTML&gt;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93" y="1050878"/>
            <a:ext cx="5377218" cy="40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8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l-GR" dirty="0"/>
              <a:t>Εισαγωγή βίντεο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7" y="1009935"/>
            <a:ext cx="11546006" cy="62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Η εργασία του Μαθήματος είναι αναρτημένη στην ηλεκτρονική τάξη στο μενού Εργασίες και η παράδοση θα γίνει μέσω </a:t>
            </a:r>
            <a:r>
              <a:rPr lang="en-US" dirty="0"/>
              <a:t> </a:t>
            </a:r>
            <a:r>
              <a:rPr lang="en-US" dirty="0" err="1"/>
              <a:t>eclass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58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1128" y="463169"/>
            <a:ext cx="1038594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Διατεταγμένες λίστες </a:t>
            </a:r>
            <a:endParaRPr lang="el-GR" sz="3200" b="0" i="0" u="none" strike="noStrike" baseline="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r>
              <a:rPr lang="el-GR" sz="3200" b="0" i="0" u="none" strike="noStrike" baseline="0" dirty="0">
                <a:solidFill>
                  <a:srgbClr val="000000"/>
                </a:solidFill>
              </a:rPr>
              <a:t>Για να εισάγουμε διατεταγμένες (δηλαδή αριθμημένες) λίστες χρησιμοποιούμε τις ακόλουθες ετικέτες: </a:t>
            </a:r>
          </a:p>
          <a:p>
            <a:r>
              <a:rPr lang="el-GR" sz="3200" b="0" i="0" u="none" strike="noStrike" baseline="0" dirty="0">
                <a:solidFill>
                  <a:srgbClr val="000000"/>
                </a:solidFill>
              </a:rPr>
              <a:t> Το ζεύγος &lt;</a:t>
            </a:r>
            <a:r>
              <a:rPr lang="el-GR" sz="3200" b="1" i="0" u="none" strike="noStrike" baseline="0" dirty="0">
                <a:solidFill>
                  <a:srgbClr val="000000"/>
                </a:solidFill>
              </a:rPr>
              <a:t>ol</a:t>
            </a:r>
            <a:r>
              <a:rPr lang="el-GR" sz="3200" b="0" i="0" u="none" strike="noStrike" baseline="0" dirty="0">
                <a:solidFill>
                  <a:srgbClr val="000000"/>
                </a:solidFill>
              </a:rPr>
              <a:t>&gt; … &lt;</a:t>
            </a:r>
            <a:r>
              <a:rPr lang="el-GR" sz="3200" b="1" i="0" u="none" strike="noStrike" baseline="0" dirty="0">
                <a:solidFill>
                  <a:srgbClr val="000000"/>
                </a:solidFill>
              </a:rPr>
              <a:t>/ol</a:t>
            </a:r>
            <a:r>
              <a:rPr lang="el-GR" sz="3200" b="0" i="0" u="none" strike="noStrike" baseline="0" dirty="0">
                <a:solidFill>
                  <a:srgbClr val="000000"/>
                </a:solidFill>
              </a:rPr>
              <a:t>&gt;, που δηλώνουν την αρχή και το τέλος της διατεταγμένης λίστας, και </a:t>
            </a:r>
          </a:p>
          <a:p>
            <a:r>
              <a:rPr lang="el-GR" sz="3200" b="0" i="0" u="none" strike="noStrike" baseline="0" dirty="0">
                <a:solidFill>
                  <a:srgbClr val="000000"/>
                </a:solidFill>
              </a:rPr>
              <a:t>Το &lt;</a:t>
            </a:r>
            <a:r>
              <a:rPr lang="el-GR" sz="3200" b="1" i="0" u="none" strike="noStrike" baseline="0" dirty="0">
                <a:solidFill>
                  <a:srgbClr val="000000"/>
                </a:solidFill>
              </a:rPr>
              <a:t>li</a:t>
            </a:r>
            <a:r>
              <a:rPr lang="el-GR" sz="3200" b="0" i="0" u="none" strike="noStrike" baseline="0" dirty="0">
                <a:solidFill>
                  <a:srgbClr val="000000"/>
                </a:solidFill>
              </a:rPr>
              <a:t>&gt; πριν από κάθε στοιχείο της λίστας. </a:t>
            </a:r>
          </a:p>
          <a:p>
            <a:r>
              <a:rPr lang="el-GR" sz="3200" b="1" i="1" dirty="0"/>
              <a:t>Παράδειγμα: </a:t>
            </a:r>
            <a:endParaRPr lang="el-GR" sz="3200" dirty="0"/>
          </a:p>
          <a:p>
            <a:r>
              <a:rPr lang="el-GR" sz="3200" dirty="0"/>
              <a:t>Έστω το παρακάτω τμήμα εγγράφου HTML: &lt;body&gt;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ol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&gt;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&lt;li&gt;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Πρώτο στοιχείο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&lt;li&gt;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Δεύτερο στοιχείο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&lt;li&gt;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Τρίτο στοιχείο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ol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n-US" sz="3200" dirty="0"/>
              <a:t>	</a:t>
            </a:r>
          </a:p>
          <a:p>
            <a:endParaRPr lang="el-GR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979" y="1028343"/>
            <a:ext cx="10617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Για την ετικέτα &lt;li&gt; δεν χρειάζεται να χρησιμοποιηθεί το αντίστοιχο κλείσιμο &lt;/li&gt;.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Ο τύπος της αρίθμησης των στοιχείων μιας διατεταγμένης λίστας (αραβικοί αριθμοί, αγγλικά γράμματα και λατινικοί αριθμοί) μπορεί να οριστεί με την ιδιότητα 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Calibri "/>
              </a:rPr>
              <a:t>type 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της ετικέτας &lt;ol&gt; ως εξής: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 Αραβικοί αριθμοί (1, 2, 3, …): &lt;ol type=1&gt;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 Αγγλικά πεζά γράμματα (a, b, c, …): &lt;ol type=a&gt;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 Αγγλικά κεφαλαία γράμματα (A, B, C, …): &lt;ol type=A&gt;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 Λατινικοί πεζοί αριθμοί (i, ii, iii, …): &lt;ol type=i&gt;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 Λατινικοί κεφαλαίοι αριθμοί (I, II, III, …): &lt;ol type=I&gt; </a:t>
            </a:r>
          </a:p>
          <a:p>
            <a:endParaRPr lang="el-GR" sz="2400" b="0" i="0" u="none" strike="noStrike" baseline="0" dirty="0">
              <a:solidFill>
                <a:srgbClr val="000000"/>
              </a:solidFill>
              <a:latin typeface="Calibri "/>
            </a:endParaRP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Calibri "/>
              </a:rPr>
              <a:t>Όταν δεν υπάρχει η ιδιότητα type, χρησιμοποιούνται οι αραβικοί αριθμοί. </a:t>
            </a:r>
            <a:endParaRPr lang="el-GR" sz="24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67959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3707"/>
            <a:ext cx="5181600" cy="5003256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ml&gt;</a:t>
            </a:r>
          </a:p>
          <a:p>
            <a:r>
              <a:rPr lang="it-IT" dirty="0"/>
              <a:t>&lt;header&gt;</a:t>
            </a:r>
          </a:p>
          <a:p>
            <a:r>
              <a:rPr lang="it-IT" dirty="0"/>
              <a:t>&lt;title&gt; Greece&lt;/title&gt;</a:t>
            </a:r>
          </a:p>
          <a:p>
            <a:r>
              <a:rPr lang="it-IT" dirty="0"/>
              <a:t>&lt;/header&gt;</a:t>
            </a:r>
          </a:p>
          <a:p>
            <a:r>
              <a:rPr lang="it-IT" dirty="0"/>
              <a:t>&lt;body&gt;</a:t>
            </a:r>
          </a:p>
          <a:p>
            <a:r>
              <a:rPr lang="it-IT" dirty="0"/>
              <a:t>&lt;H1&gt;Νομοί &lt;/H1&gt;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&lt;oL type=1&gt;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&lt;LI&gt; KASTORIA&lt;/LI&gt;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&lt;LI&gt;KOZANI&lt;/LI&gt;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&lt;LI&gt;FLORINA&lt;/LI&gt;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&lt;LI&gt;....&lt;/LI&gt;</a:t>
            </a:r>
          </a:p>
          <a:p>
            <a:r>
              <a:rPr lang="it-IT" b="1" dirty="0">
                <a:solidFill>
                  <a:srgbClr val="FF0000"/>
                </a:solidFill>
              </a:rPr>
              <a:t>&lt;/oL&gt;</a:t>
            </a:r>
          </a:p>
          <a:p>
            <a:r>
              <a:rPr lang="it-IT" dirty="0"/>
              <a:t>&lt;/BODY&gt;</a:t>
            </a:r>
          </a:p>
          <a:p>
            <a:r>
              <a:rPr lang="it-IT" dirty="0"/>
              <a:t>&lt;/HTML&gt;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9230" y="1173707"/>
            <a:ext cx="5744570" cy="46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5" y="1059121"/>
            <a:ext cx="102358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Μη διατεταγμένες λίστες </a:t>
            </a:r>
          </a:p>
          <a:p>
            <a:r>
              <a:rPr lang="el-GR" sz="2400" b="0" i="1" u="none" strike="noStrike" baseline="0" dirty="0">
                <a:solidFill>
                  <a:srgbClr val="000000"/>
                </a:solidFill>
                <a:latin typeface="Vernada"/>
              </a:rPr>
              <a:t>Ομοίως με τις διατεταγμένες λίστες, για τις μη διατεταγμένες χρησιμοποιούμε τις ακόλουθες ετικέτες: </a:t>
            </a:r>
          </a:p>
          <a:p>
            <a:r>
              <a:rPr lang="el-GR" sz="2400" b="0" i="1" u="none" strike="noStrike" baseline="0" dirty="0">
                <a:solidFill>
                  <a:srgbClr val="000000"/>
                </a:solidFill>
                <a:latin typeface="Vernada"/>
              </a:rPr>
              <a:t> Το ζεύγος &lt;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Vernada"/>
              </a:rPr>
              <a:t>ul</a:t>
            </a:r>
            <a:r>
              <a:rPr lang="el-GR" sz="2400" b="0" i="1" u="none" strike="noStrike" baseline="0" dirty="0">
                <a:solidFill>
                  <a:srgbClr val="000000"/>
                </a:solidFill>
                <a:latin typeface="Vernada"/>
              </a:rPr>
              <a:t>&gt; … &lt;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Vernada"/>
              </a:rPr>
              <a:t>/ul</a:t>
            </a:r>
            <a:r>
              <a:rPr lang="el-GR" sz="2400" b="0" i="1" u="none" strike="noStrike" baseline="0" dirty="0">
                <a:solidFill>
                  <a:srgbClr val="000000"/>
                </a:solidFill>
                <a:latin typeface="Vernada"/>
              </a:rPr>
              <a:t>&gt;, που δηλώνουν την αρχή και το τέλος της μη διατεταγμένης λίστας, και </a:t>
            </a:r>
          </a:p>
          <a:p>
            <a:r>
              <a:rPr lang="el-GR" sz="2400" b="0" i="1" u="none" strike="noStrike" baseline="0" dirty="0">
                <a:solidFill>
                  <a:srgbClr val="000000"/>
                </a:solidFill>
                <a:latin typeface="Vernada"/>
              </a:rPr>
              <a:t> Το &lt;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Vernada"/>
              </a:rPr>
              <a:t>li</a:t>
            </a:r>
            <a:r>
              <a:rPr lang="el-GR" sz="2400" b="0" i="1" u="none" strike="noStrike" baseline="0" dirty="0">
                <a:solidFill>
                  <a:srgbClr val="000000"/>
                </a:solidFill>
                <a:latin typeface="Vernada"/>
              </a:rPr>
              <a:t>&gt; πριν από κάθε στοιχείο της λίστας. </a:t>
            </a:r>
          </a:p>
          <a:p>
            <a:endParaRPr lang="el-GR" sz="2400" b="0" i="1" u="none" strike="noStrike" baseline="0" dirty="0">
              <a:solidFill>
                <a:srgbClr val="000000"/>
              </a:solidFill>
              <a:latin typeface="Vernada"/>
            </a:endParaRPr>
          </a:p>
          <a:p>
            <a:r>
              <a:rPr lang="el-GR" sz="2400" b="1" i="1" u="none" strike="noStrike" baseline="0" dirty="0">
                <a:solidFill>
                  <a:srgbClr val="000000"/>
                </a:solidFill>
                <a:latin typeface="Vernada"/>
              </a:rPr>
              <a:t>Παράδειγμα: </a:t>
            </a:r>
            <a:endParaRPr lang="el-GR" sz="2400" b="0" i="1" u="none" strike="noStrike" baseline="0" dirty="0">
              <a:solidFill>
                <a:srgbClr val="000000"/>
              </a:solidFill>
              <a:latin typeface="Vernada"/>
            </a:endParaRPr>
          </a:p>
          <a:p>
            <a:r>
              <a:rPr lang="el-GR" sz="2400" b="0" i="1" u="none" strike="noStrike" baseline="0" dirty="0">
                <a:solidFill>
                  <a:srgbClr val="000000"/>
                </a:solidFill>
                <a:latin typeface="Vernada"/>
              </a:rPr>
              <a:t>Έστω το παρακάτω τμήμα εγγράφου HTML: &lt;body&gt; </a:t>
            </a:r>
          </a:p>
          <a:p>
            <a:r>
              <a:rPr lang="en-US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</a:t>
            </a:r>
            <a:r>
              <a:rPr lang="en-US" sz="24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Vernada"/>
              </a:rPr>
              <a:t>ul</a:t>
            </a:r>
            <a:r>
              <a:rPr lang="en-US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&gt; </a:t>
            </a:r>
          </a:p>
          <a:p>
            <a:r>
              <a:rPr lang="en-US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&lt;li&gt;</a:t>
            </a:r>
            <a:r>
              <a:rPr lang="el-GR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Στοιχείο </a:t>
            </a:r>
          </a:p>
          <a:p>
            <a:r>
              <a:rPr lang="en-US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&lt;li&gt;</a:t>
            </a:r>
            <a:r>
              <a:rPr lang="el-GR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Στοιχείο </a:t>
            </a:r>
          </a:p>
          <a:p>
            <a:r>
              <a:rPr lang="en-US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&lt;li&gt;</a:t>
            </a:r>
            <a:r>
              <a:rPr lang="el-GR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Στοιχείο </a:t>
            </a:r>
          </a:p>
          <a:p>
            <a:r>
              <a:rPr lang="en-US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&lt;/</a:t>
            </a:r>
            <a:r>
              <a:rPr lang="en-US" sz="2400" b="0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Vernada"/>
              </a:rPr>
              <a:t>ul</a:t>
            </a:r>
            <a:r>
              <a:rPr lang="en-US" sz="2400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&gt; </a:t>
            </a:r>
            <a:r>
              <a:rPr lang="en-US" b="0" i="1" u="none" strike="noStrike" baseline="0" dirty="0">
                <a:solidFill>
                  <a:schemeClr val="accent2">
                    <a:lumMod val="75000"/>
                  </a:schemeClr>
                </a:solidFill>
                <a:latin typeface="Vernad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280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8206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982639"/>
            <a:ext cx="5181600" cy="53362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1400" dirty="0"/>
              <a:t>&lt;html&gt;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&lt;header&gt;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&lt;title&gt; Greece&lt;/title&gt;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&lt;/header&gt;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&lt;body&gt;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&lt;H1&gt;Νομοί &lt;/H1&gt;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&lt;UL type=square&gt;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&lt;LI&gt; KASTORIA&lt;/LI&gt;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&lt;LI&gt;KOZANI&lt;/LI&gt;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&lt;LI&gt;FLORINA&lt;/LI&gt;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&lt;LI&gt;....&lt;/LI&gt;</a:t>
            </a:r>
          </a:p>
          <a:p>
            <a:pPr>
              <a:lnSpc>
                <a:spcPct val="120000"/>
              </a:lnSpc>
            </a:pPr>
            <a:r>
              <a:rPr lang="it-IT" sz="1400" b="1" dirty="0">
                <a:solidFill>
                  <a:srgbClr val="FF0000"/>
                </a:solidFill>
              </a:rPr>
              <a:t>&lt;/UL&gt;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&lt;/BODY&gt;</a:t>
            </a:r>
          </a:p>
          <a:p>
            <a:pPr>
              <a:lnSpc>
                <a:spcPct val="120000"/>
              </a:lnSpc>
            </a:pPr>
            <a:r>
              <a:rPr lang="it-IT" sz="1400" dirty="0"/>
              <a:t>&lt;/HTML&gt;</a:t>
            </a:r>
            <a:endParaRPr lang="el-GR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1809" y="982638"/>
            <a:ext cx="5921991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3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217" y="889844"/>
            <a:ext cx="10904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Εικόνες </a:t>
            </a:r>
            <a:endParaRPr lang="en-US" sz="2400" b="1" i="0" u="none" strike="noStrike" baseline="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endParaRPr lang="el-GR" sz="2400" b="0" i="0" u="none" strike="noStrike" baseline="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Η εισαγωγή εικόνας γίνεται με την ετικέτα: </a:t>
            </a:r>
          </a:p>
          <a:p>
            <a:r>
              <a:rPr lang="en-US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&lt;</a:t>
            </a:r>
            <a:r>
              <a:rPr lang="en-US" sz="24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img</a:t>
            </a:r>
            <a:r>
              <a:rPr lang="en-US" sz="2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src</a:t>
            </a:r>
            <a:r>
              <a:rPr lang="en-US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="URL"&gt;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όπου URL είναι το όνομα του αρχείου - εικόνας (συμπεριλαμβάνει και το μονοπάτι που ακολουθείται από το φάκελο στον οποίο βρίσκεται αποθηκευμένη η ιστοσελίδα μέχρι το φάκελο στον οποίο είναι αποθηκευμένη η εικόνα). </a:t>
            </a:r>
          </a:p>
          <a:p>
            <a:r>
              <a:rPr lang="el-GR" sz="2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Για παράδειγμα, η ετικέτα &lt;img src="image.gif"&gt; θα εμφανίσει στην οθόνη του φυλλομετρητή την εικόνα που είναι αποθηκευμένη στο αρχείο image.gif, το οποίο βρίσκεται στον ίδιο φάκελο με το φάκελο όπου είναι αποθηκευμένη η ιστοσελίδα. </a:t>
            </a:r>
          </a:p>
        </p:txBody>
      </p:sp>
    </p:spTree>
    <p:extLst>
      <p:ext uri="{BB962C8B-B14F-4D97-AF65-F5344CB8AC3E}">
        <p14:creationId xmlns:p14="http://schemas.microsoft.com/office/powerpoint/2010/main" val="226187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423" y="776505"/>
            <a:ext cx="1116424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Γραμμή κειμένου δίπλα στην εικόνα </a:t>
            </a:r>
            <a:endParaRPr lang="el-GR" sz="3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Μια εικόνα μαζί με μια γραμμή κειμένου μπορεί να συμπεριληφθεί σε μια επικεφαλίδα ή σε μια παράγραφο. </a:t>
            </a:r>
          </a:p>
          <a:p>
            <a:r>
              <a:rPr lang="el-GR" b="1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Παραδείγματα: </a:t>
            </a:r>
            <a:r>
              <a:rPr lang="el-GR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&lt;p&gt;&lt;img src="photo.jpg"&gt; η εικόνα θα εμφανιστεί στο σημείο που υπάρχει η αντίστοιχη </a:t>
            </a:r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endParaRPr lang="en-US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l-GR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7" y="2306470"/>
            <a:ext cx="7506269" cy="43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729102"/>
            <a:ext cx="11313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Επίσης, ο κώδικας: </a:t>
            </a:r>
            <a:r>
              <a:rPr lang="el-GR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&lt;h2&gt;η εικόνα &lt;img src="photo.jpg"&gt;θα εμφανιστεί στο σημείο&lt;br&gt; </a:t>
            </a:r>
            <a:endParaRPr lang="en-US" b="0" i="0" u="none" strike="noStrike" baseline="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l-GR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84" y="1610436"/>
            <a:ext cx="8052180" cy="50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1020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</vt:lpstr>
      <vt:lpstr>Calibri Light</vt:lpstr>
      <vt:lpstr>Verdana</vt:lpstr>
      <vt:lpstr>Vernada</vt:lpstr>
      <vt:lpstr>Office Theme</vt:lpstr>
      <vt:lpstr>Μάθημα 3ο</vt:lpstr>
      <vt:lpstr>PowerPoint Presentation</vt:lpstr>
      <vt:lpstr>PowerPoint Presentation</vt:lpstr>
      <vt:lpstr>παράδειγμα</vt:lpstr>
      <vt:lpstr>PowerPoint Presentation</vt:lpstr>
      <vt:lpstr>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Εισαγωγή βίντεο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5ο</dc:title>
  <dc:creator>user</dc:creator>
  <cp:lastModifiedBy>ΓΚΟΥΤΖΙΟΣ ΣΤΕΦΑΝΟΣ</cp:lastModifiedBy>
  <cp:revision>36</cp:revision>
  <dcterms:created xsi:type="dcterms:W3CDTF">2020-04-26T04:25:01Z</dcterms:created>
  <dcterms:modified xsi:type="dcterms:W3CDTF">2025-03-31T09:41:37Z</dcterms:modified>
</cp:coreProperties>
</file>