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2" r:id="rId3"/>
    <p:sldId id="272" r:id="rId4"/>
    <p:sldId id="263" r:id="rId5"/>
    <p:sldId id="273" r:id="rId6"/>
    <p:sldId id="265" r:id="rId7"/>
    <p:sldId id="264" r:id="rId8"/>
    <p:sldId id="266" r:id="rId9"/>
    <p:sldId id="267" r:id="rId10"/>
    <p:sldId id="268" r:id="rId11"/>
    <p:sldId id="26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32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1D8BD707-D9CF-40AE-B4C6-C98DA3205C09}" type="datetimeFigureOut">
              <a:rPr lang="en-US" smtClean="0"/>
              <a:pPr/>
              <a:t>3/16/2025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5"/>
          <p:cNvSpPr>
            <a:spLocks noGrp="1"/>
          </p:cNvSpPr>
          <p:nvPr>
            <p:ph type="title"/>
          </p:nvPr>
        </p:nvSpPr>
        <p:spPr/>
        <p:txBody>
          <a:bodyPr/>
          <a:lstStyle/>
          <a:p>
            <a:r>
              <a:rPr lang="en-US"/>
              <a:t>Click to edit Master title style</a:t>
            </a:r>
          </a:p>
        </p:txBody>
      </p:sp>
      <p:sp>
        <p:nvSpPr>
          <p:cNvPr id="10" name="Date Placeholder 9"/>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1" name="Slide Number Placeholder 10"/>
          <p:cNvSpPr>
            <a:spLocks noGrp="1"/>
          </p:cNvSpPr>
          <p:nvPr>
            <p:ph type="sldNum" sz="quarter" idx="11"/>
          </p:nvPr>
        </p:nvSpPr>
        <p:spPr/>
        <p:txBody>
          <a:bodyPr/>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1D8BD707-D9CF-40AE-B4C6-C98DA3205C09}" type="datetimeFigureOut">
              <a:rPr lang="en-US" smtClean="0"/>
              <a:pPr/>
              <a:t>3/16/2025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a:t>Click to edit Master title style</a:t>
            </a:r>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a:t>Click to edit Master title style</a:t>
            </a:r>
          </a:p>
        </p:txBody>
      </p:sp>
      <p:sp>
        <p:nvSpPr>
          <p:cNvPr id="9" name="Date Placeholder 8"/>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a:t>Click to edit Master title style</a:t>
            </a:r>
            <a:endParaRPr lang="en-US" dirty="0"/>
          </a:p>
        </p:txBody>
      </p:sp>
      <p:sp>
        <p:nvSpPr>
          <p:cNvPr id="9" name="Date Placeholder 8"/>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1D8BD707-D9CF-40AE-B4C6-C98DA3205C09}" type="datetimeFigureOut">
              <a:rPr lang="en-US" smtClean="0"/>
              <a:pPr/>
              <a:t>3/16/2025</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14"/>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Date Placeholder 15"/>
          <p:cNvSpPr>
            <a:spLocks noGrp="1"/>
          </p:cNvSpPr>
          <p:nvPr>
            <p:ph type="dt" sz="half" idx="10"/>
          </p:nvPr>
        </p:nvSpPr>
        <p:spPr/>
        <p:txBody>
          <a:bodyPr/>
          <a:lstStyle/>
          <a:p>
            <a:fld id="{1D8BD707-D9CF-40AE-B4C6-C98DA3205C09}" type="datetimeFigureOut">
              <a:rPr lang="en-US" smtClean="0"/>
              <a:pPr/>
              <a:t>3/16/2025</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B6F15528-21DE-4FAA-801E-634DDDAF4B2B}"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1D8BD707-D9CF-40AE-B4C6-C98DA3205C09}" type="datetimeFigureOut">
              <a:rPr lang="en-US" smtClean="0"/>
              <a:pPr/>
              <a:t>3/16/2025</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w3schools.com/tags/tag_font.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56000"/>
            <a:ext cx="6400800" cy="1777999"/>
          </a:xfrm>
        </p:spPr>
        <p:txBody>
          <a:bodyPr>
            <a:normAutofit/>
          </a:bodyPr>
          <a:lstStyle/>
          <a:p>
            <a:pPr algn="ctr"/>
            <a:r>
              <a:rPr lang="el-GR" sz="2800" b="1"/>
              <a:t>ΜΑΘΗΜΑ </a:t>
            </a:r>
            <a:r>
              <a:rPr lang="en-US" sz="2800" b="1"/>
              <a:t>2</a:t>
            </a:r>
            <a:r>
              <a:rPr lang="el-GR" sz="2800" b="1" baseline="30000"/>
              <a:t>ο</a:t>
            </a:r>
            <a:r>
              <a:rPr lang="el-GR" sz="2800" b="1"/>
              <a:t> </a:t>
            </a:r>
          </a:p>
          <a:p>
            <a:endParaRPr lang="el-GR" sz="2800" b="1"/>
          </a:p>
          <a:p>
            <a:pPr algn="l"/>
            <a:r>
              <a:rPr lang="el-GR" sz="1600" b="1"/>
              <a:t>ΓΚΟΥΤΖΙΟΣ ΣΤΕΦΑΝΟΣ</a:t>
            </a:r>
          </a:p>
          <a:p>
            <a:pPr algn="l"/>
            <a:r>
              <a:rPr lang="en-US" sz="1600" b="1"/>
              <a:t>Email : sgoutzios@uowm.gr</a:t>
            </a:r>
            <a:endParaRPr lang="el-GR" sz="1600" b="1"/>
          </a:p>
          <a:p>
            <a:pPr algn="l"/>
            <a:endParaRPr lang="el-GR" sz="1600" b="1" dirty="0"/>
          </a:p>
        </p:txBody>
      </p:sp>
      <p:sp>
        <p:nvSpPr>
          <p:cNvPr id="2" name="Title 1"/>
          <p:cNvSpPr>
            <a:spLocks noGrp="1"/>
          </p:cNvSpPr>
          <p:nvPr>
            <p:ph type="title"/>
          </p:nvPr>
        </p:nvSpPr>
        <p:spPr/>
        <p:txBody>
          <a:bodyPr>
            <a:normAutofit/>
          </a:bodyPr>
          <a:lstStyle/>
          <a:p>
            <a:r>
              <a:rPr lang="el-GR"/>
              <a:t>ΤΕΧΝΟΛΟΓΙΕΣ ΔΙΑΔΙΚΤΥΟΥ ΚΑΙ ΣΧΕΔΙΑΣΗ ΣΤΟΝ ΠΑΓΚΟΣΜΙΟ ΙΣΤΟ</a:t>
            </a:r>
            <a:br>
              <a:rPr lang="el-GR"/>
            </a:br>
            <a:endParaRPr lang="el-GR" dirty="0"/>
          </a:p>
        </p:txBody>
      </p:sp>
    </p:spTree>
    <p:extLst>
      <p:ext uri="{BB962C8B-B14F-4D97-AF65-F5344CB8AC3E}">
        <p14:creationId xmlns:p14="http://schemas.microsoft.com/office/powerpoint/2010/main" val="1175874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1314451"/>
            <a:ext cx="6447501" cy="597089"/>
          </a:xfrm>
        </p:spPr>
        <p:txBody>
          <a:bodyPr/>
          <a:lstStyle/>
          <a:p>
            <a:r>
              <a:rPr lang="el-GR" b="1" dirty="0"/>
              <a:t>Σύνδεσμοι</a:t>
            </a:r>
            <a:endParaRPr lang="el-GR" dirty="0"/>
          </a:p>
        </p:txBody>
      </p:sp>
      <p:sp>
        <p:nvSpPr>
          <p:cNvPr id="3" name="Content Placeholder 2"/>
          <p:cNvSpPr>
            <a:spLocks noGrp="1"/>
          </p:cNvSpPr>
          <p:nvPr>
            <p:ph idx="1"/>
          </p:nvPr>
        </p:nvSpPr>
        <p:spPr>
          <a:xfrm>
            <a:off x="508001" y="2066817"/>
            <a:ext cx="7287749" cy="3476732"/>
          </a:xfrm>
        </p:spPr>
        <p:txBody>
          <a:bodyPr>
            <a:normAutofit fontScale="92500" lnSpcReduction="10000"/>
          </a:bodyPr>
          <a:lstStyle/>
          <a:p>
            <a:pPr marL="0" indent="0">
              <a:buNone/>
            </a:pPr>
            <a:r>
              <a:rPr lang="el-GR" dirty="0"/>
              <a:t>Επιτέλους φτάνουμε στο σημείο, όπου μπορούμε να δούμε τι κάνει τον ιστό αυτό που είναι. Οι σύνδεσμοι. Για να μπορέσετε να φτάσετε εδώ, θα πρέπει να έχετε κάνει κλικ σε πολλούς από αυτούς. Κάθε φορά που κάνετε κλικ σε έναν, είτε θα σας μεταφέρει σε μια άλλη σελίδα, η οποία είναι η πιο κοινή ενέργεια, ή μπορεί να εκτελεστεί κάτι πιο περίπλοκο (όπως η εμφάνιση μιας μικρής φόρμας). </a:t>
            </a:r>
          </a:p>
          <a:p>
            <a:pPr marL="0" indent="0">
              <a:buNone/>
            </a:pPr>
            <a:r>
              <a:rPr lang="el-GR" dirty="0"/>
              <a:t>Στην HTML, μπορούμε να δημιουργήσουμε ένα σύνδεσμο, χρησιμοποιώντας την ετικέτα </a:t>
            </a:r>
            <a:r>
              <a:rPr lang="el-GR" i="1" dirty="0"/>
              <a:t>a</a:t>
            </a:r>
            <a:r>
              <a:rPr lang="el-GR" dirty="0"/>
              <a:t>. </a:t>
            </a:r>
          </a:p>
          <a:p>
            <a:pPr marL="0" indent="0">
              <a:buNone/>
            </a:pPr>
            <a:r>
              <a:rPr lang="el-GR" dirty="0">
                <a:solidFill>
                  <a:schemeClr val="tx2">
                    <a:lumMod val="60000"/>
                    <a:lumOff val="40000"/>
                  </a:schemeClr>
                </a:solidFill>
              </a:rPr>
              <a:t>&lt;</a:t>
            </a:r>
            <a:r>
              <a:rPr lang="el-GR" dirty="0">
                <a:solidFill>
                  <a:srgbClr val="FF0000"/>
                </a:solidFill>
              </a:rPr>
              <a:t>a&gt;κάντε κλίκ εδώ για να επισκευθείτε το google&lt;/a&gt; </a:t>
            </a:r>
          </a:p>
          <a:p>
            <a:pPr marL="0" indent="0">
              <a:buNone/>
            </a:pPr>
            <a:r>
              <a:rPr lang="el-GR" dirty="0"/>
              <a:t>Ωστόσο είναι ελλιπής. Πού θα μας οδηγήσει; Αυτό ορίζεται από την ιδιότητα </a:t>
            </a:r>
            <a:r>
              <a:rPr lang="el-GR" i="1" dirty="0"/>
              <a:t>href</a:t>
            </a:r>
            <a:r>
              <a:rPr lang="el-GR" dirty="0"/>
              <a:t>. </a:t>
            </a:r>
            <a:r>
              <a:rPr lang="el-GR" i="1" dirty="0"/>
              <a:t>Σημείωση: href σημαίνει «αναφορά υπερκειμένου» ('hypertext reference') </a:t>
            </a:r>
            <a:endParaRPr lang="el-GR" dirty="0"/>
          </a:p>
          <a:p>
            <a:pPr marL="0" indent="0">
              <a:buNone/>
            </a:pPr>
            <a:r>
              <a:rPr lang="el-GR" dirty="0"/>
              <a:t>Προσθέτουμε την ιδιότητα </a:t>
            </a:r>
            <a:r>
              <a:rPr lang="el-GR" i="1" dirty="0"/>
              <a:t>href </a:t>
            </a:r>
            <a:r>
              <a:rPr lang="el-GR" dirty="0"/>
              <a:t>και θέτουμε την τιμή της στη διεύθυνση URL στην οποία θέλουμε να οδηγηθούμε πατώντας το σύνδεσμο. </a:t>
            </a:r>
          </a:p>
        </p:txBody>
      </p:sp>
    </p:spTree>
    <p:extLst>
      <p:ext uri="{BB962C8B-B14F-4D97-AF65-F5344CB8AC3E}">
        <p14:creationId xmlns:p14="http://schemas.microsoft.com/office/powerpoint/2010/main" val="3484092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174561"/>
            <a:ext cx="8254999" cy="4213711"/>
          </a:xfrm>
        </p:spPr>
        <p:txBody>
          <a:bodyPr/>
          <a:lstStyle/>
          <a:p>
            <a:r>
              <a:rPr lang="el-GR" dirty="0"/>
              <a:t>Πχ.</a:t>
            </a:r>
          </a:p>
          <a:p>
            <a:endParaRPr lang="el-GR" dirty="0"/>
          </a:p>
          <a:p>
            <a:pPr marL="0" indent="0">
              <a:buNone/>
            </a:pPr>
            <a:r>
              <a:rPr lang="el-GR" dirty="0"/>
              <a:t> &lt;a href="http://www.google.com"&gt;κάντε κλίκ εδώ για να επισκευθείτε το google&lt;/a&gt; </a:t>
            </a:r>
          </a:p>
          <a:p>
            <a:pPr marL="0" indent="0">
              <a:buNone/>
            </a:pPr>
            <a:endParaRPr lang="el-GR" dirty="0"/>
          </a:p>
          <a:p>
            <a:pPr marL="0" indent="0">
              <a:buNone/>
            </a:pPr>
            <a:endParaRPr lang="el-GR" dirty="0"/>
          </a:p>
          <a:p>
            <a:pPr marL="0" indent="0">
              <a:buNone/>
            </a:pPr>
            <a:r>
              <a:rPr lang="el-GR" dirty="0"/>
              <a:t>Το αποτέλεσμα θα είναι: </a:t>
            </a:r>
          </a:p>
          <a:p>
            <a:pPr marL="0" indent="0">
              <a:buNone/>
            </a:pPr>
            <a:r>
              <a:rPr lang="el-GR" dirty="0">
                <a:solidFill>
                  <a:srgbClr val="0070C0"/>
                </a:solidFill>
              </a:rPr>
              <a:t>κάντε κλίκ εδώ για να επισκευθείτε το googl</a:t>
            </a:r>
            <a:r>
              <a:rPr lang="en-US" dirty="0">
                <a:solidFill>
                  <a:srgbClr val="0070C0"/>
                </a:solidFill>
              </a:rPr>
              <a:t>e</a:t>
            </a:r>
            <a:endParaRPr lang="el-GR" dirty="0">
              <a:solidFill>
                <a:srgbClr val="0070C0"/>
              </a:solidFill>
            </a:endParaRPr>
          </a:p>
        </p:txBody>
      </p:sp>
    </p:spTree>
    <p:extLst>
      <p:ext uri="{BB962C8B-B14F-4D97-AF65-F5344CB8AC3E}">
        <p14:creationId xmlns:p14="http://schemas.microsoft.com/office/powerpoint/2010/main" val="3735331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113146"/>
            <a:ext cx="6447501" cy="4275126"/>
          </a:xfrm>
        </p:spPr>
        <p:txBody>
          <a:bodyPr>
            <a:normAutofit/>
          </a:bodyPr>
          <a:lstStyle/>
          <a:p>
            <a:pPr marL="0" indent="0">
              <a:buNone/>
            </a:pPr>
            <a:r>
              <a:rPr lang="el-GR" b="1" dirty="0"/>
              <a:t>Άνοιγμα σε άλλο παράθυρο</a:t>
            </a:r>
            <a:endParaRPr lang="el-GR" dirty="0"/>
          </a:p>
          <a:p>
            <a:pPr marL="0" indent="0">
              <a:buNone/>
            </a:pPr>
            <a:r>
              <a:rPr lang="el-GR" dirty="0"/>
              <a:t>Τώρα θα δούμε πώς εσείς μπορείτε να δημιουργήσετε ένα σύνδεσμο που θα ανοίξει σε νέο παράθυρο. Αυτό που χρειαζόμαστε είναι την παράμετρο </a:t>
            </a:r>
            <a:r>
              <a:rPr lang="el-GR" i="1" dirty="0"/>
              <a:t>target</a:t>
            </a:r>
            <a:r>
              <a:rPr lang="el-GR" dirty="0"/>
              <a:t>. Η τιμή αυτής της παραμέτρου που μας ενδιαφέρει είναι η </a:t>
            </a:r>
            <a:r>
              <a:rPr lang="el-GR" i="1" dirty="0"/>
              <a:t>_blank</a:t>
            </a:r>
            <a:r>
              <a:rPr lang="el-GR" dirty="0"/>
              <a:t>. Όταν η ιδιότητα στόχος δεν έχει οριστεί, ο φυλλομετρητής θα χρησιμοποιεί το ίδιο παράθυρο για να μεταβεί στη διεύθυνση URL προορισμού. Εάν ρυθμίσετε την παράμετρο target αλλά το αφήστε κενό, ο φυλλομετρητής θα χρησιμοποιήσει και πάλι το ίδιο παράθυρο. Αν όμως θέσουμε την τιμή σε </a:t>
            </a:r>
            <a:r>
              <a:rPr lang="el-GR" i="1" dirty="0"/>
              <a:t>_blank</a:t>
            </a:r>
            <a:r>
              <a:rPr lang="el-GR" dirty="0"/>
              <a:t>, ένα νέο παράθυρο θα ανοίξει. Ρίξτε μια ματιά. </a:t>
            </a:r>
          </a:p>
          <a:p>
            <a:pPr marL="0" indent="0">
              <a:buNone/>
            </a:pPr>
            <a:r>
              <a:rPr lang="el-GR" dirty="0">
                <a:solidFill>
                  <a:schemeClr val="accent4">
                    <a:lumMod val="75000"/>
                  </a:schemeClr>
                </a:solidFill>
              </a:rPr>
              <a:t>&lt;a href="http://www.google.com/" target="_blank"&gt;Θα ανοίξω σε ένα νέο παράθυρο!&lt;/a&gt; </a:t>
            </a:r>
          </a:p>
          <a:p>
            <a:pPr marL="0" indent="0">
              <a:buNone/>
            </a:pPr>
            <a:r>
              <a:rPr lang="el-GR" dirty="0"/>
              <a:t>Θα ανοίξω σε ένα νέο παράθυρο! </a:t>
            </a:r>
          </a:p>
        </p:txBody>
      </p:sp>
    </p:spTree>
    <p:extLst>
      <p:ext uri="{BB962C8B-B14F-4D97-AF65-F5344CB8AC3E}">
        <p14:creationId xmlns:p14="http://schemas.microsoft.com/office/powerpoint/2010/main" val="2965709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191986"/>
            <a:ext cx="6447501" cy="4196286"/>
          </a:xfrm>
        </p:spPr>
        <p:txBody>
          <a:bodyPr/>
          <a:lstStyle/>
          <a:p>
            <a:r>
              <a:rPr lang="el-GR" dirty="0"/>
              <a:t>Χρήσιμοι Σύνδεσμοι για δημιουργία </a:t>
            </a:r>
            <a:r>
              <a:rPr lang="en-US" dirty="0"/>
              <a:t>link</a:t>
            </a:r>
            <a:endParaRPr lang="el-GR" dirty="0"/>
          </a:p>
          <a:p>
            <a:endParaRPr lang="el-GR" dirty="0"/>
          </a:p>
          <a:p>
            <a:endParaRPr lang="el-GR" dirty="0"/>
          </a:p>
        </p:txBody>
      </p:sp>
      <p:sp>
        <p:nvSpPr>
          <p:cNvPr id="4" name="Title 1"/>
          <p:cNvSpPr>
            <a:spLocks noGrp="1"/>
          </p:cNvSpPr>
          <p:nvPr>
            <p:ph type="title"/>
          </p:nvPr>
        </p:nvSpPr>
        <p:spPr>
          <a:xfrm>
            <a:off x="508001" y="1314450"/>
            <a:ext cx="6447501" cy="990600"/>
          </a:xfrm>
        </p:spPr>
        <p:txBody>
          <a:bodyPr>
            <a:normAutofit/>
          </a:bodyPr>
          <a:lstStyle/>
          <a:p>
            <a:r>
              <a:rPr lang="el-GR" sz="1200" dirty="0"/>
              <a:t> </a:t>
            </a:r>
            <a:br>
              <a:rPr lang="el-GR" sz="1200" dirty="0"/>
            </a:br>
            <a:br>
              <a:rPr lang="el-GR" sz="1200" dirty="0"/>
            </a:br>
            <a:r>
              <a:rPr lang="en-US" sz="1200" dirty="0"/>
              <a:t>https://www.w3schools.com/html/html_links.asp</a:t>
            </a:r>
            <a:endParaRPr lang="el-GR" sz="1200" dirty="0"/>
          </a:p>
        </p:txBody>
      </p:sp>
    </p:spTree>
    <p:extLst>
      <p:ext uri="{BB962C8B-B14F-4D97-AF65-F5344CB8AC3E}">
        <p14:creationId xmlns:p14="http://schemas.microsoft.com/office/powerpoint/2010/main" val="295551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686799" cy="4876800"/>
          </a:xfrm>
        </p:spPr>
        <p:txBody>
          <a:bodyPr>
            <a:normAutofit fontScale="62500" lnSpcReduction="20000"/>
          </a:bodyPr>
          <a:lstStyle/>
          <a:p>
            <a:endParaRPr lang="el-GR" dirty="0"/>
          </a:p>
          <a:p>
            <a:endParaRPr lang="el-GR" dirty="0"/>
          </a:p>
          <a:p>
            <a:pPr marL="0" indent="0">
              <a:buNone/>
            </a:pPr>
            <a:r>
              <a:rPr lang="en-US" sz="3400" b="1" dirty="0"/>
              <a:t>&lt;p align="left"&gt;</a:t>
            </a:r>
            <a:r>
              <a:rPr lang="el-GR" sz="3400" b="1" dirty="0"/>
              <a:t> ......κείμενο     &lt;/</a:t>
            </a:r>
            <a:r>
              <a:rPr lang="en-US" sz="3400" b="1" dirty="0"/>
              <a:t>p&gt;</a:t>
            </a:r>
          </a:p>
          <a:p>
            <a:pPr marL="0" indent="0">
              <a:buNone/>
            </a:pPr>
            <a:endParaRPr lang="en-US" dirty="0"/>
          </a:p>
          <a:p>
            <a:pPr marL="0" indent="0">
              <a:buNone/>
            </a:pPr>
            <a:r>
              <a:rPr lang="el-GR" dirty="0"/>
              <a:t>Μπορείτε να δείτε ότι το κείμενο στοιχίζεται στα αριστερά. Υπάρχουν τέσσερις διαθέσιμες ευθυγραμμίσεις. </a:t>
            </a:r>
          </a:p>
          <a:p>
            <a:pPr marL="0" indent="0">
              <a:buNone/>
            </a:pPr>
            <a:r>
              <a:rPr lang="el-GR" dirty="0"/>
              <a:t>left (αριστερή. Βλέπε το προηγούμενο παράδειγμα) </a:t>
            </a:r>
            <a:endParaRPr lang="en-US" dirty="0"/>
          </a:p>
          <a:p>
            <a:pPr marL="0" indent="0">
              <a:buNone/>
            </a:pPr>
            <a:endParaRPr lang="el-GR" dirty="0"/>
          </a:p>
          <a:p>
            <a:pPr marL="0" indent="0">
              <a:buNone/>
            </a:pPr>
            <a:r>
              <a:rPr lang="en-US" sz="2900" b="1" dirty="0"/>
              <a:t>right (</a:t>
            </a:r>
            <a:r>
              <a:rPr lang="el-GR" sz="2900" b="1" dirty="0"/>
              <a:t>δεξιά) </a:t>
            </a:r>
          </a:p>
          <a:p>
            <a:pPr marL="0" indent="0">
              <a:buNone/>
            </a:pPr>
            <a:endParaRPr lang="el-GR" dirty="0"/>
          </a:p>
          <a:p>
            <a:pPr marL="0" indent="0">
              <a:buNone/>
            </a:pP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adipisicing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r>
              <a:rPr lang="en-US" dirty="0" err="1"/>
              <a:t>Duis</a:t>
            </a:r>
            <a:r>
              <a:rPr lang="en-US" dirty="0"/>
              <a:t>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a:t>
            </a:r>
            <a:r>
              <a:rPr lang="en-US" dirty="0" err="1"/>
              <a:t>dolore</a:t>
            </a:r>
            <a:r>
              <a:rPr lang="en-US" dirty="0"/>
              <a:t>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a:t>
            </a:r>
          </a:p>
          <a:p>
            <a:pPr marL="0" indent="0">
              <a:buNone/>
            </a:pPr>
            <a:endParaRPr lang="en-US" dirty="0"/>
          </a:p>
          <a:p>
            <a:pPr marL="0" indent="0">
              <a:buNone/>
            </a:pPr>
            <a:r>
              <a:rPr lang="en-US" sz="2900" b="1" dirty="0"/>
              <a:t>center (</a:t>
            </a:r>
            <a:r>
              <a:rPr lang="el-GR" sz="2900" b="1" dirty="0"/>
              <a:t>στο κέντρο) </a:t>
            </a:r>
          </a:p>
          <a:p>
            <a:pPr marL="0" indent="0">
              <a:buNone/>
            </a:pPr>
            <a:endParaRPr lang="el-GR" dirty="0"/>
          </a:p>
          <a:p>
            <a:pPr marL="0" indent="0">
              <a:buNone/>
            </a:pP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adipisicing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r>
              <a:rPr lang="en-US" dirty="0" err="1"/>
              <a:t>Duis</a:t>
            </a:r>
            <a:r>
              <a:rPr lang="en-US" dirty="0"/>
              <a:t>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a:t>
            </a:r>
            <a:r>
              <a:rPr lang="en-US" dirty="0" err="1"/>
              <a:t>dolore</a:t>
            </a:r>
            <a:r>
              <a:rPr lang="en-US" dirty="0"/>
              <a:t>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a:t>
            </a:r>
          </a:p>
          <a:p>
            <a:pPr marL="0" indent="0">
              <a:buNone/>
            </a:pPr>
            <a:endParaRPr lang="en-US" sz="2900" b="1" dirty="0"/>
          </a:p>
          <a:p>
            <a:pPr marL="0" indent="0">
              <a:buNone/>
            </a:pPr>
            <a:r>
              <a:rPr lang="en-US" sz="2900" b="1" dirty="0"/>
              <a:t>justify (</a:t>
            </a:r>
            <a:r>
              <a:rPr lang="el-GR" sz="2900" b="1" dirty="0"/>
              <a:t>πλήρης στοίχιση) </a:t>
            </a:r>
          </a:p>
          <a:p>
            <a:pPr marL="0" indent="0">
              <a:buNone/>
            </a:pPr>
            <a:endParaRPr lang="el-GR" dirty="0"/>
          </a:p>
          <a:p>
            <a:pPr marL="0" indent="0">
              <a:buNone/>
            </a:pP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adipisicing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r>
              <a:rPr lang="en-US" dirty="0" err="1"/>
              <a:t>Duis</a:t>
            </a:r>
            <a:r>
              <a:rPr lang="en-US" dirty="0"/>
              <a:t>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a:t>
            </a:r>
            <a:r>
              <a:rPr lang="en-US" dirty="0" err="1"/>
              <a:t>dolore</a:t>
            </a:r>
            <a:r>
              <a:rPr lang="en-US" dirty="0"/>
              <a:t> </a:t>
            </a:r>
            <a:r>
              <a:rPr lang="en-US" dirty="0" err="1"/>
              <a:t>eu</a:t>
            </a:r>
            <a:r>
              <a:rPr lang="en-US" dirty="0"/>
              <a:t> </a:t>
            </a:r>
            <a:r>
              <a:rPr lang="en-US" dirty="0" err="1"/>
              <a:t>fugiat</a:t>
            </a:r>
            <a:endParaRPr lang="el-GR" dirty="0"/>
          </a:p>
        </p:txBody>
      </p:sp>
      <p:sp>
        <p:nvSpPr>
          <p:cNvPr id="3" name="Title 2"/>
          <p:cNvSpPr>
            <a:spLocks noGrp="1"/>
          </p:cNvSpPr>
          <p:nvPr>
            <p:ph type="title"/>
          </p:nvPr>
        </p:nvSpPr>
        <p:spPr>
          <a:xfrm>
            <a:off x="0" y="533400"/>
            <a:ext cx="5715000" cy="838200"/>
          </a:xfrm>
        </p:spPr>
        <p:txBody>
          <a:bodyPr>
            <a:normAutofit/>
          </a:bodyPr>
          <a:lstStyle/>
          <a:p>
            <a:r>
              <a:rPr lang="el-GR" sz="2800"/>
              <a:t>Στοίχ</a:t>
            </a:r>
            <a:r>
              <a:rPr lang="el-GR"/>
              <a:t>ι</a:t>
            </a:r>
            <a:r>
              <a:rPr lang="el-GR" sz="2800"/>
              <a:t>ση παραγράαφων</a:t>
            </a:r>
            <a:endParaRPr lang="el-GR" sz="2800" dirty="0"/>
          </a:p>
        </p:txBody>
      </p:sp>
    </p:spTree>
    <p:extLst>
      <p:ext uri="{BB962C8B-B14F-4D97-AF65-F5344CB8AC3E}">
        <p14:creationId xmlns:p14="http://schemas.microsoft.com/office/powerpoint/2010/main" val="301708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rcRect t="8833" b="40694"/>
          <a:stretch/>
        </p:blipFill>
        <p:spPr>
          <a:xfrm>
            <a:off x="381000" y="1143000"/>
            <a:ext cx="8001000" cy="3733800"/>
          </a:xfrm>
          <a:prstGeom prst="rect">
            <a:avLst/>
          </a:prstGeom>
        </p:spPr>
      </p:pic>
    </p:spTree>
    <p:extLst>
      <p:ext uri="{BB962C8B-B14F-4D97-AF65-F5344CB8AC3E}">
        <p14:creationId xmlns:p14="http://schemas.microsoft.com/office/powerpoint/2010/main" val="119178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70037"/>
            <a:ext cx="8686799" cy="4602163"/>
          </a:xfrm>
        </p:spPr>
        <p:txBody>
          <a:bodyPr>
            <a:normAutofit/>
          </a:bodyPr>
          <a:lstStyle/>
          <a:p>
            <a:r>
              <a:rPr lang="el-GR" dirty="0"/>
              <a:t>Θα υπάρξουν φορές που θα χρειαστεί να υπογραμμίσετε κάτι ή να το γράψετε σε </a:t>
            </a:r>
            <a:r>
              <a:rPr lang="el-GR" b="1" dirty="0"/>
              <a:t>έντονη </a:t>
            </a:r>
            <a:r>
              <a:rPr lang="el-GR" dirty="0"/>
              <a:t>ή </a:t>
            </a:r>
            <a:r>
              <a:rPr lang="el-GR" i="1" dirty="0"/>
              <a:t>πλάγια </a:t>
            </a:r>
            <a:r>
              <a:rPr lang="el-GR" dirty="0"/>
              <a:t>γραφή. </a:t>
            </a:r>
          </a:p>
          <a:p>
            <a:r>
              <a:rPr lang="el-GR" dirty="0"/>
              <a:t>Υπάρχουν τρεις διαφορετικές και εύκολο να θυμάστε ετικέτες για αυτό. </a:t>
            </a:r>
          </a:p>
          <a:p>
            <a:r>
              <a:rPr lang="en-US" b="1" dirty="0">
                <a:solidFill>
                  <a:srgbClr val="FF0000"/>
                </a:solidFill>
              </a:rPr>
              <a:t> </a:t>
            </a:r>
            <a:r>
              <a:rPr lang="en-US" b="1" i="1" dirty="0">
                <a:solidFill>
                  <a:srgbClr val="FF0000"/>
                </a:solidFill>
              </a:rPr>
              <a:t>&lt;b&gt; </a:t>
            </a:r>
            <a:r>
              <a:rPr lang="el-GR" b="1" dirty="0">
                <a:solidFill>
                  <a:srgbClr val="FF0000"/>
                </a:solidFill>
              </a:rPr>
              <a:t>έντονα (</a:t>
            </a:r>
            <a:r>
              <a:rPr lang="en-US" b="1" dirty="0">
                <a:solidFill>
                  <a:srgbClr val="FF0000"/>
                </a:solidFill>
              </a:rPr>
              <a:t>bold) </a:t>
            </a:r>
          </a:p>
          <a:p>
            <a:r>
              <a:rPr lang="en-US" b="1" dirty="0">
                <a:solidFill>
                  <a:srgbClr val="FF0000"/>
                </a:solidFill>
              </a:rPr>
              <a:t> </a:t>
            </a:r>
            <a:r>
              <a:rPr lang="en-US" b="1" i="1" dirty="0">
                <a:solidFill>
                  <a:srgbClr val="FF0000"/>
                </a:solidFill>
              </a:rPr>
              <a:t>&lt;i&gt; </a:t>
            </a:r>
            <a:r>
              <a:rPr lang="el-GR" b="1" dirty="0">
                <a:solidFill>
                  <a:srgbClr val="FF0000"/>
                </a:solidFill>
              </a:rPr>
              <a:t>πλάγια (</a:t>
            </a:r>
            <a:r>
              <a:rPr lang="en-US" b="1" dirty="0">
                <a:solidFill>
                  <a:srgbClr val="FF0000"/>
                </a:solidFill>
              </a:rPr>
              <a:t>italic) </a:t>
            </a:r>
          </a:p>
          <a:p>
            <a:r>
              <a:rPr lang="en-US" b="1" dirty="0">
                <a:solidFill>
                  <a:srgbClr val="FF0000"/>
                </a:solidFill>
              </a:rPr>
              <a:t> </a:t>
            </a:r>
            <a:r>
              <a:rPr lang="en-US" b="1" i="1" dirty="0">
                <a:solidFill>
                  <a:srgbClr val="FF0000"/>
                </a:solidFill>
              </a:rPr>
              <a:t>&lt;u&gt; </a:t>
            </a:r>
            <a:r>
              <a:rPr lang="el-GR" b="1" dirty="0">
                <a:solidFill>
                  <a:srgbClr val="FF0000"/>
                </a:solidFill>
              </a:rPr>
              <a:t>υπογραμμισμένα (</a:t>
            </a:r>
            <a:r>
              <a:rPr lang="en-US" b="1" dirty="0">
                <a:solidFill>
                  <a:srgbClr val="FF0000"/>
                </a:solidFill>
              </a:rPr>
              <a:t>underline) </a:t>
            </a:r>
          </a:p>
          <a:p>
            <a:endParaRPr lang="el-GR" dirty="0"/>
          </a:p>
          <a:p>
            <a:r>
              <a:rPr lang="el-GR" dirty="0"/>
              <a:t>&lt;b&gt;Αυτό&lt;/b&gt; είναι κείμενο γραμμένο με έντονη γραμματοσειρά.&lt;br /&gt; &lt;i&gt;Αυτό&lt;/i&gt; είναι κείμενο γραμμένο με πλάγια γραμματοσειρά.&lt;br /&gt; &lt;u&gt;Αυτό&lt;/u&gt; είναι κείμενο γραμμένο με υπογραμμισμένη γραμματοσειρά. </a:t>
            </a:r>
          </a:p>
          <a:p>
            <a:r>
              <a:rPr lang="el-GR" dirty="0"/>
              <a:t>...θα μας δώσει: </a:t>
            </a:r>
          </a:p>
          <a:p>
            <a:r>
              <a:rPr lang="el-GR" b="1" dirty="0"/>
              <a:t>Αυτό </a:t>
            </a:r>
            <a:r>
              <a:rPr lang="el-GR" dirty="0"/>
              <a:t>είναι κείμενο γραμμένο με έντονη γραμματοσειρά. </a:t>
            </a:r>
            <a:r>
              <a:rPr lang="el-GR" i="1" dirty="0"/>
              <a:t>Αυτό </a:t>
            </a:r>
            <a:r>
              <a:rPr lang="el-GR" dirty="0"/>
              <a:t>είναι κείμενο γραμμένο με πλάγια γραμματοσειρά. Αυτό είναι κείμενο γραμμένο με υπογραμμισμένη γραμματοσειρά.</a:t>
            </a:r>
          </a:p>
        </p:txBody>
      </p:sp>
      <p:sp>
        <p:nvSpPr>
          <p:cNvPr id="3" name="Title 2"/>
          <p:cNvSpPr>
            <a:spLocks noGrp="1"/>
          </p:cNvSpPr>
          <p:nvPr>
            <p:ph type="title"/>
          </p:nvPr>
        </p:nvSpPr>
        <p:spPr>
          <a:xfrm>
            <a:off x="457200" y="338328"/>
            <a:ext cx="8229600" cy="957072"/>
          </a:xfrm>
        </p:spPr>
        <p:txBody>
          <a:bodyPr>
            <a:normAutofit/>
          </a:bodyPr>
          <a:lstStyle/>
          <a:p>
            <a:pPr algn="ctr"/>
            <a:r>
              <a:rPr lang="el-GR" sz="3600" dirty="0"/>
              <a:t>Μορφοποίηση κειμένου</a:t>
            </a:r>
          </a:p>
        </p:txBody>
      </p:sp>
    </p:spTree>
    <p:extLst>
      <p:ext uri="{BB962C8B-B14F-4D97-AF65-F5344CB8AC3E}">
        <p14:creationId xmlns:p14="http://schemas.microsoft.com/office/powerpoint/2010/main" val="275164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rcRect t="9756" r="2518" b="35366"/>
          <a:stretch/>
        </p:blipFill>
        <p:spPr>
          <a:xfrm>
            <a:off x="12700" y="990600"/>
            <a:ext cx="8750300" cy="3429000"/>
          </a:xfrm>
          <a:prstGeom prst="rect">
            <a:avLst/>
          </a:prstGeom>
        </p:spPr>
      </p:pic>
    </p:spTree>
    <p:extLst>
      <p:ext uri="{BB962C8B-B14F-4D97-AF65-F5344CB8AC3E}">
        <p14:creationId xmlns:p14="http://schemas.microsoft.com/office/powerpoint/2010/main" val="2823881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381999" cy="4297363"/>
          </a:xfrm>
        </p:spPr>
        <p:txBody>
          <a:bodyPr>
            <a:normAutofit fontScale="92500"/>
          </a:bodyPr>
          <a:lstStyle/>
          <a:p>
            <a:r>
              <a:rPr lang="el-GR" sz="2900" b="1" dirty="0">
                <a:solidFill>
                  <a:srgbClr val="FF0000"/>
                </a:solidFill>
              </a:rPr>
              <a:t>Σημαντική σημείωση </a:t>
            </a:r>
            <a:r>
              <a:rPr lang="el-GR" dirty="0"/>
              <a:t>Δεν μπορείτε να χρησιμοποιήσετε οποιοδήποτε όνομα γραμματοσειράς σας αρέσει. Ο φυλλομετρητής σας χρησιμοποιεί γραμματοσειρές που είναι εγκατεστημένες στον υπολογιστή σας. Αυτό σημαίνει ότι, αν δεν έχετε τη γραμματοσειρά </a:t>
            </a:r>
            <a:r>
              <a:rPr lang="el-GR" i="1" dirty="0"/>
              <a:t>Times New Roman </a:t>
            </a:r>
            <a:r>
              <a:rPr lang="el-GR" dirty="0"/>
              <a:t>εγκατεστημένη, δεν θα είστε σε θέση να δείτε την σελίδα σωστά. Μεταξύ δημοφιλών λειτουργικών συστημάτων όπως τα Windows, Linux και Mac, υπάρχουν γραμματοσειρές που υπάρχουν σε όλα αυτά. Έτσι, αν υπάρχει μια γραμματοσειρά σε όλα αυτά την καθιστά </a:t>
            </a:r>
            <a:r>
              <a:rPr lang="el-GR" i="1" dirty="0"/>
              <a:t>ασφαλή </a:t>
            </a:r>
            <a:r>
              <a:rPr lang="el-GR" dirty="0"/>
              <a:t>για χρήση στο σχεδιασμό μας. Αυτές οι γραμματοσειρές ονομάζονται </a:t>
            </a:r>
            <a:r>
              <a:rPr lang="el-GR" i="1" dirty="0"/>
              <a:t>ασφαλής γραμματοσειρές ιστού</a:t>
            </a:r>
            <a:r>
              <a:rPr lang="el-GR" dirty="0"/>
              <a:t>. Μερικές από αυτές είναι: </a:t>
            </a:r>
          </a:p>
          <a:p>
            <a:pPr lvl="1"/>
            <a:r>
              <a:rPr lang="en-US" b="1" dirty="0"/>
              <a:t> Arial </a:t>
            </a:r>
          </a:p>
          <a:p>
            <a:pPr lvl="1"/>
            <a:r>
              <a:rPr lang="en-US" b="1" dirty="0"/>
              <a:t> Comic Sans MS </a:t>
            </a:r>
          </a:p>
          <a:p>
            <a:pPr lvl="1"/>
            <a:r>
              <a:rPr lang="en-US" b="1" dirty="0"/>
              <a:t>Courier New </a:t>
            </a:r>
          </a:p>
          <a:p>
            <a:pPr lvl="1"/>
            <a:r>
              <a:rPr lang="en-US" b="1" dirty="0"/>
              <a:t>Impact </a:t>
            </a:r>
          </a:p>
          <a:p>
            <a:pPr lvl="1"/>
            <a:r>
              <a:rPr lang="en-US" b="1" dirty="0"/>
              <a:t>Lucida Console </a:t>
            </a:r>
          </a:p>
          <a:p>
            <a:pPr lvl="1"/>
            <a:r>
              <a:rPr lang="en-US" b="1" dirty="0"/>
              <a:t>Tahoma </a:t>
            </a:r>
          </a:p>
          <a:p>
            <a:pPr lvl="1"/>
            <a:r>
              <a:rPr lang="en-US" b="1" dirty="0"/>
              <a:t>Times New Roman </a:t>
            </a:r>
          </a:p>
          <a:p>
            <a:pPr lvl="1"/>
            <a:r>
              <a:rPr lang="en-US" b="1" dirty="0"/>
              <a:t>Verdana </a:t>
            </a:r>
          </a:p>
          <a:p>
            <a:endParaRPr lang="el-GR" dirty="0"/>
          </a:p>
        </p:txBody>
      </p:sp>
    </p:spTree>
    <p:extLst>
      <p:ext uri="{BB962C8B-B14F-4D97-AF65-F5344CB8AC3E}">
        <p14:creationId xmlns:p14="http://schemas.microsoft.com/office/powerpoint/2010/main" val="911887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686799" cy="4724400"/>
          </a:xfrm>
        </p:spPr>
        <p:txBody>
          <a:bodyPr>
            <a:normAutofit/>
          </a:bodyPr>
          <a:lstStyle/>
          <a:p>
            <a:pPr marL="0" indent="0">
              <a:buNone/>
            </a:pPr>
            <a:r>
              <a:rPr lang="el-GR" dirty="0"/>
              <a:t>Εκτός από το έντονο και πλάγιο, η HTML μας παρέχει έναν τρόπο να ορίσουμε και τη γραμματοσειρά του κειμένου μας. </a:t>
            </a:r>
          </a:p>
          <a:p>
            <a:pPr marL="0" indent="0">
              <a:buNone/>
            </a:pPr>
            <a:r>
              <a:rPr lang="el-GR" dirty="0"/>
              <a:t>Για παράδειγμα, αυτή είναι η Arial, αυτή είναι η Tahoma, αυτή είναι η Times New Roman και αυτή είναι η Courier New. </a:t>
            </a:r>
          </a:p>
          <a:p>
            <a:pPr marL="0" indent="0">
              <a:buNone/>
            </a:pPr>
            <a:r>
              <a:rPr lang="el-GR" dirty="0"/>
              <a:t>Για να ρυθμίσουμε την επιθυμητή γραμματοσειρά, χρησιμοποιούμε την ετικέτα γραμματοσειράς </a:t>
            </a:r>
            <a:r>
              <a:rPr lang="el-GR" i="1" dirty="0"/>
              <a:t>font</a:t>
            </a:r>
            <a:r>
              <a:rPr lang="el-GR" dirty="0"/>
              <a:t>. Αλλά μόνη της η ετικέτα δεν είναι αρκετή. Χρειαζόμαστε ένα χαρακτηριστικό (θυμηθείτε το χαρακτηριστικό ευθυγράμμισης της παραγράφου </a:t>
            </a:r>
            <a:r>
              <a:rPr lang="el-GR" i="1" dirty="0"/>
              <a:t>align </a:t>
            </a:r>
            <a:r>
              <a:rPr lang="el-GR" dirty="0"/>
              <a:t>) για να ορίσουμε το όνομα της γραμματοσειράς. Αυτό το χαρακτηριστικό είναι το </a:t>
            </a:r>
            <a:r>
              <a:rPr lang="el-GR" i="1" dirty="0"/>
              <a:t>face</a:t>
            </a:r>
            <a:r>
              <a:rPr lang="el-GR" dirty="0"/>
              <a:t>. Χρησιμοποιώντας το χαρακτηριστικό αυτό, έχουμε το ακόλουθο παράδειγμα. </a:t>
            </a:r>
          </a:p>
          <a:p>
            <a:pPr marL="0" indent="0">
              <a:buNone/>
            </a:pPr>
            <a:r>
              <a:rPr lang="el-GR" b="1" dirty="0">
                <a:solidFill>
                  <a:srgbClr val="FF0000"/>
                </a:solidFill>
              </a:rPr>
              <a:t>&lt;font face="Times New Roman"&gt;Αυτό το κείμενο είναι γραμμένο με γραμματοσειρά Times New Roman&lt;/font&gt; </a:t>
            </a:r>
          </a:p>
          <a:p>
            <a:pPr marL="0" indent="0">
              <a:buNone/>
            </a:pPr>
            <a:r>
              <a:rPr lang="el-GR" dirty="0"/>
              <a:t>Και μας εμφανίζει: </a:t>
            </a:r>
          </a:p>
          <a:p>
            <a:pPr marL="0" indent="0">
              <a:buNone/>
            </a:pPr>
            <a:r>
              <a:rPr lang="el-GR" dirty="0"/>
              <a:t>Αυτό το κείμενο είναι γραμμένο με γραμματοσειρά Times New Roman </a:t>
            </a:r>
          </a:p>
          <a:p>
            <a:endParaRPr lang="el-GR" dirty="0"/>
          </a:p>
          <a:p>
            <a:pPr marL="0" indent="0">
              <a:buNone/>
            </a:pPr>
            <a:endParaRPr lang="el-GR" dirty="0"/>
          </a:p>
        </p:txBody>
      </p:sp>
      <p:sp>
        <p:nvSpPr>
          <p:cNvPr id="3" name="Title 2"/>
          <p:cNvSpPr>
            <a:spLocks noGrp="1"/>
          </p:cNvSpPr>
          <p:nvPr>
            <p:ph type="title"/>
          </p:nvPr>
        </p:nvSpPr>
        <p:spPr>
          <a:xfrm>
            <a:off x="457200" y="338328"/>
            <a:ext cx="8229600" cy="1033272"/>
          </a:xfrm>
        </p:spPr>
        <p:txBody>
          <a:bodyPr>
            <a:normAutofit/>
          </a:bodyPr>
          <a:lstStyle/>
          <a:p>
            <a:r>
              <a:rPr lang="el-GR" sz="3200" dirty="0"/>
              <a:t>Γραμματοσειρά κειμένου</a:t>
            </a:r>
          </a:p>
        </p:txBody>
      </p:sp>
    </p:spTree>
    <p:extLst>
      <p:ext uri="{BB962C8B-B14F-4D97-AF65-F5344CB8AC3E}">
        <p14:creationId xmlns:p14="http://schemas.microsoft.com/office/powerpoint/2010/main" val="2564313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467600" cy="762000"/>
          </a:xfrm>
        </p:spPr>
        <p:txBody>
          <a:bodyPr/>
          <a:lstStyle/>
          <a:p>
            <a:pPr algn="ctr"/>
            <a:r>
              <a:rPr lang="en-US" b="1" dirty="0"/>
              <a:t>Html 5</a:t>
            </a:r>
            <a:endParaRPr lang="el-GR" b="1" dirty="0"/>
          </a:p>
        </p:txBody>
      </p:sp>
      <p:sp>
        <p:nvSpPr>
          <p:cNvPr id="3" name="Content Placeholder 2"/>
          <p:cNvSpPr>
            <a:spLocks noGrp="1"/>
          </p:cNvSpPr>
          <p:nvPr>
            <p:ph idx="1"/>
          </p:nvPr>
        </p:nvSpPr>
        <p:spPr>
          <a:xfrm>
            <a:off x="508001" y="1066800"/>
            <a:ext cx="7451436" cy="5486400"/>
          </a:xfrm>
        </p:spPr>
        <p:txBody>
          <a:bodyPr>
            <a:normAutofit/>
          </a:bodyPr>
          <a:lstStyle/>
          <a:p>
            <a:pPr marL="0" indent="0">
              <a:buNone/>
            </a:pPr>
            <a:r>
              <a:rPr lang="el-GR" b="1" u="sng" dirty="0">
                <a:latin typeface="Calibri" pitchFamily="34" charset="0"/>
                <a:cs typeface="Calibri" pitchFamily="34" charset="0"/>
              </a:rPr>
              <a:t>Μπορούμε να αλλάξουμε το χρώμα  χρησιμοποιώντας το </a:t>
            </a:r>
            <a:r>
              <a:rPr lang="en-US" b="1" u="sng" dirty="0">
                <a:latin typeface="Calibri" pitchFamily="34" charset="0"/>
                <a:cs typeface="Calibri" pitchFamily="34" charset="0"/>
              </a:rPr>
              <a:t> tag  </a:t>
            </a:r>
            <a:r>
              <a:rPr lang="en-US" dirty="0">
                <a:latin typeface="Calibri" pitchFamily="34" charset="0"/>
                <a:cs typeface="Calibri" pitchFamily="34" charset="0"/>
              </a:rPr>
              <a:t>: </a:t>
            </a:r>
            <a:r>
              <a:rPr lang="en-US" dirty="0">
                <a:solidFill>
                  <a:srgbClr val="FF0000"/>
                </a:solidFill>
                <a:latin typeface="Calibri" pitchFamily="34" charset="0"/>
                <a:cs typeface="Calibri" pitchFamily="34" charset="0"/>
              </a:rPr>
              <a:t>style</a:t>
            </a:r>
          </a:p>
          <a:p>
            <a:pPr marL="0" indent="0">
              <a:buNone/>
            </a:pPr>
            <a:r>
              <a:rPr lang="el-GR" sz="1500" dirty="0">
                <a:solidFill>
                  <a:schemeClr val="tx1"/>
                </a:solidFill>
                <a:latin typeface="Calibri" pitchFamily="34" charset="0"/>
                <a:cs typeface="Calibri" pitchFamily="34" charset="0"/>
              </a:rPr>
              <a:t>   </a:t>
            </a:r>
            <a:r>
              <a:rPr lang="el-GR" sz="1500" u="sng" dirty="0">
                <a:solidFill>
                  <a:schemeClr val="tx1"/>
                </a:solidFill>
                <a:latin typeface="Calibri" pitchFamily="34" charset="0"/>
                <a:cs typeface="Calibri" pitchFamily="34" charset="0"/>
              </a:rPr>
              <a:t>Σύνταξη</a:t>
            </a:r>
            <a:endParaRPr lang="en-US" sz="1500" u="sng" dirty="0">
              <a:solidFill>
                <a:schemeClr val="tx1"/>
              </a:solidFill>
              <a:latin typeface="Calibri" pitchFamily="34" charset="0"/>
              <a:cs typeface="Calibri" pitchFamily="34" charset="0"/>
            </a:endParaRPr>
          </a:p>
          <a:p>
            <a:pPr marL="0" indent="0">
              <a:buNone/>
            </a:pPr>
            <a:r>
              <a:rPr lang="en-US" sz="1500" dirty="0">
                <a:latin typeface="Calibri" pitchFamily="34" charset="0"/>
                <a:cs typeface="Calibri" pitchFamily="34" charset="0"/>
              </a:rPr>
              <a:t>&lt;p style="color:red"&gt;This is a paragraph.&lt;/p&gt; </a:t>
            </a:r>
          </a:p>
          <a:p>
            <a:pPr marL="0" indent="0">
              <a:buNone/>
            </a:pPr>
            <a:r>
              <a:rPr lang="el-GR" sz="1500" dirty="0">
                <a:latin typeface="Calibri" pitchFamily="34" charset="0"/>
                <a:cs typeface="Calibri" pitchFamily="34" charset="0"/>
              </a:rPr>
              <a:t>Αλλάζουμε  το χρώμα  του κειμένου σε κόκκινο </a:t>
            </a:r>
            <a:r>
              <a:rPr lang="en-US" sz="1500" dirty="0">
                <a:solidFill>
                  <a:srgbClr val="FF0000"/>
                </a:solidFill>
                <a:latin typeface="Calibri" pitchFamily="34" charset="0"/>
                <a:cs typeface="Calibri" pitchFamily="34" charset="0"/>
              </a:rPr>
              <a:t>This is a paragraph</a:t>
            </a:r>
            <a:endParaRPr lang="el-GR" sz="1500" dirty="0">
              <a:solidFill>
                <a:srgbClr val="FF0000"/>
              </a:solidFill>
              <a:latin typeface="Calibri" pitchFamily="34" charset="0"/>
              <a:cs typeface="Calibri" pitchFamily="34" charset="0"/>
            </a:endParaRPr>
          </a:p>
          <a:p>
            <a:pPr marL="0" indent="0">
              <a:buNone/>
            </a:pPr>
            <a:r>
              <a:rPr lang="el-GR" sz="1500" dirty="0">
                <a:solidFill>
                  <a:srgbClr val="FF0000"/>
                </a:solidFill>
                <a:latin typeface="Calibri" pitchFamily="34" charset="0"/>
                <a:cs typeface="Calibri" pitchFamily="34" charset="0"/>
              </a:rPr>
              <a:t>Πληροφορίες στο λίνκ </a:t>
            </a:r>
            <a:r>
              <a:rPr lang="en-US" sz="1500" dirty="0">
                <a:solidFill>
                  <a:schemeClr val="tx2">
                    <a:lumMod val="60000"/>
                    <a:lumOff val="40000"/>
                  </a:schemeClr>
                </a:solidFill>
                <a:latin typeface="Calibri" pitchFamily="34" charset="0"/>
                <a:cs typeface="Calibri" pitchFamily="34" charset="0"/>
                <a:hlinkClick r:id="rId2"/>
              </a:rPr>
              <a:t>https://www.w3schools.com/tags/tag_font.asp</a:t>
            </a:r>
            <a:endParaRPr lang="el-GR" sz="1500" dirty="0">
              <a:solidFill>
                <a:schemeClr val="tx2">
                  <a:lumMod val="60000"/>
                  <a:lumOff val="40000"/>
                </a:schemeClr>
              </a:solidFill>
              <a:latin typeface="Calibri" pitchFamily="34" charset="0"/>
              <a:cs typeface="Calibri" pitchFamily="34" charset="0"/>
            </a:endParaRPr>
          </a:p>
          <a:p>
            <a:pPr marL="0" indent="0">
              <a:buNone/>
            </a:pPr>
            <a:endParaRPr lang="el-GR" sz="1500" dirty="0">
              <a:solidFill>
                <a:schemeClr val="tx2">
                  <a:lumMod val="60000"/>
                  <a:lumOff val="40000"/>
                </a:schemeClr>
              </a:solidFill>
              <a:latin typeface="Calibri" pitchFamily="34" charset="0"/>
              <a:cs typeface="Calibri" pitchFamily="34" charset="0"/>
            </a:endParaRPr>
          </a:p>
          <a:p>
            <a:pPr marL="0" indent="0">
              <a:buNone/>
            </a:pPr>
            <a:r>
              <a:rPr lang="el-GR" sz="1500" b="1" u="sng" dirty="0">
                <a:solidFill>
                  <a:schemeClr val="tx1"/>
                </a:solidFill>
                <a:latin typeface="Calibri" pitchFamily="34" charset="0"/>
                <a:cs typeface="Calibri" pitchFamily="34" charset="0"/>
              </a:rPr>
              <a:t>Αντίστοιχα μπορούμε να αλλάξουμε και τη διάσταση με την ιδιότητα </a:t>
            </a:r>
            <a:r>
              <a:rPr lang="en-US" sz="1500" b="1" u="sng" dirty="0">
                <a:solidFill>
                  <a:schemeClr val="accent5">
                    <a:lumMod val="75000"/>
                  </a:schemeClr>
                </a:solidFill>
                <a:latin typeface="Calibri" pitchFamily="34" charset="0"/>
                <a:cs typeface="Calibri" pitchFamily="34" charset="0"/>
              </a:rPr>
              <a:t>style</a:t>
            </a:r>
            <a:r>
              <a:rPr lang="el-GR" sz="1500" b="1" u="sng" dirty="0">
                <a:solidFill>
                  <a:schemeClr val="accent5">
                    <a:lumMod val="75000"/>
                  </a:schemeClr>
                </a:solidFill>
                <a:latin typeface="Calibri" pitchFamily="34" charset="0"/>
                <a:cs typeface="Calibri" pitchFamily="34" charset="0"/>
              </a:rPr>
              <a:t> </a:t>
            </a:r>
          </a:p>
          <a:p>
            <a:pPr marL="0" indent="0">
              <a:buNone/>
            </a:pPr>
            <a:r>
              <a:rPr lang="en-US" sz="1500" dirty="0">
                <a:latin typeface="Calibri" pitchFamily="34" charset="0"/>
                <a:cs typeface="Calibri" pitchFamily="34" charset="0"/>
              </a:rPr>
              <a:t>&lt;p style="font-size:30px"&gt;This is a paragraph.&lt;/p&gt;</a:t>
            </a:r>
            <a:endParaRPr lang="el-GR" sz="1500" dirty="0">
              <a:latin typeface="Calibri" pitchFamily="34" charset="0"/>
              <a:cs typeface="Calibri" pitchFamily="34" charset="0"/>
            </a:endParaRPr>
          </a:p>
          <a:p>
            <a:pPr marL="0" indent="0">
              <a:buNone/>
            </a:pPr>
            <a:r>
              <a:rPr lang="el-GR" sz="1425" dirty="0">
                <a:latin typeface="Calibri" pitchFamily="34" charset="0"/>
                <a:cs typeface="Calibri" pitchFamily="34" charset="0"/>
              </a:rPr>
              <a:t>Αλλάζουμε την διασταση  του κειμενου </a:t>
            </a:r>
            <a:r>
              <a:rPr lang="en-US" sz="2400" dirty="0">
                <a:latin typeface="Calibri" pitchFamily="34" charset="0"/>
                <a:cs typeface="Calibri" pitchFamily="34" charset="0"/>
              </a:rPr>
              <a:t>This is a paragraph</a:t>
            </a:r>
            <a:endParaRPr lang="el-GR" sz="2400" dirty="0">
              <a:latin typeface="Calibri" pitchFamily="34" charset="0"/>
              <a:cs typeface="Calibri" pitchFamily="34" charset="0"/>
            </a:endParaRPr>
          </a:p>
          <a:p>
            <a:pPr marL="0" indent="0">
              <a:buNone/>
            </a:pPr>
            <a:r>
              <a:rPr lang="el-GR" sz="1500" dirty="0">
                <a:solidFill>
                  <a:srgbClr val="FF0000"/>
                </a:solidFill>
                <a:latin typeface="Calibri" pitchFamily="34" charset="0"/>
                <a:cs typeface="Calibri" pitchFamily="34" charset="0"/>
              </a:rPr>
              <a:t>Πληροφορίες στο λίνκ </a:t>
            </a:r>
            <a:r>
              <a:rPr lang="en-US" sz="1500" dirty="0">
                <a:solidFill>
                  <a:schemeClr val="tx2">
                    <a:lumMod val="60000"/>
                    <a:lumOff val="40000"/>
                  </a:schemeClr>
                </a:solidFill>
                <a:latin typeface="Calibri" pitchFamily="34" charset="0"/>
                <a:cs typeface="Calibri" pitchFamily="34" charset="0"/>
                <a:hlinkClick r:id="rId2"/>
              </a:rPr>
              <a:t>https://www.w3schools.com/tags/tag_font.asp</a:t>
            </a:r>
            <a:endParaRPr lang="el-GR" sz="1500" dirty="0">
              <a:solidFill>
                <a:schemeClr val="tx2">
                  <a:lumMod val="60000"/>
                  <a:lumOff val="40000"/>
                </a:schemeClr>
              </a:solidFill>
              <a:latin typeface="Calibri" pitchFamily="34" charset="0"/>
              <a:cs typeface="Calibri" pitchFamily="34" charset="0"/>
            </a:endParaRPr>
          </a:p>
          <a:p>
            <a:pPr marL="0" indent="0">
              <a:buNone/>
            </a:pPr>
            <a:r>
              <a:rPr lang="el-GR" sz="1500" b="1" u="sng" dirty="0">
                <a:solidFill>
                  <a:schemeClr val="tx1"/>
                </a:solidFill>
                <a:latin typeface="Calibri" pitchFamily="34" charset="0"/>
                <a:cs typeface="Calibri" pitchFamily="34" charset="0"/>
              </a:rPr>
              <a:t>Αντίστοιχα μπορούμε να αλλάξουμε και τη γραμματοσειρά  με την ιδιότητα </a:t>
            </a:r>
            <a:r>
              <a:rPr lang="en-US" sz="1500" b="1" u="sng" dirty="0">
                <a:solidFill>
                  <a:schemeClr val="accent5">
                    <a:lumMod val="75000"/>
                  </a:schemeClr>
                </a:solidFill>
                <a:latin typeface="Calibri" pitchFamily="34" charset="0"/>
                <a:cs typeface="Calibri" pitchFamily="34" charset="0"/>
              </a:rPr>
              <a:t>style</a:t>
            </a:r>
            <a:r>
              <a:rPr lang="el-GR" sz="1500" b="1" u="sng" dirty="0">
                <a:solidFill>
                  <a:schemeClr val="accent5">
                    <a:lumMod val="75000"/>
                  </a:schemeClr>
                </a:solidFill>
                <a:latin typeface="Calibri" pitchFamily="34" charset="0"/>
                <a:cs typeface="Calibri" pitchFamily="34" charset="0"/>
              </a:rPr>
              <a:t> </a:t>
            </a:r>
          </a:p>
          <a:p>
            <a:pPr marL="0" indent="0">
              <a:buNone/>
            </a:pPr>
            <a:endParaRPr lang="el-GR" sz="1500" dirty="0">
              <a:solidFill>
                <a:schemeClr val="accent5">
                  <a:lumMod val="75000"/>
                </a:schemeClr>
              </a:solidFill>
              <a:latin typeface="Calibri" pitchFamily="34" charset="0"/>
              <a:cs typeface="Calibri" pitchFamily="34" charset="0"/>
            </a:endParaRPr>
          </a:p>
          <a:p>
            <a:pPr marL="0" indent="0">
              <a:buNone/>
            </a:pPr>
            <a:r>
              <a:rPr lang="en-US" sz="1500" dirty="0">
                <a:latin typeface="Calibri" pitchFamily="34" charset="0"/>
                <a:cs typeface="Calibri" pitchFamily="34" charset="0"/>
              </a:rPr>
              <a:t>&lt;p style="</a:t>
            </a:r>
            <a:r>
              <a:rPr lang="en-US" sz="1500" dirty="0" err="1">
                <a:latin typeface="Calibri" pitchFamily="34" charset="0"/>
                <a:cs typeface="Calibri" pitchFamily="34" charset="0"/>
              </a:rPr>
              <a:t>font-family:verdana</a:t>
            </a:r>
            <a:r>
              <a:rPr lang="en-US" sz="1500" dirty="0">
                <a:latin typeface="Calibri" pitchFamily="34" charset="0"/>
                <a:cs typeface="Calibri" pitchFamily="34" charset="0"/>
              </a:rPr>
              <a:t>"&gt;This is a paragraph.&lt;/p&gt;</a:t>
            </a:r>
            <a:endParaRPr lang="el-GR" sz="1500" dirty="0">
              <a:solidFill>
                <a:schemeClr val="accent5">
                  <a:lumMod val="75000"/>
                </a:schemeClr>
              </a:solidFill>
              <a:latin typeface="Calibri" pitchFamily="34" charset="0"/>
              <a:cs typeface="Calibri" pitchFamily="34" charset="0"/>
            </a:endParaRPr>
          </a:p>
          <a:p>
            <a:endParaRPr lang="el-GR" dirty="0">
              <a:solidFill>
                <a:schemeClr val="accent5">
                  <a:lumMod val="75000"/>
                </a:schemeClr>
              </a:solidFill>
            </a:endParaRPr>
          </a:p>
        </p:txBody>
      </p:sp>
    </p:spTree>
    <p:extLst>
      <p:ext uri="{BB962C8B-B14F-4D97-AF65-F5344CB8AC3E}">
        <p14:creationId xmlns:p14="http://schemas.microsoft.com/office/powerpoint/2010/main" val="1233733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6858000" cy="533400"/>
          </a:xfrm>
        </p:spPr>
        <p:txBody>
          <a:bodyPr/>
          <a:lstStyle/>
          <a:p>
            <a:r>
              <a:rPr lang="en-US" dirty="0"/>
              <a:t>Background color</a:t>
            </a:r>
            <a:endParaRPr lang="el-GR" dirty="0"/>
          </a:p>
        </p:txBody>
      </p:sp>
      <p:sp>
        <p:nvSpPr>
          <p:cNvPr id="3" name="Content Placeholder 2"/>
          <p:cNvSpPr>
            <a:spLocks noGrp="1"/>
          </p:cNvSpPr>
          <p:nvPr>
            <p:ph idx="1"/>
          </p:nvPr>
        </p:nvSpPr>
        <p:spPr>
          <a:xfrm>
            <a:off x="574966" y="1447800"/>
            <a:ext cx="7807034" cy="5410200"/>
          </a:xfrm>
        </p:spPr>
        <p:txBody>
          <a:bodyPr>
            <a:normAutofit/>
          </a:bodyPr>
          <a:lstStyle/>
          <a:p>
            <a:pPr marL="0" indent="0">
              <a:buNone/>
            </a:pPr>
            <a:r>
              <a:rPr lang="el-GR" dirty="0"/>
              <a:t>Χρησιμοποιούμε την ιδιότητα    </a:t>
            </a:r>
            <a:r>
              <a:rPr lang="en-US" dirty="0"/>
              <a:t>background-color: </a:t>
            </a:r>
            <a:r>
              <a:rPr lang="el-GR" dirty="0"/>
              <a:t>χχχχχ</a:t>
            </a:r>
            <a:r>
              <a:rPr lang="en-US" dirty="0"/>
              <a:t>;</a:t>
            </a:r>
            <a:endParaRPr lang="el-GR" dirty="0"/>
          </a:p>
          <a:p>
            <a:pPr marL="0" indent="0">
              <a:buNone/>
            </a:pPr>
            <a:endParaRPr lang="el-GR" dirty="0"/>
          </a:p>
          <a:p>
            <a:pPr marL="0" indent="0">
              <a:buNone/>
            </a:pPr>
            <a:r>
              <a:rPr lang="el-GR" dirty="0"/>
              <a:t>Όπου χχχχχχ</a:t>
            </a:r>
            <a:r>
              <a:rPr lang="en-US" dirty="0"/>
              <a:t> </a:t>
            </a:r>
            <a:r>
              <a:rPr lang="el-GR" dirty="0"/>
              <a:t>βάζουμε τον κώδικο του χρώματος  ή το ονομά του.</a:t>
            </a:r>
          </a:p>
          <a:p>
            <a:pPr marL="0" indent="0">
              <a:buNone/>
            </a:pPr>
            <a:endParaRPr lang="el-GR" dirty="0"/>
          </a:p>
          <a:p>
            <a:pPr marL="0" indent="0">
              <a:buNone/>
            </a:pPr>
            <a:r>
              <a:rPr lang="en-US" dirty="0"/>
              <a:t>&lt;h1 style="background-color:powderblue;"&gt;This is a heading&lt;/h1&gt;</a:t>
            </a:r>
            <a:endParaRPr lang="el-GR" dirty="0"/>
          </a:p>
          <a:p>
            <a:pPr marL="0" indent="0">
              <a:buNone/>
            </a:pPr>
            <a:r>
              <a:rPr lang="el-GR" dirty="0"/>
              <a:t>Αποτέλεσμα  </a:t>
            </a:r>
            <a:r>
              <a:rPr lang="en-US" b="1" dirty="0">
                <a:solidFill>
                  <a:schemeClr val="tx2">
                    <a:lumMod val="20000"/>
                    <a:lumOff val="80000"/>
                  </a:schemeClr>
                </a:solidFill>
              </a:rPr>
              <a:t>This is a heading</a:t>
            </a:r>
          </a:p>
          <a:p>
            <a:pPr marL="0" indent="0">
              <a:buNone/>
            </a:pPr>
            <a:endParaRPr lang="el-GR" dirty="0"/>
          </a:p>
          <a:p>
            <a:pPr marL="0" indent="0">
              <a:buNone/>
            </a:pPr>
            <a:endParaRPr lang="el-GR" dirty="0"/>
          </a:p>
          <a:p>
            <a:pPr marL="0" indent="0">
              <a:buNone/>
            </a:pPr>
            <a:endParaRPr lang="el-GR" dirty="0"/>
          </a:p>
          <a:p>
            <a:pPr marL="0" indent="0">
              <a:buNone/>
            </a:pPr>
            <a:r>
              <a:rPr lang="el-GR" dirty="0"/>
              <a:t>Πειραματιστείτε στο παρακάτω </a:t>
            </a:r>
            <a:r>
              <a:rPr lang="en-US" dirty="0"/>
              <a:t> link</a:t>
            </a:r>
          </a:p>
          <a:p>
            <a:pPr marL="0" indent="0">
              <a:buNone/>
            </a:pPr>
            <a:r>
              <a:rPr lang="en-US" dirty="0">
                <a:solidFill>
                  <a:srgbClr val="0070C0"/>
                </a:solidFill>
              </a:rPr>
              <a:t>https://www.w3schools.com/tags/tryit.asp?filename=tryhtml_body_bgcolor_css</a:t>
            </a:r>
            <a:endParaRPr lang="el-GR" dirty="0">
              <a:solidFill>
                <a:srgbClr val="0070C0"/>
              </a:solidFill>
            </a:endParaRPr>
          </a:p>
          <a:p>
            <a:endParaRPr lang="el-GR" dirty="0"/>
          </a:p>
          <a:p>
            <a:endParaRPr lang="en-US" dirty="0"/>
          </a:p>
          <a:p>
            <a:endParaRPr lang="en-US" dirty="0"/>
          </a:p>
          <a:p>
            <a:endParaRPr lang="en-US" dirty="0"/>
          </a:p>
          <a:p>
            <a:endParaRPr lang="en-US" dirty="0"/>
          </a:p>
          <a:p>
            <a:pPr marL="0" indent="0">
              <a:buNone/>
            </a:pPr>
            <a:endParaRPr lang="en-US" dirty="0"/>
          </a:p>
        </p:txBody>
      </p:sp>
      <p:sp>
        <p:nvSpPr>
          <p:cNvPr id="4" name="Rectangle 3"/>
          <p:cNvSpPr/>
          <p:nvPr/>
        </p:nvSpPr>
        <p:spPr>
          <a:xfrm>
            <a:off x="2133600" y="2895600"/>
            <a:ext cx="4551218" cy="270164"/>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This is a heading </a:t>
            </a:r>
            <a:endParaRPr lang="el-GR" sz="1350" dirty="0"/>
          </a:p>
        </p:txBody>
      </p:sp>
    </p:spTree>
    <p:extLst>
      <p:ext uri="{BB962C8B-B14F-4D97-AF65-F5344CB8AC3E}">
        <p14:creationId xmlns:p14="http://schemas.microsoft.com/office/powerpoint/2010/main" val="1167895051"/>
      </p:ext>
    </p:extLst>
  </p:cSld>
  <p:clrMapOvr>
    <a:masterClrMapping/>
  </p:clrMapOvr>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291</TotalTime>
  <Words>1235</Words>
  <Application>Microsoft Office PowerPoint</Application>
  <PresentationFormat>On-screen Show (4:3)</PresentationFormat>
  <Paragraphs>100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Wingdings</vt:lpstr>
      <vt:lpstr>Composite</vt:lpstr>
      <vt:lpstr>ΤΕΧΝΟΛΟΓΙΕΣ ΔΙΑΔΙΚΤΥΟΥ ΚΑΙ ΣΧΕΔΙΑΣΗ ΣΤΟΝ ΠΑΓΚΟΣΜΙΟ ΙΣΤΟ </vt:lpstr>
      <vt:lpstr>Στοίχιση παραγράαφων</vt:lpstr>
      <vt:lpstr>PowerPoint Presentation</vt:lpstr>
      <vt:lpstr>Μορφοποίηση κειμένου</vt:lpstr>
      <vt:lpstr>PowerPoint Presentation</vt:lpstr>
      <vt:lpstr>PowerPoint Presentation</vt:lpstr>
      <vt:lpstr>Γραμματοσειρά κειμένου</vt:lpstr>
      <vt:lpstr>Html 5</vt:lpstr>
      <vt:lpstr>Background color</vt:lpstr>
      <vt:lpstr>Σύνδεσμοι</vt:lpstr>
      <vt:lpstr>PowerPoint Presentation</vt:lpstr>
      <vt:lpstr>PowerPoint Presentation</vt:lpstr>
      <vt:lpstr>   https://www.w3schools.com/html/html_links.asp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ΤΕΧΝΟΛΟΓΙΕΣ ΔΙΑΔΙΚΤΥΟΥ ΚΑΙ ΣΧΕΔΙΑΣΗ ΣΤΟΝ ΠΑΓΚΟΣΜΙΟ ΙΣΤΟ</dc:title>
  <dc:creator>user</dc:creator>
  <cp:lastModifiedBy>ΓΚΟΥΤΖΙΟΣ ΣΤΕΦΑΝΟΣ</cp:lastModifiedBy>
  <cp:revision>49</cp:revision>
  <dcterms:created xsi:type="dcterms:W3CDTF">2006-08-16T00:00:00Z</dcterms:created>
  <dcterms:modified xsi:type="dcterms:W3CDTF">2025-03-16T02:46:08Z</dcterms:modified>
</cp:coreProperties>
</file>