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877FC8-8D5A-44E9-BB3A-FC0726048CD4}" type="datetimeFigureOut">
              <a:rPr lang="el-GR" smtClean="0"/>
              <a:t>11/3/2025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cember.com/html/4/element/head.html" TargetMode="External"/><Relationship Id="rId2" Type="http://schemas.openxmlformats.org/officeDocument/2006/relationships/hyperlink" Target="http://december.com/html/4/element/html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cember.com/html/4/element/body.html" TargetMode="External"/><Relationship Id="rId4" Type="http://schemas.openxmlformats.org/officeDocument/2006/relationships/hyperlink" Target="http://december.com/html/4/element/title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45650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ΤΕΧΝΟΛΟΓΙΕΣ ΔΙΑΔΙΚΤΥΟΥ ΚΑΙ ΣΧΕΔΙΑΣΗ ΣΤΟΝ ΠΑΓΚΟΣΜΙΟ ΙΣΤΟ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689601"/>
          </a:xfrm>
        </p:spPr>
        <p:txBody>
          <a:bodyPr>
            <a:normAutofit/>
          </a:bodyPr>
          <a:lstStyle/>
          <a:p>
            <a:pPr algn="l"/>
            <a:r>
              <a:rPr lang="el-GR" dirty="0"/>
              <a:t>Μάθημα 1</a:t>
            </a:r>
            <a:r>
              <a:rPr lang="en-US" baseline="30000" dirty="0"/>
              <a:t>o</a:t>
            </a:r>
            <a:endParaRPr lang="el-GR" dirty="0"/>
          </a:p>
          <a:p>
            <a:pPr algn="l"/>
            <a:r>
              <a:rPr lang="el-GR" dirty="0"/>
              <a:t>Γκούτζιος Στέφανος</a:t>
            </a:r>
            <a:endParaRPr lang="en-US" dirty="0"/>
          </a:p>
          <a:p>
            <a:pPr algn="l"/>
            <a:r>
              <a:rPr lang="en-US" dirty="0"/>
              <a:t>Email: sgoutzios@uowm.gr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5036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889844"/>
            <a:ext cx="734481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chemeClr val="bg2">
                    <a:lumMod val="50000"/>
                  </a:schemeClr>
                </a:solidFill>
              </a:rPr>
              <a:t>Ετικέτες &lt;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h1&gt; </a:t>
            </a:r>
            <a:r>
              <a:rPr lang="el-GR" sz="2800" b="1" dirty="0">
                <a:solidFill>
                  <a:schemeClr val="bg2">
                    <a:lumMod val="50000"/>
                  </a:schemeClr>
                </a:solidFill>
              </a:rPr>
              <a:t>έως &lt;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h6&gt;</a:t>
            </a:r>
          </a:p>
          <a:p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/>
              <a:t>&lt;html&gt;</a:t>
            </a:r>
          </a:p>
          <a:p>
            <a:endParaRPr lang="en-US" b="1" dirty="0"/>
          </a:p>
          <a:p>
            <a:r>
              <a:rPr lang="el-GR" b="1" dirty="0"/>
              <a:t>&lt;title&gt;</a:t>
            </a:r>
            <a:r>
              <a:rPr lang="el-GR" dirty="0"/>
              <a:t>Οι επικεφαλίδες στην HTML</a:t>
            </a:r>
            <a:r>
              <a:rPr lang="el-GR" b="1" dirty="0"/>
              <a:t>&lt;/title&gt;</a:t>
            </a:r>
          </a:p>
          <a:p>
            <a:r>
              <a:rPr lang="en-US" b="1" dirty="0"/>
              <a:t>&lt;/head&gt;</a:t>
            </a:r>
          </a:p>
          <a:p>
            <a:r>
              <a:rPr lang="en-US" b="1" dirty="0"/>
              <a:t>&lt;body&gt;</a:t>
            </a:r>
          </a:p>
          <a:p>
            <a:r>
              <a:rPr lang="en-US" b="1" dirty="0"/>
              <a:t>&lt;h1&gt;</a:t>
            </a:r>
            <a:r>
              <a:rPr lang="el-GR" dirty="0"/>
              <a:t>Πρώτο επίπεδο μεγέθους</a:t>
            </a:r>
            <a:r>
              <a:rPr lang="el-GR" b="1" dirty="0"/>
              <a:t>&lt;/</a:t>
            </a:r>
            <a:r>
              <a:rPr lang="en-US" b="1" dirty="0"/>
              <a:t>h1&gt;</a:t>
            </a:r>
          </a:p>
          <a:p>
            <a:r>
              <a:rPr lang="en-US" b="1" dirty="0"/>
              <a:t>&lt;h2&gt;</a:t>
            </a:r>
            <a:r>
              <a:rPr lang="el-GR" dirty="0"/>
              <a:t>Δεύτερο επίπεδο μεγέθους</a:t>
            </a:r>
            <a:r>
              <a:rPr lang="el-GR" b="1" dirty="0"/>
              <a:t>&lt;/</a:t>
            </a:r>
            <a:r>
              <a:rPr lang="en-US" b="1" dirty="0"/>
              <a:t>h2&gt;</a:t>
            </a:r>
          </a:p>
          <a:p>
            <a:r>
              <a:rPr lang="en-US" b="1" dirty="0"/>
              <a:t>&lt;h3&gt;</a:t>
            </a:r>
            <a:r>
              <a:rPr lang="el-GR" dirty="0"/>
              <a:t>Τρίτο επίπεδο μεγέθους</a:t>
            </a:r>
            <a:r>
              <a:rPr lang="el-GR" b="1" dirty="0"/>
              <a:t>&lt;/</a:t>
            </a:r>
            <a:r>
              <a:rPr lang="en-US" b="1" dirty="0"/>
              <a:t>h3&gt;</a:t>
            </a:r>
          </a:p>
          <a:p>
            <a:r>
              <a:rPr lang="en-US" b="1" dirty="0"/>
              <a:t>&lt;h4&gt;</a:t>
            </a:r>
            <a:r>
              <a:rPr lang="el-GR" dirty="0"/>
              <a:t>Τέταρτο επίπεδο μεγέθους</a:t>
            </a:r>
            <a:r>
              <a:rPr lang="el-GR" b="1" dirty="0"/>
              <a:t>&lt;/</a:t>
            </a:r>
            <a:r>
              <a:rPr lang="en-US" b="1" dirty="0"/>
              <a:t>h4&gt;</a:t>
            </a:r>
          </a:p>
          <a:p>
            <a:r>
              <a:rPr lang="en-US" b="1" dirty="0"/>
              <a:t>&lt;h5&gt;</a:t>
            </a:r>
            <a:r>
              <a:rPr lang="el-GR" dirty="0"/>
              <a:t>Πέμπτο επίπεδο μεγέθους</a:t>
            </a:r>
            <a:r>
              <a:rPr lang="el-GR" b="1" dirty="0"/>
              <a:t>&lt;/</a:t>
            </a:r>
            <a:r>
              <a:rPr lang="en-US" b="1" dirty="0"/>
              <a:t>h5&gt;</a:t>
            </a:r>
          </a:p>
          <a:p>
            <a:r>
              <a:rPr lang="en-US" b="1" dirty="0"/>
              <a:t>&lt;h6&gt;</a:t>
            </a:r>
            <a:r>
              <a:rPr lang="el-GR" dirty="0"/>
              <a:t>Έκτο επίπεδο μεγέθους</a:t>
            </a:r>
            <a:r>
              <a:rPr lang="el-GR" b="1" dirty="0"/>
              <a:t>&lt;/</a:t>
            </a:r>
            <a:r>
              <a:rPr lang="en-US" b="1" dirty="0"/>
              <a:t>h6&gt;</a:t>
            </a:r>
          </a:p>
          <a:p>
            <a:r>
              <a:rPr lang="en-US" b="1" dirty="0"/>
              <a:t>&lt;/body&gt;</a:t>
            </a:r>
          </a:p>
          <a:p>
            <a:r>
              <a:rPr lang="en-US" b="1" dirty="0"/>
              <a:t>&lt;/html&gt;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37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52736"/>
            <a:ext cx="4875808" cy="4712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060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512" y="-702170"/>
            <a:ext cx="8820472" cy="714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Ασκηση 1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Δημιουργία 1ης ιστοσελίδας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Ανοίξτε τον επεξεργαστή ιστοσελίδων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Αποθηκεύστε στο 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0" 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:/html/askiseis/ με όνομα askisi1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.html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Θα φτιάξουμε μια νέα ιστοσελίδα, χρησιμοποιώντας τις βασικές ετικέτες &lt;HTML&gt; &lt;HEAD&gt; &lt;TITLE&gt; &lt;BODY&gt;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Πληκτρολογήστε τον παρακάτω κώδικα html. Προσοχή εάν υπάρχουν ήδη κάποιες ετικέτες δεν τις ξαναγράφουμε αλλά τις τροποποιούμε.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HTML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HEAD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TITLE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 : ΜΑΘΗΜΑ 1&lt;/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TITLE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HEAD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BODY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Η πρώτη μας ιστοσελίδα σε HTML!!!! &lt;/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BODY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HTML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χρησιμοποιήστε τις ετικέτες &lt;BR&gt; και &lt;P&gt; όπου χρειάζεται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143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76672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Άσκηση 2 - Αλλαγές γραμμών, παραγράφο</a:t>
            </a:r>
            <a:endParaRPr lang="en-US" b="1" dirty="0"/>
          </a:p>
          <a:p>
            <a:r>
              <a:rPr lang="en-US" b="1" dirty="0"/>
              <a:t>1) </a:t>
            </a:r>
            <a:r>
              <a:rPr lang="el-GR" dirty="0"/>
              <a:t>Αναζητήστε πληροφορίες από το διαδίκτυο για την πόλη της Καστοριάς. Χρησιμοποιήστε τα </a:t>
            </a:r>
            <a:r>
              <a:rPr lang="en-US" dirty="0"/>
              <a:t> tag &lt;p&gt;, &lt;</a:t>
            </a:r>
            <a:r>
              <a:rPr lang="en-US" dirty="0" err="1"/>
              <a:t>br</a:t>
            </a:r>
            <a:r>
              <a:rPr lang="en-US" dirty="0"/>
              <a:t>&gt; </a:t>
            </a:r>
            <a:r>
              <a:rPr lang="el-GR" dirty="0"/>
              <a:t> για να αλλάξετε την εμφάνιση του κειμένου</a:t>
            </a:r>
            <a:r>
              <a:rPr lang="en-US" b="1" dirty="0"/>
              <a:t> </a:t>
            </a:r>
            <a:r>
              <a:rPr lang="el-GR" b="1"/>
              <a:t>.</a:t>
            </a:r>
            <a:endParaRPr lang="el-GR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434326"/>
            <a:ext cx="7077879" cy="442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4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l-GR" sz="20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Η Δομή ενός 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HTML </a:t>
            </a:r>
            <a:r>
              <a:rPr lang="el-GR" sz="20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προγράμματος έχει την παρακάτω μορφή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:</a:t>
            </a:r>
          </a:p>
          <a:p>
            <a:pPr marL="109728" indent="0" algn="ctr">
              <a:buNone/>
            </a:pPr>
            <a:endParaRPr lang="en-US" sz="2000" b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                                    &lt;html&gt;</a:t>
            </a:r>
          </a:p>
          <a:p>
            <a:pPr marL="109728" indent="0">
              <a:buNone/>
            </a:pPr>
            <a:r>
              <a:rPr lang="en-US" sz="2000" dirty="0">
                <a:latin typeface="+mj-lt"/>
              </a:rPr>
              <a:t>                                     &lt;head&gt; </a:t>
            </a:r>
          </a:p>
          <a:p>
            <a:pPr marL="109728" indent="0">
              <a:buNone/>
            </a:pPr>
            <a:r>
              <a:rPr lang="en-US" sz="2000" dirty="0">
                <a:latin typeface="+mj-lt"/>
              </a:rPr>
              <a:t>                                    &lt;title&gt; My page &lt;/title&gt;</a:t>
            </a:r>
          </a:p>
          <a:p>
            <a:pPr marL="109728" indent="0">
              <a:buNone/>
            </a:pPr>
            <a:r>
              <a:rPr lang="en-US" sz="2000" dirty="0">
                <a:latin typeface="+mj-lt"/>
              </a:rPr>
              <a:t>                                     &lt;/head&gt;</a:t>
            </a:r>
          </a:p>
          <a:p>
            <a:pPr marL="109728" indent="0">
              <a:buNone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                                    &lt;body&gt;</a:t>
            </a:r>
          </a:p>
          <a:p>
            <a:pPr marL="109728" indent="0">
              <a:buNone/>
            </a:pPr>
            <a:endParaRPr lang="en-US" sz="2000" dirty="0">
              <a:latin typeface="+mj-lt"/>
            </a:endParaRPr>
          </a:p>
          <a:p>
            <a:pPr marL="109728" indent="0">
              <a:buNone/>
            </a:pPr>
            <a:r>
              <a:rPr lang="en-US" sz="2000" dirty="0">
                <a:latin typeface="+mj-lt"/>
              </a:rPr>
              <a:t>                                     My first site</a:t>
            </a:r>
          </a:p>
          <a:p>
            <a:pPr marL="109728" indent="0">
              <a:buNone/>
            </a:pPr>
            <a:endParaRPr lang="en-US" sz="2000" dirty="0">
              <a:latin typeface="+mj-lt"/>
            </a:endParaRPr>
          </a:p>
          <a:p>
            <a:pPr marL="109728" indent="0">
              <a:buNone/>
            </a:pPr>
            <a:r>
              <a:rPr lang="en-US" sz="2000" dirty="0">
                <a:latin typeface="+mj-lt"/>
              </a:rPr>
              <a:t>                                    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&lt;/body&gt;</a:t>
            </a:r>
          </a:p>
          <a:p>
            <a:pPr marL="109728" indent="0">
              <a:buNone/>
            </a:pPr>
            <a:endParaRPr lang="en-US" sz="2000" dirty="0">
              <a:latin typeface="+mj-lt"/>
            </a:endParaRPr>
          </a:p>
          <a:p>
            <a:pPr marL="109728" indent="0">
              <a:buNone/>
            </a:pPr>
            <a:r>
              <a:rPr lang="en-US" sz="2000" dirty="0">
                <a:latin typeface="+mj-lt"/>
              </a:rPr>
              <a:t>                                     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&lt;/html&gt;</a:t>
            </a:r>
            <a:endParaRPr lang="el-GR" sz="20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331640" y="1844824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331640" y="1844824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259632" y="5445224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183129" y="3212976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183129" y="3212976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23728" y="4773100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7452320" y="1988840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860032" y="1988840"/>
            <a:ext cx="2592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60032" y="2924944"/>
            <a:ext cx="2592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14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ctr"/>
            <a:endParaRPr lang="el-GR" sz="2000" dirty="0"/>
          </a:p>
          <a:p>
            <a:pPr marL="109728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Βασικά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HTML tags 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Επικεφαλίδες </a:t>
            </a: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l-GR" sz="1600" dirty="0"/>
              <a:t>Οι επικεφαλίδες δηλώνονται στην HTML με τα tags από &lt;h1&gt; έως &lt;h6&gt;. Το &lt;h1&gt; δηλώνει την μεγαλύτερη επικεφαλίδα, ενώ το &lt;h6&gt; δηλώνει τη μικρότερη. </a:t>
            </a:r>
            <a:endParaRPr lang="en-US" sz="1600" dirty="0"/>
          </a:p>
          <a:p>
            <a:pPr marL="109728" indent="0">
              <a:buNone/>
            </a:pPr>
            <a:endParaRPr lang="el-GR" sz="1600" dirty="0"/>
          </a:p>
          <a:p>
            <a:pPr marL="109728" indent="0">
              <a:buNone/>
            </a:pPr>
            <a:r>
              <a:rPr lang="en-US" sz="1600" dirty="0"/>
              <a:t>&lt;h1&gt;This is a heading&lt;/h1&gt; </a:t>
            </a:r>
          </a:p>
          <a:p>
            <a:pPr marL="109728" indent="0">
              <a:buNone/>
            </a:pPr>
            <a:r>
              <a:rPr lang="en-US" sz="1600" dirty="0"/>
              <a:t>&lt;h2&gt;This is a heading&lt;/h2&gt; </a:t>
            </a:r>
          </a:p>
          <a:p>
            <a:pPr marL="109728" indent="0">
              <a:buNone/>
            </a:pPr>
            <a:r>
              <a:rPr lang="en-US" sz="1600" dirty="0"/>
              <a:t>&lt;h3&gt;This is a heading&lt;/h3&gt; </a:t>
            </a:r>
          </a:p>
          <a:p>
            <a:pPr marL="109728" indent="0">
              <a:buNone/>
            </a:pPr>
            <a:r>
              <a:rPr lang="en-US" sz="1600" dirty="0"/>
              <a:t>&lt;h4&gt;This is a heading&lt;/h4&gt; </a:t>
            </a:r>
          </a:p>
          <a:p>
            <a:pPr marL="109728" indent="0">
              <a:buNone/>
            </a:pPr>
            <a:r>
              <a:rPr lang="en-US" sz="1600" dirty="0"/>
              <a:t>&lt;h5&gt;This is a heading&lt;/h5&gt; </a:t>
            </a:r>
          </a:p>
          <a:p>
            <a:pPr marL="109728" indent="0">
              <a:buNone/>
            </a:pPr>
            <a:r>
              <a:rPr lang="en-US" sz="1600" dirty="0"/>
              <a:t>&lt;h6&gt;This is a heading&lt;/h6&gt; 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l-GR" sz="1600" dirty="0"/>
              <a:t>Η HTML εισάγει αυτόματα μία κενή γραμμή έπειτα από κάθε tag επικεφαλίδας. </a:t>
            </a:r>
            <a:endParaRPr lang="en-US" sz="1600" b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144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ctr"/>
            <a:endParaRPr lang="el-GR" sz="2000" dirty="0"/>
          </a:p>
          <a:p>
            <a:pPr marL="109728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Βασικά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HTML tags </a:t>
            </a:r>
          </a:p>
          <a:p>
            <a:pPr marL="109728" indent="0" algn="ctr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l-GR" sz="1800" b="1" dirty="0"/>
              <a:t>Παράγραφοι </a:t>
            </a:r>
            <a:endParaRPr lang="en-US" sz="1800" b="1" dirty="0"/>
          </a:p>
          <a:p>
            <a:pPr marL="109728" indent="0">
              <a:buNone/>
            </a:pPr>
            <a:endParaRPr lang="el-GR" sz="1800" dirty="0"/>
          </a:p>
          <a:p>
            <a:pPr marL="109728" indent="0">
              <a:buNone/>
            </a:pPr>
            <a:r>
              <a:rPr lang="el-GR" sz="1800" dirty="0"/>
              <a:t>Οι παράγραφοι δηλώνονται με το tag &lt;p&gt;. </a:t>
            </a:r>
          </a:p>
          <a:p>
            <a:pPr marL="109728" indent="0">
              <a:buNone/>
            </a:pPr>
            <a:r>
              <a:rPr lang="en-US" sz="1800" dirty="0"/>
              <a:t>&lt;p&gt;This is a paragraph&lt;/p&gt; </a:t>
            </a:r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l-GR" sz="1800" b="1" dirty="0"/>
              <a:t>Αλλαγή γραμμής (</a:t>
            </a:r>
            <a:r>
              <a:rPr lang="en-US" sz="1800" b="1" dirty="0"/>
              <a:t>Line Break) </a:t>
            </a:r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l-GR" sz="1800" dirty="0"/>
              <a:t>Για να αλλάξουμε γραμμή, χωρίς να αλλάξουμε παράγραφο τοποθετούμε το tag &lt;br&gt;. Το &lt;br&gt; tag είναι ένα άδειο tag το οποίο δεν χρειάζεται κλείσιμο (&lt;/br&gt;). </a:t>
            </a:r>
            <a:endParaRPr lang="en-US" sz="1800" dirty="0"/>
          </a:p>
          <a:p>
            <a:pPr marL="109728" indent="0">
              <a:buNone/>
            </a:pPr>
            <a:endParaRPr lang="el-GR" sz="1800" dirty="0"/>
          </a:p>
          <a:p>
            <a:pPr marL="109728" indent="0">
              <a:buNone/>
            </a:pPr>
            <a:r>
              <a:rPr lang="en-US" sz="1800" dirty="0"/>
              <a:t>&lt;p&gt;This &lt;</a:t>
            </a:r>
            <a:r>
              <a:rPr lang="en-US" sz="1800" dirty="0" err="1"/>
              <a:t>br</a:t>
            </a:r>
            <a:r>
              <a:rPr lang="en-US" sz="1800" dirty="0"/>
              <a:t>&gt; is a </a:t>
            </a:r>
            <a:r>
              <a:rPr lang="en-US" sz="1800" dirty="0" err="1"/>
              <a:t>para</a:t>
            </a:r>
            <a:r>
              <a:rPr lang="en-US" sz="1800" dirty="0"/>
              <a:t>&lt;</a:t>
            </a:r>
            <a:r>
              <a:rPr lang="en-US" sz="1800" dirty="0" err="1"/>
              <a:t>br</a:t>
            </a:r>
            <a:r>
              <a:rPr lang="en-US" sz="1800" dirty="0"/>
              <a:t>&gt;graph with line breaks&lt;/p&gt; 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1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ctr"/>
            <a:endParaRPr lang="el-GR" sz="2000" dirty="0"/>
          </a:p>
          <a:p>
            <a:pPr marL="109728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Παράδειγμα</a:t>
            </a:r>
          </a:p>
          <a:p>
            <a:pPr marL="109728" indent="0" algn="ctr">
              <a:buNone/>
            </a:pP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n-US" sz="2000" dirty="0"/>
              <a:t>&lt;html&gt;</a:t>
            </a:r>
          </a:p>
          <a:p>
            <a:pPr marL="109728" indent="0">
              <a:buNone/>
            </a:pPr>
            <a:r>
              <a:rPr lang="en-US" sz="2000" dirty="0"/>
              <a:t>&lt;title&gt;  </a:t>
            </a:r>
            <a:r>
              <a:rPr lang="el-GR" sz="2000" dirty="0"/>
              <a:t>Ηπρώτη μου άσκηση &lt;</a:t>
            </a:r>
            <a:r>
              <a:rPr lang="en-US" sz="2000" dirty="0"/>
              <a:t>/title&gt;</a:t>
            </a:r>
          </a:p>
          <a:p>
            <a:pPr marL="109728" indent="0">
              <a:buNone/>
            </a:pPr>
            <a:r>
              <a:rPr lang="en-US" sz="2000" dirty="0"/>
              <a:t>&lt;body&gt; </a:t>
            </a:r>
          </a:p>
          <a:p>
            <a:pPr marL="109728" indent="0">
              <a:buNone/>
            </a:pPr>
            <a:r>
              <a:rPr lang="el-GR" sz="2000" dirty="0"/>
              <a:t>&lt;p&gt;Αυτή είναι η πρώτη παράγραφος </a:t>
            </a:r>
          </a:p>
          <a:p>
            <a:pPr marL="109728" indent="0">
              <a:buNone/>
            </a:pPr>
            <a:r>
              <a:rPr lang="el-GR" sz="2000" dirty="0"/>
              <a:t>&lt;p&gt;Αυτή είναι η δεύτερη παράγραφος </a:t>
            </a:r>
          </a:p>
          <a:p>
            <a:pPr marL="109728" indent="0">
              <a:buNone/>
            </a:pPr>
            <a:r>
              <a:rPr lang="el-GR" sz="2000" dirty="0"/>
              <a:t>&lt;p&gt;Αυτή είναι η τελευταία παράγραφος </a:t>
            </a:r>
          </a:p>
          <a:p>
            <a:pPr marL="109728" indent="0">
              <a:buNone/>
            </a:pPr>
            <a:r>
              <a:rPr lang="en-US" sz="2000" dirty="0"/>
              <a:t>&lt;/body&gt; </a:t>
            </a:r>
          </a:p>
          <a:p>
            <a:pPr marL="109728" indent="0">
              <a:buNone/>
            </a:pPr>
            <a:r>
              <a:rPr lang="en-US" sz="2000" dirty="0"/>
              <a:t>&lt;/html&gt;	</a:t>
            </a:r>
          </a:p>
          <a:p>
            <a:pPr marL="109728" indent="0" algn="ctr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https://www.w3schools.com/html/html_elements.asp</a:t>
            </a:r>
          </a:p>
        </p:txBody>
      </p:sp>
    </p:spTree>
    <p:extLst>
      <p:ext uri="{BB962C8B-B14F-4D97-AF65-F5344CB8AC3E}">
        <p14:creationId xmlns:p14="http://schemas.microsoft.com/office/powerpoint/2010/main" val="229216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&lt;head&gt;</a:t>
            </a:r>
          </a:p>
          <a:p>
            <a:pPr marL="109728" indent="0" algn="ctr">
              <a:buNone/>
            </a:pP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l-GR" sz="2400" dirty="0"/>
              <a:t>Το στοιχείο head προσδιορίζει το πρώτο μέρος, την επικεφαλίδα του</a:t>
            </a:r>
          </a:p>
          <a:p>
            <a:pPr marL="109728" indent="0">
              <a:buNone/>
            </a:pPr>
            <a:r>
              <a:rPr lang="el-GR" sz="2400" dirty="0"/>
              <a:t>εγγράφου σε κώδικα </a:t>
            </a:r>
            <a:r>
              <a:rPr lang="en-US" sz="2400" dirty="0"/>
              <a:t>HTML.</a:t>
            </a:r>
          </a:p>
          <a:p>
            <a:r>
              <a:rPr lang="el-GR" sz="2400" dirty="0"/>
              <a:t>Ετικέτες στο </a:t>
            </a:r>
            <a:r>
              <a:rPr lang="en-US" sz="2400" dirty="0"/>
              <a:t>head</a:t>
            </a:r>
          </a:p>
          <a:p>
            <a:r>
              <a:rPr lang="en-US" sz="2400" dirty="0"/>
              <a:t> </a:t>
            </a:r>
            <a:r>
              <a:rPr lang="en-US" sz="2400" b="1" dirty="0"/>
              <a:t>&lt;title&gt;</a:t>
            </a:r>
          </a:p>
          <a:p>
            <a:r>
              <a:rPr lang="el-GR" sz="2400" dirty="0"/>
              <a:t>Το στοιχείο αυτό περιέχει τον τίτλο του εγγράφου και</a:t>
            </a:r>
          </a:p>
          <a:p>
            <a:r>
              <a:rPr lang="el-GR" sz="2400" dirty="0"/>
              <a:t>προσδιορίζει το περιεχόμενό του.</a:t>
            </a:r>
          </a:p>
          <a:p>
            <a:r>
              <a:rPr lang="el-GR" sz="2400" dirty="0"/>
              <a:t>Ο τίτλος φαίνεται στην μπάρα τίτλου του φυλλομετρητή.</a:t>
            </a:r>
          </a:p>
          <a:p>
            <a:r>
              <a:rPr lang="el-GR" sz="2400" dirty="0"/>
              <a:t>Για τίτλο διαλέγουμε κάτι μοναδικό, σαφές και σχετικά σύντομο.</a:t>
            </a:r>
          </a:p>
          <a:p>
            <a:r>
              <a:rPr lang="el-GR" sz="2400" dirty="0"/>
              <a:t>Ο τίτλος χρησιμοποιείται για την αναγνώριση μιας ιστοσελίδας</a:t>
            </a:r>
          </a:p>
          <a:p>
            <a:r>
              <a:rPr lang="el-GR" sz="2400" dirty="0"/>
              <a:t>στις μηχανές αναζήτησης.</a:t>
            </a:r>
          </a:p>
          <a:p>
            <a:r>
              <a:rPr lang="en-US" sz="2400" dirty="0"/>
              <a:t> </a:t>
            </a:r>
            <a:r>
              <a:rPr lang="en-US" sz="2400" b="1" dirty="0"/>
              <a:t>&lt;meta&gt;</a:t>
            </a:r>
          </a:p>
          <a:p>
            <a:r>
              <a:rPr lang="el-GR" sz="2400" dirty="0"/>
              <a:t>Περιέχει πληροφορίες/μεταδεδομένα σχετικές με το έγγραφο,</a:t>
            </a:r>
          </a:p>
          <a:p>
            <a:r>
              <a:rPr lang="el-GR" sz="2400" dirty="0"/>
              <a:t>όπως την ημερομηνία δημιουργίας του, το συγγραφέα,</a:t>
            </a:r>
          </a:p>
          <a:p>
            <a:r>
              <a:rPr lang="el-GR" sz="2400" dirty="0"/>
              <a:t>πληροφορία για τα δικαιώματα του δημιουργού, λέξεις κλειδιά,</a:t>
            </a:r>
          </a:p>
          <a:p>
            <a:r>
              <a:rPr lang="el-GR" sz="2400" dirty="0"/>
              <a:t>τελευταία τροποποίηση κλπ.</a:t>
            </a:r>
          </a:p>
          <a:p>
            <a:r>
              <a:rPr lang="el-GR" sz="2400" dirty="0"/>
              <a:t>Είναι χρήσιμη για εξυπηρετητές, φυλλομετρητές αλλά τα</a:t>
            </a:r>
          </a:p>
          <a:p>
            <a:r>
              <a:rPr lang="el-GR" sz="2400" dirty="0"/>
              <a:t>μεταδεδομένα δεν είναι ορατά από το χρήστη.</a:t>
            </a:r>
          </a:p>
          <a:p>
            <a:r>
              <a:rPr lang="el-GR" sz="2400" dirty="0"/>
              <a:t>Τα μεταδεδομένα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endParaRPr lang="el-G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&lt;head&gt;</a:t>
            </a:r>
          </a:p>
          <a:p>
            <a:r>
              <a:rPr lang="el-GR" dirty="0"/>
              <a:t>&lt;title&gt; Η πρώτη μου σελίδα &lt;/title&gt;</a:t>
            </a:r>
          </a:p>
          <a:p>
            <a:r>
              <a:rPr lang="en-US" dirty="0"/>
              <a:t>&lt;/head&gt;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accent1">
                    <a:lumMod val="75000"/>
                  </a:schemeClr>
                </a:solidFill>
              </a:rPr>
              <a:t>Η Ετικέτα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title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481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&lt;head&gt;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 &lt;META HTTP-EQUIV="Content-language" CONTENT="gr"&gt;</a:t>
            </a:r>
            <a:endParaRPr lang="el-GR" sz="1800" dirty="0">
              <a:solidFill>
                <a:srgbClr val="FF0000"/>
              </a:solidFill>
            </a:endParaRPr>
          </a:p>
          <a:p>
            <a:r>
              <a:rPr lang="en-US" sz="1800" dirty="0"/>
              <a:t>&lt;meta name="description" content="Free Web tutorials"&gt;</a:t>
            </a:r>
          </a:p>
          <a:p>
            <a:r>
              <a:rPr lang="en-US" sz="1800" dirty="0"/>
              <a:t>&lt;meta name="keywords" content="HTML, CSS, XML, JavaScript"&gt;</a:t>
            </a:r>
          </a:p>
          <a:p>
            <a:r>
              <a:rPr lang="en-US" sz="1800" dirty="0"/>
              <a:t>&lt;meta name="author" content=“</a:t>
            </a:r>
            <a:r>
              <a:rPr lang="en-US" sz="1800" dirty="0" err="1"/>
              <a:t>Lakis</a:t>
            </a:r>
            <a:r>
              <a:rPr lang="en-US" sz="1800" dirty="0"/>
              <a:t> </a:t>
            </a:r>
            <a:r>
              <a:rPr lang="en-US" sz="1800" dirty="0" err="1"/>
              <a:t>Lalakis</a:t>
            </a:r>
            <a:r>
              <a:rPr lang="en-US" sz="1800" dirty="0"/>
              <a:t>"&gt;</a:t>
            </a:r>
          </a:p>
          <a:p>
            <a:r>
              <a:rPr lang="en-US" sz="1800" dirty="0"/>
              <a:t>&lt;/head&gt;</a:t>
            </a:r>
          </a:p>
          <a:p>
            <a:r>
              <a:rPr lang="el-GR" sz="1800" b="1" dirty="0"/>
              <a:t>Παράδειγμα 2 - Ορίστε μια περιγραφή της ιστοσελίδας σας:</a:t>
            </a:r>
          </a:p>
          <a:p>
            <a:r>
              <a:rPr lang="en-US" sz="1800" dirty="0"/>
              <a:t>&lt;meta name="description" content="Free Web tutorials"&gt;</a:t>
            </a:r>
          </a:p>
          <a:p>
            <a:r>
              <a:rPr lang="el-GR" sz="1800" b="1" dirty="0"/>
              <a:t>Παράδειγμα 3 - Ορίστε τον συγγραφέα μιας σελίδας:</a:t>
            </a:r>
          </a:p>
          <a:p>
            <a:r>
              <a:rPr lang="en-US" sz="1800" dirty="0"/>
              <a:t>&lt;meta name="author" content=“</a:t>
            </a:r>
            <a:r>
              <a:rPr lang="en-US" sz="1800" dirty="0" err="1"/>
              <a:t>Lakis</a:t>
            </a:r>
            <a:r>
              <a:rPr lang="en-US" sz="1800" dirty="0"/>
              <a:t> </a:t>
            </a:r>
            <a:r>
              <a:rPr lang="en-US" sz="1800" dirty="0" err="1"/>
              <a:t>Lalakis</a:t>
            </a:r>
            <a:r>
              <a:rPr lang="en-US" sz="1800" dirty="0"/>
              <a:t>"&gt;</a:t>
            </a:r>
          </a:p>
          <a:p>
            <a:r>
              <a:rPr lang="el-GR" sz="1800" b="1" dirty="0"/>
              <a:t>Παράδειγμα 4 - </a:t>
            </a:r>
            <a:r>
              <a:rPr lang="el-GR" sz="1800" dirty="0">
                <a:solidFill>
                  <a:srgbClr val="FF0000"/>
                </a:solidFill>
              </a:rPr>
              <a:t>Ορίστε την κωδικοποίηση χαρακτήρων για το έγγραφο HTML.: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 &lt;META HTTP-EQUIV="Content-language" CONTENT="gr"&gt;</a:t>
            </a:r>
            <a:endParaRPr lang="el-GR" sz="18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8812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en-US" sz="1400" b="1" dirty="0"/>
              <a:t>&lt;html&gt;</a:t>
            </a:r>
          </a:p>
          <a:p>
            <a:endParaRPr lang="en-US" sz="1400" b="1" dirty="0"/>
          </a:p>
          <a:p>
            <a:r>
              <a:rPr lang="en-US" sz="1400" b="1" dirty="0"/>
              <a:t>&lt;head&gt;</a:t>
            </a:r>
          </a:p>
          <a:p>
            <a:r>
              <a:rPr lang="en-US" sz="1400" b="1" dirty="0"/>
              <a:t>    </a:t>
            </a:r>
          </a:p>
          <a:p>
            <a:pPr marL="109728" indent="0">
              <a:buNone/>
            </a:pPr>
            <a:r>
              <a:rPr lang="en-US" sz="1400" b="1" dirty="0"/>
              <a:t>&lt;META HTTP-EQUIV="Content-language" CONTENT="gr"&gt;</a:t>
            </a:r>
          </a:p>
          <a:p>
            <a:r>
              <a:rPr lang="en-US" sz="1400" b="1" dirty="0"/>
              <a:t>&lt;title&gt; </a:t>
            </a:r>
            <a:r>
              <a:rPr lang="el-GR" sz="1400" b="1" dirty="0"/>
              <a:t>δοκιμη &lt;/</a:t>
            </a:r>
            <a:r>
              <a:rPr lang="en-US" sz="1400" b="1" dirty="0"/>
              <a:t>title&gt;</a:t>
            </a:r>
          </a:p>
          <a:p>
            <a:r>
              <a:rPr lang="en-US" sz="1400" b="1" dirty="0"/>
              <a:t>&lt;/head&gt;</a:t>
            </a:r>
          </a:p>
          <a:p>
            <a:r>
              <a:rPr lang="en-US" sz="1400" b="1" dirty="0"/>
              <a:t>&lt;body&gt;</a:t>
            </a:r>
          </a:p>
          <a:p>
            <a:endParaRPr lang="en-US" sz="1400" b="1" dirty="0"/>
          </a:p>
          <a:p>
            <a:r>
              <a:rPr lang="el-GR" sz="1400" b="1" dirty="0"/>
              <a:t>γεια σας</a:t>
            </a:r>
          </a:p>
          <a:p>
            <a:endParaRPr lang="el-GR" sz="1400" b="1" dirty="0"/>
          </a:p>
          <a:p>
            <a:r>
              <a:rPr lang="el-GR" sz="1400" b="1" dirty="0"/>
              <a:t>&lt;/</a:t>
            </a:r>
            <a:r>
              <a:rPr lang="en-US" sz="1400" b="1" dirty="0"/>
              <a:t>body&gt;</a:t>
            </a:r>
          </a:p>
          <a:p>
            <a:r>
              <a:rPr lang="en-US" sz="1400" b="1" dirty="0"/>
              <a:t>&lt;/html&gt;</a:t>
            </a:r>
            <a:endParaRPr lang="el-GR" sz="1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1412776"/>
            <a:ext cx="421297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232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</TotalTime>
  <Words>863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Lucida Sans Unicode</vt:lpstr>
      <vt:lpstr>Verdana</vt:lpstr>
      <vt:lpstr>Wingdings 2</vt:lpstr>
      <vt:lpstr>Wingdings 3</vt:lpstr>
      <vt:lpstr>Concourse</vt:lpstr>
      <vt:lpstr>ΤΕΧΝΟΛΟΓΙΕΣ ΔΙΑΔΙΚΤΥΟΥ ΚΑΙ ΣΧΕΔΙΑΣΗ ΣΤΟΝ ΠΑΓΚΟΣΜΙΟ ΙΣΤΟ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Η Ετικέτα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ΤΕΧΝΟΛΟΓΙΕΣ ΔΙΑΔΙΚΤΥΟΥ ΚΑΙ ΣΧΕΔΙΑΣΗ ΣΤΟΝ ΠΑΓΚΟΣΜΙΟ ΙΣΤΟ</dc:title>
  <dc:creator>user</dc:creator>
  <cp:lastModifiedBy>ΓΚΟΥΤΖΙΟΣ ΣΤΕΦΑΝΟΣ</cp:lastModifiedBy>
  <cp:revision>38</cp:revision>
  <dcterms:created xsi:type="dcterms:W3CDTF">2020-03-28T14:05:48Z</dcterms:created>
  <dcterms:modified xsi:type="dcterms:W3CDTF">2025-03-11T07:15:31Z</dcterms:modified>
</cp:coreProperties>
</file>