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2" r:id="rId6"/>
    <p:sldId id="265" r:id="rId7"/>
    <p:sldId id="263" r:id="rId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8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952A2-AF56-4072-8F83-22C31740C886}" type="datetimeFigureOut">
              <a:rPr lang="en-US" smtClean="0"/>
              <a:t>3/11/2025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28352C-0015-405D-A90F-B82299D2FA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9347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28352C-0015-405D-A90F-B82299D2FAB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46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79758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94921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782496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48210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15918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5014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35130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75322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939956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683937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87479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431B31-3B87-429E-A56F-1C974C3AB147}" type="datetimeFigureOut">
              <a:rPr lang="el-GR" smtClean="0"/>
              <a:t>11/3/2025</a:t>
            </a:fld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FAA630-EB1B-4764-8031-E8F06282410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460876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ulture.gr/anakoinoseis/press_gr.html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chrome" TargetMode="External"/><Relationship Id="rId2" Type="http://schemas.openxmlformats.org/officeDocument/2006/relationships/hyperlink" Target="http://www.mozilla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microsoft.com/hellas/windows/products/winfamily/ie/default.mspx" TargetMode="External"/><Relationship Id="rId4" Type="http://schemas.openxmlformats.org/officeDocument/2006/relationships/hyperlink" Target="http://www.opera.com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ozilla.com/" TargetMode="Externa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microsoft.com/hellas/windows/products/winfamily/ie/default.mspx" TargetMode="External"/><Relationship Id="rId5" Type="http://schemas.openxmlformats.org/officeDocument/2006/relationships/hyperlink" Target="http://www.opera.com/" TargetMode="External"/><Relationship Id="rId4" Type="http://schemas.openxmlformats.org/officeDocument/2006/relationships/hyperlink" Target="http://www.google.com/chrome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F12E7CC5-C78B-4EBD-9565-3FA00FAA6C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3A4529A5-F675-429F-8044-01372BB134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5671505" cy="6858000"/>
          </a:xfrm>
          <a:custGeom>
            <a:avLst/>
            <a:gdLst>
              <a:gd name="connsiteX0" fmla="*/ 7529613 w 7529613"/>
              <a:gd name="connsiteY0" fmla="*/ 0 h 6858000"/>
              <a:gd name="connsiteX1" fmla="*/ 1222331 w 7529613"/>
              <a:gd name="connsiteY1" fmla="*/ 0 h 6858000"/>
              <a:gd name="connsiteX2" fmla="*/ 1126483 w 7529613"/>
              <a:gd name="connsiteY2" fmla="*/ 148742 h 6858000"/>
              <a:gd name="connsiteX3" fmla="*/ 767554 w 7529613"/>
              <a:gd name="connsiteY3" fmla="*/ 819975 h 6858000"/>
              <a:gd name="connsiteX4" fmla="*/ 742103 w 7529613"/>
              <a:gd name="connsiteY4" fmla="*/ 854514 h 6858000"/>
              <a:gd name="connsiteX5" fmla="*/ 785881 w 7529613"/>
              <a:gd name="connsiteY5" fmla="*/ 750263 h 6858000"/>
              <a:gd name="connsiteX6" fmla="*/ 978978 w 7529613"/>
              <a:gd name="connsiteY6" fmla="*/ 331786 h 6858000"/>
              <a:gd name="connsiteX7" fmla="*/ 1155717 w 7529613"/>
              <a:gd name="connsiteY7" fmla="*/ 0 h 6858000"/>
              <a:gd name="connsiteX8" fmla="*/ 1098249 w 7529613"/>
              <a:gd name="connsiteY8" fmla="*/ 0 h 6858000"/>
              <a:gd name="connsiteX9" fmla="*/ 991458 w 7529613"/>
              <a:gd name="connsiteY9" fmla="*/ 196614 h 6858000"/>
              <a:gd name="connsiteX10" fmla="*/ 493941 w 7529613"/>
              <a:gd name="connsiteY10" fmla="*/ 1371196 h 6858000"/>
              <a:gd name="connsiteX11" fmla="*/ 46485 w 7529613"/>
              <a:gd name="connsiteY11" fmla="*/ 3331516 h 6858000"/>
              <a:gd name="connsiteX12" fmla="*/ 12252 w 7529613"/>
              <a:gd name="connsiteY12" fmla="*/ 4357388 h 6858000"/>
              <a:gd name="connsiteX13" fmla="*/ 170821 w 7529613"/>
              <a:gd name="connsiteY13" fmla="*/ 5552906 h 6858000"/>
              <a:gd name="connsiteX14" fmla="*/ 537265 w 7529613"/>
              <a:gd name="connsiteY14" fmla="*/ 6828295 h 6858000"/>
              <a:gd name="connsiteX15" fmla="*/ 549692 w 7529613"/>
              <a:gd name="connsiteY15" fmla="*/ 6858000 h 6858000"/>
              <a:gd name="connsiteX16" fmla="*/ 602234 w 7529613"/>
              <a:gd name="connsiteY16" fmla="*/ 6858000 h 6858000"/>
              <a:gd name="connsiteX17" fmla="*/ 595414 w 7529613"/>
              <a:gd name="connsiteY17" fmla="*/ 6841549 h 6858000"/>
              <a:gd name="connsiteX18" fmla="*/ 364260 w 7529613"/>
              <a:gd name="connsiteY18" fmla="*/ 6142729 h 6858000"/>
              <a:gd name="connsiteX19" fmla="*/ 213071 w 7529613"/>
              <a:gd name="connsiteY19" fmla="*/ 5513923 h 6858000"/>
              <a:gd name="connsiteX20" fmla="*/ 211290 w 7529613"/>
              <a:gd name="connsiteY20" fmla="*/ 5480401 h 6858000"/>
              <a:gd name="connsiteX21" fmla="*/ 311446 w 7529613"/>
              <a:gd name="connsiteY21" fmla="*/ 5830359 h 6858000"/>
              <a:gd name="connsiteX22" fmla="*/ 622963 w 7529613"/>
              <a:gd name="connsiteY22" fmla="*/ 6670527 h 6858000"/>
              <a:gd name="connsiteX23" fmla="*/ 710464 w 7529613"/>
              <a:gd name="connsiteY23" fmla="*/ 6858000 h 6858000"/>
              <a:gd name="connsiteX24" fmla="*/ 7529613 w 7529613"/>
              <a:gd name="connsiteY2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7529613" h="6858000">
                <a:moveTo>
                  <a:pt x="7529613" y="0"/>
                </a:moveTo>
                <a:lnTo>
                  <a:pt x="1222331" y="0"/>
                </a:lnTo>
                <a:lnTo>
                  <a:pt x="1126483" y="148742"/>
                </a:lnTo>
                <a:cubicBezTo>
                  <a:pt x="995323" y="365513"/>
                  <a:pt x="876174" y="589569"/>
                  <a:pt x="767554" y="819975"/>
                </a:cubicBezTo>
                <a:cubicBezTo>
                  <a:pt x="762210" y="833492"/>
                  <a:pt x="753441" y="845393"/>
                  <a:pt x="742103" y="854514"/>
                </a:cubicBezTo>
                <a:cubicBezTo>
                  <a:pt x="756737" y="819849"/>
                  <a:pt x="770991" y="784928"/>
                  <a:pt x="785881" y="750263"/>
                </a:cubicBezTo>
                <a:cubicBezTo>
                  <a:pt x="846713" y="608712"/>
                  <a:pt x="910948" y="469145"/>
                  <a:pt x="978978" y="331786"/>
                </a:cubicBezTo>
                <a:lnTo>
                  <a:pt x="1155717" y="0"/>
                </a:lnTo>
                <a:lnTo>
                  <a:pt x="1098249" y="0"/>
                </a:lnTo>
                <a:lnTo>
                  <a:pt x="991458" y="196614"/>
                </a:lnTo>
                <a:cubicBezTo>
                  <a:pt x="797017" y="573253"/>
                  <a:pt x="633548" y="966066"/>
                  <a:pt x="493941" y="1371196"/>
                </a:cubicBezTo>
                <a:cubicBezTo>
                  <a:pt x="276630" y="2007265"/>
                  <a:pt x="126659" y="2664286"/>
                  <a:pt x="46485" y="3331516"/>
                </a:cubicBezTo>
                <a:cubicBezTo>
                  <a:pt x="4488" y="3672965"/>
                  <a:pt x="-14219" y="4013908"/>
                  <a:pt x="12252" y="4357388"/>
                </a:cubicBezTo>
                <a:cubicBezTo>
                  <a:pt x="43558" y="4758899"/>
                  <a:pt x="90773" y="5157998"/>
                  <a:pt x="170821" y="5552906"/>
                </a:cubicBezTo>
                <a:cubicBezTo>
                  <a:pt x="259109" y="5988893"/>
                  <a:pt x="378967" y="6414594"/>
                  <a:pt x="537265" y="6828295"/>
                </a:cubicBezTo>
                <a:lnTo>
                  <a:pt x="549692" y="6858000"/>
                </a:lnTo>
                <a:lnTo>
                  <a:pt x="602234" y="6858000"/>
                </a:lnTo>
                <a:lnTo>
                  <a:pt x="595414" y="6841549"/>
                </a:lnTo>
                <a:cubicBezTo>
                  <a:pt x="507884" y="6614016"/>
                  <a:pt x="431296" y="6380817"/>
                  <a:pt x="364260" y="6142729"/>
                </a:cubicBezTo>
                <a:cubicBezTo>
                  <a:pt x="305974" y="5935370"/>
                  <a:pt x="262958" y="5723695"/>
                  <a:pt x="213071" y="5513923"/>
                </a:cubicBezTo>
                <a:cubicBezTo>
                  <a:pt x="211892" y="5502788"/>
                  <a:pt x="211299" y="5491601"/>
                  <a:pt x="211290" y="5480401"/>
                </a:cubicBezTo>
                <a:cubicBezTo>
                  <a:pt x="247814" y="5607635"/>
                  <a:pt x="276958" y="5719759"/>
                  <a:pt x="311446" y="5830359"/>
                </a:cubicBezTo>
                <a:cubicBezTo>
                  <a:pt x="401357" y="6118381"/>
                  <a:pt x="505060" y="6398531"/>
                  <a:pt x="622963" y="6670527"/>
                </a:cubicBezTo>
                <a:lnTo>
                  <a:pt x="710464" y="6858000"/>
                </a:lnTo>
                <a:lnTo>
                  <a:pt x="7529613" y="6858000"/>
                </a:lnTo>
                <a:close/>
              </a:path>
            </a:pathLst>
          </a:custGeom>
          <a:solidFill>
            <a:schemeClr val="accent2"/>
          </a:solidFill>
          <a:ln w="685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6027" y="1298448"/>
            <a:ext cx="4421384" cy="4099642"/>
          </a:xfrm>
        </p:spPr>
        <p:txBody>
          <a:bodyPr anchor="b">
            <a:normAutofit/>
          </a:bodyPr>
          <a:lstStyle/>
          <a:p>
            <a:pPr algn="l">
              <a:lnSpc>
                <a:spcPct val="90000"/>
              </a:lnSpc>
            </a:pPr>
            <a:r>
              <a:rPr lang="el-GR" sz="4800" b="1">
                <a:solidFill>
                  <a:srgbClr val="FFFFFF"/>
                </a:solidFill>
              </a:rPr>
              <a:t>ΤΕΧΝΟΛΟΓΙΕΣ ΔΙΑΔΙΚΤΥΟΥ ΚΑΙ ΣΧΕΔΙΑΣΗ ΣΤΟΝ ΠΑΓΚΟΣΜΙΟ ΙΣΤΟ Ι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86450" y="1122363"/>
            <a:ext cx="3255264" cy="4269549"/>
          </a:xfrm>
        </p:spPr>
        <p:txBody>
          <a:bodyPr anchor="b">
            <a:normAutofit/>
          </a:bodyPr>
          <a:lstStyle/>
          <a:p>
            <a:pPr algn="l"/>
            <a:r>
              <a:rPr lang="en-US" dirty="0"/>
              <a:t>1</a:t>
            </a:r>
            <a:r>
              <a:rPr lang="el-GR" baseline="30000" dirty="0"/>
              <a:t>Ο</a:t>
            </a:r>
            <a:r>
              <a:rPr lang="el-GR" dirty="0"/>
              <a:t> Μάθημα</a:t>
            </a:r>
            <a:endParaRPr lang="en-US" dirty="0"/>
          </a:p>
          <a:p>
            <a:pPr algn="l"/>
            <a:endParaRPr lang="el-GR" dirty="0"/>
          </a:p>
          <a:p>
            <a:pPr algn="l"/>
            <a:r>
              <a:rPr lang="el-GR" sz="1500" dirty="0"/>
              <a:t>Γκούτζιος Στέφανος</a:t>
            </a:r>
            <a:endParaRPr lang="el-GR" dirty="0"/>
          </a:p>
          <a:p>
            <a:pPr algn="l"/>
            <a:r>
              <a:rPr lang="en-US" sz="1500" dirty="0" err="1"/>
              <a:t>Email:sgoutzios@g.uowm.gr</a:t>
            </a:r>
            <a:endParaRPr lang="el-GR" sz="1500" dirty="0"/>
          </a:p>
        </p:txBody>
      </p:sp>
      <p:sp>
        <p:nvSpPr>
          <p:cNvPr id="12" name="sketch line 1">
            <a:extLst>
              <a:ext uri="{FF2B5EF4-FFF2-40B4-BE49-F238E27FC236}">
                <a16:creationId xmlns:a16="http://schemas.microsoft.com/office/drawing/2014/main" id="{32C5B66D-E390-4A14-AB60-69626CBF29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8649" y="5626353"/>
            <a:ext cx="3182692" cy="18288"/>
          </a:xfrm>
          <a:custGeom>
            <a:avLst/>
            <a:gdLst>
              <a:gd name="connsiteX0" fmla="*/ 0 w 3182692"/>
              <a:gd name="connsiteY0" fmla="*/ 0 h 18288"/>
              <a:gd name="connsiteX1" fmla="*/ 604711 w 3182692"/>
              <a:gd name="connsiteY1" fmla="*/ 0 h 18288"/>
              <a:gd name="connsiteX2" fmla="*/ 1241250 w 3182692"/>
              <a:gd name="connsiteY2" fmla="*/ 0 h 18288"/>
              <a:gd name="connsiteX3" fmla="*/ 1909615 w 3182692"/>
              <a:gd name="connsiteY3" fmla="*/ 0 h 18288"/>
              <a:gd name="connsiteX4" fmla="*/ 2577981 w 3182692"/>
              <a:gd name="connsiteY4" fmla="*/ 0 h 18288"/>
              <a:gd name="connsiteX5" fmla="*/ 3182692 w 3182692"/>
              <a:gd name="connsiteY5" fmla="*/ 0 h 18288"/>
              <a:gd name="connsiteX6" fmla="*/ 3182692 w 3182692"/>
              <a:gd name="connsiteY6" fmla="*/ 18288 h 18288"/>
              <a:gd name="connsiteX7" fmla="*/ 2482500 w 3182692"/>
              <a:gd name="connsiteY7" fmla="*/ 18288 h 18288"/>
              <a:gd name="connsiteX8" fmla="*/ 1782308 w 3182692"/>
              <a:gd name="connsiteY8" fmla="*/ 18288 h 18288"/>
              <a:gd name="connsiteX9" fmla="*/ 1145769 w 3182692"/>
              <a:gd name="connsiteY9" fmla="*/ 18288 h 18288"/>
              <a:gd name="connsiteX10" fmla="*/ 0 w 3182692"/>
              <a:gd name="connsiteY10" fmla="*/ 18288 h 18288"/>
              <a:gd name="connsiteX11" fmla="*/ 0 w 3182692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182692" h="18288" fill="none" extrusionOk="0">
                <a:moveTo>
                  <a:pt x="0" y="0"/>
                </a:moveTo>
                <a:cubicBezTo>
                  <a:pt x="126686" y="-21366"/>
                  <a:pt x="467788" y="9025"/>
                  <a:pt x="604711" y="0"/>
                </a:cubicBezTo>
                <a:cubicBezTo>
                  <a:pt x="741634" y="-9025"/>
                  <a:pt x="1061620" y="6814"/>
                  <a:pt x="1241250" y="0"/>
                </a:cubicBezTo>
                <a:cubicBezTo>
                  <a:pt x="1420880" y="-6814"/>
                  <a:pt x="1713773" y="13383"/>
                  <a:pt x="1909615" y="0"/>
                </a:cubicBezTo>
                <a:cubicBezTo>
                  <a:pt x="2105457" y="-13383"/>
                  <a:pt x="2257256" y="13567"/>
                  <a:pt x="2577981" y="0"/>
                </a:cubicBezTo>
                <a:cubicBezTo>
                  <a:pt x="2898706" y="-13567"/>
                  <a:pt x="3026063" y="6328"/>
                  <a:pt x="3182692" y="0"/>
                </a:cubicBezTo>
                <a:cubicBezTo>
                  <a:pt x="3181983" y="8157"/>
                  <a:pt x="3182279" y="12125"/>
                  <a:pt x="3182692" y="18288"/>
                </a:cubicBezTo>
                <a:cubicBezTo>
                  <a:pt x="2998421" y="21742"/>
                  <a:pt x="2675038" y="19014"/>
                  <a:pt x="2482500" y="18288"/>
                </a:cubicBezTo>
                <a:cubicBezTo>
                  <a:pt x="2289962" y="17562"/>
                  <a:pt x="1930644" y="6834"/>
                  <a:pt x="1782308" y="18288"/>
                </a:cubicBezTo>
                <a:cubicBezTo>
                  <a:pt x="1633972" y="29742"/>
                  <a:pt x="1287388" y="-1992"/>
                  <a:pt x="1145769" y="18288"/>
                </a:cubicBezTo>
                <a:cubicBezTo>
                  <a:pt x="1004150" y="38568"/>
                  <a:pt x="256377" y="-37438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182692" h="18288" stroke="0" extrusionOk="0">
                <a:moveTo>
                  <a:pt x="0" y="0"/>
                </a:moveTo>
                <a:cubicBezTo>
                  <a:pt x="283446" y="18201"/>
                  <a:pt x="432812" y="7290"/>
                  <a:pt x="604711" y="0"/>
                </a:cubicBezTo>
                <a:cubicBezTo>
                  <a:pt x="776610" y="-7290"/>
                  <a:pt x="982253" y="15478"/>
                  <a:pt x="1145769" y="0"/>
                </a:cubicBezTo>
                <a:cubicBezTo>
                  <a:pt x="1309285" y="-15478"/>
                  <a:pt x="1514247" y="-25520"/>
                  <a:pt x="1845961" y="0"/>
                </a:cubicBezTo>
                <a:cubicBezTo>
                  <a:pt x="2177675" y="25520"/>
                  <a:pt x="2297588" y="16646"/>
                  <a:pt x="2450673" y="0"/>
                </a:cubicBezTo>
                <a:cubicBezTo>
                  <a:pt x="2603758" y="-16646"/>
                  <a:pt x="3023048" y="-21196"/>
                  <a:pt x="3182692" y="0"/>
                </a:cubicBezTo>
                <a:cubicBezTo>
                  <a:pt x="3182428" y="4493"/>
                  <a:pt x="3183076" y="9472"/>
                  <a:pt x="3182692" y="18288"/>
                </a:cubicBezTo>
                <a:cubicBezTo>
                  <a:pt x="3039109" y="-12701"/>
                  <a:pt x="2823860" y="13848"/>
                  <a:pt x="2546154" y="18288"/>
                </a:cubicBezTo>
                <a:cubicBezTo>
                  <a:pt x="2268448" y="22728"/>
                  <a:pt x="2098674" y="5291"/>
                  <a:pt x="1845961" y="18288"/>
                </a:cubicBezTo>
                <a:cubicBezTo>
                  <a:pt x="1593248" y="31285"/>
                  <a:pt x="1456743" y="27560"/>
                  <a:pt x="1304904" y="18288"/>
                </a:cubicBezTo>
                <a:cubicBezTo>
                  <a:pt x="1153065" y="9016"/>
                  <a:pt x="947204" y="11126"/>
                  <a:pt x="668365" y="18288"/>
                </a:cubicBezTo>
                <a:cubicBezTo>
                  <a:pt x="389526" y="25450"/>
                  <a:pt x="288244" y="-4628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rgbClr val="FFFFFF"/>
          </a:solidFill>
          <a:ln w="41275" cap="rnd">
            <a:solidFill>
              <a:srgbClr val="FFFFFF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sketch line">
            <a:extLst>
              <a:ext uri="{FF2B5EF4-FFF2-40B4-BE49-F238E27FC236}">
                <a16:creationId xmlns:a16="http://schemas.microsoft.com/office/drawing/2014/main" id="{646273DA-F933-4D17-A5FE-B1EF87FD7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887989" y="5626353"/>
            <a:ext cx="2609715" cy="18288"/>
          </a:xfrm>
          <a:custGeom>
            <a:avLst/>
            <a:gdLst>
              <a:gd name="connsiteX0" fmla="*/ 0 w 2609715"/>
              <a:gd name="connsiteY0" fmla="*/ 0 h 18288"/>
              <a:gd name="connsiteX1" fmla="*/ 626332 w 2609715"/>
              <a:gd name="connsiteY1" fmla="*/ 0 h 18288"/>
              <a:gd name="connsiteX2" fmla="*/ 1278760 w 2609715"/>
              <a:gd name="connsiteY2" fmla="*/ 0 h 18288"/>
              <a:gd name="connsiteX3" fmla="*/ 1931189 w 2609715"/>
              <a:gd name="connsiteY3" fmla="*/ 0 h 18288"/>
              <a:gd name="connsiteX4" fmla="*/ 2609715 w 2609715"/>
              <a:gd name="connsiteY4" fmla="*/ 0 h 18288"/>
              <a:gd name="connsiteX5" fmla="*/ 2609715 w 2609715"/>
              <a:gd name="connsiteY5" fmla="*/ 18288 h 18288"/>
              <a:gd name="connsiteX6" fmla="*/ 1957286 w 2609715"/>
              <a:gd name="connsiteY6" fmla="*/ 18288 h 18288"/>
              <a:gd name="connsiteX7" fmla="*/ 1357052 w 2609715"/>
              <a:gd name="connsiteY7" fmla="*/ 18288 h 18288"/>
              <a:gd name="connsiteX8" fmla="*/ 756817 w 2609715"/>
              <a:gd name="connsiteY8" fmla="*/ 18288 h 18288"/>
              <a:gd name="connsiteX9" fmla="*/ 0 w 2609715"/>
              <a:gd name="connsiteY9" fmla="*/ 18288 h 18288"/>
              <a:gd name="connsiteX10" fmla="*/ 0 w 2609715"/>
              <a:gd name="connsiteY10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609715" h="18288" fill="none" extrusionOk="0">
                <a:moveTo>
                  <a:pt x="0" y="0"/>
                </a:moveTo>
                <a:cubicBezTo>
                  <a:pt x="283276" y="6411"/>
                  <a:pt x="352876" y="-4376"/>
                  <a:pt x="626332" y="0"/>
                </a:cubicBezTo>
                <a:cubicBezTo>
                  <a:pt x="899788" y="4376"/>
                  <a:pt x="984795" y="8792"/>
                  <a:pt x="1278760" y="0"/>
                </a:cubicBezTo>
                <a:cubicBezTo>
                  <a:pt x="1572725" y="-8792"/>
                  <a:pt x="1637724" y="7668"/>
                  <a:pt x="1931189" y="0"/>
                </a:cubicBezTo>
                <a:cubicBezTo>
                  <a:pt x="2224654" y="-7668"/>
                  <a:pt x="2304540" y="-27069"/>
                  <a:pt x="2609715" y="0"/>
                </a:cubicBezTo>
                <a:cubicBezTo>
                  <a:pt x="2609561" y="8655"/>
                  <a:pt x="2608831" y="9975"/>
                  <a:pt x="2609715" y="18288"/>
                </a:cubicBezTo>
                <a:cubicBezTo>
                  <a:pt x="2465462" y="44785"/>
                  <a:pt x="2255189" y="1376"/>
                  <a:pt x="1957286" y="18288"/>
                </a:cubicBezTo>
                <a:cubicBezTo>
                  <a:pt x="1659383" y="35200"/>
                  <a:pt x="1562734" y="6078"/>
                  <a:pt x="1357052" y="18288"/>
                </a:cubicBezTo>
                <a:cubicBezTo>
                  <a:pt x="1151370" y="30498"/>
                  <a:pt x="893393" y="36847"/>
                  <a:pt x="756817" y="18288"/>
                </a:cubicBezTo>
                <a:cubicBezTo>
                  <a:pt x="620241" y="-271"/>
                  <a:pt x="309020" y="-1293"/>
                  <a:pt x="0" y="18288"/>
                </a:cubicBezTo>
                <a:cubicBezTo>
                  <a:pt x="-688" y="11716"/>
                  <a:pt x="875" y="6357"/>
                  <a:pt x="0" y="0"/>
                </a:cubicBezTo>
                <a:close/>
              </a:path>
              <a:path w="2609715" h="18288" stroke="0" extrusionOk="0">
                <a:moveTo>
                  <a:pt x="0" y="0"/>
                </a:moveTo>
                <a:cubicBezTo>
                  <a:pt x="213927" y="5385"/>
                  <a:pt x="459211" y="-16832"/>
                  <a:pt x="626332" y="0"/>
                </a:cubicBezTo>
                <a:cubicBezTo>
                  <a:pt x="793453" y="16832"/>
                  <a:pt x="1001999" y="-15497"/>
                  <a:pt x="1200469" y="0"/>
                </a:cubicBezTo>
                <a:cubicBezTo>
                  <a:pt x="1398939" y="15497"/>
                  <a:pt x="1608397" y="-18886"/>
                  <a:pt x="1905092" y="0"/>
                </a:cubicBezTo>
                <a:cubicBezTo>
                  <a:pt x="2201787" y="18886"/>
                  <a:pt x="2405176" y="14775"/>
                  <a:pt x="2609715" y="0"/>
                </a:cubicBezTo>
                <a:cubicBezTo>
                  <a:pt x="2610129" y="5928"/>
                  <a:pt x="2609945" y="11133"/>
                  <a:pt x="2609715" y="18288"/>
                </a:cubicBezTo>
                <a:cubicBezTo>
                  <a:pt x="2437672" y="45501"/>
                  <a:pt x="2157047" y="37158"/>
                  <a:pt x="2009481" y="18288"/>
                </a:cubicBezTo>
                <a:cubicBezTo>
                  <a:pt x="1861915" y="-582"/>
                  <a:pt x="1705933" y="12780"/>
                  <a:pt x="1409246" y="18288"/>
                </a:cubicBezTo>
                <a:cubicBezTo>
                  <a:pt x="1112559" y="23796"/>
                  <a:pt x="883204" y="12235"/>
                  <a:pt x="704623" y="18288"/>
                </a:cubicBezTo>
                <a:cubicBezTo>
                  <a:pt x="526042" y="24341"/>
                  <a:pt x="274196" y="39038"/>
                  <a:pt x="0" y="18288"/>
                </a:cubicBezTo>
                <a:cubicBezTo>
                  <a:pt x="-348" y="10388"/>
                  <a:pt x="-12" y="3969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194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anchor="ctr">
            <a:normAutofit/>
          </a:bodyPr>
          <a:lstStyle/>
          <a:p>
            <a:r>
              <a:rPr lang="el-GR" sz="4200" b="1"/>
              <a:t>Εισαγωγή</a:t>
            </a:r>
          </a:p>
        </p:txBody>
      </p:sp>
      <p:sp>
        <p:nvSpPr>
          <p:cNvPr id="1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502920"/>
            <a:ext cx="5170932" cy="1463040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300" dirty="0"/>
              <a:t>Μια </a:t>
            </a:r>
            <a:r>
              <a:rPr lang="en-US" sz="1300" dirty="0"/>
              <a:t>Web </a:t>
            </a:r>
            <a:r>
              <a:rPr lang="el-GR" sz="1300" dirty="0"/>
              <a:t>σελίδα είναι ένα αρχείοκειμένου, σε </a:t>
            </a:r>
            <a:r>
              <a:rPr lang="en-US" sz="1300" dirty="0"/>
              <a:t>ASCII </a:t>
            </a:r>
            <a:r>
              <a:rPr lang="el-GR" sz="1300" dirty="0"/>
              <a:t>μορφή, κατασκευασμένο με τέτοιο τρόπο που να μπορεί</a:t>
            </a:r>
            <a:r>
              <a:rPr lang="en-US" sz="1300" dirty="0"/>
              <a:t> </a:t>
            </a:r>
            <a:r>
              <a:rPr lang="el-GR" sz="1300" dirty="0"/>
              <a:t>να</a:t>
            </a:r>
            <a:r>
              <a:rPr lang="en-US" sz="1300" dirty="0"/>
              <a:t> </a:t>
            </a:r>
            <a:r>
              <a:rPr lang="el-GR" sz="1300" dirty="0"/>
              <a:t>παρουσιάζεται ολοκληρωμένο και στην επιθυμητή για τον δημιουργό</a:t>
            </a:r>
            <a:r>
              <a:rPr lang="en-US" sz="1300" dirty="0"/>
              <a:t> </a:t>
            </a:r>
            <a:r>
              <a:rPr lang="el-GR" sz="1300" dirty="0"/>
              <a:t>του μορφή, με μία μόνο κλήση από τον χειριστή του</a:t>
            </a:r>
            <a:r>
              <a:rPr lang="en-US" sz="1300" dirty="0"/>
              <a:t> </a:t>
            </a:r>
            <a:r>
              <a:rPr lang="el-GR" sz="1300" dirty="0"/>
              <a:t>κατάλληλου λογισμικού. Υπεύθυνος για την λήψη και παρουσίαση </a:t>
            </a:r>
            <a:r>
              <a:rPr lang="en-US" sz="1300" dirty="0"/>
              <a:t>Web </a:t>
            </a:r>
            <a:r>
              <a:rPr lang="el-GR" sz="1300" dirty="0"/>
              <a:t>σελίδωνείναιο </a:t>
            </a:r>
            <a:r>
              <a:rPr lang="en-US" sz="1300" dirty="0"/>
              <a:t>Web Browse (</a:t>
            </a:r>
            <a:r>
              <a:rPr lang="el-GR" sz="1300" dirty="0"/>
              <a:t>φυλλομετρητής:</a:t>
            </a:r>
            <a:r>
              <a:rPr lang="en-US" sz="1300" dirty="0"/>
              <a:t>Internet Explorer, Netscape Communicator, Opera, Mozilla Firefox </a:t>
            </a:r>
            <a:r>
              <a:rPr lang="el-GR" sz="1300" dirty="0"/>
              <a:t>κα.).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36697A-111E-9541-3495-D94E17E7240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40550" t="8000" b="8000"/>
          <a:stretch/>
        </p:blipFill>
        <p:spPr>
          <a:xfrm>
            <a:off x="473202" y="2318195"/>
            <a:ext cx="8188452" cy="3904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733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l-GR" sz="4700" b="1">
                <a:solidFill>
                  <a:srgbClr val="FFFFFF"/>
                </a:solidFill>
              </a:rPr>
              <a:t>Εμφάνιση μιας </a:t>
            </a:r>
            <a:r>
              <a:rPr lang="en-US" sz="4700" b="1">
                <a:solidFill>
                  <a:srgbClr val="FFFFFF"/>
                </a:solidFill>
              </a:rPr>
              <a:t>Web </a:t>
            </a:r>
            <a:r>
              <a:rPr lang="el-GR" sz="4700" b="1">
                <a:solidFill>
                  <a:srgbClr val="FFFFFF"/>
                </a:solidFill>
              </a:rPr>
              <a:t>σελίδας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Για την εμφάνιση μιας </a:t>
            </a:r>
            <a:r>
              <a:rPr lang="en-US" sz="1500" dirty="0"/>
              <a:t>Web </a:t>
            </a:r>
            <a:r>
              <a:rPr lang="el-GR" sz="1500" dirty="0"/>
              <a:t>σελίδας χρησιμοποιείται η διαδικτυακή διεύθυνση – </a:t>
            </a:r>
            <a:r>
              <a:rPr lang="en-US" sz="1500" dirty="0"/>
              <a:t>URL (Uniform Resource Locator</a:t>
            </a:r>
            <a:r>
              <a:rPr lang="el-GR" sz="1500" dirty="0"/>
              <a:t>)</a:t>
            </a:r>
            <a:endParaRPr lang="en-US" sz="1500" dirty="0"/>
          </a:p>
          <a:p>
            <a:pPr>
              <a:lnSpc>
                <a:spcPct val="90000"/>
              </a:lnSpc>
            </a:pPr>
            <a:endParaRPr lang="en-US" sz="1500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500" dirty="0"/>
              <a:t>α) Το πρωτόκολλο που πρέπει να χρησιμοποιήσουμε για να αποκτήσουμε αυτό το αρχείο. (</a:t>
            </a:r>
            <a:r>
              <a:rPr lang="en-US" sz="1500" dirty="0">
                <a:hlinkClick r:id="rId2"/>
              </a:rPr>
              <a:t>http://www.culture.gr/anakoinoseis/press_gr.html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</a:t>
            </a:r>
            <a:r>
              <a:rPr lang="el-GR" sz="1500" dirty="0"/>
              <a:t>β) </a:t>
            </a:r>
            <a:r>
              <a:rPr lang="en-US" sz="1500" dirty="0"/>
              <a:t>To web site </a:t>
            </a:r>
            <a:r>
              <a:rPr lang="el-GR" sz="1500" dirty="0"/>
              <a:t>στο οποίο είναι τοποθετημένο το αρχείο. (</a:t>
            </a:r>
            <a:r>
              <a:rPr lang="en-US" sz="1500" dirty="0">
                <a:hlinkClick r:id="rId2"/>
              </a:rPr>
              <a:t>http://www.culture.gr/anakoinoseis/press_gr.html</a:t>
            </a:r>
            <a:r>
              <a:rPr lang="en-US" sz="1500" dirty="0"/>
              <a:t>)</a:t>
            </a:r>
            <a:endParaRPr lang="el-GR" sz="1500" dirty="0"/>
          </a:p>
          <a:p>
            <a:pPr marL="0" indent="0">
              <a:lnSpc>
                <a:spcPct val="90000"/>
              </a:lnSpc>
              <a:buNone/>
            </a:pPr>
            <a:r>
              <a:rPr lang="en-US" sz="1500" dirty="0"/>
              <a:t> </a:t>
            </a:r>
            <a:r>
              <a:rPr lang="el-GR" sz="1500" dirty="0"/>
              <a:t>γ) Ο κατάλογος που βρίσκεται το αρχείο και το όνομα του αρχείου. (</a:t>
            </a:r>
            <a:r>
              <a:rPr lang="en-US" sz="1500" dirty="0"/>
              <a:t>http://www.culture.gr/anakoinoseis/press_gr.html)</a:t>
            </a:r>
            <a:endParaRPr lang="el-GR" sz="1500" dirty="0"/>
          </a:p>
          <a:p>
            <a:pPr>
              <a:lnSpc>
                <a:spcPct val="90000"/>
              </a:lnSpc>
            </a:pPr>
            <a:endParaRPr lang="el-GR" sz="1900" b="1" dirty="0"/>
          </a:p>
          <a:p>
            <a:pPr>
              <a:lnSpc>
                <a:spcPct val="90000"/>
              </a:lnSpc>
            </a:pPr>
            <a:endParaRPr lang="el-GR" sz="1900" b="1" dirty="0"/>
          </a:p>
          <a:p>
            <a:pPr>
              <a:lnSpc>
                <a:spcPct val="90000"/>
              </a:lnSpc>
            </a:pPr>
            <a:endParaRPr lang="el-GR" sz="1900" dirty="0"/>
          </a:p>
        </p:txBody>
      </p:sp>
    </p:spTree>
    <p:extLst>
      <p:ext uri="{BB962C8B-B14F-4D97-AF65-F5344CB8AC3E}">
        <p14:creationId xmlns:p14="http://schemas.microsoft.com/office/powerpoint/2010/main" val="4226904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05CBC3C-2E5A-4839-8B9B-2E5A6ADF0F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27FF362-FC97-4BF5-949B-D4ADFA26E4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888549">
            <a:off x="-794604" y="-1108988"/>
            <a:ext cx="5384871" cy="5226565"/>
          </a:xfrm>
          <a:custGeom>
            <a:avLst/>
            <a:gdLst>
              <a:gd name="connsiteX0" fmla="*/ 5217841 w 7179830"/>
              <a:gd name="connsiteY0" fmla="*/ 464824 h 5226565"/>
              <a:gd name="connsiteX1" fmla="*/ 5222490 w 7179830"/>
              <a:gd name="connsiteY1" fmla="*/ 464289 h 5226565"/>
              <a:gd name="connsiteX2" fmla="*/ 5216768 w 7179830"/>
              <a:gd name="connsiteY2" fmla="*/ 463394 h 5226565"/>
              <a:gd name="connsiteX3" fmla="*/ 5217841 w 7179830"/>
              <a:gd name="connsiteY3" fmla="*/ 464824 h 5226565"/>
              <a:gd name="connsiteX4" fmla="*/ 4945201 w 7179830"/>
              <a:gd name="connsiteY4" fmla="*/ 5226565 h 5226565"/>
              <a:gd name="connsiteX5" fmla="*/ 140449 w 7179830"/>
              <a:gd name="connsiteY5" fmla="*/ 2240811 h 5226565"/>
              <a:gd name="connsiteX6" fmla="*/ 232913 w 7179830"/>
              <a:gd name="connsiteY6" fmla="*/ 2052782 h 5226565"/>
              <a:gd name="connsiteX7" fmla="*/ 375714 w 7179830"/>
              <a:gd name="connsiteY7" fmla="*/ 1803205 h 5226565"/>
              <a:gd name="connsiteX8" fmla="*/ 1512756 w 7179830"/>
              <a:gd name="connsiteY8" fmla="*/ 638448 h 5226565"/>
              <a:gd name="connsiteX9" fmla="*/ 2902095 w 7179830"/>
              <a:gd name="connsiteY9" fmla="*/ 120440 h 5226565"/>
              <a:gd name="connsiteX10" fmla="*/ 2848453 w 7179830"/>
              <a:gd name="connsiteY10" fmla="*/ 125626 h 5226565"/>
              <a:gd name="connsiteX11" fmla="*/ 1837830 w 7179830"/>
              <a:gd name="connsiteY11" fmla="*/ 426203 h 5226565"/>
              <a:gd name="connsiteX12" fmla="*/ 214608 w 7179830"/>
              <a:gd name="connsiteY12" fmla="*/ 1882239 h 5226565"/>
              <a:gd name="connsiteX13" fmla="*/ 91317 w 7179830"/>
              <a:gd name="connsiteY13" fmla="*/ 2123701 h 5226565"/>
              <a:gd name="connsiteX14" fmla="*/ 64092 w 7179830"/>
              <a:gd name="connsiteY14" fmla="*/ 2193361 h 5226565"/>
              <a:gd name="connsiteX15" fmla="*/ 0 w 7179830"/>
              <a:gd name="connsiteY15" fmla="*/ 2153533 h 5226565"/>
              <a:gd name="connsiteX16" fmla="*/ 42834 w 7179830"/>
              <a:gd name="connsiteY16" fmla="*/ 2047277 h 5226565"/>
              <a:gd name="connsiteX17" fmla="*/ 923582 w 7179830"/>
              <a:gd name="connsiteY17" fmla="*/ 915600 h 5226565"/>
              <a:gd name="connsiteX18" fmla="*/ 2686989 w 7179830"/>
              <a:gd name="connsiteY18" fmla="*/ 73950 h 5226565"/>
              <a:gd name="connsiteX19" fmla="*/ 3059983 w 7179830"/>
              <a:gd name="connsiteY19" fmla="*/ 20308 h 5226565"/>
              <a:gd name="connsiteX20" fmla="*/ 3454435 w 7179830"/>
              <a:gd name="connsiteY20" fmla="*/ 1176 h 5226565"/>
              <a:gd name="connsiteX21" fmla="*/ 3923806 w 7179830"/>
              <a:gd name="connsiteY21" fmla="*/ 49990 h 5226565"/>
              <a:gd name="connsiteX22" fmla="*/ 5350874 w 7179830"/>
              <a:gd name="connsiteY22" fmla="*/ 426917 h 5226565"/>
              <a:gd name="connsiteX23" fmla="*/ 6607360 w 7179830"/>
              <a:gd name="connsiteY23" fmla="*/ 1075097 h 5226565"/>
              <a:gd name="connsiteX24" fmla="*/ 7110534 w 7179830"/>
              <a:gd name="connsiteY24" fmla="*/ 1541421 h 5226565"/>
              <a:gd name="connsiteX25" fmla="*/ 7179830 w 7179830"/>
              <a:gd name="connsiteY25" fmla="*/ 1630542 h 5226565"/>
              <a:gd name="connsiteX26" fmla="*/ 7136295 w 7179830"/>
              <a:gd name="connsiteY26" fmla="*/ 1700600 h 5226565"/>
              <a:gd name="connsiteX27" fmla="*/ 7131140 w 7179830"/>
              <a:gd name="connsiteY27" fmla="*/ 1693045 h 5226565"/>
              <a:gd name="connsiteX28" fmla="*/ 6577499 w 7179830"/>
              <a:gd name="connsiteY28" fmla="*/ 1148230 h 5226565"/>
              <a:gd name="connsiteX29" fmla="*/ 5494816 w 7179830"/>
              <a:gd name="connsiteY29" fmla="*/ 563527 h 5226565"/>
              <a:gd name="connsiteX30" fmla="*/ 5366967 w 7179830"/>
              <a:gd name="connsiteY30" fmla="*/ 514176 h 5226565"/>
              <a:gd name="connsiteX31" fmla="*/ 5244661 w 7179830"/>
              <a:gd name="connsiteY31" fmla="*/ 470725 h 5226565"/>
              <a:gd name="connsiteX32" fmla="*/ 5904822 w 7179830"/>
              <a:gd name="connsiteY32" fmla="*/ 815468 h 5226565"/>
              <a:gd name="connsiteX33" fmla="*/ 7015222 w 7179830"/>
              <a:gd name="connsiteY33" fmla="*/ 1815185 h 5226565"/>
              <a:gd name="connsiteX34" fmla="*/ 7040454 w 7179830"/>
              <a:gd name="connsiteY34" fmla="*/ 1854830 h 52265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7179830" h="5226565">
                <a:moveTo>
                  <a:pt x="5217841" y="464824"/>
                </a:moveTo>
                <a:lnTo>
                  <a:pt x="5222490" y="464289"/>
                </a:lnTo>
                <a:lnTo>
                  <a:pt x="5216768" y="463394"/>
                </a:lnTo>
                <a:cubicBezTo>
                  <a:pt x="5216768" y="463394"/>
                  <a:pt x="5216768" y="464646"/>
                  <a:pt x="5217841" y="464824"/>
                </a:cubicBezTo>
                <a:close/>
                <a:moveTo>
                  <a:pt x="4945201" y="5226565"/>
                </a:moveTo>
                <a:lnTo>
                  <a:pt x="140449" y="2240811"/>
                </a:lnTo>
                <a:lnTo>
                  <a:pt x="232913" y="2052782"/>
                </a:lnTo>
                <a:cubicBezTo>
                  <a:pt x="277693" y="1968290"/>
                  <a:pt x="325201" y="1885054"/>
                  <a:pt x="375714" y="1803205"/>
                </a:cubicBezTo>
                <a:cubicBezTo>
                  <a:pt x="667528" y="1329721"/>
                  <a:pt x="1039629" y="935091"/>
                  <a:pt x="1512756" y="638448"/>
                </a:cubicBezTo>
                <a:cubicBezTo>
                  <a:pt x="1939392" y="370950"/>
                  <a:pt x="2405724" y="210560"/>
                  <a:pt x="2902095" y="120440"/>
                </a:cubicBezTo>
                <a:cubicBezTo>
                  <a:pt x="2884054" y="118134"/>
                  <a:pt x="2865727" y="119904"/>
                  <a:pt x="2848453" y="125626"/>
                </a:cubicBezTo>
                <a:cubicBezTo>
                  <a:pt x="2498704" y="175943"/>
                  <a:pt x="2158217" y="277201"/>
                  <a:pt x="1837830" y="426203"/>
                </a:cubicBezTo>
                <a:cubicBezTo>
                  <a:pt x="1147094" y="744660"/>
                  <a:pt x="593502" y="1217071"/>
                  <a:pt x="214608" y="1882239"/>
                </a:cubicBezTo>
                <a:cubicBezTo>
                  <a:pt x="169441" y="1960776"/>
                  <a:pt x="128308" y="2041369"/>
                  <a:pt x="91317" y="2123701"/>
                </a:cubicBezTo>
                <a:lnTo>
                  <a:pt x="64092" y="2193361"/>
                </a:lnTo>
                <a:lnTo>
                  <a:pt x="0" y="2153533"/>
                </a:lnTo>
                <a:lnTo>
                  <a:pt x="42834" y="2047277"/>
                </a:lnTo>
                <a:cubicBezTo>
                  <a:pt x="241792" y="1615775"/>
                  <a:pt x="541268" y="1241591"/>
                  <a:pt x="923582" y="915600"/>
                </a:cubicBezTo>
                <a:cubicBezTo>
                  <a:pt x="1435331" y="478415"/>
                  <a:pt x="2028081" y="205375"/>
                  <a:pt x="2686989" y="73950"/>
                </a:cubicBezTo>
                <a:cubicBezTo>
                  <a:pt x="2810367" y="49274"/>
                  <a:pt x="2934818" y="32466"/>
                  <a:pt x="3059983" y="20308"/>
                </a:cubicBezTo>
                <a:cubicBezTo>
                  <a:pt x="3185149" y="8148"/>
                  <a:pt x="3308706" y="2963"/>
                  <a:pt x="3454435" y="1176"/>
                </a:cubicBezTo>
                <a:cubicBezTo>
                  <a:pt x="3599805" y="-5977"/>
                  <a:pt x="3761985" y="20665"/>
                  <a:pt x="3923806" y="49990"/>
                </a:cubicBezTo>
                <a:cubicBezTo>
                  <a:pt x="4409449" y="137964"/>
                  <a:pt x="4886867" y="257228"/>
                  <a:pt x="5350874" y="426917"/>
                </a:cubicBezTo>
                <a:cubicBezTo>
                  <a:pt x="5797001" y="589991"/>
                  <a:pt x="6223101" y="792223"/>
                  <a:pt x="6607360" y="1075097"/>
                </a:cubicBezTo>
                <a:cubicBezTo>
                  <a:pt x="6794438" y="1212779"/>
                  <a:pt x="6965102" y="1365689"/>
                  <a:pt x="7110534" y="1541421"/>
                </a:cubicBezTo>
                <a:lnTo>
                  <a:pt x="7179830" y="1630542"/>
                </a:lnTo>
                <a:lnTo>
                  <a:pt x="7136295" y="1700600"/>
                </a:lnTo>
                <a:lnTo>
                  <a:pt x="7131140" y="1693045"/>
                </a:lnTo>
                <a:cubicBezTo>
                  <a:pt x="6977874" y="1483026"/>
                  <a:pt x="6788448" y="1305671"/>
                  <a:pt x="6577499" y="1148230"/>
                </a:cubicBezTo>
                <a:cubicBezTo>
                  <a:pt x="6245452" y="900401"/>
                  <a:pt x="5878538" y="716408"/>
                  <a:pt x="5494816" y="563527"/>
                </a:cubicBezTo>
                <a:cubicBezTo>
                  <a:pt x="5452491" y="546487"/>
                  <a:pt x="5409881" y="530036"/>
                  <a:pt x="5366967" y="514176"/>
                </a:cubicBezTo>
                <a:cubicBezTo>
                  <a:pt x="5326377" y="499156"/>
                  <a:pt x="5285430" y="485210"/>
                  <a:pt x="5244661" y="470725"/>
                </a:cubicBezTo>
                <a:cubicBezTo>
                  <a:pt x="5471517" y="572127"/>
                  <a:pt x="5691970" y="687263"/>
                  <a:pt x="5904822" y="815468"/>
                </a:cubicBezTo>
                <a:cubicBezTo>
                  <a:pt x="6336645" y="1080104"/>
                  <a:pt x="6718758" y="1400351"/>
                  <a:pt x="7015222" y="1815185"/>
                </a:cubicBezTo>
                <a:lnTo>
                  <a:pt x="7040454" y="1854830"/>
                </a:lnTo>
                <a:close/>
              </a:path>
            </a:pathLst>
          </a:custGeom>
          <a:solidFill>
            <a:schemeClr val="accent2"/>
          </a:solidFill>
          <a:ln w="12700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934" y="673770"/>
            <a:ext cx="2733367" cy="2414488"/>
          </a:xfrm>
        </p:spPr>
        <p:txBody>
          <a:bodyPr anchor="t">
            <a:normAutofit/>
          </a:bodyPr>
          <a:lstStyle/>
          <a:p>
            <a:r>
              <a:rPr lang="en-US" sz="4700" b="1">
                <a:solidFill>
                  <a:srgbClr val="FFFFFF"/>
                </a:solidFill>
              </a:rPr>
              <a:t>Web Browsers</a:t>
            </a:r>
            <a:endParaRPr lang="el-GR" sz="4700" b="1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9" y="882315"/>
            <a:ext cx="3941065" cy="5294647"/>
          </a:xfrm>
        </p:spPr>
        <p:txBody>
          <a:bodyPr>
            <a:normAutofit/>
          </a:bodyPr>
          <a:lstStyle/>
          <a:p>
            <a:r>
              <a:rPr lang="el-GR" sz="1500" dirty="0"/>
              <a:t>Χρησιμοποίηση των τεχνολογιών με τέτοιο τρόπο ώστε οι σελίδες να είναι πλήρως λειτουργικές σε παλιότερες εκδόσεις</a:t>
            </a:r>
            <a:r>
              <a:rPr lang="en-US" sz="1500" dirty="0"/>
              <a:t> </a:t>
            </a:r>
            <a:r>
              <a:rPr lang="el-GR" sz="1500" dirty="0"/>
              <a:t>των </a:t>
            </a:r>
            <a:r>
              <a:rPr lang="en-US" sz="1500" dirty="0"/>
              <a:t>browsers </a:t>
            </a:r>
            <a:r>
              <a:rPr lang="el-GR" sz="1500" dirty="0"/>
              <a:t>βελτιώνοντας μόνο την παρουσίαση τους σε νέες</a:t>
            </a:r>
            <a:r>
              <a:rPr lang="en-US" sz="1500" dirty="0"/>
              <a:t> </a:t>
            </a:r>
            <a:r>
              <a:rPr lang="el-GR" sz="1500" dirty="0"/>
              <a:t>εκδόσεις. Σχεδίαση πολλών εκδόσεων ενός </a:t>
            </a:r>
            <a:r>
              <a:rPr lang="en-US" sz="1500" dirty="0"/>
              <a:t>web site </a:t>
            </a:r>
            <a:r>
              <a:rPr lang="el-GR" sz="1500" dirty="0"/>
              <a:t>ώστε</a:t>
            </a:r>
            <a:r>
              <a:rPr lang="en-US" sz="1500" dirty="0"/>
              <a:t> </a:t>
            </a:r>
            <a:r>
              <a:rPr lang="el-GR" sz="1500" dirty="0"/>
              <a:t>να</a:t>
            </a:r>
            <a:r>
              <a:rPr lang="en-US" sz="1500" dirty="0"/>
              <a:t> </a:t>
            </a:r>
            <a:r>
              <a:rPr lang="el-GR" sz="1500" dirty="0"/>
              <a:t>καλύπτει πλήθος εκδόσεων των </a:t>
            </a:r>
            <a:r>
              <a:rPr lang="en-US" sz="1500" dirty="0"/>
              <a:t>browsers </a:t>
            </a:r>
            <a:r>
              <a:rPr lang="el-GR" sz="1500" dirty="0"/>
              <a:t>ανάλογα με τα χαρακτηριστικά</a:t>
            </a:r>
            <a:r>
              <a:rPr lang="en-US" sz="1500" dirty="0"/>
              <a:t> </a:t>
            </a:r>
            <a:r>
              <a:rPr lang="el-GR" sz="1500" dirty="0"/>
              <a:t>τους.</a:t>
            </a:r>
          </a:p>
        </p:txBody>
      </p:sp>
    </p:spTree>
    <p:extLst>
      <p:ext uri="{BB962C8B-B14F-4D97-AF65-F5344CB8AC3E}">
        <p14:creationId xmlns:p14="http://schemas.microsoft.com/office/powerpoint/2010/main" val="24967551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171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1777" y="1677373"/>
            <a:ext cx="8140446" cy="18288"/>
          </a:xfrm>
          <a:custGeom>
            <a:avLst/>
            <a:gdLst>
              <a:gd name="connsiteX0" fmla="*/ 0 w 8140446"/>
              <a:gd name="connsiteY0" fmla="*/ 0 h 18288"/>
              <a:gd name="connsiteX1" fmla="*/ 434157 w 8140446"/>
              <a:gd name="connsiteY1" fmla="*/ 0 h 18288"/>
              <a:gd name="connsiteX2" fmla="*/ 1193932 w 8140446"/>
              <a:gd name="connsiteY2" fmla="*/ 0 h 18288"/>
              <a:gd name="connsiteX3" fmla="*/ 1628089 w 8140446"/>
              <a:gd name="connsiteY3" fmla="*/ 0 h 18288"/>
              <a:gd name="connsiteX4" fmla="*/ 2225055 w 8140446"/>
              <a:gd name="connsiteY4" fmla="*/ 0 h 18288"/>
              <a:gd name="connsiteX5" fmla="*/ 3066235 w 8140446"/>
              <a:gd name="connsiteY5" fmla="*/ 0 h 18288"/>
              <a:gd name="connsiteX6" fmla="*/ 3744605 w 8140446"/>
              <a:gd name="connsiteY6" fmla="*/ 0 h 18288"/>
              <a:gd name="connsiteX7" fmla="*/ 4504380 w 8140446"/>
              <a:gd name="connsiteY7" fmla="*/ 0 h 18288"/>
              <a:gd name="connsiteX8" fmla="*/ 5101346 w 8140446"/>
              <a:gd name="connsiteY8" fmla="*/ 0 h 18288"/>
              <a:gd name="connsiteX9" fmla="*/ 5779717 w 8140446"/>
              <a:gd name="connsiteY9" fmla="*/ 0 h 18288"/>
              <a:gd name="connsiteX10" fmla="*/ 6620896 w 8140446"/>
              <a:gd name="connsiteY10" fmla="*/ 0 h 18288"/>
              <a:gd name="connsiteX11" fmla="*/ 7136458 w 8140446"/>
              <a:gd name="connsiteY11" fmla="*/ 0 h 18288"/>
              <a:gd name="connsiteX12" fmla="*/ 8140446 w 8140446"/>
              <a:gd name="connsiteY12" fmla="*/ 0 h 18288"/>
              <a:gd name="connsiteX13" fmla="*/ 8140446 w 8140446"/>
              <a:gd name="connsiteY13" fmla="*/ 18288 h 18288"/>
              <a:gd name="connsiteX14" fmla="*/ 7543480 w 8140446"/>
              <a:gd name="connsiteY14" fmla="*/ 18288 h 18288"/>
              <a:gd name="connsiteX15" fmla="*/ 7109323 w 8140446"/>
              <a:gd name="connsiteY15" fmla="*/ 18288 h 18288"/>
              <a:gd name="connsiteX16" fmla="*/ 6430952 w 8140446"/>
              <a:gd name="connsiteY16" fmla="*/ 18288 h 18288"/>
              <a:gd name="connsiteX17" fmla="*/ 5915391 w 8140446"/>
              <a:gd name="connsiteY17" fmla="*/ 18288 h 18288"/>
              <a:gd name="connsiteX18" fmla="*/ 5237020 w 8140446"/>
              <a:gd name="connsiteY18" fmla="*/ 18288 h 18288"/>
              <a:gd name="connsiteX19" fmla="*/ 4558650 w 8140446"/>
              <a:gd name="connsiteY19" fmla="*/ 18288 h 18288"/>
              <a:gd name="connsiteX20" fmla="*/ 3880279 w 8140446"/>
              <a:gd name="connsiteY20" fmla="*/ 18288 h 18288"/>
              <a:gd name="connsiteX21" fmla="*/ 3201909 w 8140446"/>
              <a:gd name="connsiteY21" fmla="*/ 18288 h 18288"/>
              <a:gd name="connsiteX22" fmla="*/ 2604943 w 8140446"/>
              <a:gd name="connsiteY22" fmla="*/ 18288 h 18288"/>
              <a:gd name="connsiteX23" fmla="*/ 1845168 w 8140446"/>
              <a:gd name="connsiteY23" fmla="*/ 18288 h 18288"/>
              <a:gd name="connsiteX24" fmla="*/ 1166797 w 8140446"/>
              <a:gd name="connsiteY24" fmla="*/ 18288 h 18288"/>
              <a:gd name="connsiteX25" fmla="*/ 0 w 8140446"/>
              <a:gd name="connsiteY25" fmla="*/ 18288 h 18288"/>
              <a:gd name="connsiteX26" fmla="*/ 0 w 8140446"/>
              <a:gd name="connsiteY2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8140446" h="18288" fill="none" extrusionOk="0">
                <a:moveTo>
                  <a:pt x="0" y="0"/>
                </a:moveTo>
                <a:cubicBezTo>
                  <a:pt x="94920" y="9103"/>
                  <a:pt x="287892" y="-4966"/>
                  <a:pt x="434157" y="0"/>
                </a:cubicBezTo>
                <a:cubicBezTo>
                  <a:pt x="580422" y="4966"/>
                  <a:pt x="943595" y="-14182"/>
                  <a:pt x="1193932" y="0"/>
                </a:cubicBezTo>
                <a:cubicBezTo>
                  <a:pt x="1444270" y="14182"/>
                  <a:pt x="1472129" y="5523"/>
                  <a:pt x="1628089" y="0"/>
                </a:cubicBezTo>
                <a:cubicBezTo>
                  <a:pt x="1784049" y="-5523"/>
                  <a:pt x="1962419" y="-17322"/>
                  <a:pt x="2225055" y="0"/>
                </a:cubicBezTo>
                <a:cubicBezTo>
                  <a:pt x="2487691" y="17322"/>
                  <a:pt x="2700681" y="1311"/>
                  <a:pt x="3066235" y="0"/>
                </a:cubicBezTo>
                <a:cubicBezTo>
                  <a:pt x="3431789" y="-1311"/>
                  <a:pt x="3405662" y="25081"/>
                  <a:pt x="3744605" y="0"/>
                </a:cubicBezTo>
                <a:cubicBezTo>
                  <a:pt x="4083548" y="-25081"/>
                  <a:pt x="4265111" y="-11945"/>
                  <a:pt x="4504380" y="0"/>
                </a:cubicBezTo>
                <a:cubicBezTo>
                  <a:pt x="4743649" y="11945"/>
                  <a:pt x="4860394" y="-2832"/>
                  <a:pt x="5101346" y="0"/>
                </a:cubicBezTo>
                <a:cubicBezTo>
                  <a:pt x="5342298" y="2832"/>
                  <a:pt x="5456387" y="23676"/>
                  <a:pt x="5779717" y="0"/>
                </a:cubicBezTo>
                <a:cubicBezTo>
                  <a:pt x="6103047" y="-23676"/>
                  <a:pt x="6270379" y="-37291"/>
                  <a:pt x="6620896" y="0"/>
                </a:cubicBezTo>
                <a:cubicBezTo>
                  <a:pt x="6971413" y="37291"/>
                  <a:pt x="6989068" y="24674"/>
                  <a:pt x="7136458" y="0"/>
                </a:cubicBezTo>
                <a:cubicBezTo>
                  <a:pt x="7283848" y="-24674"/>
                  <a:pt x="7752532" y="-22436"/>
                  <a:pt x="8140446" y="0"/>
                </a:cubicBezTo>
                <a:cubicBezTo>
                  <a:pt x="8140314" y="7702"/>
                  <a:pt x="8140234" y="13511"/>
                  <a:pt x="8140446" y="18288"/>
                </a:cubicBezTo>
                <a:cubicBezTo>
                  <a:pt x="7906329" y="-3043"/>
                  <a:pt x="7681180" y="27465"/>
                  <a:pt x="7543480" y="18288"/>
                </a:cubicBezTo>
                <a:cubicBezTo>
                  <a:pt x="7405780" y="9111"/>
                  <a:pt x="7216607" y="3660"/>
                  <a:pt x="7109323" y="18288"/>
                </a:cubicBezTo>
                <a:cubicBezTo>
                  <a:pt x="7002039" y="32916"/>
                  <a:pt x="6576231" y="42692"/>
                  <a:pt x="6430952" y="18288"/>
                </a:cubicBezTo>
                <a:cubicBezTo>
                  <a:pt x="6285673" y="-6116"/>
                  <a:pt x="6138840" y="34521"/>
                  <a:pt x="5915391" y="18288"/>
                </a:cubicBezTo>
                <a:cubicBezTo>
                  <a:pt x="5691942" y="2055"/>
                  <a:pt x="5459460" y="51666"/>
                  <a:pt x="5237020" y="18288"/>
                </a:cubicBezTo>
                <a:cubicBezTo>
                  <a:pt x="5014580" y="-15090"/>
                  <a:pt x="4747677" y="40449"/>
                  <a:pt x="4558650" y="18288"/>
                </a:cubicBezTo>
                <a:cubicBezTo>
                  <a:pt x="4369623" y="-3873"/>
                  <a:pt x="4146061" y="12568"/>
                  <a:pt x="3880279" y="18288"/>
                </a:cubicBezTo>
                <a:cubicBezTo>
                  <a:pt x="3614497" y="24008"/>
                  <a:pt x="3473808" y="-12908"/>
                  <a:pt x="3201909" y="18288"/>
                </a:cubicBezTo>
                <a:cubicBezTo>
                  <a:pt x="2930010" y="49484"/>
                  <a:pt x="2728175" y="-3430"/>
                  <a:pt x="2604943" y="18288"/>
                </a:cubicBezTo>
                <a:cubicBezTo>
                  <a:pt x="2481711" y="40006"/>
                  <a:pt x="2004334" y="26952"/>
                  <a:pt x="1845168" y="18288"/>
                </a:cubicBezTo>
                <a:cubicBezTo>
                  <a:pt x="1686003" y="9624"/>
                  <a:pt x="1375070" y="37580"/>
                  <a:pt x="1166797" y="18288"/>
                </a:cubicBezTo>
                <a:cubicBezTo>
                  <a:pt x="958524" y="-1004"/>
                  <a:pt x="342846" y="8880"/>
                  <a:pt x="0" y="18288"/>
                </a:cubicBezTo>
                <a:cubicBezTo>
                  <a:pt x="129" y="13298"/>
                  <a:pt x="-675" y="6857"/>
                  <a:pt x="0" y="0"/>
                </a:cubicBezTo>
                <a:close/>
              </a:path>
              <a:path w="8140446" h="18288" stroke="0" extrusionOk="0">
                <a:moveTo>
                  <a:pt x="0" y="0"/>
                </a:moveTo>
                <a:cubicBezTo>
                  <a:pt x="142435" y="-24533"/>
                  <a:pt x="380026" y="17447"/>
                  <a:pt x="596966" y="0"/>
                </a:cubicBezTo>
                <a:cubicBezTo>
                  <a:pt x="813906" y="-17447"/>
                  <a:pt x="830530" y="13462"/>
                  <a:pt x="1031123" y="0"/>
                </a:cubicBezTo>
                <a:cubicBezTo>
                  <a:pt x="1231716" y="-13462"/>
                  <a:pt x="1634038" y="0"/>
                  <a:pt x="1872303" y="0"/>
                </a:cubicBezTo>
                <a:cubicBezTo>
                  <a:pt x="2110568" y="0"/>
                  <a:pt x="2261934" y="-25727"/>
                  <a:pt x="2469269" y="0"/>
                </a:cubicBezTo>
                <a:cubicBezTo>
                  <a:pt x="2676604" y="25727"/>
                  <a:pt x="2790440" y="16284"/>
                  <a:pt x="3066235" y="0"/>
                </a:cubicBezTo>
                <a:cubicBezTo>
                  <a:pt x="3342030" y="-16284"/>
                  <a:pt x="3685603" y="41976"/>
                  <a:pt x="3907414" y="0"/>
                </a:cubicBezTo>
                <a:cubicBezTo>
                  <a:pt x="4129225" y="-41976"/>
                  <a:pt x="4177416" y="-7598"/>
                  <a:pt x="4422976" y="0"/>
                </a:cubicBezTo>
                <a:cubicBezTo>
                  <a:pt x="4668536" y="7598"/>
                  <a:pt x="5023499" y="-28058"/>
                  <a:pt x="5264155" y="0"/>
                </a:cubicBezTo>
                <a:cubicBezTo>
                  <a:pt x="5504811" y="28058"/>
                  <a:pt x="5703675" y="13288"/>
                  <a:pt x="6105335" y="0"/>
                </a:cubicBezTo>
                <a:cubicBezTo>
                  <a:pt x="6506995" y="-13288"/>
                  <a:pt x="6455516" y="-5124"/>
                  <a:pt x="6783705" y="0"/>
                </a:cubicBezTo>
                <a:cubicBezTo>
                  <a:pt x="7111894" y="5124"/>
                  <a:pt x="7512856" y="10604"/>
                  <a:pt x="8140446" y="0"/>
                </a:cubicBezTo>
                <a:cubicBezTo>
                  <a:pt x="8140458" y="8833"/>
                  <a:pt x="8140986" y="9830"/>
                  <a:pt x="8140446" y="18288"/>
                </a:cubicBezTo>
                <a:cubicBezTo>
                  <a:pt x="7959314" y="3345"/>
                  <a:pt x="7870113" y="10437"/>
                  <a:pt x="7706289" y="18288"/>
                </a:cubicBezTo>
                <a:cubicBezTo>
                  <a:pt x="7542465" y="26139"/>
                  <a:pt x="7157940" y="17482"/>
                  <a:pt x="6865109" y="18288"/>
                </a:cubicBezTo>
                <a:cubicBezTo>
                  <a:pt x="6572278" y="19094"/>
                  <a:pt x="6524256" y="38051"/>
                  <a:pt x="6349548" y="18288"/>
                </a:cubicBezTo>
                <a:cubicBezTo>
                  <a:pt x="6174840" y="-1475"/>
                  <a:pt x="5951624" y="174"/>
                  <a:pt x="5671177" y="18288"/>
                </a:cubicBezTo>
                <a:cubicBezTo>
                  <a:pt x="5390730" y="36402"/>
                  <a:pt x="5222992" y="60058"/>
                  <a:pt x="4829998" y="18288"/>
                </a:cubicBezTo>
                <a:cubicBezTo>
                  <a:pt x="4437004" y="-23482"/>
                  <a:pt x="4344181" y="39087"/>
                  <a:pt x="4151627" y="18288"/>
                </a:cubicBezTo>
                <a:cubicBezTo>
                  <a:pt x="3959073" y="-2511"/>
                  <a:pt x="3886970" y="32875"/>
                  <a:pt x="3717470" y="18288"/>
                </a:cubicBezTo>
                <a:cubicBezTo>
                  <a:pt x="3547970" y="3701"/>
                  <a:pt x="3451521" y="31872"/>
                  <a:pt x="3201909" y="18288"/>
                </a:cubicBezTo>
                <a:cubicBezTo>
                  <a:pt x="2952297" y="4704"/>
                  <a:pt x="2543413" y="6029"/>
                  <a:pt x="2360729" y="18288"/>
                </a:cubicBezTo>
                <a:cubicBezTo>
                  <a:pt x="2178045" y="30547"/>
                  <a:pt x="1906056" y="25847"/>
                  <a:pt x="1682359" y="18288"/>
                </a:cubicBezTo>
                <a:cubicBezTo>
                  <a:pt x="1458662" y="10730"/>
                  <a:pt x="1330405" y="8046"/>
                  <a:pt x="1166797" y="18288"/>
                </a:cubicBezTo>
                <a:cubicBezTo>
                  <a:pt x="1003189" y="28530"/>
                  <a:pt x="278098" y="19533"/>
                  <a:pt x="0" y="18288"/>
                </a:cubicBezTo>
                <a:cubicBezTo>
                  <a:pt x="74" y="14054"/>
                  <a:pt x="-46" y="699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9384"/>
            <a:ext cx="7886700" cy="425196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r>
              <a:rPr lang="el-GR" sz="1600" dirty="0"/>
              <a:t>Η </a:t>
            </a:r>
            <a:r>
              <a:rPr lang="el-GR" sz="1600" i="1" u="sng" dirty="0"/>
              <a:t>HTML</a:t>
            </a:r>
            <a:r>
              <a:rPr lang="el-GR" sz="1600" u="sng" dirty="0"/>
              <a:t> </a:t>
            </a:r>
            <a:r>
              <a:rPr lang="el-GR" sz="1600" dirty="0"/>
              <a:t>είναι η γλώσσα με την οποία κατασκευάζουμε </a:t>
            </a:r>
            <a:r>
              <a:rPr lang="el-GR" sz="1600" i="1" dirty="0"/>
              <a:t>ιστοσελίδες</a:t>
            </a:r>
            <a:r>
              <a:rPr lang="el-GR" sz="1600" dirty="0"/>
              <a:t>. Τα αρχικά </a:t>
            </a:r>
            <a:r>
              <a:rPr lang="el-GR" sz="1600" i="1" dirty="0"/>
              <a:t>HTML</a:t>
            </a:r>
            <a:r>
              <a:rPr lang="el-GR" sz="1600" dirty="0"/>
              <a:t> σημαίνουν </a:t>
            </a:r>
            <a:r>
              <a:rPr lang="el-GR" sz="1600" i="1" dirty="0"/>
              <a:t>H</a:t>
            </a:r>
            <a:r>
              <a:rPr lang="el-GR" sz="1600" dirty="0"/>
              <a:t>yper</a:t>
            </a:r>
            <a:r>
              <a:rPr lang="el-GR" sz="1600" i="1" dirty="0"/>
              <a:t>T</a:t>
            </a:r>
            <a:r>
              <a:rPr lang="el-GR" sz="1600" dirty="0"/>
              <a:t>ext </a:t>
            </a:r>
            <a:r>
              <a:rPr lang="el-GR" sz="1600" i="1" dirty="0"/>
              <a:t>M</a:t>
            </a:r>
            <a:r>
              <a:rPr lang="el-GR" sz="1600" dirty="0"/>
              <a:t>arkup </a:t>
            </a:r>
            <a:r>
              <a:rPr lang="el-GR" sz="1600" i="1" dirty="0"/>
              <a:t>L</a:t>
            </a:r>
            <a:r>
              <a:rPr lang="el-GR" sz="1600" dirty="0"/>
              <a:t>anguage.</a:t>
            </a:r>
          </a:p>
          <a:p>
            <a:pPr>
              <a:lnSpc>
                <a:spcPct val="90000"/>
              </a:lnSpc>
            </a:pPr>
            <a:endParaRPr lang="el-GR" sz="1600" dirty="0"/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Κώδικα γραμμένο στην γλώσσα HTML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l-GR" sz="1600" dirty="0"/>
              <a:t> Οι </a:t>
            </a:r>
            <a:r>
              <a:rPr lang="el-GR" sz="1600" i="1" dirty="0"/>
              <a:t>browsers</a:t>
            </a:r>
            <a:r>
              <a:rPr lang="el-GR" sz="1600" dirty="0"/>
              <a:t> (όπως οι </a:t>
            </a:r>
            <a:r>
              <a:rPr lang="el-GR" sz="1600" dirty="0">
                <a:hlinkClick r:id="rId2"/>
              </a:rPr>
              <a:t>Mozilla Firefox</a:t>
            </a:r>
            <a:r>
              <a:rPr lang="el-GR" sz="1600" dirty="0"/>
              <a:t>, </a:t>
            </a:r>
            <a:r>
              <a:rPr lang="el-GR" sz="1600" dirty="0">
                <a:hlinkClick r:id="rId3"/>
              </a:rPr>
              <a:t>Google Chrome</a:t>
            </a:r>
            <a:r>
              <a:rPr lang="el-GR" sz="1600" dirty="0"/>
              <a:t>, </a:t>
            </a:r>
            <a:r>
              <a:rPr lang="el-GR" sz="1600" dirty="0">
                <a:hlinkClick r:id="rId4"/>
              </a:rPr>
              <a:t>Opera</a:t>
            </a:r>
            <a:r>
              <a:rPr lang="el-GR" sz="1600" dirty="0"/>
              <a:t>, </a:t>
            </a:r>
            <a:r>
              <a:rPr lang="el-GR" sz="1600" dirty="0">
                <a:hlinkClick r:id="rId5"/>
              </a:rPr>
              <a:t>Internet Explorer </a:t>
            </a:r>
            <a:r>
              <a:rPr lang="el-GR" sz="1600" dirty="0"/>
              <a:t>και αρκετοί άλλοι) διαβάζουν τα αρχεία αυτά και εμφανίζουν το αποτέλεσμα του κώδικα HTML στην οθόνη μας.</a:t>
            </a:r>
            <a:br>
              <a:rPr lang="el-GR" sz="1600" dirty="0"/>
            </a:br>
            <a:br>
              <a:rPr lang="el-GR" sz="1600" dirty="0"/>
            </a:br>
            <a:r>
              <a:rPr lang="el-GR" sz="1600" i="1" dirty="0"/>
              <a:t>Για να πάρετε μια γεύση από HTML κώδικα</a:t>
            </a:r>
            <a:r>
              <a:rPr lang="el-GR" sz="1600" dirty="0"/>
              <a:t> δεν έχετε παρά να κάνετε δεξί κλικ με το ποντίκι σας επάνω σε οποιοδήποτε σημείο αυτής της σελίδας (όχι επάνω σε εικόνα ή σύνδεσμο) και να επιλέξετε από το μενού που θα εμφανιστεί την επιλογή </a:t>
            </a:r>
            <a:r>
              <a:rPr lang="el-GR" sz="1600" i="1" dirty="0"/>
              <a:t>View page source</a:t>
            </a:r>
            <a:r>
              <a:rPr lang="el-GR" sz="1600" dirty="0"/>
              <a:t> ή </a:t>
            </a:r>
            <a:r>
              <a:rPr lang="el-GR" sz="1600" i="1" dirty="0"/>
              <a:t>View source</a:t>
            </a:r>
            <a:r>
              <a:rPr lang="el-GR" sz="1600" dirty="0"/>
              <a:t> ή </a:t>
            </a:r>
            <a:r>
              <a:rPr lang="el-GR" sz="1600" i="1" dirty="0"/>
              <a:t>Προβολή προέλευσης</a:t>
            </a:r>
            <a:r>
              <a:rPr lang="el-GR" sz="1600" dirty="0"/>
              <a:t>(στην ελληνική έκδοση του Internet Explorer). Θα εμφανιστεί ένα παράθυρο στο οποίο θα δείτε τον HTML κώδικα που κρύβεται πίσω από την σελίδα. Η τελευταία έκδοση της γλώσσας HTML είναι η HTML5. </a:t>
            </a:r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n-US" sz="1600" b="1" dirty="0"/>
          </a:p>
          <a:p>
            <a:pPr>
              <a:lnSpc>
                <a:spcPct val="90000"/>
              </a:lnSpc>
            </a:pP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7303855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26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502920"/>
            <a:ext cx="5170932" cy="1463040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el-GR" sz="1000" dirty="0"/>
              <a:t>κώδικα γραμμένο στην γλώσσα HTML. Οι </a:t>
            </a:r>
            <a:r>
              <a:rPr lang="el-GR" sz="1000" i="1" dirty="0"/>
              <a:t>browsers</a:t>
            </a:r>
            <a:r>
              <a:rPr lang="el-GR" sz="1000" dirty="0"/>
              <a:t> (όπως οι </a:t>
            </a:r>
            <a:r>
              <a:rPr lang="el-GR" sz="1000" dirty="0">
                <a:hlinkClick r:id="rId3"/>
              </a:rPr>
              <a:t>Mozilla Firefox</a:t>
            </a:r>
            <a:r>
              <a:rPr lang="el-GR" sz="1000" dirty="0"/>
              <a:t>, </a:t>
            </a:r>
            <a:r>
              <a:rPr lang="el-GR" sz="1000" dirty="0">
                <a:hlinkClick r:id="rId4"/>
              </a:rPr>
              <a:t>Google Chrome</a:t>
            </a:r>
            <a:r>
              <a:rPr lang="el-GR" sz="1000" dirty="0"/>
              <a:t>, </a:t>
            </a:r>
            <a:r>
              <a:rPr lang="el-GR" sz="1000" dirty="0">
                <a:hlinkClick r:id="rId5"/>
              </a:rPr>
              <a:t>Opera</a:t>
            </a:r>
            <a:r>
              <a:rPr lang="el-GR" sz="1000" dirty="0"/>
              <a:t>, </a:t>
            </a:r>
            <a:r>
              <a:rPr lang="el-GR" sz="1000" dirty="0">
                <a:hlinkClick r:id="rId6"/>
              </a:rPr>
              <a:t>Internet Explorer </a:t>
            </a:r>
            <a:r>
              <a:rPr lang="el-GR" sz="1000" dirty="0"/>
              <a:t>και αρκετοί άλλοι) διαβάζουν τα αρχεία αυτά και εμφανίζουν το αποτέλεσμα του κώδικα HTML στην οθόνη μας.</a:t>
            </a:r>
            <a:br>
              <a:rPr lang="el-GR" sz="1000" dirty="0"/>
            </a:br>
            <a:br>
              <a:rPr lang="el-GR" sz="1000" dirty="0"/>
            </a:br>
            <a:r>
              <a:rPr lang="el-GR" sz="1000" i="1" dirty="0"/>
              <a:t>Για να πάρετε μια γεύση από HTML κώδικα</a:t>
            </a:r>
            <a:r>
              <a:rPr lang="el-GR" sz="1000" dirty="0"/>
              <a:t> δεν έχετε παρά να κάνετε δεξί κλικ με το ποντίκι σας επάνω σε οποιοδήποτε σημείο αυτής της σελίδας (όχι επάνω σε εικόνα ή σύνδεσμο) και να επιλέξετε από το μενού που θα εμφανιστεί την επιλογή </a:t>
            </a:r>
            <a:r>
              <a:rPr lang="el-GR" sz="1000" i="1" dirty="0"/>
              <a:t>View page source</a:t>
            </a:r>
            <a:r>
              <a:rPr lang="el-GR" sz="1000" dirty="0"/>
              <a:t> ή </a:t>
            </a:r>
            <a:r>
              <a:rPr lang="el-GR" sz="1000" i="1" dirty="0"/>
              <a:t>View source</a:t>
            </a:r>
            <a:r>
              <a:rPr lang="el-GR" sz="1000" dirty="0"/>
              <a:t> ή </a:t>
            </a:r>
            <a:r>
              <a:rPr lang="el-GR" sz="1000" i="1" dirty="0"/>
              <a:t>Προβολή προέλευσης</a:t>
            </a:r>
            <a:r>
              <a:rPr lang="el-GR" sz="1000" dirty="0"/>
              <a:t>(στην ελληνική έκδοση του Internet Explorer). Θα εμφανιστεί ένα παράθυρο στο οποίο θα δείτε τον HTML κώδικα που κρύβεται πίσω από την σελίδα. Η τελευταία έκδοση της γλώσσας HTML είναι η HTML5.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D8A10E2-715D-E3BD-F3E2-98CA6281E3F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40516" t="8000"/>
          <a:stretch/>
        </p:blipFill>
        <p:spPr>
          <a:xfrm>
            <a:off x="774866" y="2290936"/>
            <a:ext cx="7585125" cy="3959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79047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1" name="Rectangle 1030">
            <a:extLst>
              <a:ext uri="{FF2B5EF4-FFF2-40B4-BE49-F238E27FC236}">
                <a16:creationId xmlns:a16="http://schemas.microsoft.com/office/drawing/2014/main" id="{32AEEBC8-9D30-42EF-95F2-386C2653FB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202" y="502920"/>
            <a:ext cx="2564892" cy="1463040"/>
          </a:xfrm>
        </p:spPr>
        <p:txBody>
          <a:bodyPr anchor="ctr">
            <a:normAutofit/>
          </a:bodyPr>
          <a:lstStyle/>
          <a:p>
            <a:r>
              <a:rPr lang="el-GR" sz="4200" b="1"/>
              <a:t>Δομή της </a:t>
            </a:r>
            <a:r>
              <a:rPr lang="en-US" sz="4200" b="1"/>
              <a:t>HTML</a:t>
            </a:r>
            <a:endParaRPr lang="el-GR" sz="4200" b="1"/>
          </a:p>
        </p:txBody>
      </p:sp>
      <p:sp>
        <p:nvSpPr>
          <p:cNvPr id="1033" name="sketch line">
            <a:extLst>
              <a:ext uri="{FF2B5EF4-FFF2-40B4-BE49-F238E27FC236}">
                <a16:creationId xmlns:a16="http://schemas.microsoft.com/office/drawing/2014/main" id="{2E92FA66-67D7-4CB4-94D3-E643A9AD4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480309" y="1227582"/>
            <a:ext cx="1554480" cy="13716"/>
          </a:xfrm>
          <a:custGeom>
            <a:avLst/>
            <a:gdLst>
              <a:gd name="connsiteX0" fmla="*/ 0 w 1554480"/>
              <a:gd name="connsiteY0" fmla="*/ 0 h 13716"/>
              <a:gd name="connsiteX1" fmla="*/ 549250 w 1554480"/>
              <a:gd name="connsiteY1" fmla="*/ 0 h 13716"/>
              <a:gd name="connsiteX2" fmla="*/ 1082954 w 1554480"/>
              <a:gd name="connsiteY2" fmla="*/ 0 h 13716"/>
              <a:gd name="connsiteX3" fmla="*/ 1554480 w 1554480"/>
              <a:gd name="connsiteY3" fmla="*/ 0 h 13716"/>
              <a:gd name="connsiteX4" fmla="*/ 1554480 w 1554480"/>
              <a:gd name="connsiteY4" fmla="*/ 13716 h 13716"/>
              <a:gd name="connsiteX5" fmla="*/ 1067410 w 1554480"/>
              <a:gd name="connsiteY5" fmla="*/ 13716 h 13716"/>
              <a:gd name="connsiteX6" fmla="*/ 549250 w 1554480"/>
              <a:gd name="connsiteY6" fmla="*/ 13716 h 13716"/>
              <a:gd name="connsiteX7" fmla="*/ 0 w 1554480"/>
              <a:gd name="connsiteY7" fmla="*/ 13716 h 13716"/>
              <a:gd name="connsiteX8" fmla="*/ 0 w 1554480"/>
              <a:gd name="connsiteY8" fmla="*/ 0 h 13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54480" h="13716" fill="none" extrusionOk="0">
                <a:moveTo>
                  <a:pt x="0" y="0"/>
                </a:moveTo>
                <a:cubicBezTo>
                  <a:pt x="114141" y="-19864"/>
                  <a:pt x="345055" y="-1657"/>
                  <a:pt x="549250" y="0"/>
                </a:cubicBezTo>
                <a:cubicBezTo>
                  <a:pt x="753445" y="1657"/>
                  <a:pt x="862292" y="-5674"/>
                  <a:pt x="1082954" y="0"/>
                </a:cubicBezTo>
                <a:cubicBezTo>
                  <a:pt x="1303616" y="5674"/>
                  <a:pt x="1363530" y="4537"/>
                  <a:pt x="1554480" y="0"/>
                </a:cubicBezTo>
                <a:cubicBezTo>
                  <a:pt x="1553820" y="4959"/>
                  <a:pt x="1554594" y="10798"/>
                  <a:pt x="1554480" y="13716"/>
                </a:cubicBezTo>
                <a:cubicBezTo>
                  <a:pt x="1338847" y="1555"/>
                  <a:pt x="1215066" y="33279"/>
                  <a:pt x="1067410" y="13716"/>
                </a:cubicBezTo>
                <a:cubicBezTo>
                  <a:pt x="919754" y="-5847"/>
                  <a:pt x="800465" y="-1492"/>
                  <a:pt x="549250" y="13716"/>
                </a:cubicBezTo>
                <a:cubicBezTo>
                  <a:pt x="298035" y="28924"/>
                  <a:pt x="158868" y="18197"/>
                  <a:pt x="0" y="13716"/>
                </a:cubicBezTo>
                <a:cubicBezTo>
                  <a:pt x="488" y="8630"/>
                  <a:pt x="480" y="6612"/>
                  <a:pt x="0" y="0"/>
                </a:cubicBezTo>
                <a:close/>
              </a:path>
              <a:path w="1554480" h="13716" stroke="0" extrusionOk="0">
                <a:moveTo>
                  <a:pt x="0" y="0"/>
                </a:moveTo>
                <a:cubicBezTo>
                  <a:pt x="249941" y="-58"/>
                  <a:pt x="367334" y="23448"/>
                  <a:pt x="502615" y="0"/>
                </a:cubicBezTo>
                <a:cubicBezTo>
                  <a:pt x="637897" y="-23448"/>
                  <a:pt x="813653" y="-20418"/>
                  <a:pt x="974141" y="0"/>
                </a:cubicBezTo>
                <a:cubicBezTo>
                  <a:pt x="1134629" y="20418"/>
                  <a:pt x="1268772" y="6288"/>
                  <a:pt x="1554480" y="0"/>
                </a:cubicBezTo>
                <a:cubicBezTo>
                  <a:pt x="1554232" y="4157"/>
                  <a:pt x="1554673" y="7559"/>
                  <a:pt x="1554480" y="13716"/>
                </a:cubicBezTo>
                <a:cubicBezTo>
                  <a:pt x="1336087" y="7600"/>
                  <a:pt x="1310024" y="15187"/>
                  <a:pt x="1067410" y="13716"/>
                </a:cubicBezTo>
                <a:cubicBezTo>
                  <a:pt x="824796" y="12246"/>
                  <a:pt x="787902" y="30075"/>
                  <a:pt x="518160" y="13716"/>
                </a:cubicBezTo>
                <a:cubicBezTo>
                  <a:pt x="248418" y="-2643"/>
                  <a:pt x="133160" y="4633"/>
                  <a:pt x="0" y="13716"/>
                </a:cubicBezTo>
                <a:cubicBezTo>
                  <a:pt x="43" y="9160"/>
                  <a:pt x="-111" y="481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0721" y="502920"/>
            <a:ext cx="5170932" cy="1463040"/>
          </a:xfrm>
        </p:spPr>
        <p:txBody>
          <a:bodyPr anchor="ctr">
            <a:normAutofit/>
          </a:bodyPr>
          <a:lstStyle/>
          <a:p>
            <a:endParaRPr lang="el-GR" sz="190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3202" y="2821256"/>
            <a:ext cx="8188452" cy="289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726542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</TotalTime>
  <Words>539</Words>
  <Application>Microsoft Office PowerPoint</Application>
  <PresentationFormat>On-screen Show (4:3)</PresentationFormat>
  <Paragraphs>34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Arial</vt:lpstr>
      <vt:lpstr>Calibri</vt:lpstr>
      <vt:lpstr>Office Theme</vt:lpstr>
      <vt:lpstr>ΤΕΧΝΟΛΟΓΙΕΣ ΔΙΑΔΙΚΤΥΟΥ ΚΑΙ ΣΧΕΔΙΑΣΗ ΣΤΟΝ ΠΑΓΚΟΣΜΙΟ ΙΣΤΟ Ι</vt:lpstr>
      <vt:lpstr>Εισαγωγή</vt:lpstr>
      <vt:lpstr>Εμφάνιση μιας Web σελίδας</vt:lpstr>
      <vt:lpstr>Web Browsers</vt:lpstr>
      <vt:lpstr>PowerPoint Presentation</vt:lpstr>
      <vt:lpstr>PowerPoint Presentation</vt:lpstr>
      <vt:lpstr>Δομή της HTML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Σχεδιασμός και Ανάπτυξη Ιστοσελίδων</dc:title>
  <dc:creator>user</dc:creator>
  <cp:lastModifiedBy>ΓΚΟΥΤΖΙΟΣ ΣΤΕΦΑΝΟΣ</cp:lastModifiedBy>
  <cp:revision>29</cp:revision>
  <dcterms:created xsi:type="dcterms:W3CDTF">2020-02-22T06:04:45Z</dcterms:created>
  <dcterms:modified xsi:type="dcterms:W3CDTF">2025-03-11T07:22:34Z</dcterms:modified>
</cp:coreProperties>
</file>