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78" autoAdjust="0"/>
  </p:normalViewPr>
  <p:slideViewPr>
    <p:cSldViewPr snapToGrid="0">
      <p:cViewPr varScale="1">
        <p:scale>
          <a:sx n="68" d="100"/>
          <a:sy n="68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1030-25A3-441B-B02D-7B510DD5EBB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B770F-2750-4C95-B565-4792BBA55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2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7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6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7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7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1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7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0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7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cs.kdenlive.org/en/effects_and_filters/video_effects/color_image_correction/greyscale.html#greysca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59A2F6-88FA-7D92-611B-7B4163DCEF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22" r="21145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CE3AA-9C42-9FE6-396B-0CC06FAB8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 correction</a:t>
            </a:r>
            <a:b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l-GR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D30B2-C26F-C262-48C7-B1B47D650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964" y="4785543"/>
            <a:ext cx="5322013" cy="1005657"/>
          </a:xfrm>
        </p:spPr>
        <p:txBody>
          <a:bodyPr>
            <a:normAutofit/>
          </a:bodyPr>
          <a:lstStyle/>
          <a:p>
            <a:r>
              <a:rPr lang="el-GR" dirty="0"/>
              <a:t>Μάθημα </a:t>
            </a:r>
            <a:r>
              <a:rPr lang="en-US" dirty="0"/>
              <a:t>5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/>
              <a:t>Διδάσκων</a:t>
            </a:r>
            <a:r>
              <a:rPr lang="en-US" dirty="0"/>
              <a:t>:</a:t>
            </a:r>
            <a:r>
              <a:rPr lang="el-GR" dirty="0"/>
              <a:t>Γκούτζιος Στέφανος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80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13439D-D98B-40D5-9A0E-81174CFFD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76EA25-405F-EC63-14AB-BAD4E6849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97090-AB38-5273-9850-51D181BE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316" y="909637"/>
            <a:ext cx="5979057" cy="1316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Rgb</a:t>
            </a:r>
            <a:r>
              <a:rPr lang="en-US" dirty="0"/>
              <a:t> color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6FE555-F560-3DF2-C79E-6CC05CE06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56418" y="722376"/>
            <a:ext cx="583946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27ED0F-4E7C-4A3F-43CD-A59960B639FB}"/>
              </a:ext>
            </a:extLst>
          </p:cNvPr>
          <p:cNvSpPr txBox="1"/>
          <p:nvPr/>
        </p:nvSpPr>
        <p:spPr>
          <a:xfrm>
            <a:off x="5511800" y="2226374"/>
            <a:ext cx="5979565" cy="360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Πολλές φορές υπάρχει η ανάγκη να βελτιώσουμε κάποια χρώματα στο οπτικοαστικό υλικό.</a:t>
            </a:r>
            <a:r>
              <a:rPr lang="en-US" dirty="0"/>
              <a:t>E</a:t>
            </a:r>
            <a:r>
              <a:rPr lang="el-GR" dirty="0"/>
              <a:t>φαρμόζουμε από το εφε </a:t>
            </a:r>
            <a:r>
              <a:rPr lang="en-US" dirty="0"/>
              <a:t>RGB adjustment</a:t>
            </a:r>
            <a:r>
              <a:rPr lang="el-GR" dirty="0"/>
              <a:t> και μεταβάλουμε τις ποσότητες των βασικών χρωμάτων για να πετύχουμε το επιθυμητό αποτέλεσμα.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FBAA96-3A8F-0B2B-87E2-319AAB2C5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55466" y="6156846"/>
            <a:ext cx="58745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52AD3BC-9746-C014-7BF6-C79563AF16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027" t="5405" r="1230" b="5128"/>
          <a:stretch/>
        </p:blipFill>
        <p:spPr>
          <a:xfrm>
            <a:off x="1730325" y="722376"/>
            <a:ext cx="2676290" cy="50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5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7B3C8-5390-11AC-D5AB-7472B2497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0F4A16E-295F-54B0-0DA4-1BB2039D6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C119F-F71D-5E60-3DD1-6C10E7B3F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316" y="909637"/>
            <a:ext cx="5979057" cy="1316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Rgb</a:t>
            </a:r>
            <a:r>
              <a:rPr lang="en-US" dirty="0"/>
              <a:t> color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889AC0-A046-D4A4-D050-9DEE3F1A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56418" y="722376"/>
            <a:ext cx="583946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DB31885-CF06-1193-BCF6-E9991993AE0B}"/>
              </a:ext>
            </a:extLst>
          </p:cNvPr>
          <p:cNvSpPr txBox="1"/>
          <p:nvPr/>
        </p:nvSpPr>
        <p:spPr>
          <a:xfrm>
            <a:off x="5511800" y="2226374"/>
            <a:ext cx="5979565" cy="360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Στην διπλανή φωτογραφία προστέθηκε το εφε </a:t>
            </a:r>
            <a:r>
              <a:rPr lang="en-US" dirty="0"/>
              <a:t>RGB</a:t>
            </a:r>
            <a:r>
              <a:rPr lang="el-GR" dirty="0"/>
              <a:t> και προστέθηκε ποσότητα κόκκινου χρώματος για να τονίσουμε  τα βαγόνια του βίντεο.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5A5D9E-DB56-7B4D-3B25-FDA21826C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55466" y="6156846"/>
            <a:ext cx="58745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C723EFD-EC39-FE33-DF3D-1A8E937C3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62" t="13375" r="49674" b="64422"/>
          <a:stretch/>
        </p:blipFill>
        <p:spPr>
          <a:xfrm>
            <a:off x="1526359" y="722376"/>
            <a:ext cx="3207433" cy="2448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9CBA4-508B-EB76-DED5-08AE57827B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11" t="6975" r="8248" b="58564"/>
          <a:stretch/>
        </p:blipFill>
        <p:spPr>
          <a:xfrm>
            <a:off x="1448987" y="3480280"/>
            <a:ext cx="3362178" cy="23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4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25D4B2-1615-2AD2-EB92-B640A708E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6AADF-A00E-5E0D-0D1E-7B8808B3F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559063"/>
            <a:ext cx="3306747" cy="52560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TECHNICOLOR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FF0B6C-73E2-4B40-9280-938C1492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223541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9866E34-9E45-C433-0E48-89C5C0275925}"/>
              </a:ext>
            </a:extLst>
          </p:cNvPr>
          <p:cNvSpPr txBox="1"/>
          <p:nvPr/>
        </p:nvSpPr>
        <p:spPr>
          <a:xfrm>
            <a:off x="4643022" y="622249"/>
            <a:ext cx="6844892" cy="201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Mε</a:t>
            </a:r>
            <a:r>
              <a:rPr lang="en-US" dirty="0"/>
              <a:t> </a:t>
            </a:r>
            <a:r>
              <a:rPr lang="en-US" dirty="0" err="1"/>
              <a:t>την</a:t>
            </a:r>
            <a:r>
              <a:rPr lang="en-US" dirty="0"/>
              <a:t> </a:t>
            </a:r>
            <a:r>
              <a:rPr lang="en-US" dirty="0" err="1"/>
              <a:t>εφ</a:t>
            </a:r>
            <a:r>
              <a:rPr lang="en-US" dirty="0"/>
              <a:t>αρμογή του συγκεκριμμένου εφέ μπορούμε να βελτιώσουμε την εμφάνιση της εικόνας πολύ εύκολα</a:t>
            </a:r>
            <a:r>
              <a:rPr lang="el-GR" dirty="0"/>
              <a:t>.</a:t>
            </a:r>
            <a:r>
              <a:rPr lang="en-US" dirty="0"/>
              <a:t>Μπ</a:t>
            </a:r>
            <a:r>
              <a:rPr lang="en-US" dirty="0" err="1"/>
              <a:t>ορείτε</a:t>
            </a:r>
            <a:r>
              <a:rPr lang="en-US" dirty="0"/>
              <a:t> να δείτε την </a:t>
            </a:r>
            <a:r>
              <a:rPr lang="en-US" dirty="0" err="1"/>
              <a:t>εφ</a:t>
            </a:r>
            <a:r>
              <a:rPr lang="en-US" dirty="0"/>
              <a:t>αρμογή του</a:t>
            </a:r>
            <a:r>
              <a:rPr lang="el-GR" dirty="0"/>
              <a:t> στις παρακάτω εικόνες.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FBDB4-496B-9386-BB26-B739C2AF14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56" r="69864" b="74389"/>
          <a:stretch/>
        </p:blipFill>
        <p:spPr>
          <a:xfrm>
            <a:off x="384359" y="3167064"/>
            <a:ext cx="3174767" cy="996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1A8BC2-0CAC-E835-B6BD-3DE6D6D5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83" t="8153" r="11581" b="56307"/>
          <a:stretch/>
        </p:blipFill>
        <p:spPr>
          <a:xfrm>
            <a:off x="4768446" y="3377732"/>
            <a:ext cx="6368134" cy="24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7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2E30B-3432-0D02-3B48-79FD6159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</a:t>
            </a:r>
            <a:r>
              <a:rPr lang="el-GR" dirty="0"/>
              <a:t>τροπη εγχρωμου βιντεο σε ασπρομαυρο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1888-47C0-3C71-7859-5D34E908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543" y="1935487"/>
            <a:ext cx="10691265" cy="509485"/>
          </a:xfrm>
        </p:spPr>
        <p:txBody>
          <a:bodyPr/>
          <a:lstStyle/>
          <a:p>
            <a:r>
              <a:rPr lang="en-US" b="1" dirty="0"/>
              <a:t>Greyscale</a:t>
            </a:r>
            <a:r>
              <a:rPr lang="en-US" b="1" dirty="0">
                <a:hlinkClick r:id="rId2" tooltip="Link to this heading"/>
              </a:rPr>
              <a:t>¶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13D3B2E-B2F3-CAC4-B347-E29D6C398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543" y="2502199"/>
            <a:ext cx="37119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Αυτό το εφέ/φίλτρο απορρίπτει τις πληροφορίες χρώματος και μετατρέπει την εικόνα πηγής σε κλίμακα του γκρι. </a:t>
            </a:r>
          </a:p>
        </p:txBody>
      </p:sp>
      <p:pic>
        <p:nvPicPr>
          <p:cNvPr id="10" name="Picture 9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B02A432C-8D2E-7B36-0F1A-881520283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32" y="2844525"/>
            <a:ext cx="6148201" cy="7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2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18D15-574E-4D13-98CD-8B9990C4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400800" cy="1307592"/>
          </a:xfrm>
        </p:spPr>
        <p:txBody>
          <a:bodyPr>
            <a:normAutofit/>
          </a:bodyPr>
          <a:lstStyle/>
          <a:p>
            <a:r>
              <a:rPr lang="en-US" b="1" dirty="0"/>
              <a:t>Greyscale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813B4C-6731-0B72-5252-A79AB0E20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A0D06-3F64-69CE-CC55-520C0D336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21992"/>
            <a:ext cx="6400800" cy="3739896"/>
          </a:xfrm>
        </p:spPr>
        <p:txBody>
          <a:bodyPr>
            <a:normAutofit/>
          </a:bodyPr>
          <a:lstStyle/>
          <a:p>
            <a:r>
              <a:rPr lang="el-GR" dirty="0"/>
              <a:t>Στην καρτέλα εφφέ κάνουμε αναζήτηση το </a:t>
            </a:r>
            <a:r>
              <a:rPr lang="en-US" dirty="0"/>
              <a:t>greyscale </a:t>
            </a:r>
            <a:r>
              <a:rPr lang="el-GR" dirty="0"/>
              <a:t>και το προσθέτουμε στο βίντεο που θέλουμε να γίνει ασπρόμαυρο.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8E21F-39B5-AC16-F2B5-DADF6F088E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67" r="69402" b="45641"/>
          <a:stretch/>
        </p:blipFill>
        <p:spPr>
          <a:xfrm>
            <a:off x="8198937" y="1067482"/>
            <a:ext cx="2895014" cy="30567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0E8146-6E65-2E6C-0C86-547E3C925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20A7EFA-C485-F3F0-A761-6743F45E64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8" t="70975" r="73616" b="13066"/>
          <a:stretch/>
        </p:blipFill>
        <p:spPr>
          <a:xfrm>
            <a:off x="8198936" y="4652271"/>
            <a:ext cx="2895013" cy="109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7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C9C5-B68E-897D-4F28-CAB31E53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81468-4F5B-4FC9-A9A8-6652884E0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70408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Παρατηρούμε στην επισκόπηση έργου ότι η μετατροπή έγινε αυτόματα χωρίς κάποια ρύθμιση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EC6DA-4D03-C6B1-1AC5-2B1C9063A8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68" t="11897" r="5684" b="55488"/>
          <a:stretch/>
        </p:blipFill>
        <p:spPr>
          <a:xfrm>
            <a:off x="2208627" y="3115290"/>
            <a:ext cx="6907238" cy="2236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4D9563-8B96-B128-5D56-6E578DCD4251}"/>
              </a:ext>
            </a:extLst>
          </p:cNvPr>
          <p:cNvSpPr txBox="1"/>
          <p:nvPr/>
        </p:nvSpPr>
        <p:spPr>
          <a:xfrm>
            <a:off x="917330" y="132128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Greyscale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124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A139-2189-1B7B-A0D3-B9CA3797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70802-4EEE-07A9-1A76-61AF5BAB1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dirty="0"/>
              <a:t>Τι είναι η αντίθεση (contrast) ; </a:t>
            </a:r>
          </a:p>
          <a:p>
            <a:pPr algn="just" rtl="0">
              <a:buNone/>
            </a:pPr>
            <a:r>
              <a:rPr lang="el-GR" dirty="0">
                <a:effectLst/>
              </a:rPr>
              <a:t>Αντίθεση μιας εικόνας ειναι η αντίθεση των φωτεινών και των σκοτεινών περιοχών της.</a:t>
            </a:r>
            <a:br>
              <a:rPr lang="el-GR" dirty="0">
                <a:effectLst/>
              </a:rPr>
            </a:br>
            <a:endParaRPr lang="el-GR" dirty="0">
              <a:effectLst/>
            </a:endParaRPr>
          </a:p>
          <a:p>
            <a:pPr algn="just" rtl="0">
              <a:buNone/>
            </a:pPr>
            <a:r>
              <a:rPr lang="el-GR" dirty="0">
                <a:effectLst/>
              </a:rPr>
              <a:t>Αυξηση αντίθεσης: Οταν λέμε οτι αυξάνουμε την αντιθεση μιας εικόνας εννοούμε οτι οι φωτεινές περιοχές γινονται φωτεινότερες και οι σκοτεινές σκοτεινότερες.</a:t>
            </a:r>
          </a:p>
          <a:p>
            <a:pPr algn="just" rtl="0">
              <a:buNone/>
            </a:pPr>
            <a:endParaRPr lang="el-GR" dirty="0">
              <a:effectLst/>
            </a:endParaRPr>
          </a:p>
          <a:p>
            <a:pPr algn="just" rtl="0">
              <a:buNone/>
            </a:pPr>
            <a:r>
              <a:rPr lang="el-GR" dirty="0">
                <a:effectLst/>
              </a:rPr>
              <a:t>Μείωση αντίθεσης: Οταν λέμε οτι μείωνουμε την αντίθεση μιας εικόνας εννοουμε οτι οι φωτεινές περιοχές της σκουραίνουν και οι σκοτεινές φωτίζουν.</a:t>
            </a:r>
          </a:p>
          <a:p>
            <a:pPr algn="just" rtl="0">
              <a:buNone/>
            </a:pPr>
            <a:endParaRPr lang="el-GR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4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72EC-F958-AACD-A909-30808AA7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</a:t>
            </a:r>
          </a:p>
        </p:txBody>
      </p:sp>
      <p:pic>
        <p:nvPicPr>
          <p:cNvPr id="5" name="Content Placeholder 4" descr="A screen shot of a video player&#10;&#10;AI-generated content may be incorrect.">
            <a:extLst>
              <a:ext uri="{FF2B5EF4-FFF2-40B4-BE49-F238E27FC236}">
                <a16:creationId xmlns:a16="http://schemas.microsoft.com/office/drawing/2014/main" id="{6C337D8E-7538-2DC5-BF2E-898DAD20F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1" y="3032554"/>
            <a:ext cx="5843331" cy="18800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47E537-219E-00DC-345D-62841ED8C3F7}"/>
              </a:ext>
            </a:extLst>
          </p:cNvPr>
          <p:cNvSpPr txBox="1"/>
          <p:nvPr/>
        </p:nvSpPr>
        <p:spPr>
          <a:xfrm>
            <a:off x="700635" y="3105834"/>
            <a:ext cx="42089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Αναζητούμε στην καρτέλα εφέ  το</a:t>
            </a:r>
            <a:r>
              <a:rPr lang="en-US" sz="2400" dirty="0"/>
              <a:t> effect contrast </a:t>
            </a:r>
            <a:r>
              <a:rPr lang="el-GR" sz="2400" dirty="0"/>
              <a:t>και το προσθέτουμε στο υλικό που θέλουμε να βελτιώσουμε την αντίθεση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6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790CD-87D9-CE64-CD42-6870EFF94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10F5-C33B-E0C4-F187-59F9C795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</a:t>
            </a:r>
          </a:p>
        </p:txBody>
      </p:sp>
      <p:pic>
        <p:nvPicPr>
          <p:cNvPr id="5" name="Content Placeholder 4" descr="A screen shot of a video player&#10;&#10;AI-generated content may be incorrect.">
            <a:extLst>
              <a:ext uri="{FF2B5EF4-FFF2-40B4-BE49-F238E27FC236}">
                <a16:creationId xmlns:a16="http://schemas.microsoft.com/office/drawing/2014/main" id="{C6F970B6-776D-DA5D-745B-EF2FD3F4F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09" y="1798242"/>
            <a:ext cx="4064138" cy="13075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7E1BB4-44CB-090F-A7E8-972D11785D63}"/>
              </a:ext>
            </a:extLst>
          </p:cNvPr>
          <p:cNvSpPr txBox="1"/>
          <p:nvPr/>
        </p:nvSpPr>
        <p:spPr>
          <a:xfrm>
            <a:off x="700635" y="3105834"/>
            <a:ext cx="4208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Αλλάζωντας την τιμή </a:t>
            </a:r>
            <a:r>
              <a:rPr lang="en-US" dirty="0"/>
              <a:t>contrast </a:t>
            </a:r>
            <a:r>
              <a:rPr lang="el-GR" dirty="0"/>
              <a:t> παρατηρείται ότι αλλάζει και η εμφάνιση της εικόνα στην επισκόπηση έργου.Αυξάνοντας την τιμή τα χρώματα γίνονται πιο ζωηρά.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005238-C865-A0F3-409D-78524C688B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854" t="13333" r="8120" b="54713"/>
          <a:stretch/>
        </p:blipFill>
        <p:spPr>
          <a:xfrm>
            <a:off x="4795143" y="3817289"/>
            <a:ext cx="6696222" cy="21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1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5019D-B796-1BB8-CDCD-CECB1F46F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9383-E14D-DB73-B90F-1059FDF2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C2ED8-6581-AA78-52CD-64C1A43B0D43}"/>
              </a:ext>
            </a:extLst>
          </p:cNvPr>
          <p:cNvSpPr txBox="1"/>
          <p:nvPr/>
        </p:nvSpPr>
        <p:spPr>
          <a:xfrm>
            <a:off x="866133" y="2327685"/>
            <a:ext cx="104597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b="1" dirty="0"/>
              <a:t>Τι ειναι ο κορεσμός (saturation) χρώματος;</a:t>
            </a:r>
          </a:p>
          <a:p>
            <a:pPr>
              <a:buNone/>
            </a:pPr>
            <a:r>
              <a:rPr lang="el-GR" b="1" dirty="0"/>
              <a:t> </a:t>
            </a:r>
          </a:p>
          <a:p>
            <a:pPr rtl="0">
              <a:buNone/>
            </a:pPr>
            <a:r>
              <a:rPr lang="el-GR" dirty="0">
                <a:effectLst/>
              </a:rPr>
              <a:t>Ο κορεσμός (saturation) είναι η πυκνότητα του χρώματος, δηλαδή το ποσοστό του άσπρου που περιέχεται μέσα σε αυτό.</a:t>
            </a:r>
            <a:br>
              <a:rPr lang="el-GR" dirty="0">
                <a:effectLst/>
              </a:rPr>
            </a:br>
            <a:endParaRPr lang="el-GR" dirty="0">
              <a:effectLst/>
            </a:endParaRPr>
          </a:p>
          <a:p>
            <a:pPr rtl="0">
              <a:buNone/>
            </a:pPr>
            <a:r>
              <a:rPr lang="el-GR" dirty="0">
                <a:effectLst/>
              </a:rPr>
              <a:t>Η εναλλακτικά, είναι η ποσότητα του χρώματος μιας συγκεκριμένης απόχρωσης και δείχνει ένα χρώμα υπό διαφορετικές συνθήκες φωτισμού (μέρα, νύχτα κλπ).</a:t>
            </a:r>
          </a:p>
          <a:p>
            <a:pPr rtl="0">
              <a:buNone/>
            </a:pPr>
            <a:endParaRPr lang="el-GR" dirty="0">
              <a:effectLst/>
            </a:endParaRPr>
          </a:p>
          <a:p>
            <a:pPr rtl="0"/>
            <a:r>
              <a:rPr lang="el-GR" dirty="0">
                <a:effectLst/>
              </a:rPr>
              <a:t>Θα πρέπει να τονίσουμε ότι όλα τα γκρι χρώματα έχουν μηδενικό κορεσμό.</a:t>
            </a:r>
          </a:p>
        </p:txBody>
      </p:sp>
    </p:spTree>
    <p:extLst>
      <p:ext uri="{BB962C8B-B14F-4D97-AF65-F5344CB8AC3E}">
        <p14:creationId xmlns:p14="http://schemas.microsoft.com/office/powerpoint/2010/main" val="14001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EDF585-54CF-46ED-CAE7-6483ADD60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FEC7A34-539B-4949-BC75-F49D5FFC9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1ADBF-891B-CCD8-9A7D-FF1487D1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316" y="909637"/>
            <a:ext cx="5979057" cy="1316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SATURATION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A057D1-CEFB-1283-383B-DBCC1678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8" r="-4" b="-4"/>
          <a:stretch/>
        </p:blipFill>
        <p:spPr>
          <a:xfrm>
            <a:off x="800101" y="723900"/>
            <a:ext cx="4076700" cy="257361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4B2C18-146D-48F9-BB98-D4E4D70A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56418" y="722376"/>
            <a:ext cx="583946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video recorder&#10;&#10;AI-generated content may be incorrect.">
            <a:extLst>
              <a:ext uri="{FF2B5EF4-FFF2-40B4-BE49-F238E27FC236}">
                <a16:creationId xmlns:a16="http://schemas.microsoft.com/office/drawing/2014/main" id="{21B45468-90D7-1D64-6B28-C0D359072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1" r="33119" b="-1"/>
          <a:stretch/>
        </p:blipFill>
        <p:spPr>
          <a:xfrm>
            <a:off x="800101" y="3560491"/>
            <a:ext cx="4076700" cy="2573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5BED8-27C2-FB7C-50A1-EC69C77571D7}"/>
              </a:ext>
            </a:extLst>
          </p:cNvPr>
          <p:cNvSpPr txBox="1"/>
          <p:nvPr/>
        </p:nvSpPr>
        <p:spPr>
          <a:xfrm>
            <a:off x="5511800" y="2226374"/>
            <a:ext cx="5979565" cy="360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Αναζητούμε στην καρτέλα εφέ το effect Saturation και το προσθέτουμε στο υλικό που θέλουμε να βελτιώσουμε την αντίθεση.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784B1-4DE1-43A3-95B9-A0EB6529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55466" y="6156846"/>
            <a:ext cx="58745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45047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364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Calisto MT</vt:lpstr>
      <vt:lpstr>Univers Condensed</vt:lpstr>
      <vt:lpstr>ChronicleVTI</vt:lpstr>
      <vt:lpstr>Color correction   </vt:lpstr>
      <vt:lpstr>Metaτροπη εγχρωμου βιντεο σε ασπρομαυρο</vt:lpstr>
      <vt:lpstr>Greyscale</vt:lpstr>
      <vt:lpstr> </vt:lpstr>
      <vt:lpstr>Contrast</vt:lpstr>
      <vt:lpstr>Contrast</vt:lpstr>
      <vt:lpstr>Contrast</vt:lpstr>
      <vt:lpstr>SATURATION</vt:lpstr>
      <vt:lpstr>SATURATION</vt:lpstr>
      <vt:lpstr>Rgb color</vt:lpstr>
      <vt:lpstr>Rgb color</vt:lpstr>
      <vt:lpstr>TECHNICOLOR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ΓΚΟΥΤΖΙΟΣ ΣΤΕΦΑΝΟΣ</dc:creator>
  <cp:lastModifiedBy>ΓΚΟΥΤΖΙΟΣ ΣΤΕΦΑΝΟΣ</cp:lastModifiedBy>
  <cp:revision>100</cp:revision>
  <dcterms:created xsi:type="dcterms:W3CDTF">2025-03-15T03:20:31Z</dcterms:created>
  <dcterms:modified xsi:type="dcterms:W3CDTF">2025-04-05T10:09:54Z</dcterms:modified>
</cp:coreProperties>
</file>