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4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4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DCA1-DCF9-42C7-95F0-F2F97FE490C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CCF4-D55D-488E-AC78-1971CA27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Αρχές επεξεργασίας βίντεο και ήχου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848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Email </a:t>
            </a:r>
            <a:r>
              <a:rPr lang="en-US" smtClean="0"/>
              <a:t>:</a:t>
            </a:r>
            <a:r>
              <a:rPr lang="en-US" smtClean="0"/>
              <a:t>sgoutzios@uown.gr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7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Πολύ κοντινό πλάνο 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Extreme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Close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50000"/>
                  </a:schemeClr>
                </a:solidFill>
              </a:rPr>
              <a:t>up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 (ECU) 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Είναι ένα πολύ κοντινό πλάνο σ ένα</a:t>
            </a:r>
            <a:b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αντικείμενο ή χαρακτήρα.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652962" cy="360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92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>
                <a:solidFill>
                  <a:schemeClr val="accent6">
                    <a:lumMod val="50000"/>
                  </a:schemeClr>
                </a:solidFill>
              </a:rPr>
              <a:t>Ανάλογα με την γωνία της κάμερας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(POV).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Το πλάνο όπου η κάμερα δείχνει αυτό που βλέπει ο</a:t>
            </a:r>
            <a:br>
              <a:rPr lang="el-G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χαρακτήρας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152265" cy="263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61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Angle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Όταν η κάμερα που βρίσκεται πιο χαμηλά από την ευθεία του</a:t>
            </a:r>
            <a:br>
              <a:rPr lang="el-G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ματιού με γωνιά προς τα πάνω. Χρησιμοποιείται συνήθως για τονίσει το μέγεθος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του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αντικειμένου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1073"/>
            <a:ext cx="4164647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1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High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Angle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Όταν η κάμερα βρίσκεται ψηλότερα από την ευθεία του ματιού με</a:t>
            </a:r>
            <a:br>
              <a:rPr lang="el-G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γωνία προς τα κάτω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726623" cy="3614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06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shoulder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(OS) Το πλάνο αυτό χρησιμοποιείται συνήθως για να καλύψει το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διάλογο μεταξύ δύο χαρακτήρων. Η κάμερα εστιάζει στον ένα χαρακτήρα ενώ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ταυτόχρονα βλέπουμε και ένα τμήμα του άλλου χαρακτήρα, συνήθως τον ώμο του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68757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6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Αντίστροφο πλάνο (</a:t>
            </a:r>
            <a:r>
              <a:rPr lang="el-G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Reverse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Angle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).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Ονομάζουμε του πλάνο εκείνο που</a:t>
            </a:r>
            <a:br>
              <a:rPr lang="el-G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διαφέρει από το προηγούμενο κατά 180 μοίρες. Από την αντίθετη πλευρά.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6109"/>
            <a:ext cx="6219825" cy="322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15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</a:rPr>
              <a:t>Κινήσεις Κάμερας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</a:rPr>
              <a:t>Πλάνο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l-GR" sz="2800" b="1" i="1" dirty="0" err="1" smtClean="0"/>
              <a:t>Tο</a:t>
            </a:r>
            <a:r>
              <a:rPr lang="el-GR" sz="2800" b="1" i="1" dirty="0" smtClean="0"/>
              <a:t> </a:t>
            </a:r>
            <a:r>
              <a:rPr lang="el-GR" sz="2800" b="1" i="1" dirty="0"/>
              <a:t>πλάνο είναι η πιο μικρή ενότητα ενός </a:t>
            </a:r>
            <a:r>
              <a:rPr lang="el-GR" sz="2800" b="1" i="1" dirty="0" err="1"/>
              <a:t>φίλμ</a:t>
            </a:r>
            <a:r>
              <a:rPr lang="el-GR" sz="2800" b="1" i="1" dirty="0"/>
              <a:t> που η διάρκειά </a:t>
            </a:r>
            <a:r>
              <a:rPr lang="el-GR" sz="2800" b="1" i="1" dirty="0" smtClean="0"/>
              <a:t>του ποικίλει</a:t>
            </a:r>
            <a:r>
              <a:rPr lang="el-GR" sz="2800" b="1" i="1" dirty="0"/>
              <a:t>. Είναι </a:t>
            </a:r>
            <a:r>
              <a:rPr lang="el-GR" sz="2800" b="1" i="1" dirty="0" smtClean="0"/>
              <a:t>μια εικόνα </a:t>
            </a:r>
            <a:r>
              <a:rPr lang="el-GR" sz="2800" b="1" i="1" dirty="0"/>
              <a:t>ή ένα γεγονός που κινηματογραφείται χωρίς σταμάτημα της κάμερας. </a:t>
            </a:r>
            <a:r>
              <a:rPr lang="el-GR" sz="2800" b="1" i="1" dirty="0" smtClean="0"/>
              <a:t>Το πλάνο </a:t>
            </a:r>
            <a:r>
              <a:rPr lang="el-GR" sz="2800" b="1" i="1" dirty="0"/>
              <a:t>σε μια ολοκληρωμένη ταινία που βλέπουμε στην αίθουσα μπορεί να είναι </a:t>
            </a:r>
            <a:r>
              <a:rPr lang="el-GR" sz="2800" b="1" i="1" dirty="0" smtClean="0"/>
              <a:t>μόνο ένα </a:t>
            </a:r>
            <a:r>
              <a:rPr lang="el-GR" sz="2800" b="1" i="1" dirty="0"/>
              <a:t>τμήμα του αρχικού </a:t>
            </a:r>
            <a:r>
              <a:rPr lang="el-GR" sz="2800" b="1" i="1" dirty="0" smtClean="0"/>
              <a:t>πλάνου. Στο </a:t>
            </a:r>
            <a:r>
              <a:rPr lang="el-GR" sz="2800" b="1" i="1" dirty="0"/>
              <a:t>πλάνο ενσωματώνεται η αισθητική του κάδρου που σχηματίζει </a:t>
            </a:r>
            <a:r>
              <a:rPr lang="el-GR" sz="2800" b="1" i="1" dirty="0" smtClean="0"/>
              <a:t>το κινηματογραφικό </a:t>
            </a:r>
            <a:r>
              <a:rPr lang="el-GR" sz="2800" b="1" i="1" dirty="0"/>
              <a:t>καρέ</a:t>
            </a:r>
            <a:r>
              <a:rPr lang="el-GR" sz="2800" b="1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8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386262" cy="3091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66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Είδη πλάνων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• Πάρα πολύ μακρινό πλάνο </a:t>
            </a:r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</a:rPr>
              <a:t>Extreme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</a:rPr>
              <a:t>Long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 (ELS) (</a:t>
            </a:r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</a:rPr>
              <a:t>General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 GV).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Σε αυτό το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 πλάνο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το αντικείμενο είναι πολύ απομακρυσμένο σχεδόν δεν φαίνεται. Σκοπός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του είναι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να δείξει τον περιβάλλοντα χώρο. Συνήθως είναι το πρώτο πλάνο σε 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</a:rPr>
              <a:t>μια καινούργια 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σκηνή. Στόχος του να δείξει στο κοινό που λαμβάνει χώρο η δράση. </a:t>
            </a:r>
            <a:endParaRPr lang="el-G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5791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09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Πολύ μακρινό πλάνο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Very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long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(VLS).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Η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απόσταση είναι μικρότερη από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το αρκετά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μακρινό πλάνο αλλά εξίσου σημαντική. Μπορεί και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αυτή χρησιμοποιηθεί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σαν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πρώτη σκηνή όπου εδώ όμως ο θεατής μπορεί να προσανατολιστεί.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553200" cy="307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5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Μακρινό πλάνο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Long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(LS)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Full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(FS).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Ονομάζουμε το πλάνο εκείνο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που απεικονίζει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ολόκληρο ένα χαρακτήρα.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Μεσαίο πλάνο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Medium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shot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(MS).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Το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πλάνο από τη μέση και πάνω για κάποιο</a:t>
            </a:r>
            <a:b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χαρακτήρα. Χρησιμοποιείται συνήθως όταν θέλουμε να δώσουμε πληροφορίες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041775" cy="2685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65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Μεσαίο κοντινό πλάνο </a:t>
            </a:r>
            <a:r>
              <a:rPr lang="el-G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medium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closeup</a:t>
            </a:r>
            <a:r>
              <a:rPr lang="el-G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(MCU)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Είναι το πλάνο εκείνο που ξεκινά</a:t>
            </a:r>
            <a:b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λίγο κάτω από τους ώμους του χαρακτήρα. Δείχνει το χαρακτήρα πιο καθαρά χωρίς</a:t>
            </a:r>
            <a:b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να χρειάζεται να πλησιάσουμε</a:t>
            </a:r>
            <a:r>
              <a:rPr lang="el-G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πολύ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7008"/>
            <a:ext cx="3990975" cy="32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15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553200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Κοντινό πλάνο 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up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 (CU)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Είναι ένα κλειστό πλάνο όπου το αντικείμενο καλύπτει</a:t>
            </a:r>
            <a:b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όλο το κάδρο. Εάν είναι κάποιος χαρακτήρας τότε είναι το πρόσωπο του που </a:t>
            </a:r>
            <a:r>
              <a:rPr lang="el-GR" sz="2400" b="1" dirty="0" err="1" smtClean="0">
                <a:solidFill>
                  <a:schemeClr val="accent2">
                    <a:lumMod val="75000"/>
                  </a:schemeClr>
                </a:solidFill>
              </a:rPr>
              <a:t>γεμίζειτο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κάδρο. Χρησιμοποιείται συνήθως για να δείξουμε συναισθήματα.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82" y="2743200"/>
            <a:ext cx="4537075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9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327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Αρχές επεξεργασίας βίντεο και ήχου</vt:lpstr>
      <vt:lpstr>Πλάνο</vt:lpstr>
      <vt:lpstr>PowerPoint Presentation</vt:lpstr>
      <vt:lpstr>Είδη πλάνων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Ανάλογα με την γωνία της κάμερας  </vt:lpstr>
      <vt:lpstr>PowerPoint Presentation</vt:lpstr>
      <vt:lpstr>PowerPoint Presentation</vt:lpstr>
      <vt:lpstr>PowerPoint Presentation</vt:lpstr>
      <vt:lpstr>PowerPoint Presentation</vt:lpstr>
      <vt:lpstr>Κινήσεις Κάμερας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2017-10-28T07:14:53Z</dcterms:created>
  <dcterms:modified xsi:type="dcterms:W3CDTF">2021-03-11T08:35:04Z</dcterms:modified>
</cp:coreProperties>
</file>