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57" r:id="rId3"/>
    <p:sldId id="576" r:id="rId4"/>
    <p:sldId id="577" r:id="rId5"/>
    <p:sldId id="578" r:id="rId6"/>
    <p:sldId id="579" r:id="rId7"/>
    <p:sldId id="580" r:id="rId8"/>
    <p:sldId id="581" r:id="rId9"/>
    <p:sldId id="582" r:id="rId10"/>
    <p:sldId id="532" r:id="rId11"/>
    <p:sldId id="583" r:id="rId12"/>
    <p:sldId id="533" r:id="rId13"/>
    <p:sldId id="488" r:id="rId14"/>
    <p:sldId id="536" r:id="rId15"/>
    <p:sldId id="584" r:id="rId16"/>
    <p:sldId id="585" r:id="rId17"/>
    <p:sldId id="586" r:id="rId18"/>
    <p:sldId id="587" r:id="rId19"/>
    <p:sldId id="588" r:id="rId20"/>
    <p:sldId id="589" r:id="rId21"/>
    <p:sldId id="590" r:id="rId22"/>
    <p:sldId id="651" r:id="rId23"/>
    <p:sldId id="527" r:id="rId24"/>
    <p:sldId id="539" r:id="rId25"/>
    <p:sldId id="540" r:id="rId26"/>
    <p:sldId id="628" r:id="rId27"/>
    <p:sldId id="629" r:id="rId28"/>
    <p:sldId id="630" r:id="rId29"/>
    <p:sldId id="545" r:id="rId30"/>
    <p:sldId id="546" r:id="rId31"/>
    <p:sldId id="631" r:id="rId32"/>
    <p:sldId id="632" r:id="rId33"/>
    <p:sldId id="633" r:id="rId34"/>
    <p:sldId id="550" r:id="rId35"/>
    <p:sldId id="551" r:id="rId36"/>
    <p:sldId id="634" r:id="rId37"/>
    <p:sldId id="635" r:id="rId38"/>
    <p:sldId id="636" r:id="rId39"/>
    <p:sldId id="637" r:id="rId40"/>
    <p:sldId id="638" r:id="rId41"/>
    <p:sldId id="639" r:id="rId42"/>
    <p:sldId id="640" r:id="rId43"/>
    <p:sldId id="646" r:id="rId44"/>
    <p:sldId id="647" r:id="rId45"/>
    <p:sldId id="648" r:id="rId46"/>
    <p:sldId id="649" r:id="rId47"/>
    <p:sldId id="650" r:id="rId48"/>
    <p:sldId id="481" r:id="rId4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7E16"/>
    <a:srgbClr val="E4B22D"/>
    <a:srgbClr val="AD3054"/>
    <a:srgbClr val="D3D4D6"/>
    <a:srgbClr val="44C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0"/>
    <p:restoredTop sz="94605"/>
  </p:normalViewPr>
  <p:slideViewPr>
    <p:cSldViewPr snapToGrid="0" snapToObjects="1">
      <p:cViewPr varScale="1">
        <p:scale>
          <a:sx n="83" d="100"/>
          <a:sy n="83" d="100"/>
        </p:scale>
        <p:origin x="9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629948-714A-B74E-9D3B-18E56EC1E86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EB907B1-E436-CC42-83AF-4F3A94EA2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0458C39-83D4-6949-9B4D-4416036FEB7B}"/>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5" name="Θέση υποσέλιδου 4">
            <a:extLst>
              <a:ext uri="{FF2B5EF4-FFF2-40B4-BE49-F238E27FC236}">
                <a16:creationId xmlns:a16="http://schemas.microsoft.com/office/drawing/2014/main" id="{5B0D3B85-E4A4-2A42-B4B9-094929FE27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658A4B0-6D23-C545-8C12-984B064DE5C2}"/>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176140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57F0F5-6494-6F4F-B620-E456FCD59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BDBC017-5D2C-7B4C-8E54-B1290FB89D5C}"/>
              </a:ext>
            </a:extLst>
          </p:cNvPr>
          <p:cNvSpPr>
            <a:spLocks noGrp="1"/>
          </p:cNvSpPr>
          <p:nvPr>
            <p:ph type="body" orient="vert" idx="1"/>
          </p:nvPr>
        </p:nvSpPr>
        <p:spPr/>
        <p:txBody>
          <a:bodyPr vert="eaVert"/>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ημερομηνίας 3">
            <a:extLst>
              <a:ext uri="{FF2B5EF4-FFF2-40B4-BE49-F238E27FC236}">
                <a16:creationId xmlns:a16="http://schemas.microsoft.com/office/drawing/2014/main" id="{9FB6ADCC-8167-A549-93F8-E80CAF6E05DC}"/>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5" name="Θέση υποσέλιδου 4">
            <a:extLst>
              <a:ext uri="{FF2B5EF4-FFF2-40B4-BE49-F238E27FC236}">
                <a16:creationId xmlns:a16="http://schemas.microsoft.com/office/drawing/2014/main" id="{1548506D-7116-CF42-9535-8B4F6B04DA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BBFD64-F107-754B-915A-CFA6BC8B846E}"/>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226759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EAF6CDF-E2BB-EC45-8A9C-5C66C0735C6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4138670-A410-2342-B6B1-47B742ABD303}"/>
              </a:ext>
            </a:extLst>
          </p:cNvPr>
          <p:cNvSpPr>
            <a:spLocks noGrp="1"/>
          </p:cNvSpPr>
          <p:nvPr>
            <p:ph type="body" orient="vert" idx="1"/>
          </p:nvPr>
        </p:nvSpPr>
        <p:spPr>
          <a:xfrm>
            <a:off x="838200" y="365125"/>
            <a:ext cx="7734300" cy="5811838"/>
          </a:xfrm>
        </p:spPr>
        <p:txBody>
          <a:bodyPr vert="eaVert"/>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ημερομηνίας 3">
            <a:extLst>
              <a:ext uri="{FF2B5EF4-FFF2-40B4-BE49-F238E27FC236}">
                <a16:creationId xmlns:a16="http://schemas.microsoft.com/office/drawing/2014/main" id="{7FFBA9A9-DB72-CE45-AC43-30C7591733FA}"/>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5" name="Θέση υποσέλιδου 4">
            <a:extLst>
              <a:ext uri="{FF2B5EF4-FFF2-40B4-BE49-F238E27FC236}">
                <a16:creationId xmlns:a16="http://schemas.microsoft.com/office/drawing/2014/main" id="{36BB4519-A31E-8D4F-A150-FE56CE27E22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C12A589-4B05-8E49-9058-31B1E119AB03}"/>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107416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3D10B1-EA69-E245-85D2-8F44CAC884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DAEB11F-351D-5545-8923-E7AAF2CBBA39}"/>
              </a:ext>
            </a:extLst>
          </p:cNvPr>
          <p:cNvSpPr>
            <a:spLocks noGrp="1"/>
          </p:cNvSpPr>
          <p:nvPr>
            <p:ph idx="1"/>
          </p:nvPr>
        </p:nvSpPr>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ημερομηνίας 3">
            <a:extLst>
              <a:ext uri="{FF2B5EF4-FFF2-40B4-BE49-F238E27FC236}">
                <a16:creationId xmlns:a16="http://schemas.microsoft.com/office/drawing/2014/main" id="{A8AB796F-D360-FB47-9267-78A902722F48}"/>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5" name="Θέση υποσέλιδου 4">
            <a:extLst>
              <a:ext uri="{FF2B5EF4-FFF2-40B4-BE49-F238E27FC236}">
                <a16:creationId xmlns:a16="http://schemas.microsoft.com/office/drawing/2014/main" id="{87D15BD6-6169-5744-9DEA-EFF81B9E94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9693B1A-66BF-7440-B540-C73E7FBBE602}"/>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2989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91200E-BD6A-8B4E-ADCB-99E05A7B4E9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CD26551-16D0-7548-A607-D5ADEEC8D4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ημερομηνίας 3">
            <a:extLst>
              <a:ext uri="{FF2B5EF4-FFF2-40B4-BE49-F238E27FC236}">
                <a16:creationId xmlns:a16="http://schemas.microsoft.com/office/drawing/2014/main" id="{C079CE42-2AC1-9D45-9EAA-F5292DB74E13}"/>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5" name="Θέση υποσέλιδου 4">
            <a:extLst>
              <a:ext uri="{FF2B5EF4-FFF2-40B4-BE49-F238E27FC236}">
                <a16:creationId xmlns:a16="http://schemas.microsoft.com/office/drawing/2014/main" id="{030C1471-BE4D-A247-9E5D-6BE8CCFEDBC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C14D2B-85D8-E74A-8211-5B4D9A4798CE}"/>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142405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BB172-40D0-E544-B207-9E93DE5B253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D5EE0AC-522E-434F-AD3A-D19DEF5744A9}"/>
              </a:ext>
            </a:extLst>
          </p:cNvPr>
          <p:cNvSpPr>
            <a:spLocks noGrp="1"/>
          </p:cNvSpPr>
          <p:nvPr>
            <p:ph sz="half" idx="1"/>
          </p:nvPr>
        </p:nvSpPr>
        <p:spPr>
          <a:xfrm>
            <a:off x="838200" y="1825625"/>
            <a:ext cx="5181600" cy="4351338"/>
          </a:xfrm>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περιεχομένου 3">
            <a:extLst>
              <a:ext uri="{FF2B5EF4-FFF2-40B4-BE49-F238E27FC236}">
                <a16:creationId xmlns:a16="http://schemas.microsoft.com/office/drawing/2014/main" id="{44D7B9E5-84CA-564E-A8B8-61E5C86F329F}"/>
              </a:ext>
            </a:extLst>
          </p:cNvPr>
          <p:cNvSpPr>
            <a:spLocks noGrp="1"/>
          </p:cNvSpPr>
          <p:nvPr>
            <p:ph sz="half" idx="2"/>
          </p:nvPr>
        </p:nvSpPr>
        <p:spPr>
          <a:xfrm>
            <a:off x="6172200" y="1825625"/>
            <a:ext cx="5181600" cy="4351338"/>
          </a:xfrm>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5" name="Θέση ημερομηνίας 4">
            <a:extLst>
              <a:ext uri="{FF2B5EF4-FFF2-40B4-BE49-F238E27FC236}">
                <a16:creationId xmlns:a16="http://schemas.microsoft.com/office/drawing/2014/main" id="{22129775-F62D-0340-A0F5-E0D745C0CDA7}"/>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6" name="Θέση υποσέλιδου 5">
            <a:extLst>
              <a:ext uri="{FF2B5EF4-FFF2-40B4-BE49-F238E27FC236}">
                <a16:creationId xmlns:a16="http://schemas.microsoft.com/office/drawing/2014/main" id="{89E80517-A241-6D42-BA85-C06CA49300C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C89B22A-E11B-6A46-B87D-4B7F4E9524E8}"/>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400403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980E3E-4A1F-B445-8692-A1B164E5A3E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037F46C-88DF-F14E-A10C-19BA3FE44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περιεχομένου 3">
            <a:extLst>
              <a:ext uri="{FF2B5EF4-FFF2-40B4-BE49-F238E27FC236}">
                <a16:creationId xmlns:a16="http://schemas.microsoft.com/office/drawing/2014/main" id="{0B0194A4-0CF2-E643-8E9F-FA78B6890F7A}"/>
              </a:ext>
            </a:extLst>
          </p:cNvPr>
          <p:cNvSpPr>
            <a:spLocks noGrp="1"/>
          </p:cNvSpPr>
          <p:nvPr>
            <p:ph sz="half" idx="2"/>
          </p:nvPr>
        </p:nvSpPr>
        <p:spPr>
          <a:xfrm>
            <a:off x="839788" y="2505075"/>
            <a:ext cx="5157787" cy="3684588"/>
          </a:xfrm>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5" name="Θέση κειμένου 4">
            <a:extLst>
              <a:ext uri="{FF2B5EF4-FFF2-40B4-BE49-F238E27FC236}">
                <a16:creationId xmlns:a16="http://schemas.microsoft.com/office/drawing/2014/main" id="{3EC2ADC4-77DD-C143-9CAE-00EE923DA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6" name="Θέση περιεχομένου 5">
            <a:extLst>
              <a:ext uri="{FF2B5EF4-FFF2-40B4-BE49-F238E27FC236}">
                <a16:creationId xmlns:a16="http://schemas.microsoft.com/office/drawing/2014/main" id="{6E9F2C9D-D50A-DD48-9347-DEEF63A9A008}"/>
              </a:ext>
            </a:extLst>
          </p:cNvPr>
          <p:cNvSpPr>
            <a:spLocks noGrp="1"/>
          </p:cNvSpPr>
          <p:nvPr>
            <p:ph sz="quarter" idx="4"/>
          </p:nvPr>
        </p:nvSpPr>
        <p:spPr>
          <a:xfrm>
            <a:off x="6172200" y="2505075"/>
            <a:ext cx="5183188" cy="3684588"/>
          </a:xfrm>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7" name="Θέση ημερομηνίας 6">
            <a:extLst>
              <a:ext uri="{FF2B5EF4-FFF2-40B4-BE49-F238E27FC236}">
                <a16:creationId xmlns:a16="http://schemas.microsoft.com/office/drawing/2014/main" id="{DDDF5E92-CF37-AA4B-AABB-7A063D0C8E6D}"/>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8" name="Θέση υποσέλιδου 7">
            <a:extLst>
              <a:ext uri="{FF2B5EF4-FFF2-40B4-BE49-F238E27FC236}">
                <a16:creationId xmlns:a16="http://schemas.microsoft.com/office/drawing/2014/main" id="{4945FA26-3FBD-944F-970F-72497117719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049A1B9-E5BA-2342-B7C4-9681B0FC157A}"/>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392668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DD55EC-BBCC-DA47-BF95-360BF83154B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77883AC-F2D1-C744-A4C9-6BF92C39487E}"/>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4" name="Θέση υποσέλιδου 3">
            <a:extLst>
              <a:ext uri="{FF2B5EF4-FFF2-40B4-BE49-F238E27FC236}">
                <a16:creationId xmlns:a16="http://schemas.microsoft.com/office/drawing/2014/main" id="{3689DC81-87AA-F549-91E8-153D5EC4655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2194641-62AA-304C-8EEE-C97DC37431F3}"/>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417011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7745D3D-ACEB-C74B-BF21-E9C8B34A43AF}"/>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3" name="Θέση υποσέλιδου 2">
            <a:extLst>
              <a:ext uri="{FF2B5EF4-FFF2-40B4-BE49-F238E27FC236}">
                <a16:creationId xmlns:a16="http://schemas.microsoft.com/office/drawing/2014/main" id="{6B0D7E72-00DB-C343-BD2B-4E8D85A5F21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2C54AED-C89D-9746-A242-149254BB7302}"/>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72697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82C537-05EF-5140-A442-3715609B15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108CC50-1B9D-4240-BEC2-8D333E9A8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κειμένου 3">
            <a:extLst>
              <a:ext uri="{FF2B5EF4-FFF2-40B4-BE49-F238E27FC236}">
                <a16:creationId xmlns:a16="http://schemas.microsoft.com/office/drawing/2014/main" id="{08F9B970-FD2A-6446-BD17-0AD096EC1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5" name="Θέση ημερομηνίας 4">
            <a:extLst>
              <a:ext uri="{FF2B5EF4-FFF2-40B4-BE49-F238E27FC236}">
                <a16:creationId xmlns:a16="http://schemas.microsoft.com/office/drawing/2014/main" id="{44E98A16-673A-2349-B2B9-55DF1ECE0D47}"/>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6" name="Θέση υποσέλιδου 5">
            <a:extLst>
              <a:ext uri="{FF2B5EF4-FFF2-40B4-BE49-F238E27FC236}">
                <a16:creationId xmlns:a16="http://schemas.microsoft.com/office/drawing/2014/main" id="{8A6D46B5-9963-9840-AA40-5DF3D6BC153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7893761-A673-4142-AE39-27175F97A91D}"/>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193658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C9742E-00ED-E845-A9AD-7BFAEA6CF59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62A71FB-913D-5246-AA75-16F901BB3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C5483AD-B213-F747-BD3C-323478FFF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5" name="Θέση ημερομηνίας 4">
            <a:extLst>
              <a:ext uri="{FF2B5EF4-FFF2-40B4-BE49-F238E27FC236}">
                <a16:creationId xmlns:a16="http://schemas.microsoft.com/office/drawing/2014/main" id="{240C10FD-4B0C-6249-B435-B75E47D47440}"/>
              </a:ext>
            </a:extLst>
          </p:cNvPr>
          <p:cNvSpPr>
            <a:spLocks noGrp="1"/>
          </p:cNvSpPr>
          <p:nvPr>
            <p:ph type="dt" sz="half" idx="10"/>
          </p:nvPr>
        </p:nvSpPr>
        <p:spPr/>
        <p:txBody>
          <a:bodyPr/>
          <a:lstStyle/>
          <a:p>
            <a:fld id="{E91C3D7D-4998-394F-9A28-3741526A3E02}" type="datetimeFigureOut">
              <a:rPr lang="el-GR" smtClean="0"/>
              <a:t>5/11/24</a:t>
            </a:fld>
            <a:endParaRPr lang="el-GR"/>
          </a:p>
        </p:txBody>
      </p:sp>
      <p:sp>
        <p:nvSpPr>
          <p:cNvPr id="6" name="Θέση υποσέλιδου 5">
            <a:extLst>
              <a:ext uri="{FF2B5EF4-FFF2-40B4-BE49-F238E27FC236}">
                <a16:creationId xmlns:a16="http://schemas.microsoft.com/office/drawing/2014/main" id="{3017BD79-5502-BF4B-AABF-4557103E94F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A675495-F142-D844-8651-F146CBE1D53E}"/>
              </a:ext>
            </a:extLst>
          </p:cNvPr>
          <p:cNvSpPr>
            <a:spLocks noGrp="1"/>
          </p:cNvSpPr>
          <p:nvPr>
            <p:ph type="sldNum" sz="quarter" idx="12"/>
          </p:nvPr>
        </p:nvSpPr>
        <p:spPr/>
        <p:txBody>
          <a:bodyPr/>
          <a:lstStyle/>
          <a:p>
            <a:fld id="{4A9C9590-3847-F747-9741-BA293A4F1512}" type="slidenum">
              <a:rPr lang="el-GR" smtClean="0"/>
              <a:t>‹#›</a:t>
            </a:fld>
            <a:endParaRPr lang="el-GR"/>
          </a:p>
        </p:txBody>
      </p:sp>
    </p:spTree>
    <p:extLst>
      <p:ext uri="{BB962C8B-B14F-4D97-AF65-F5344CB8AC3E}">
        <p14:creationId xmlns:p14="http://schemas.microsoft.com/office/powerpoint/2010/main" val="275503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AF13F9E-B352-3F4C-8E9C-B6C2FD72B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88E46FF-7910-364A-8075-809DE8D66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ημερομηνίας 3">
            <a:extLst>
              <a:ext uri="{FF2B5EF4-FFF2-40B4-BE49-F238E27FC236}">
                <a16:creationId xmlns:a16="http://schemas.microsoft.com/office/drawing/2014/main" id="{368544E9-30D6-DF45-92CE-4BA7FDBF6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C3D7D-4998-394F-9A28-3741526A3E02}" type="datetimeFigureOut">
              <a:rPr lang="el-GR" smtClean="0"/>
              <a:t>5/11/24</a:t>
            </a:fld>
            <a:endParaRPr lang="el-GR"/>
          </a:p>
        </p:txBody>
      </p:sp>
      <p:sp>
        <p:nvSpPr>
          <p:cNvPr id="5" name="Θέση υποσέλιδου 4">
            <a:extLst>
              <a:ext uri="{FF2B5EF4-FFF2-40B4-BE49-F238E27FC236}">
                <a16:creationId xmlns:a16="http://schemas.microsoft.com/office/drawing/2014/main" id="{D7BC4F10-8305-3D48-B25D-1F7F37F5F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9BB7788-F022-944C-8A87-1B615170A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C9590-3847-F747-9741-BA293A4F1512}" type="slidenum">
              <a:rPr lang="el-GR" smtClean="0"/>
              <a:t>‹#›</a:t>
            </a:fld>
            <a:endParaRPr lang="el-GR"/>
          </a:p>
        </p:txBody>
      </p:sp>
    </p:spTree>
    <p:extLst>
      <p:ext uri="{BB962C8B-B14F-4D97-AF65-F5344CB8AC3E}">
        <p14:creationId xmlns:p14="http://schemas.microsoft.com/office/powerpoint/2010/main" val="80264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385A031-8843-6B4C-92DE-5FC35DACDE64}"/>
              </a:ext>
            </a:extLst>
          </p:cNvPr>
          <p:cNvPicPr>
            <a:picLocks noChangeAspect="1"/>
          </p:cNvPicPr>
          <p:nvPr/>
        </p:nvPicPr>
        <p:blipFill rotWithShape="1">
          <a:blip r:embed="rId2"/>
          <a:srcRect b="15146"/>
          <a:stretch/>
        </p:blipFill>
        <p:spPr>
          <a:xfrm>
            <a:off x="9993662" y="6388950"/>
            <a:ext cx="1391514" cy="497552"/>
          </a:xfrm>
          <a:prstGeom prst="rect">
            <a:avLst/>
          </a:prstGeom>
        </p:spPr>
      </p:pic>
      <p:pic>
        <p:nvPicPr>
          <p:cNvPr id="5" name="Εικόνα 4">
            <a:extLst>
              <a:ext uri="{FF2B5EF4-FFF2-40B4-BE49-F238E27FC236}">
                <a16:creationId xmlns:a16="http://schemas.microsoft.com/office/drawing/2014/main" id="{8AA668C3-BCFD-F847-88F2-E431FD86B158}"/>
              </a:ext>
            </a:extLst>
          </p:cNvPr>
          <p:cNvPicPr>
            <a:picLocks noChangeAspect="1"/>
          </p:cNvPicPr>
          <p:nvPr/>
        </p:nvPicPr>
        <p:blipFill rotWithShape="1">
          <a:blip r:embed="rId3"/>
          <a:srcRect t="23965" b="17900"/>
          <a:stretch/>
        </p:blipFill>
        <p:spPr>
          <a:xfrm>
            <a:off x="11385176" y="6388950"/>
            <a:ext cx="806824" cy="469050"/>
          </a:xfrm>
          <a:prstGeom prst="rect">
            <a:avLst/>
          </a:prstGeom>
        </p:spPr>
      </p:pic>
      <p:sp>
        <p:nvSpPr>
          <p:cNvPr id="6" name="Ορθογώνιο 5">
            <a:extLst>
              <a:ext uri="{FF2B5EF4-FFF2-40B4-BE49-F238E27FC236}">
                <a16:creationId xmlns:a16="http://schemas.microsoft.com/office/drawing/2014/main" id="{6DB489BF-55B7-4442-9A7E-C73E0A32D180}"/>
              </a:ext>
            </a:extLst>
          </p:cNvPr>
          <p:cNvSpPr/>
          <p:nvPr/>
        </p:nvSpPr>
        <p:spPr>
          <a:xfrm>
            <a:off x="508103" y="778710"/>
            <a:ext cx="11443370" cy="1754326"/>
          </a:xfrm>
          <a:prstGeom prst="rect">
            <a:avLst/>
          </a:prstGeom>
        </p:spPr>
        <p:txBody>
          <a:bodyPr wrap="square">
            <a:spAutoFit/>
          </a:bodyPr>
          <a:lstStyle/>
          <a:p>
            <a:pPr algn="ctr"/>
            <a:r>
              <a:rPr lang="el-GR" sz="5400" b="1" dirty="0">
                <a:solidFill>
                  <a:srgbClr val="E4B22D"/>
                </a:solidFill>
                <a:latin typeface="Times New Roman" panose="02020603050405020304" pitchFamily="18" charset="0"/>
                <a:cs typeface="Times New Roman" panose="02020603050405020304" pitchFamily="18" charset="0"/>
              </a:rPr>
              <a:t>ΕΙΣΑΓΩΓΗ ΣΤΗΝ</a:t>
            </a:r>
          </a:p>
          <a:p>
            <a:pPr algn="ctr"/>
            <a:r>
              <a:rPr lang="el-GR" sz="5400" b="1" dirty="0">
                <a:solidFill>
                  <a:srgbClr val="E4B22D"/>
                </a:solidFill>
                <a:latin typeface="Times New Roman" panose="02020603050405020304" pitchFamily="18" charset="0"/>
                <a:cs typeface="Times New Roman" panose="02020603050405020304" pitchFamily="18" charset="0"/>
              </a:rPr>
              <a:t>ΨΥΧΟΛΟΓΙΑ ΤΗΣ ΕΠΙΚΟΙΝΩΝΙΑΣ</a:t>
            </a:r>
          </a:p>
        </p:txBody>
      </p:sp>
      <p:sp>
        <p:nvSpPr>
          <p:cNvPr id="7" name="Ορθογώνιο 6">
            <a:extLst>
              <a:ext uri="{FF2B5EF4-FFF2-40B4-BE49-F238E27FC236}">
                <a16:creationId xmlns:a16="http://schemas.microsoft.com/office/drawing/2014/main" id="{3F1BFCCE-3817-CA48-B285-E1ECDB3E01BD}"/>
              </a:ext>
            </a:extLst>
          </p:cNvPr>
          <p:cNvSpPr/>
          <p:nvPr/>
        </p:nvSpPr>
        <p:spPr>
          <a:xfrm>
            <a:off x="4408943" y="2533036"/>
            <a:ext cx="3203121" cy="646331"/>
          </a:xfrm>
          <a:prstGeom prst="rect">
            <a:avLst/>
          </a:prstGeom>
        </p:spPr>
        <p:txBody>
          <a:bodyPr wrap="none">
            <a:spAutoFit/>
          </a:bodyPr>
          <a:lstStyle/>
          <a:p>
            <a:r>
              <a:rPr lang="el-GR" sz="3600" b="1" dirty="0">
                <a:solidFill>
                  <a:srgbClr val="E4B22D"/>
                </a:solidFill>
                <a:latin typeface="Times New Roman" panose="02020603050405020304" pitchFamily="18" charset="0"/>
                <a:cs typeface="Times New Roman" panose="02020603050405020304" pitchFamily="18" charset="0"/>
              </a:rPr>
              <a:t>1ο ΕΞΑΜΗΝΟ</a:t>
            </a:r>
          </a:p>
        </p:txBody>
      </p:sp>
      <p:pic>
        <p:nvPicPr>
          <p:cNvPr id="8" name="Εικόνα 7">
            <a:extLst>
              <a:ext uri="{FF2B5EF4-FFF2-40B4-BE49-F238E27FC236}">
                <a16:creationId xmlns:a16="http://schemas.microsoft.com/office/drawing/2014/main" id="{25F0AF23-0741-B547-B4BB-AC4D7A26A3EE}"/>
              </a:ext>
            </a:extLst>
          </p:cNvPr>
          <p:cNvPicPr>
            <a:picLocks noChangeAspect="1"/>
          </p:cNvPicPr>
          <p:nvPr/>
        </p:nvPicPr>
        <p:blipFill>
          <a:blip r:embed="rId4"/>
          <a:stretch>
            <a:fillRect/>
          </a:stretch>
        </p:blipFill>
        <p:spPr>
          <a:xfrm>
            <a:off x="201478" y="-112433"/>
            <a:ext cx="229134" cy="7082866"/>
          </a:xfrm>
          <a:prstGeom prst="rect">
            <a:avLst/>
          </a:prstGeom>
        </p:spPr>
      </p:pic>
      <p:sp>
        <p:nvSpPr>
          <p:cNvPr id="10" name="Ορθογώνιο 9">
            <a:extLst>
              <a:ext uri="{FF2B5EF4-FFF2-40B4-BE49-F238E27FC236}">
                <a16:creationId xmlns:a16="http://schemas.microsoft.com/office/drawing/2014/main" id="{74EC32C4-E0D9-3541-8A4A-11FB8BB6E6B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061C22F5-DC6D-4749-8F52-03F6C3574044}"/>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a:extLst>
              <a:ext uri="{FF2B5EF4-FFF2-40B4-BE49-F238E27FC236}">
                <a16:creationId xmlns:a16="http://schemas.microsoft.com/office/drawing/2014/main" id="{4498F46F-1378-0D45-BDB3-517B6A2937E7}"/>
              </a:ext>
            </a:extLst>
          </p:cNvPr>
          <p:cNvSpPr/>
          <p:nvPr/>
        </p:nvSpPr>
        <p:spPr>
          <a:xfrm>
            <a:off x="430612" y="6334780"/>
            <a:ext cx="5970493" cy="523220"/>
          </a:xfrm>
          <a:prstGeom prst="rect">
            <a:avLst/>
          </a:prstGeom>
        </p:spPr>
        <p:txBody>
          <a:bodyPr wrap="square">
            <a:spAutoFit/>
          </a:bodyPr>
          <a:lstStyle/>
          <a:p>
            <a:r>
              <a:rPr lang="el-GR" sz="2800" b="1" dirty="0">
                <a:solidFill>
                  <a:srgbClr val="E4B22D"/>
                </a:solidFill>
                <a:latin typeface="Times New Roman" panose="02020603050405020304" pitchFamily="18" charset="0"/>
                <a:cs typeface="Times New Roman" panose="02020603050405020304" pitchFamily="18" charset="0"/>
              </a:rPr>
              <a:t>ΔΙΔΑΣΚΩΝ: Δρ. Αγγέλου Γιάννης</a:t>
            </a:r>
          </a:p>
        </p:txBody>
      </p:sp>
    </p:spTree>
    <p:extLst>
      <p:ext uri="{BB962C8B-B14F-4D97-AF65-F5344CB8AC3E}">
        <p14:creationId xmlns:p14="http://schemas.microsoft.com/office/powerpoint/2010/main" val="4136799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Ενήλικη ύπαρξη: ορθολογική και </a:t>
            </a:r>
            <a:r>
              <a:rPr lang="el-GR" sz="3200" b="1" dirty="0" err="1">
                <a:solidFill>
                  <a:srgbClr val="E4B22D"/>
                </a:solidFill>
                <a:latin typeface="Times New Roman" panose="02020603050405020304" pitchFamily="18" charset="0"/>
                <a:cs typeface="Times New Roman" panose="02020603050405020304" pitchFamily="18" charset="0"/>
              </a:rPr>
              <a:t>αποστασιωποιημένη</a:t>
            </a:r>
            <a:r>
              <a:rPr lang="el-GR" sz="3200" b="1" dirty="0">
                <a:solidFill>
                  <a:srgbClr val="E4B22D"/>
                </a:solidFill>
                <a:latin typeface="Times New Roman" panose="02020603050405020304" pitchFamily="18" charset="0"/>
                <a:cs typeface="Times New Roman" panose="02020603050405020304" pitchFamily="18" charset="0"/>
              </a:rPr>
              <a:t> θεώρηση των πραγμάτων</a:t>
            </a:r>
          </a:p>
          <a:p>
            <a:pPr marL="914400" lvl="1"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Απομάκρυνση από τον κόσμο των συγκινήσεων</a:t>
            </a:r>
          </a:p>
          <a:p>
            <a:pPr marL="914400" lvl="1"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Προβάλλουμε ελεγχόμενο πρόσωπο που να μην προδίδει εσωτερικές καταστάσεις, κυρίως τις θεωρούμενες «αρνητικές»</a:t>
            </a:r>
          </a:p>
          <a:p>
            <a:pPr marL="914400" lvl="1"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Παιδιά/ Πρώιμη κοινωνικοποίηση: εκμάθηση ελέγχου εσωτερικών καταστάσεων</a:t>
            </a:r>
          </a:p>
        </p:txBody>
      </p:sp>
      <p:sp>
        <p:nvSpPr>
          <p:cNvPr id="2" name="TextBox 1">
            <a:extLst>
              <a:ext uri="{FF2B5EF4-FFF2-40B4-BE49-F238E27FC236}">
                <a16:creationId xmlns:a16="http://schemas.microsoft.com/office/drawing/2014/main" id="{1A699794-011C-EA4E-BF5F-BBF7841B9DAE}"/>
              </a:ext>
            </a:extLst>
          </p:cNvPr>
          <p:cNvSpPr txBox="1"/>
          <p:nvPr/>
        </p:nvSpPr>
        <p:spPr>
          <a:xfrm>
            <a:off x="263472" y="3167390"/>
            <a:ext cx="3502617" cy="584775"/>
          </a:xfrm>
          <a:prstGeom prst="rect">
            <a:avLst/>
          </a:prstGeom>
          <a:noFill/>
        </p:spPr>
        <p:txBody>
          <a:bodyPr wrap="square" rtlCol="0">
            <a:spAutoFit/>
          </a:bodyPr>
          <a:lstStyle/>
          <a:p>
            <a:pPr algn="ctr"/>
            <a:r>
              <a:rPr lang="el-GR" sz="3200" b="1" dirty="0">
                <a:solidFill>
                  <a:schemeClr val="accent6">
                    <a:lumMod val="50000"/>
                  </a:schemeClr>
                </a:solidFill>
                <a:latin typeface="Times New Roman" panose="02020603050405020304" pitchFamily="18" charset="0"/>
                <a:cs typeface="Times New Roman" panose="02020603050405020304" pitchFamily="18" charset="0"/>
              </a:rPr>
              <a:t>ΕΝΔΕΙΞΕΙΣ</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378687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410763" y="0"/>
            <a:ext cx="4009595"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ΣΗΜΕΙΑ - ΛΕΞΕΙΣ</a:t>
            </a:r>
          </a:p>
        </p:txBody>
      </p:sp>
      <p:sp>
        <p:nvSpPr>
          <p:cNvPr id="2" name="TextBox 1">
            <a:extLst>
              <a:ext uri="{FF2B5EF4-FFF2-40B4-BE49-F238E27FC236}">
                <a16:creationId xmlns:a16="http://schemas.microsoft.com/office/drawing/2014/main" id="{1A699794-011C-EA4E-BF5F-BBF7841B9DAE}"/>
              </a:ext>
            </a:extLst>
          </p:cNvPr>
          <p:cNvSpPr txBox="1"/>
          <p:nvPr/>
        </p:nvSpPr>
        <p:spPr>
          <a:xfrm>
            <a:off x="4567649" y="428178"/>
            <a:ext cx="7480516" cy="6001643"/>
          </a:xfrm>
          <a:prstGeom prst="rect">
            <a:avLst/>
          </a:prstGeom>
          <a:noFill/>
        </p:spPr>
        <p:txBody>
          <a:bodyPr wrap="square" rtlCol="0">
            <a:spAutoFit/>
          </a:bodyPr>
          <a:lstStyle/>
          <a:p>
            <a:pPr marL="457200" indent="-457200">
              <a:buFont typeface="Wingdings" pitchFamily="2" charset="2"/>
              <a:buChar char="q"/>
            </a:pPr>
            <a:r>
              <a:rPr lang="el-GR" sz="3200" b="1" dirty="0">
                <a:solidFill>
                  <a:schemeClr val="accent6">
                    <a:lumMod val="50000"/>
                  </a:schemeClr>
                </a:solidFill>
              </a:rPr>
              <a:t>Παράγονται εμπρόθετα</a:t>
            </a:r>
          </a:p>
          <a:p>
            <a:endParaRPr lang="el-GR" sz="3200" b="1" dirty="0">
              <a:solidFill>
                <a:schemeClr val="accent6">
                  <a:lumMod val="50000"/>
                </a:schemeClr>
              </a:solidFill>
            </a:endParaRPr>
          </a:p>
          <a:p>
            <a:pPr marL="457200" indent="-457200">
              <a:buFont typeface="Wingdings" pitchFamily="2" charset="2"/>
              <a:buChar char="q"/>
            </a:pPr>
            <a:r>
              <a:rPr lang="el-GR" sz="3200" b="1" dirty="0">
                <a:solidFill>
                  <a:schemeClr val="accent6">
                    <a:lumMod val="50000"/>
                  </a:schemeClr>
                </a:solidFill>
              </a:rPr>
              <a:t>«Αντικείμενα» που έχουν παραχθεί κοινωνικά για να έχουν κοινές και συγκεκριμένες σημασίες</a:t>
            </a:r>
          </a:p>
          <a:p>
            <a:pPr marL="457200" indent="-457200">
              <a:buFont typeface="Wingdings" pitchFamily="2" charset="2"/>
              <a:buChar char="q"/>
            </a:pPr>
            <a:endParaRPr lang="el-GR" sz="3200" b="1" dirty="0">
              <a:solidFill>
                <a:schemeClr val="accent6">
                  <a:lumMod val="50000"/>
                </a:schemeClr>
              </a:solidFill>
            </a:endParaRPr>
          </a:p>
          <a:p>
            <a:pPr marL="457200" indent="-457200">
              <a:buFont typeface="Wingdings" pitchFamily="2" charset="2"/>
              <a:buChar char="q"/>
            </a:pPr>
            <a:r>
              <a:rPr lang="el-GR" sz="3200" b="1" dirty="0">
                <a:solidFill>
                  <a:schemeClr val="accent6">
                    <a:lumMod val="50000"/>
                  </a:schemeClr>
                </a:solidFill>
              </a:rPr>
              <a:t>Νοηματική μονάδα /πολύπλοκη ενότητα </a:t>
            </a:r>
          </a:p>
          <a:p>
            <a:pPr marL="1371600" lvl="2" indent="-457200">
              <a:buFont typeface="Wingdings" pitchFamily="2" charset="2"/>
              <a:buChar char="§"/>
            </a:pPr>
            <a:r>
              <a:rPr lang="el-GR" sz="3200" b="1" dirty="0">
                <a:solidFill>
                  <a:schemeClr val="accent6">
                    <a:lumMod val="50000"/>
                  </a:schemeClr>
                </a:solidFill>
              </a:rPr>
              <a:t>Σήμα (σημειακός φορέας)</a:t>
            </a:r>
          </a:p>
          <a:p>
            <a:pPr marL="1371600" lvl="2" indent="-457200">
              <a:buFont typeface="Wingdings" pitchFamily="2" charset="2"/>
              <a:buChar char="§"/>
            </a:pPr>
            <a:r>
              <a:rPr lang="el-GR" sz="3200" b="1" dirty="0">
                <a:solidFill>
                  <a:schemeClr val="accent6">
                    <a:lumMod val="50000"/>
                  </a:schemeClr>
                </a:solidFill>
              </a:rPr>
              <a:t>Νόημα (σημασία)</a:t>
            </a:r>
          </a:p>
          <a:p>
            <a:pPr marL="1371600" lvl="2" indent="-457200">
              <a:buFont typeface="Wingdings" pitchFamily="2" charset="2"/>
              <a:buChar char="§"/>
            </a:pPr>
            <a:r>
              <a:rPr lang="el-GR" sz="3200" b="1" dirty="0">
                <a:solidFill>
                  <a:schemeClr val="accent6">
                    <a:lumMod val="50000"/>
                  </a:schemeClr>
                </a:solidFill>
              </a:rPr>
              <a:t>Σημειωτική/ εδραιωμένη κοινωνική σύμβαση</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Tree>
    <p:extLst>
      <p:ext uri="{BB962C8B-B14F-4D97-AF65-F5344CB8AC3E}">
        <p14:creationId xmlns:p14="http://schemas.microsoft.com/office/powerpoint/2010/main" val="125225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410763" y="0"/>
            <a:ext cx="4009595"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ΣΗΜΕΙΑ - ΛΕΞΕΙΣ</a:t>
            </a:r>
          </a:p>
        </p:txBody>
      </p:sp>
      <p:sp>
        <p:nvSpPr>
          <p:cNvPr id="2" name="TextBox 1">
            <a:extLst>
              <a:ext uri="{FF2B5EF4-FFF2-40B4-BE49-F238E27FC236}">
                <a16:creationId xmlns:a16="http://schemas.microsoft.com/office/drawing/2014/main" id="{1A699794-011C-EA4E-BF5F-BBF7841B9DAE}"/>
              </a:ext>
            </a:extLst>
          </p:cNvPr>
          <p:cNvSpPr txBox="1"/>
          <p:nvPr/>
        </p:nvSpPr>
        <p:spPr>
          <a:xfrm>
            <a:off x="4567649" y="674400"/>
            <a:ext cx="7480516" cy="5509200"/>
          </a:xfrm>
          <a:prstGeom prst="rect">
            <a:avLst/>
          </a:prstGeom>
          <a:noFill/>
        </p:spPr>
        <p:txBody>
          <a:bodyPr wrap="square" rtlCol="0">
            <a:spAutoFit/>
          </a:bodyPr>
          <a:lstStyle/>
          <a:p>
            <a:pPr marL="457200" indent="-457200">
              <a:buFont typeface="Wingdings" pitchFamily="2" charset="2"/>
              <a:buChar char="q"/>
            </a:pPr>
            <a:r>
              <a:rPr lang="el-GR" sz="3200" b="1" dirty="0">
                <a:solidFill>
                  <a:schemeClr val="accent6">
                    <a:lumMod val="50000"/>
                  </a:schemeClr>
                </a:solidFill>
              </a:rPr>
              <a:t>Σημεία του γλωσσικού κώδικα μπορούν να ιδωθούν ως ενδείξεις</a:t>
            </a:r>
          </a:p>
          <a:p>
            <a:pPr marL="457200" indent="-457200">
              <a:buFont typeface="Wingdings" pitchFamily="2" charset="2"/>
              <a:buChar char="q"/>
            </a:pPr>
            <a:endParaRPr lang="el-GR" sz="3200" b="1" dirty="0">
              <a:solidFill>
                <a:schemeClr val="accent6">
                  <a:lumMod val="50000"/>
                </a:schemeClr>
              </a:solidFill>
            </a:endParaRPr>
          </a:p>
          <a:p>
            <a:pPr marL="457200" indent="-457200">
              <a:buFont typeface="Wingdings" pitchFamily="2" charset="2"/>
              <a:buChar char="q"/>
            </a:pPr>
            <a:r>
              <a:rPr lang="el-GR" sz="3200" b="1" dirty="0">
                <a:solidFill>
                  <a:schemeClr val="accent6">
                    <a:lumMod val="50000"/>
                  </a:schemeClr>
                </a:solidFill>
              </a:rPr>
              <a:t>Γλωσσική παραδρομή: προδίδει σκέψεις που ο ομιλητής δεν ήθελε να αναφέρει</a:t>
            </a:r>
          </a:p>
          <a:p>
            <a:pPr marL="457200" indent="-457200">
              <a:buFont typeface="Wingdings" pitchFamily="2" charset="2"/>
              <a:buChar char="q"/>
            </a:pPr>
            <a:endParaRPr lang="el-GR" sz="3200" b="1" dirty="0">
              <a:solidFill>
                <a:schemeClr val="accent6">
                  <a:lumMod val="50000"/>
                </a:schemeClr>
              </a:solidFill>
            </a:endParaRPr>
          </a:p>
          <a:p>
            <a:pPr marL="457200" indent="-457200">
              <a:buFont typeface="Wingdings" pitchFamily="2" charset="2"/>
              <a:buChar char="q"/>
            </a:pPr>
            <a:r>
              <a:rPr lang="el-GR" sz="3200" b="1" dirty="0">
                <a:solidFill>
                  <a:schemeClr val="accent6">
                    <a:lumMod val="50000"/>
                  </a:schemeClr>
                </a:solidFill>
              </a:rPr>
              <a:t>Λέξεις ή φράσεις αποτελούν σχηματισμό που συμβαδίζει η ασυνείδητη επιθυμία και η αμυντική επιταγή</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Tree>
    <p:extLst>
      <p:ext uri="{BB962C8B-B14F-4D97-AF65-F5344CB8AC3E}">
        <p14:creationId xmlns:p14="http://schemas.microsoft.com/office/powerpoint/2010/main" val="9575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Κωδικοποίηση: αντιστοιχία γλωσσικών σημείων σε σημασίες</a:t>
            </a:r>
          </a:p>
          <a:p>
            <a:pPr marL="457200" lvl="0"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Αποκωδικοποίηση / κατανόηση: απόδοση νοήματος στα σημεία</a:t>
            </a:r>
          </a:p>
          <a:p>
            <a:pPr marL="457200" lvl="0"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Γλωσσικός κώδικας εξαιρετικά παραγωγικός</a:t>
            </a:r>
          </a:p>
          <a:p>
            <a:pPr marL="457200" lvl="0"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Άπειρος αριθμός μηνυμάτων</a:t>
            </a:r>
          </a:p>
          <a:p>
            <a:pPr marL="457200" lvl="0"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Απεριόριστα νέα νοήματα</a:t>
            </a:r>
          </a:p>
        </p:txBody>
      </p:sp>
      <p:sp>
        <p:nvSpPr>
          <p:cNvPr id="2" name="TextBox 1">
            <a:extLst>
              <a:ext uri="{FF2B5EF4-FFF2-40B4-BE49-F238E27FC236}">
                <a16:creationId xmlns:a16="http://schemas.microsoft.com/office/drawing/2014/main" id="{1A699794-011C-EA4E-BF5F-BBF7841B9DAE}"/>
              </a:ext>
            </a:extLst>
          </p:cNvPr>
          <p:cNvSpPr txBox="1"/>
          <p:nvPr/>
        </p:nvSpPr>
        <p:spPr>
          <a:xfrm>
            <a:off x="282114" y="3136612"/>
            <a:ext cx="3502617" cy="584775"/>
          </a:xfrm>
          <a:prstGeom prst="rect">
            <a:avLst/>
          </a:prstGeom>
          <a:noFill/>
        </p:spPr>
        <p:txBody>
          <a:bodyPr wrap="square" rtlCol="0">
            <a:spAutoFit/>
          </a:bodyPr>
          <a:lstStyle/>
          <a:p>
            <a:pPr algn="ctr"/>
            <a:r>
              <a:rPr lang="el-GR" sz="3200" b="1" dirty="0">
                <a:solidFill>
                  <a:schemeClr val="accent6">
                    <a:lumMod val="50000"/>
                  </a:schemeClr>
                </a:solidFill>
                <a:latin typeface="Times New Roman" panose="02020603050405020304" pitchFamily="18" charset="0"/>
                <a:cs typeface="Times New Roman" panose="02020603050405020304" pitchFamily="18" charset="0"/>
              </a:rPr>
              <a:t>ΓΛΩΣΣΟΛΟΓΙΑ</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254949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410763" y="0"/>
            <a:ext cx="4009595"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ΤΑΞΙΝΟΜΗΣΗ ΣΤΟΙΧΕΙΩΝ ΑΝΘΡΩΠΙΝΗΣ ΕΠΙΚΟΙΝΩΝΙΑΣ</a:t>
            </a:r>
          </a:p>
        </p:txBody>
      </p:sp>
      <p:sp>
        <p:nvSpPr>
          <p:cNvPr id="2" name="TextBox 1">
            <a:extLst>
              <a:ext uri="{FF2B5EF4-FFF2-40B4-BE49-F238E27FC236}">
                <a16:creationId xmlns:a16="http://schemas.microsoft.com/office/drawing/2014/main" id="{1A699794-011C-EA4E-BF5F-BBF7841B9DAE}"/>
              </a:ext>
            </a:extLst>
          </p:cNvPr>
          <p:cNvSpPr txBox="1"/>
          <p:nvPr/>
        </p:nvSpPr>
        <p:spPr>
          <a:xfrm>
            <a:off x="4567649" y="0"/>
            <a:ext cx="7480516" cy="6986528"/>
          </a:xfrm>
          <a:prstGeom prst="rect">
            <a:avLst/>
          </a:prstGeom>
          <a:noFill/>
        </p:spPr>
        <p:txBody>
          <a:bodyPr wrap="square" rtlCol="0">
            <a:spAutoFit/>
          </a:bodyPr>
          <a:lstStyle/>
          <a:p>
            <a:pPr marL="457200" indent="-457200">
              <a:buFont typeface="Wingdings" pitchFamily="2" charset="2"/>
              <a:buChar char="q"/>
            </a:pPr>
            <a:r>
              <a:rPr lang="el-GR" sz="3200" b="1" dirty="0">
                <a:solidFill>
                  <a:schemeClr val="accent6">
                    <a:lumMod val="50000"/>
                  </a:schemeClr>
                </a:solidFill>
              </a:rPr>
              <a:t>Λεκτικό</a:t>
            </a:r>
          </a:p>
          <a:p>
            <a:pPr marL="1371600" lvl="2" indent="-457200">
              <a:buFont typeface="Wingdings" pitchFamily="2" charset="2"/>
              <a:buChar char="§"/>
            </a:pPr>
            <a:r>
              <a:rPr lang="el-GR" sz="3200" b="1" dirty="0">
                <a:solidFill>
                  <a:schemeClr val="accent6">
                    <a:lumMod val="50000"/>
                  </a:schemeClr>
                </a:solidFill>
              </a:rPr>
              <a:t>Λόγος: Λέξεις, προτάσεις </a:t>
            </a:r>
          </a:p>
          <a:p>
            <a:pPr marL="457200" indent="-457200">
              <a:buFont typeface="Wingdings" pitchFamily="2" charset="2"/>
              <a:buChar char="q"/>
            </a:pPr>
            <a:r>
              <a:rPr lang="el-GR" sz="3200" b="1" dirty="0">
                <a:solidFill>
                  <a:schemeClr val="accent6">
                    <a:lumMod val="50000"/>
                  </a:schemeClr>
                </a:solidFill>
              </a:rPr>
              <a:t>Προσωδιακό</a:t>
            </a:r>
          </a:p>
          <a:p>
            <a:pPr marL="1371600" lvl="2" indent="-457200">
              <a:buFont typeface="Wingdings" pitchFamily="2" charset="2"/>
              <a:buChar char="§"/>
            </a:pPr>
            <a:r>
              <a:rPr lang="el-GR" sz="3200" b="1" dirty="0">
                <a:solidFill>
                  <a:schemeClr val="accent6">
                    <a:lumMod val="50000"/>
                  </a:schemeClr>
                </a:solidFill>
              </a:rPr>
              <a:t>Τονισμός, ρυθμός, παύσεις λόγου</a:t>
            </a:r>
          </a:p>
          <a:p>
            <a:pPr marL="457200" indent="-457200">
              <a:buFont typeface="Wingdings" pitchFamily="2" charset="2"/>
              <a:buChar char="q"/>
            </a:pPr>
            <a:r>
              <a:rPr lang="el-GR" sz="3200" b="1" dirty="0" err="1">
                <a:solidFill>
                  <a:schemeClr val="accent6">
                    <a:lumMod val="50000"/>
                  </a:schemeClr>
                </a:solidFill>
              </a:rPr>
              <a:t>Παραλεκτικό</a:t>
            </a:r>
            <a:endParaRPr lang="el-GR" sz="3200" b="1" dirty="0">
              <a:solidFill>
                <a:schemeClr val="accent6">
                  <a:lumMod val="50000"/>
                </a:schemeClr>
              </a:solidFill>
            </a:endParaRPr>
          </a:p>
          <a:p>
            <a:pPr marL="1371600" lvl="2" indent="-457200">
              <a:buFont typeface="Wingdings" pitchFamily="2" charset="2"/>
              <a:buChar char="§"/>
            </a:pPr>
            <a:r>
              <a:rPr lang="el-GR" sz="3200" b="1" dirty="0">
                <a:solidFill>
                  <a:schemeClr val="accent6">
                    <a:lumMod val="50000"/>
                  </a:schemeClr>
                </a:solidFill>
              </a:rPr>
              <a:t>Ήχοι που συνοδεύουν τον λόγο</a:t>
            </a:r>
          </a:p>
          <a:p>
            <a:pPr marL="457200" indent="-457200">
              <a:buFont typeface="Wingdings" pitchFamily="2" charset="2"/>
              <a:buChar char="q"/>
            </a:pPr>
            <a:r>
              <a:rPr lang="el-GR" sz="3200" b="1" dirty="0">
                <a:solidFill>
                  <a:schemeClr val="accent6">
                    <a:lumMod val="50000"/>
                  </a:schemeClr>
                </a:solidFill>
              </a:rPr>
              <a:t>Κινητικό</a:t>
            </a:r>
          </a:p>
          <a:p>
            <a:pPr marL="1371600" lvl="2" indent="-457200">
              <a:buFont typeface="Wingdings" pitchFamily="2" charset="2"/>
              <a:buChar char="§"/>
            </a:pPr>
            <a:r>
              <a:rPr lang="el-GR" sz="3200" b="1" dirty="0">
                <a:solidFill>
                  <a:schemeClr val="accent6">
                    <a:lumMod val="50000"/>
                  </a:schemeClr>
                </a:solidFill>
              </a:rPr>
              <a:t>Κινήσεις, χειρονομίες, στάση σώματος</a:t>
            </a:r>
          </a:p>
          <a:p>
            <a:pPr marL="457200" indent="-457200">
              <a:buFont typeface="Wingdings" pitchFamily="2" charset="2"/>
              <a:buChar char="q"/>
            </a:pPr>
            <a:r>
              <a:rPr lang="el-GR" sz="3200" b="1" dirty="0">
                <a:solidFill>
                  <a:schemeClr val="accent6">
                    <a:lumMod val="50000"/>
                  </a:schemeClr>
                </a:solidFill>
              </a:rPr>
              <a:t>Σταθερά χαρακτηριστικά αλληλεπίδρασης</a:t>
            </a:r>
          </a:p>
          <a:p>
            <a:pPr marL="1371600" lvl="2" indent="-457200">
              <a:buFont typeface="Wingdings" pitchFamily="2" charset="2"/>
              <a:buChar char="§"/>
            </a:pPr>
            <a:r>
              <a:rPr lang="el-GR" sz="3200" b="1" dirty="0">
                <a:solidFill>
                  <a:schemeClr val="accent6">
                    <a:lumMod val="50000"/>
                  </a:schemeClr>
                </a:solidFill>
              </a:rPr>
              <a:t>Διαπροσωπική απόσταση, συχνότητα φυσικής επαφής, εμφάνιση</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Tree>
    <p:extLst>
      <p:ext uri="{BB962C8B-B14F-4D97-AF65-F5344CB8AC3E}">
        <p14:creationId xmlns:p14="http://schemas.microsoft.com/office/powerpoint/2010/main" val="3287695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BA5ABB88-0817-4849-BE1A-562EDE84934C}"/>
              </a:ext>
            </a:extLst>
          </p:cNvPr>
          <p:cNvSpPr/>
          <p:nvPr/>
        </p:nvSpPr>
        <p:spPr>
          <a:xfrm>
            <a:off x="410764" y="-1"/>
            <a:ext cx="11781235" cy="775157"/>
          </a:xfrm>
          <a:prstGeom prst="rect">
            <a:avLst/>
          </a:prstGeom>
          <a:solidFill>
            <a:schemeClr val="accent6">
              <a:lumMod val="50000"/>
            </a:schemeClr>
          </a:solidFill>
          <a:ln>
            <a:solidFill>
              <a:srgbClr val="D3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rgbClr val="E4B22D"/>
                </a:solidFill>
                <a:latin typeface="Times New Roman" panose="02020603050405020304" pitchFamily="18" charset="0"/>
                <a:cs typeface="Times New Roman" panose="02020603050405020304" pitchFamily="18" charset="0"/>
              </a:rPr>
              <a:t>ΜΟΝΤΕΛΑ ΓΛΩΣΣΙΚΗΣ ΕΠΙΚΟΙΝΩΝΙΑΣ</a:t>
            </a:r>
          </a:p>
        </p:txBody>
      </p:sp>
      <p:pic>
        <p:nvPicPr>
          <p:cNvPr id="9" name="Εικόνα 8">
            <a:extLst>
              <a:ext uri="{FF2B5EF4-FFF2-40B4-BE49-F238E27FC236}">
                <a16:creationId xmlns:a16="http://schemas.microsoft.com/office/drawing/2014/main" id="{D4E038F6-9200-3A42-BA6E-15EBEF199CD1}"/>
              </a:ext>
            </a:extLst>
          </p:cNvPr>
          <p:cNvPicPr>
            <a:picLocks noChangeAspect="1"/>
          </p:cNvPicPr>
          <p:nvPr/>
        </p:nvPicPr>
        <p:blipFill>
          <a:blip r:embed="rId2"/>
          <a:stretch>
            <a:fillRect/>
          </a:stretch>
        </p:blipFill>
        <p:spPr>
          <a:xfrm>
            <a:off x="201478" y="-112433"/>
            <a:ext cx="229134" cy="7082866"/>
          </a:xfrm>
          <a:prstGeom prst="rect">
            <a:avLst/>
          </a:prstGeom>
        </p:spPr>
      </p:pic>
      <p:sp>
        <p:nvSpPr>
          <p:cNvPr id="12" name="Ορθογώνιο 11">
            <a:extLst>
              <a:ext uri="{FF2B5EF4-FFF2-40B4-BE49-F238E27FC236}">
                <a16:creationId xmlns:a16="http://schemas.microsoft.com/office/drawing/2014/main" id="{A28BDD3D-134E-0841-9DD9-79D7DB1E51CA}"/>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4885B475-544C-894E-96BE-3F8BF3B6AC78}"/>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9" name="Εικόνα 18">
            <a:extLst>
              <a:ext uri="{FF2B5EF4-FFF2-40B4-BE49-F238E27FC236}">
                <a16:creationId xmlns:a16="http://schemas.microsoft.com/office/drawing/2014/main" id="{ED2161DD-8D1E-414E-937C-4B47547B9D0F}"/>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20" name="Εικόνα 19">
            <a:extLst>
              <a:ext uri="{FF2B5EF4-FFF2-40B4-BE49-F238E27FC236}">
                <a16:creationId xmlns:a16="http://schemas.microsoft.com/office/drawing/2014/main" id="{9DA0BE93-175E-DB4A-B5AB-C431FAAD10A0}"/>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1" name="TextBox 10">
            <a:extLst>
              <a:ext uri="{FF2B5EF4-FFF2-40B4-BE49-F238E27FC236}">
                <a16:creationId xmlns:a16="http://schemas.microsoft.com/office/drawing/2014/main" id="{12319BFD-6A1C-6349-9358-B84FC3930690}"/>
              </a:ext>
            </a:extLst>
          </p:cNvPr>
          <p:cNvSpPr txBox="1"/>
          <p:nvPr/>
        </p:nvSpPr>
        <p:spPr>
          <a:xfrm>
            <a:off x="508103" y="1659285"/>
            <a:ext cx="10554346" cy="3539430"/>
          </a:xfrm>
          <a:prstGeom prst="rect">
            <a:avLst/>
          </a:prstGeom>
          <a:noFill/>
        </p:spPr>
        <p:txBody>
          <a:bodyPr wrap="square" rtlCol="0">
            <a:spAutoFit/>
          </a:bodyPr>
          <a:lstStyle/>
          <a:p>
            <a:pPr marL="914400" lvl="1" indent="-457200">
              <a:buFont typeface="Wingdings" pitchFamily="2" charset="2"/>
              <a:buChar char="q"/>
            </a:pPr>
            <a:r>
              <a:rPr lang="el-GR" sz="3200" b="1" dirty="0">
                <a:solidFill>
                  <a:schemeClr val="accent6">
                    <a:lumMod val="50000"/>
                  </a:schemeClr>
                </a:solidFill>
              </a:rPr>
              <a:t>Μοντέλο κωδικοποίησης – αποκωδικοποίησης</a:t>
            </a:r>
          </a:p>
          <a:p>
            <a:pPr marL="914400" lvl="1" indent="-457200">
              <a:buFont typeface="Wingdings" pitchFamily="2" charset="2"/>
              <a:buChar char="q"/>
            </a:pPr>
            <a:endParaRPr lang="el-GR" sz="3200" b="1" dirty="0">
              <a:solidFill>
                <a:schemeClr val="accent6">
                  <a:lumMod val="50000"/>
                </a:schemeClr>
              </a:solidFill>
            </a:endParaRPr>
          </a:p>
          <a:p>
            <a:pPr marL="914400" lvl="1" indent="-457200">
              <a:buFont typeface="Wingdings" pitchFamily="2" charset="2"/>
              <a:buChar char="q"/>
            </a:pPr>
            <a:r>
              <a:rPr lang="el-GR" sz="3200" b="1" dirty="0">
                <a:solidFill>
                  <a:schemeClr val="accent6">
                    <a:lumMod val="50000"/>
                  </a:schemeClr>
                </a:solidFill>
              </a:rPr>
              <a:t>Μοντέλο επικοινωνιακών προθέσεων</a:t>
            </a:r>
          </a:p>
          <a:p>
            <a:pPr marL="914400" lvl="1" indent="-457200">
              <a:buFont typeface="Wingdings" pitchFamily="2" charset="2"/>
              <a:buChar char="q"/>
            </a:pPr>
            <a:endParaRPr lang="el-GR" sz="3200" b="1" dirty="0">
              <a:solidFill>
                <a:schemeClr val="accent6">
                  <a:lumMod val="50000"/>
                </a:schemeClr>
              </a:solidFill>
            </a:endParaRPr>
          </a:p>
          <a:p>
            <a:pPr marL="914400" lvl="1" indent="-457200">
              <a:buFont typeface="Wingdings" pitchFamily="2" charset="2"/>
              <a:buChar char="q"/>
            </a:pPr>
            <a:r>
              <a:rPr lang="el-GR" sz="3200" b="1" dirty="0">
                <a:solidFill>
                  <a:schemeClr val="accent6">
                    <a:lumMod val="50000"/>
                  </a:schemeClr>
                </a:solidFill>
              </a:rPr>
              <a:t>Μοντέλο οπτικής γωνίας</a:t>
            </a:r>
          </a:p>
          <a:p>
            <a:pPr marL="914400" lvl="1" indent="-457200">
              <a:buFont typeface="Wingdings" pitchFamily="2" charset="2"/>
              <a:buChar char="q"/>
            </a:pPr>
            <a:endParaRPr lang="el-GR" sz="3200" b="1" dirty="0">
              <a:solidFill>
                <a:schemeClr val="accent6">
                  <a:lumMod val="50000"/>
                </a:schemeClr>
              </a:solidFill>
            </a:endParaRPr>
          </a:p>
          <a:p>
            <a:pPr marL="914400" lvl="1" indent="-457200">
              <a:buFont typeface="Wingdings" pitchFamily="2" charset="2"/>
              <a:buChar char="q"/>
            </a:pPr>
            <a:r>
              <a:rPr lang="el-GR" sz="3200" b="1" dirty="0">
                <a:solidFill>
                  <a:schemeClr val="accent6">
                    <a:lumMod val="50000"/>
                  </a:schemeClr>
                </a:solidFill>
              </a:rPr>
              <a:t>Διαλογικό μοντέλο</a:t>
            </a:r>
          </a:p>
        </p:txBody>
      </p:sp>
    </p:spTree>
    <p:extLst>
      <p:ext uri="{BB962C8B-B14F-4D97-AF65-F5344CB8AC3E}">
        <p14:creationId xmlns:p14="http://schemas.microsoft.com/office/powerpoint/2010/main" val="82769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4450200" y="1413063"/>
            <a:ext cx="7338388" cy="4031873"/>
          </a:xfrm>
          <a:prstGeom prst="rect">
            <a:avLst/>
          </a:prstGeom>
          <a:noFill/>
        </p:spPr>
        <p:txBody>
          <a:bodyPr wrap="square" rtlCol="0">
            <a:spAutoFit/>
          </a:bodyPr>
          <a:lstStyle/>
          <a:p>
            <a:r>
              <a:rPr lang="el-GR" sz="3200" b="1" dirty="0">
                <a:solidFill>
                  <a:schemeClr val="accent6">
                    <a:lumMod val="50000"/>
                  </a:schemeClr>
                </a:solidFill>
              </a:rPr>
              <a:t>Η σημασία είναι ιδιότητα των μηνυμάτων</a:t>
            </a:r>
          </a:p>
          <a:p>
            <a:endParaRPr lang="el-GR" sz="3200" b="1" dirty="0">
              <a:solidFill>
                <a:schemeClr val="accent6">
                  <a:lumMod val="50000"/>
                </a:schemeClr>
              </a:solidFill>
            </a:endParaRPr>
          </a:p>
          <a:p>
            <a:r>
              <a:rPr lang="el-GR" sz="3200" b="1" dirty="0">
                <a:solidFill>
                  <a:schemeClr val="accent6">
                    <a:lumMod val="50000"/>
                  </a:schemeClr>
                </a:solidFill>
              </a:rPr>
              <a:t>Οι ομιλητές κωδικοποιούν τις ιδέες τους σε λέξεις και προτάσεις</a:t>
            </a:r>
          </a:p>
          <a:p>
            <a:endParaRPr lang="el-GR" sz="3200" b="1" dirty="0">
              <a:solidFill>
                <a:schemeClr val="accent6">
                  <a:lumMod val="50000"/>
                </a:schemeClr>
              </a:solidFill>
            </a:endParaRPr>
          </a:p>
          <a:p>
            <a:r>
              <a:rPr lang="el-GR" sz="3200" b="1" dirty="0">
                <a:solidFill>
                  <a:schemeClr val="accent6">
                    <a:lumMod val="50000"/>
                  </a:schemeClr>
                </a:solidFill>
              </a:rPr>
              <a:t>Οι παραλήπτες αποκωδικοποιούν αυτά τα σημεία ώστε να ανακτήσουν τις υποκείμενες ιδέες</a:t>
            </a:r>
            <a:endParaRPr lang="en-US" sz="3200" b="1" dirty="0">
              <a:solidFill>
                <a:schemeClr val="accent6">
                  <a:lumMod val="50000"/>
                </a:schemeClr>
              </a:solidFill>
            </a:endParaRP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835773"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E4B22D"/>
                </a:solidFill>
                <a:latin typeface="Times New Roman" panose="02020603050405020304" pitchFamily="18" charset="0"/>
                <a:cs typeface="Times New Roman" panose="02020603050405020304" pitchFamily="18" charset="0"/>
              </a:rPr>
              <a:t>ΜΟΝΤΕΛΟ ΚΩΔΙΚΟΠΟΙΗΣΗΣ</a:t>
            </a:r>
          </a:p>
          <a:p>
            <a:pPr algn="ctr"/>
            <a:r>
              <a:rPr lang="el-GR" sz="2400" b="1" dirty="0">
                <a:solidFill>
                  <a:srgbClr val="E4B22D"/>
                </a:solidFill>
                <a:latin typeface="Times New Roman" panose="02020603050405020304" pitchFamily="18" charset="0"/>
                <a:cs typeface="Times New Roman" panose="02020603050405020304" pitchFamily="18" charset="0"/>
              </a:rPr>
              <a:t>ΑΠΟΚΩΔΙΚΟΠΟΙΗΣΗΣ</a:t>
            </a:r>
          </a:p>
        </p:txBody>
      </p:sp>
    </p:spTree>
    <p:extLst>
      <p:ext uri="{BB962C8B-B14F-4D97-AF65-F5344CB8AC3E}">
        <p14:creationId xmlns:p14="http://schemas.microsoft.com/office/powerpoint/2010/main" val="384208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Δεν περιοριζόμαστε στην κατά λέξη σημασία των μηνυμάτων</a:t>
            </a:r>
          </a:p>
          <a:p>
            <a:pPr lvl="0"/>
            <a:r>
              <a:rPr lang="el-GR" sz="3200" b="1" dirty="0">
                <a:solidFill>
                  <a:srgbClr val="E4B22D"/>
                </a:solidFill>
                <a:latin typeface="Times New Roman" panose="02020603050405020304" pitchFamily="18" charset="0"/>
                <a:cs typeface="Times New Roman" panose="02020603050405020304" pitchFamily="18" charset="0"/>
              </a:rPr>
              <a:t>Κατανοούμε την πρόθεση του ομιλητή</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Λαμβάνεται υπόψη το ευρύτερο περιβάλλον</a:t>
            </a:r>
          </a:p>
          <a:p>
            <a:pPr lvl="0"/>
            <a:r>
              <a:rPr lang="el-GR" sz="3200" b="1" dirty="0">
                <a:solidFill>
                  <a:srgbClr val="E4B22D"/>
                </a:solidFill>
                <a:latin typeface="Times New Roman" panose="02020603050405020304" pitchFamily="18" charset="0"/>
                <a:cs typeface="Times New Roman" panose="02020603050405020304" pitchFamily="18" charset="0"/>
              </a:rPr>
              <a:t>Κοινό υπόβαθρο γνώσεων</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Τρία είδη πράξης</a:t>
            </a:r>
          </a:p>
          <a:p>
            <a:pPr marL="914400" lvl="1"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Λεκτική πράξη: εκφορά με συγκεκριμένο περιεχόμενο</a:t>
            </a:r>
          </a:p>
          <a:p>
            <a:pPr marL="914400" lvl="1" indent="-457200">
              <a:buFont typeface="Wingdings" pitchFamily="2" charset="2"/>
              <a:buChar char="§"/>
            </a:pPr>
            <a:r>
              <a:rPr lang="el-GR" sz="3200" b="1" dirty="0" err="1">
                <a:solidFill>
                  <a:srgbClr val="E4B22D"/>
                </a:solidFill>
                <a:latin typeface="Times New Roman" panose="02020603050405020304" pitchFamily="18" charset="0"/>
                <a:cs typeface="Times New Roman" panose="02020603050405020304" pitchFamily="18" charset="0"/>
              </a:rPr>
              <a:t>Προσλεκτική</a:t>
            </a:r>
            <a:r>
              <a:rPr lang="el-GR" sz="3200" b="1" dirty="0">
                <a:solidFill>
                  <a:srgbClr val="E4B22D"/>
                </a:solidFill>
                <a:latin typeface="Times New Roman" panose="02020603050405020304" pitchFamily="18" charset="0"/>
                <a:cs typeface="Times New Roman" panose="02020603050405020304" pitchFamily="18" charset="0"/>
              </a:rPr>
              <a:t> πράξη: Αίτημα, διαταγή, υπόσχεση</a:t>
            </a:r>
          </a:p>
          <a:p>
            <a:pPr marL="914400" lvl="1" indent="-457200">
              <a:buFont typeface="Wingdings" pitchFamily="2" charset="2"/>
              <a:buChar char="§"/>
            </a:pPr>
            <a:r>
              <a:rPr lang="el-GR" sz="3200" b="1" dirty="0" err="1">
                <a:solidFill>
                  <a:srgbClr val="E4B22D"/>
                </a:solidFill>
                <a:latin typeface="Times New Roman" panose="02020603050405020304" pitchFamily="18" charset="0"/>
                <a:cs typeface="Times New Roman" panose="02020603050405020304" pitchFamily="18" charset="0"/>
              </a:rPr>
              <a:t>Απολεκτική</a:t>
            </a:r>
            <a:r>
              <a:rPr lang="el-GR" sz="3200" b="1" dirty="0">
                <a:solidFill>
                  <a:srgbClr val="E4B22D"/>
                </a:solidFill>
                <a:latin typeface="Times New Roman" panose="02020603050405020304" pitchFamily="18" charset="0"/>
                <a:cs typeface="Times New Roman" panose="02020603050405020304" pitchFamily="18" charset="0"/>
              </a:rPr>
              <a:t> πράξη: Λεκτικό ή </a:t>
            </a:r>
            <a:r>
              <a:rPr lang="el-GR" sz="3200" b="1" dirty="0" err="1">
                <a:solidFill>
                  <a:srgbClr val="E4B22D"/>
                </a:solidFill>
                <a:latin typeface="Times New Roman" panose="02020603050405020304" pitchFamily="18" charset="0"/>
                <a:cs typeface="Times New Roman" panose="02020603050405020304" pitchFamily="18" charset="0"/>
              </a:rPr>
              <a:t>συμπεριφορικό</a:t>
            </a:r>
            <a:r>
              <a:rPr lang="el-GR" sz="3200" b="1" dirty="0">
                <a:solidFill>
                  <a:srgbClr val="E4B22D"/>
                </a:solidFill>
                <a:latin typeface="Times New Roman" panose="02020603050405020304" pitchFamily="18" charset="0"/>
                <a:cs typeface="Times New Roman" panose="02020603050405020304" pitchFamily="18" charset="0"/>
              </a:rPr>
              <a:t> αποτέλεσμα</a:t>
            </a:r>
          </a:p>
        </p:txBody>
      </p:sp>
      <p:sp>
        <p:nvSpPr>
          <p:cNvPr id="2" name="TextBox 1">
            <a:extLst>
              <a:ext uri="{FF2B5EF4-FFF2-40B4-BE49-F238E27FC236}">
                <a16:creationId xmlns:a16="http://schemas.microsoft.com/office/drawing/2014/main" id="{1A699794-011C-EA4E-BF5F-BBF7841B9DAE}"/>
              </a:ext>
            </a:extLst>
          </p:cNvPr>
          <p:cNvSpPr txBox="1"/>
          <p:nvPr/>
        </p:nvSpPr>
        <p:spPr>
          <a:xfrm>
            <a:off x="356273" y="2862397"/>
            <a:ext cx="3502617" cy="1200329"/>
          </a:xfrm>
          <a:prstGeom prst="rect">
            <a:avLst/>
          </a:prstGeom>
          <a:noFill/>
        </p:spPr>
        <p:txBody>
          <a:bodyPr wrap="square" rtlCol="0">
            <a:spAutoFit/>
          </a:bodyPr>
          <a:lstStyle/>
          <a:p>
            <a:pPr algn="ctr"/>
            <a:r>
              <a:rPr lang="el-GR" sz="2400" b="1" dirty="0">
                <a:solidFill>
                  <a:schemeClr val="accent6">
                    <a:lumMod val="50000"/>
                  </a:schemeClr>
                </a:solidFill>
                <a:latin typeface="Times New Roman" panose="02020603050405020304" pitchFamily="18" charset="0"/>
                <a:cs typeface="Times New Roman" panose="02020603050405020304" pitchFamily="18" charset="0"/>
              </a:rPr>
              <a:t>ΜΟΝΤΕΛΟ ΕΠΙΚΟΙΝΩΝΙΑΚΩΝ</a:t>
            </a:r>
          </a:p>
          <a:p>
            <a:pPr algn="ctr"/>
            <a:r>
              <a:rPr lang="el-GR" sz="2400" b="1" dirty="0">
                <a:solidFill>
                  <a:schemeClr val="accent6">
                    <a:lumMod val="50000"/>
                  </a:schemeClr>
                </a:solidFill>
                <a:latin typeface="Times New Roman" panose="02020603050405020304" pitchFamily="18" charset="0"/>
                <a:cs typeface="Times New Roman" panose="02020603050405020304" pitchFamily="18" charset="0"/>
              </a:rPr>
              <a:t>ΠΡΟΘΕΣΕΩΝ</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196761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4393829" y="1413063"/>
            <a:ext cx="7338388" cy="4031873"/>
          </a:xfrm>
          <a:prstGeom prst="rect">
            <a:avLst/>
          </a:prstGeom>
          <a:noFill/>
        </p:spPr>
        <p:txBody>
          <a:bodyPr wrap="square" rtlCol="0">
            <a:spAutoFit/>
          </a:bodyPr>
          <a:lstStyle/>
          <a:p>
            <a:r>
              <a:rPr lang="el-GR" sz="3200" b="1" dirty="0">
                <a:solidFill>
                  <a:schemeClr val="accent6">
                    <a:lumMod val="50000"/>
                  </a:schemeClr>
                </a:solidFill>
              </a:rPr>
              <a:t>Περιγραφές στον χώρο</a:t>
            </a:r>
          </a:p>
          <a:p>
            <a:endParaRPr lang="el-GR" sz="3200" b="1" dirty="0">
              <a:solidFill>
                <a:schemeClr val="accent6">
                  <a:lumMod val="50000"/>
                </a:schemeClr>
              </a:solidFill>
            </a:endParaRPr>
          </a:p>
          <a:p>
            <a:r>
              <a:rPr lang="el-GR" sz="3200" b="1" dirty="0">
                <a:solidFill>
                  <a:schemeClr val="accent6">
                    <a:lumMod val="50000"/>
                  </a:schemeClr>
                </a:solidFill>
              </a:rPr>
              <a:t>Παραπέμπει επίσης σε ένα είδος ταύτισης ή </a:t>
            </a:r>
            <a:r>
              <a:rPr lang="el-GR" sz="3200" b="1" dirty="0" err="1">
                <a:solidFill>
                  <a:schemeClr val="accent6">
                    <a:lumMod val="50000"/>
                  </a:schemeClr>
                </a:solidFill>
              </a:rPr>
              <a:t>ενσυναίσθησης</a:t>
            </a:r>
            <a:endParaRPr lang="el-GR" sz="3200" b="1" dirty="0">
              <a:solidFill>
                <a:schemeClr val="accent6">
                  <a:lumMod val="50000"/>
                </a:schemeClr>
              </a:solidFill>
            </a:endParaRPr>
          </a:p>
          <a:p>
            <a:endParaRPr lang="el-GR" sz="3200" b="1" dirty="0">
              <a:solidFill>
                <a:schemeClr val="accent6">
                  <a:lumMod val="50000"/>
                </a:schemeClr>
              </a:solidFill>
            </a:endParaRPr>
          </a:p>
          <a:p>
            <a:r>
              <a:rPr lang="el-GR" sz="3200" b="1" dirty="0">
                <a:solidFill>
                  <a:schemeClr val="accent6">
                    <a:lumMod val="50000"/>
                  </a:schemeClr>
                </a:solidFill>
              </a:rPr>
              <a:t>Ο τρόπος με τον οποίο ο ομιλητής τοποθετείται ο ένας στη θέση του άλλου (με την έννοια του ρόλου)</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835773"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rgbClr val="E4B22D"/>
                </a:solidFill>
                <a:latin typeface="Times New Roman" panose="02020603050405020304" pitchFamily="18" charset="0"/>
                <a:cs typeface="Times New Roman" panose="02020603050405020304" pitchFamily="18" charset="0"/>
              </a:rPr>
              <a:t>ΜΟΝΤΕΛΟ </a:t>
            </a:r>
          </a:p>
          <a:p>
            <a:pPr algn="ctr"/>
            <a:r>
              <a:rPr lang="el-GR" sz="2800" b="1" dirty="0">
                <a:solidFill>
                  <a:srgbClr val="E4B22D"/>
                </a:solidFill>
                <a:latin typeface="Times New Roman" panose="02020603050405020304" pitchFamily="18" charset="0"/>
                <a:cs typeface="Times New Roman" panose="02020603050405020304" pitchFamily="18" charset="0"/>
              </a:rPr>
              <a:t>ΟΠΤΙΚΗΣ ΓΩΝΙΑΣ</a:t>
            </a:r>
          </a:p>
        </p:txBody>
      </p:sp>
    </p:spTree>
    <p:extLst>
      <p:ext uri="{BB962C8B-B14F-4D97-AF65-F5344CB8AC3E}">
        <p14:creationId xmlns:p14="http://schemas.microsoft.com/office/powerpoint/2010/main" val="64400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Οι δύο συνομιλητές δεν θεωρούνται δύο ξεχωριστοί «επεξεργαστές πληροφορίας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Η συζήτηση μορφή αλληλεπίδρασης με ταχύτατη διατύπωση μηνυμάτων, εναρμονισμένα και προσαρμοσμένα στο κοινό πλαίσιο αναφοράς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Μία από κοινού επίτευξη/συνεργασία για την παραγωγή νοήματος και για την πραγματοποίηση κοινωνικών – επικοινωνιακών στόχων</a:t>
            </a:r>
          </a:p>
        </p:txBody>
      </p:sp>
      <p:sp>
        <p:nvSpPr>
          <p:cNvPr id="2" name="TextBox 1">
            <a:extLst>
              <a:ext uri="{FF2B5EF4-FFF2-40B4-BE49-F238E27FC236}">
                <a16:creationId xmlns:a16="http://schemas.microsoft.com/office/drawing/2014/main" id="{1A699794-011C-EA4E-BF5F-BBF7841B9DAE}"/>
              </a:ext>
            </a:extLst>
          </p:cNvPr>
          <p:cNvSpPr txBox="1"/>
          <p:nvPr/>
        </p:nvSpPr>
        <p:spPr>
          <a:xfrm>
            <a:off x="248290" y="2951946"/>
            <a:ext cx="3502617" cy="954107"/>
          </a:xfrm>
          <a:prstGeom prst="rect">
            <a:avLst/>
          </a:prstGeom>
          <a:noFill/>
        </p:spPr>
        <p:txBody>
          <a:bodyPr wrap="square" rtlCol="0">
            <a:spAutoFit/>
          </a:bodyPr>
          <a:lstStyle/>
          <a:p>
            <a:pPr algn="ctr"/>
            <a:r>
              <a:rPr lang="el-GR" sz="2800" b="1" dirty="0">
                <a:solidFill>
                  <a:schemeClr val="accent6">
                    <a:lumMod val="50000"/>
                  </a:schemeClr>
                </a:solidFill>
                <a:latin typeface="Times New Roman" panose="02020603050405020304" pitchFamily="18" charset="0"/>
                <a:cs typeface="Times New Roman" panose="02020603050405020304" pitchFamily="18" charset="0"/>
              </a:rPr>
              <a:t>ΔΙΑΛΟΓΙΚΟ ΜΟΝΤΕΛΟ</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219679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410763" y="0"/>
            <a:ext cx="4009595"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ΕΠΙΚΟΙΝΩΝΙΑ</a:t>
            </a:r>
          </a:p>
        </p:txBody>
      </p:sp>
      <p:sp>
        <p:nvSpPr>
          <p:cNvPr id="2" name="TextBox 1">
            <a:extLst>
              <a:ext uri="{FF2B5EF4-FFF2-40B4-BE49-F238E27FC236}">
                <a16:creationId xmlns:a16="http://schemas.microsoft.com/office/drawing/2014/main" id="{1A699794-011C-EA4E-BF5F-BBF7841B9DAE}"/>
              </a:ext>
            </a:extLst>
          </p:cNvPr>
          <p:cNvSpPr txBox="1"/>
          <p:nvPr/>
        </p:nvSpPr>
        <p:spPr>
          <a:xfrm>
            <a:off x="4726983" y="422923"/>
            <a:ext cx="6865749" cy="5509200"/>
          </a:xfrm>
          <a:prstGeom prst="rect">
            <a:avLst/>
          </a:prstGeom>
          <a:noFill/>
        </p:spPr>
        <p:txBody>
          <a:bodyPr wrap="square" rtlCol="0">
            <a:spAutoFit/>
          </a:bodyPr>
          <a:lstStyle/>
          <a:p>
            <a:r>
              <a:rPr lang="el-GR" sz="3200" b="1" dirty="0">
                <a:solidFill>
                  <a:schemeClr val="accent6">
                    <a:lumMod val="50000"/>
                  </a:schemeClr>
                </a:solidFill>
              </a:rPr>
              <a:t>Κάθε πράξη ή κατάσταση επικοινωνίας γίνεται κατανοητή μέσα από μία σειρά απλών ερωτημάτων:</a:t>
            </a:r>
          </a:p>
          <a:p>
            <a:pPr marL="457200" indent="-457200">
              <a:buFont typeface="Wingdings" pitchFamily="2" charset="2"/>
              <a:buChar char="q"/>
            </a:pPr>
            <a:endParaRPr lang="el-GR" sz="3200" b="1" dirty="0">
              <a:solidFill>
                <a:schemeClr val="accent6">
                  <a:lumMod val="50000"/>
                </a:schemeClr>
              </a:solidFill>
            </a:endParaRPr>
          </a:p>
          <a:p>
            <a:pPr marL="457200" indent="-457200">
              <a:buFont typeface="Wingdings" pitchFamily="2" charset="2"/>
              <a:buChar char="q"/>
            </a:pPr>
            <a:r>
              <a:rPr lang="el-GR" sz="3200" b="1" dirty="0">
                <a:solidFill>
                  <a:schemeClr val="accent6">
                    <a:lumMod val="50000"/>
                  </a:schemeClr>
                </a:solidFill>
              </a:rPr>
              <a:t>Ποιος</a:t>
            </a:r>
          </a:p>
          <a:p>
            <a:pPr marL="457200" indent="-457200">
              <a:buFont typeface="Wingdings" pitchFamily="2" charset="2"/>
              <a:buChar char="q"/>
            </a:pPr>
            <a:r>
              <a:rPr lang="el-GR" sz="3200" b="1" dirty="0">
                <a:solidFill>
                  <a:schemeClr val="accent6">
                    <a:lumMod val="50000"/>
                  </a:schemeClr>
                </a:solidFill>
              </a:rPr>
              <a:t>Λέει τι</a:t>
            </a:r>
          </a:p>
          <a:p>
            <a:pPr marL="457200" indent="-457200">
              <a:buFont typeface="Wingdings" pitchFamily="2" charset="2"/>
              <a:buChar char="q"/>
            </a:pPr>
            <a:r>
              <a:rPr lang="el-GR" sz="3200" b="1" dirty="0">
                <a:solidFill>
                  <a:schemeClr val="accent6">
                    <a:lumMod val="50000"/>
                  </a:schemeClr>
                </a:solidFill>
              </a:rPr>
              <a:t>Σε ποιον</a:t>
            </a:r>
          </a:p>
          <a:p>
            <a:pPr marL="457200" indent="-457200">
              <a:buFont typeface="Wingdings" pitchFamily="2" charset="2"/>
              <a:buChar char="q"/>
            </a:pPr>
            <a:r>
              <a:rPr lang="el-GR" sz="3200" b="1" dirty="0">
                <a:solidFill>
                  <a:schemeClr val="accent6">
                    <a:lumMod val="50000"/>
                  </a:schemeClr>
                </a:solidFill>
              </a:rPr>
              <a:t>Πού</a:t>
            </a:r>
          </a:p>
          <a:p>
            <a:pPr marL="457200" indent="-457200">
              <a:buFont typeface="Wingdings" pitchFamily="2" charset="2"/>
              <a:buChar char="q"/>
            </a:pPr>
            <a:r>
              <a:rPr lang="el-GR" sz="3200" b="1" dirty="0">
                <a:solidFill>
                  <a:schemeClr val="accent6">
                    <a:lumMod val="50000"/>
                  </a:schemeClr>
                </a:solidFill>
              </a:rPr>
              <a:t>Πώς</a:t>
            </a:r>
          </a:p>
          <a:p>
            <a:pPr marL="457200" indent="-457200">
              <a:buFont typeface="Wingdings" pitchFamily="2" charset="2"/>
              <a:buChar char="q"/>
            </a:pPr>
            <a:r>
              <a:rPr lang="el-GR" sz="3200" b="1" dirty="0">
                <a:solidFill>
                  <a:schemeClr val="accent6">
                    <a:lumMod val="50000"/>
                  </a:schemeClr>
                </a:solidFill>
              </a:rPr>
              <a:t>Γιατί</a:t>
            </a:r>
          </a:p>
          <a:p>
            <a:pPr marL="457200" indent="-457200">
              <a:buFont typeface="Wingdings" pitchFamily="2" charset="2"/>
              <a:buChar char="q"/>
            </a:pPr>
            <a:r>
              <a:rPr lang="el-GR" sz="3200" b="1" dirty="0">
                <a:solidFill>
                  <a:schemeClr val="accent6">
                    <a:lumMod val="50000"/>
                  </a:schemeClr>
                </a:solidFill>
              </a:rPr>
              <a:t>Με τι αποτέλεσμα</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3" name="TextBox 2">
            <a:extLst>
              <a:ext uri="{FF2B5EF4-FFF2-40B4-BE49-F238E27FC236}">
                <a16:creationId xmlns:a16="http://schemas.microsoft.com/office/drawing/2014/main" id="{0109517C-1714-CE44-87C2-25226858B4D8}"/>
              </a:ext>
            </a:extLst>
          </p:cNvPr>
          <p:cNvSpPr txBox="1"/>
          <p:nvPr/>
        </p:nvSpPr>
        <p:spPr>
          <a:xfrm>
            <a:off x="4726983" y="6419426"/>
            <a:ext cx="1245149" cy="461665"/>
          </a:xfrm>
          <a:prstGeom prst="rect">
            <a:avLst/>
          </a:prstGeom>
          <a:noFill/>
        </p:spPr>
        <p:txBody>
          <a:bodyPr wrap="none" rtlCol="0">
            <a:spAutoFit/>
          </a:bodyPr>
          <a:lstStyle/>
          <a:p>
            <a:r>
              <a:rPr lang="en-US" sz="2400" b="1" dirty="0" err="1">
                <a:solidFill>
                  <a:schemeClr val="accent6">
                    <a:lumMod val="50000"/>
                  </a:schemeClr>
                </a:solidFill>
              </a:rPr>
              <a:t>Lasswell</a:t>
            </a:r>
            <a:endParaRPr lang="el-GR" sz="2400" b="1" dirty="0">
              <a:solidFill>
                <a:schemeClr val="accent6">
                  <a:lumMod val="50000"/>
                </a:schemeClr>
              </a:solidFill>
            </a:endParaRPr>
          </a:p>
        </p:txBody>
      </p:sp>
    </p:spTree>
    <p:extLst>
      <p:ext uri="{BB962C8B-B14F-4D97-AF65-F5344CB8AC3E}">
        <p14:creationId xmlns:p14="http://schemas.microsoft.com/office/powerpoint/2010/main" val="2836371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BA5ABB88-0817-4849-BE1A-562EDE84934C}"/>
              </a:ext>
            </a:extLst>
          </p:cNvPr>
          <p:cNvSpPr/>
          <p:nvPr/>
        </p:nvSpPr>
        <p:spPr>
          <a:xfrm>
            <a:off x="410764" y="-1"/>
            <a:ext cx="11781235" cy="775157"/>
          </a:xfrm>
          <a:prstGeom prst="rect">
            <a:avLst/>
          </a:prstGeom>
          <a:solidFill>
            <a:schemeClr val="accent6">
              <a:lumMod val="50000"/>
            </a:schemeClr>
          </a:solidFill>
          <a:ln>
            <a:solidFill>
              <a:srgbClr val="D3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E4B22D"/>
                </a:solidFill>
                <a:latin typeface="Times New Roman" panose="02020603050405020304" pitchFamily="18" charset="0"/>
                <a:cs typeface="Times New Roman" panose="02020603050405020304" pitchFamily="18" charset="0"/>
              </a:rPr>
              <a:t> </a:t>
            </a:r>
            <a:r>
              <a:rPr lang="el-GR" sz="4400" b="1" dirty="0">
                <a:solidFill>
                  <a:srgbClr val="E4B22D"/>
                </a:solidFill>
                <a:latin typeface="Times New Roman" panose="02020603050405020304" pitchFamily="18" charset="0"/>
                <a:cs typeface="Times New Roman" panose="02020603050405020304" pitchFamily="18" charset="0"/>
              </a:rPr>
              <a:t>ΕΠΙΚΟΙΝΩΝΙΑ</a:t>
            </a:r>
          </a:p>
        </p:txBody>
      </p:sp>
      <p:sp>
        <p:nvSpPr>
          <p:cNvPr id="2" name="Ορθογώνιο 1">
            <a:extLst>
              <a:ext uri="{FF2B5EF4-FFF2-40B4-BE49-F238E27FC236}">
                <a16:creationId xmlns:a16="http://schemas.microsoft.com/office/drawing/2014/main" id="{109DEA70-749E-364A-AB2E-E0C13073B09B}"/>
              </a:ext>
            </a:extLst>
          </p:cNvPr>
          <p:cNvSpPr/>
          <p:nvPr/>
        </p:nvSpPr>
        <p:spPr>
          <a:xfrm>
            <a:off x="1055153" y="889904"/>
            <a:ext cx="10492456" cy="5509200"/>
          </a:xfrm>
          <a:prstGeom prst="rect">
            <a:avLst/>
          </a:prstGeom>
        </p:spPr>
        <p:txBody>
          <a:bodyPr wrap="square">
            <a:spAutoFit/>
          </a:bodyPr>
          <a:lstStyle/>
          <a:p>
            <a:pPr lvl="0">
              <a:spcAft>
                <a:spcPts val="0"/>
              </a:spcAft>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Κάθε θεώρηση της επικοινωνίας οφείλει να περιλαμβάνει:</a:t>
            </a:r>
          </a:p>
          <a:p>
            <a:pPr lvl="0">
              <a:spcAft>
                <a:spcPts val="0"/>
              </a:spcAft>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Αμοιβαίες εικόνες των συμμετεχόντων</a:t>
            </a:r>
          </a:p>
          <a:p>
            <a:pPr marL="342900" lvl="0" indent="-3429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Κρυφούς ή φανερούς στόχους τους</a:t>
            </a:r>
          </a:p>
          <a:p>
            <a:pPr marL="342900" lvl="0" indent="-3429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Συνειδητές ή μη προσδοκίες τους</a:t>
            </a:r>
          </a:p>
          <a:p>
            <a:pPr marL="342900" lvl="0" indent="-3429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Επαρκή ή μη γνώση των κωδίκων και τελετουργικών</a:t>
            </a:r>
          </a:p>
          <a:p>
            <a:pPr marL="342900" lvl="0" indent="-3429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Πώς προσαρμόζουν την συμπεριφορά τους στις αντιδράσεις του συνομιλητή</a:t>
            </a:r>
          </a:p>
          <a:p>
            <a:pPr marL="342900" lvl="0" indent="-342900">
              <a:spcAft>
                <a:spcPts val="0"/>
              </a:spcAft>
              <a:buFont typeface="Wingdings" pitchFamily="2" charset="2"/>
              <a:buChar char="Ø"/>
            </a:pPr>
            <a:endPar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0"/>
              </a:spcAft>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Απομακρυνόμαστε από την ιδέα της μεταφοράς πληροφορίας</a:t>
            </a:r>
          </a:p>
          <a:p>
            <a:pPr marL="457200" lvl="0" indent="-4572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Προσέγγιση αλληλεπίδρασης</a:t>
            </a:r>
          </a:p>
        </p:txBody>
      </p:sp>
      <p:pic>
        <p:nvPicPr>
          <p:cNvPr id="9" name="Εικόνα 8">
            <a:extLst>
              <a:ext uri="{FF2B5EF4-FFF2-40B4-BE49-F238E27FC236}">
                <a16:creationId xmlns:a16="http://schemas.microsoft.com/office/drawing/2014/main" id="{D4E038F6-9200-3A42-BA6E-15EBEF199CD1}"/>
              </a:ext>
            </a:extLst>
          </p:cNvPr>
          <p:cNvPicPr>
            <a:picLocks noChangeAspect="1"/>
          </p:cNvPicPr>
          <p:nvPr/>
        </p:nvPicPr>
        <p:blipFill>
          <a:blip r:embed="rId2"/>
          <a:stretch>
            <a:fillRect/>
          </a:stretch>
        </p:blipFill>
        <p:spPr>
          <a:xfrm>
            <a:off x="201478" y="-112433"/>
            <a:ext cx="229134" cy="7082866"/>
          </a:xfrm>
          <a:prstGeom prst="rect">
            <a:avLst/>
          </a:prstGeom>
        </p:spPr>
      </p:pic>
      <p:sp>
        <p:nvSpPr>
          <p:cNvPr id="12" name="Ορθογώνιο 11">
            <a:extLst>
              <a:ext uri="{FF2B5EF4-FFF2-40B4-BE49-F238E27FC236}">
                <a16:creationId xmlns:a16="http://schemas.microsoft.com/office/drawing/2014/main" id="{A28BDD3D-134E-0841-9DD9-79D7DB1E51CA}"/>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4885B475-544C-894E-96BE-3F8BF3B6AC78}"/>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9" name="Εικόνα 18">
            <a:extLst>
              <a:ext uri="{FF2B5EF4-FFF2-40B4-BE49-F238E27FC236}">
                <a16:creationId xmlns:a16="http://schemas.microsoft.com/office/drawing/2014/main" id="{ED2161DD-8D1E-414E-937C-4B47547B9D0F}"/>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20" name="Εικόνα 19">
            <a:extLst>
              <a:ext uri="{FF2B5EF4-FFF2-40B4-BE49-F238E27FC236}">
                <a16:creationId xmlns:a16="http://schemas.microsoft.com/office/drawing/2014/main" id="{9DA0BE93-175E-DB4A-B5AB-C431FAAD10A0}"/>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Tree>
    <p:extLst>
      <p:ext uri="{BB962C8B-B14F-4D97-AF65-F5344CB8AC3E}">
        <p14:creationId xmlns:p14="http://schemas.microsoft.com/office/powerpoint/2010/main" val="2261544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BA5ABB88-0817-4849-BE1A-562EDE84934C}"/>
              </a:ext>
            </a:extLst>
          </p:cNvPr>
          <p:cNvSpPr/>
          <p:nvPr/>
        </p:nvSpPr>
        <p:spPr>
          <a:xfrm>
            <a:off x="410764" y="-1"/>
            <a:ext cx="11781235" cy="775157"/>
          </a:xfrm>
          <a:prstGeom prst="rect">
            <a:avLst/>
          </a:prstGeom>
          <a:solidFill>
            <a:schemeClr val="accent6">
              <a:lumMod val="50000"/>
            </a:schemeClr>
          </a:solidFill>
          <a:ln>
            <a:solidFill>
              <a:srgbClr val="D3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rgbClr val="E4B22D"/>
                </a:solidFill>
                <a:latin typeface="Times New Roman" panose="02020603050405020304" pitchFamily="18" charset="0"/>
                <a:cs typeface="Times New Roman" panose="02020603050405020304" pitchFamily="18" charset="0"/>
              </a:rPr>
              <a:t>ΑΛΛΗΛΕΠΙΔΡΑΣΗ</a:t>
            </a:r>
          </a:p>
        </p:txBody>
      </p:sp>
      <p:sp>
        <p:nvSpPr>
          <p:cNvPr id="2" name="Ορθογώνιο 1">
            <a:extLst>
              <a:ext uri="{FF2B5EF4-FFF2-40B4-BE49-F238E27FC236}">
                <a16:creationId xmlns:a16="http://schemas.microsoft.com/office/drawing/2014/main" id="{109DEA70-749E-364A-AB2E-E0C13073B09B}"/>
              </a:ext>
            </a:extLst>
          </p:cNvPr>
          <p:cNvSpPr/>
          <p:nvPr/>
        </p:nvSpPr>
        <p:spPr>
          <a:xfrm>
            <a:off x="892720" y="1073674"/>
            <a:ext cx="10492456" cy="6001643"/>
          </a:xfrm>
          <a:prstGeom prst="rect">
            <a:avLst/>
          </a:prstGeom>
        </p:spPr>
        <p:txBody>
          <a:bodyPr wrap="square">
            <a:spAutoFit/>
          </a:bodyPr>
          <a:lstStyle/>
          <a:p>
            <a:pPr lvl="0">
              <a:spcAft>
                <a:spcPts val="0"/>
              </a:spcAft>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Κυκλική διεργασία</a:t>
            </a:r>
          </a:p>
          <a:p>
            <a:pPr marL="342900" lvl="0" indent="-3429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Το προερχόμενο από τον Α ερέθισμα προκαλεί μία απάντηση εκ μέρους του Β, η οποία με την σειρά της γίνεται ερέθισμα για τον Α</a:t>
            </a:r>
          </a:p>
          <a:p>
            <a:pPr marL="342900" lvl="0" indent="-342900">
              <a:spcAft>
                <a:spcPts val="0"/>
              </a:spcAft>
              <a:buFont typeface="Wingdings" pitchFamily="2" charset="2"/>
              <a:buChar char="Ø"/>
            </a:pPr>
            <a:endPar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0"/>
              </a:spcAft>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Έννοια αμοιβαιότητας</a:t>
            </a:r>
          </a:p>
          <a:p>
            <a:pPr marL="342900" lvl="0" indent="-3429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Επιρροή: η συμπεριφορά ή αντιλήψεις του Α μεταβάλλονται λόγω της παρουσίας ή των πράξεων του Β</a:t>
            </a:r>
          </a:p>
          <a:p>
            <a:pPr marL="342900" lvl="0" indent="-3429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Αλληλεπίδραση: Και η συμπεριφορά ή αντιλήψεις του Β υφίστανται μεταβολές, λόγω της προσμονής μίας απάντησης από τον Α</a:t>
            </a:r>
          </a:p>
          <a:p>
            <a:pPr marL="342900" lvl="0" indent="-342900">
              <a:spcAft>
                <a:spcPts val="0"/>
              </a:spcAft>
              <a:buFont typeface="Wingdings" pitchFamily="2" charset="2"/>
              <a:buChar char="Ø"/>
            </a:pPr>
            <a:endPar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Εικόνα 8">
            <a:extLst>
              <a:ext uri="{FF2B5EF4-FFF2-40B4-BE49-F238E27FC236}">
                <a16:creationId xmlns:a16="http://schemas.microsoft.com/office/drawing/2014/main" id="{D4E038F6-9200-3A42-BA6E-15EBEF199CD1}"/>
              </a:ext>
            </a:extLst>
          </p:cNvPr>
          <p:cNvPicPr>
            <a:picLocks noChangeAspect="1"/>
          </p:cNvPicPr>
          <p:nvPr/>
        </p:nvPicPr>
        <p:blipFill>
          <a:blip r:embed="rId2"/>
          <a:stretch>
            <a:fillRect/>
          </a:stretch>
        </p:blipFill>
        <p:spPr>
          <a:xfrm>
            <a:off x="201478" y="-112433"/>
            <a:ext cx="229134" cy="7082866"/>
          </a:xfrm>
          <a:prstGeom prst="rect">
            <a:avLst/>
          </a:prstGeom>
        </p:spPr>
      </p:pic>
      <p:sp>
        <p:nvSpPr>
          <p:cNvPr id="12" name="Ορθογώνιο 11">
            <a:extLst>
              <a:ext uri="{FF2B5EF4-FFF2-40B4-BE49-F238E27FC236}">
                <a16:creationId xmlns:a16="http://schemas.microsoft.com/office/drawing/2014/main" id="{A28BDD3D-134E-0841-9DD9-79D7DB1E51CA}"/>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4885B475-544C-894E-96BE-3F8BF3B6AC78}"/>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9" name="Εικόνα 18">
            <a:extLst>
              <a:ext uri="{FF2B5EF4-FFF2-40B4-BE49-F238E27FC236}">
                <a16:creationId xmlns:a16="http://schemas.microsoft.com/office/drawing/2014/main" id="{ED2161DD-8D1E-414E-937C-4B47547B9D0F}"/>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20" name="Εικόνα 19">
            <a:extLst>
              <a:ext uri="{FF2B5EF4-FFF2-40B4-BE49-F238E27FC236}">
                <a16:creationId xmlns:a16="http://schemas.microsoft.com/office/drawing/2014/main" id="{9DA0BE93-175E-DB4A-B5AB-C431FAAD10A0}"/>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Tree>
    <p:extLst>
      <p:ext uri="{BB962C8B-B14F-4D97-AF65-F5344CB8AC3E}">
        <p14:creationId xmlns:p14="http://schemas.microsoft.com/office/powerpoint/2010/main" val="2535066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BA5ABB88-0817-4849-BE1A-562EDE84934C}"/>
              </a:ext>
            </a:extLst>
          </p:cNvPr>
          <p:cNvSpPr/>
          <p:nvPr/>
        </p:nvSpPr>
        <p:spPr>
          <a:xfrm>
            <a:off x="410764" y="-1"/>
            <a:ext cx="11781235" cy="775157"/>
          </a:xfrm>
          <a:prstGeom prst="rect">
            <a:avLst/>
          </a:prstGeom>
          <a:solidFill>
            <a:schemeClr val="accent6">
              <a:lumMod val="50000"/>
            </a:schemeClr>
          </a:solidFill>
          <a:ln>
            <a:solidFill>
              <a:srgbClr val="D3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E4B22D"/>
                </a:solidFill>
                <a:latin typeface="Times New Roman" panose="02020603050405020304" pitchFamily="18" charset="0"/>
                <a:cs typeface="Times New Roman" panose="02020603050405020304" pitchFamily="18" charset="0"/>
              </a:rPr>
              <a:t> </a:t>
            </a:r>
            <a:r>
              <a:rPr lang="el-GR" sz="4400" b="1" dirty="0">
                <a:solidFill>
                  <a:srgbClr val="E4B22D"/>
                </a:solidFill>
                <a:latin typeface="Times New Roman" panose="02020603050405020304" pitchFamily="18" charset="0"/>
                <a:cs typeface="Times New Roman" panose="02020603050405020304" pitchFamily="18" charset="0"/>
              </a:rPr>
              <a:t>ΠΛΑΙΣΙΟ ΑΛΛΗΛΕΠΙΔΡΑΣΗΣ</a:t>
            </a:r>
          </a:p>
        </p:txBody>
      </p:sp>
      <p:sp>
        <p:nvSpPr>
          <p:cNvPr id="2" name="Ορθογώνιο 1">
            <a:extLst>
              <a:ext uri="{FF2B5EF4-FFF2-40B4-BE49-F238E27FC236}">
                <a16:creationId xmlns:a16="http://schemas.microsoft.com/office/drawing/2014/main" id="{109DEA70-749E-364A-AB2E-E0C13073B09B}"/>
              </a:ext>
            </a:extLst>
          </p:cNvPr>
          <p:cNvSpPr/>
          <p:nvPr/>
        </p:nvSpPr>
        <p:spPr>
          <a:xfrm>
            <a:off x="1055153" y="889904"/>
            <a:ext cx="10492456" cy="5509200"/>
          </a:xfrm>
          <a:prstGeom prst="rect">
            <a:avLst/>
          </a:prstGeom>
        </p:spPr>
        <p:txBody>
          <a:bodyPr wrap="square">
            <a:spAutoFit/>
          </a:bodyPr>
          <a:lstStyle/>
          <a:p>
            <a:pPr marL="457200" lvl="0" indent="-4572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Κοινωνικό και πολιτισμικό πλαίσιο</a:t>
            </a:r>
          </a:p>
          <a:p>
            <a:pPr marL="1371600" lvl="2" indent="-457200">
              <a:buFont typeface="Wingdings" pitchFamily="2" charset="2"/>
              <a:buChar char="§"/>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Φυσικές συνθήκες, τόπος, χρόνος</a:t>
            </a:r>
          </a:p>
          <a:p>
            <a:pPr lvl="0">
              <a:spcAft>
                <a:spcPts val="0"/>
              </a:spcAft>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«Σκηνή» που παίζουν οι </a:t>
            </a:r>
            <a:r>
              <a:rPr lang="el-GR" sz="32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αλληλεπιδρώντες</a:t>
            </a:r>
            <a:endPar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371600" lvl="2" indent="-457200">
              <a:buFont typeface="Wingdings" pitchFamily="2" charset="2"/>
              <a:buChar char="§"/>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Σχέση που τους συνδέει, στόχοι, προσμονές, αμοιβαίες αντιλήψεις, «σενάριο» συνάντησης</a:t>
            </a:r>
          </a:p>
          <a:p>
            <a:pPr lvl="0">
              <a:spcAft>
                <a:spcPts val="0"/>
              </a:spcAft>
            </a:pPr>
            <a:endPar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spcAft>
                <a:spcPts val="0"/>
              </a:spcAft>
              <a:buFont typeface="Wingdings" pitchFamily="2" charset="2"/>
              <a:buChar char="Ø"/>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Τελετουργικά</a:t>
            </a:r>
          </a:p>
          <a:p>
            <a:pPr marL="1371600" lvl="2" indent="-457200">
              <a:buFont typeface="Wingdings" pitchFamily="2" charset="2"/>
              <a:buChar char="§"/>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Χαρακτηρίζουν κάθε πολιτισμό και επιμέρους ομάδα</a:t>
            </a:r>
          </a:p>
          <a:p>
            <a:pPr marL="1371600" lvl="2" indent="-457200">
              <a:buFont typeface="Wingdings" pitchFamily="2" charset="2"/>
              <a:buChar char="§"/>
            </a:pPr>
            <a:r>
              <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Σύστημα κανόνων και πρακτικών (ήθη, έθιμα, συνήθειες, «καλοί τρόποι» </a:t>
            </a:r>
            <a:r>
              <a:rPr lang="el-GR" sz="32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κλπ</a:t>
            </a:r>
            <a:endParaRPr lang="el-GR" sz="32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Εικόνα 8">
            <a:extLst>
              <a:ext uri="{FF2B5EF4-FFF2-40B4-BE49-F238E27FC236}">
                <a16:creationId xmlns:a16="http://schemas.microsoft.com/office/drawing/2014/main" id="{D4E038F6-9200-3A42-BA6E-15EBEF199CD1}"/>
              </a:ext>
            </a:extLst>
          </p:cNvPr>
          <p:cNvPicPr>
            <a:picLocks noChangeAspect="1"/>
          </p:cNvPicPr>
          <p:nvPr/>
        </p:nvPicPr>
        <p:blipFill>
          <a:blip r:embed="rId2"/>
          <a:stretch>
            <a:fillRect/>
          </a:stretch>
        </p:blipFill>
        <p:spPr>
          <a:xfrm>
            <a:off x="201478" y="-112433"/>
            <a:ext cx="229134" cy="7082866"/>
          </a:xfrm>
          <a:prstGeom prst="rect">
            <a:avLst/>
          </a:prstGeom>
        </p:spPr>
      </p:pic>
      <p:sp>
        <p:nvSpPr>
          <p:cNvPr id="12" name="Ορθογώνιο 11">
            <a:extLst>
              <a:ext uri="{FF2B5EF4-FFF2-40B4-BE49-F238E27FC236}">
                <a16:creationId xmlns:a16="http://schemas.microsoft.com/office/drawing/2014/main" id="{A28BDD3D-134E-0841-9DD9-79D7DB1E51CA}"/>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4885B475-544C-894E-96BE-3F8BF3B6AC78}"/>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9" name="Εικόνα 18">
            <a:extLst>
              <a:ext uri="{FF2B5EF4-FFF2-40B4-BE49-F238E27FC236}">
                <a16:creationId xmlns:a16="http://schemas.microsoft.com/office/drawing/2014/main" id="{ED2161DD-8D1E-414E-937C-4B47547B9D0F}"/>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20" name="Εικόνα 19">
            <a:extLst>
              <a:ext uri="{FF2B5EF4-FFF2-40B4-BE49-F238E27FC236}">
                <a16:creationId xmlns:a16="http://schemas.microsoft.com/office/drawing/2014/main" id="{9DA0BE93-175E-DB4A-B5AB-C431FAAD10A0}"/>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Tree>
    <p:extLst>
      <p:ext uri="{BB962C8B-B14F-4D97-AF65-F5344CB8AC3E}">
        <p14:creationId xmlns:p14="http://schemas.microsoft.com/office/powerpoint/2010/main" val="977281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385A031-8843-6B4C-92DE-5FC35DACDE64}"/>
              </a:ext>
            </a:extLst>
          </p:cNvPr>
          <p:cNvPicPr>
            <a:picLocks noChangeAspect="1"/>
          </p:cNvPicPr>
          <p:nvPr/>
        </p:nvPicPr>
        <p:blipFill rotWithShape="1">
          <a:blip r:embed="rId2"/>
          <a:srcRect b="15146"/>
          <a:stretch/>
        </p:blipFill>
        <p:spPr>
          <a:xfrm>
            <a:off x="9993662" y="6388950"/>
            <a:ext cx="1391514" cy="497552"/>
          </a:xfrm>
          <a:prstGeom prst="rect">
            <a:avLst/>
          </a:prstGeom>
        </p:spPr>
      </p:pic>
      <p:pic>
        <p:nvPicPr>
          <p:cNvPr id="5" name="Εικόνα 4">
            <a:extLst>
              <a:ext uri="{FF2B5EF4-FFF2-40B4-BE49-F238E27FC236}">
                <a16:creationId xmlns:a16="http://schemas.microsoft.com/office/drawing/2014/main" id="{8AA668C3-BCFD-F847-88F2-E431FD86B158}"/>
              </a:ext>
            </a:extLst>
          </p:cNvPr>
          <p:cNvPicPr>
            <a:picLocks noChangeAspect="1"/>
          </p:cNvPicPr>
          <p:nvPr/>
        </p:nvPicPr>
        <p:blipFill rotWithShape="1">
          <a:blip r:embed="rId3"/>
          <a:srcRect t="23965" b="17900"/>
          <a:stretch/>
        </p:blipFill>
        <p:spPr>
          <a:xfrm>
            <a:off x="11385176" y="6388950"/>
            <a:ext cx="806824" cy="469050"/>
          </a:xfrm>
          <a:prstGeom prst="rect">
            <a:avLst/>
          </a:prstGeom>
        </p:spPr>
      </p:pic>
      <p:sp>
        <p:nvSpPr>
          <p:cNvPr id="6" name="Ορθογώνιο 5">
            <a:extLst>
              <a:ext uri="{FF2B5EF4-FFF2-40B4-BE49-F238E27FC236}">
                <a16:creationId xmlns:a16="http://schemas.microsoft.com/office/drawing/2014/main" id="{6DB489BF-55B7-4442-9A7E-C73E0A32D180}"/>
              </a:ext>
            </a:extLst>
          </p:cNvPr>
          <p:cNvSpPr/>
          <p:nvPr/>
        </p:nvSpPr>
        <p:spPr>
          <a:xfrm>
            <a:off x="508103" y="2136338"/>
            <a:ext cx="11443370" cy="2585323"/>
          </a:xfrm>
          <a:prstGeom prst="rect">
            <a:avLst/>
          </a:prstGeom>
        </p:spPr>
        <p:txBody>
          <a:bodyPr wrap="square">
            <a:spAutoFit/>
          </a:bodyPr>
          <a:lstStyle/>
          <a:p>
            <a:pPr algn="ctr"/>
            <a:r>
              <a:rPr lang="el-GR" sz="5400" b="1" dirty="0">
                <a:solidFill>
                  <a:srgbClr val="E4B22D"/>
                </a:solidFill>
                <a:latin typeface="Times New Roman" panose="02020603050405020304" pitchFamily="18" charset="0"/>
                <a:cs typeface="Times New Roman" panose="02020603050405020304" pitchFamily="18" charset="0"/>
              </a:rPr>
              <a:t>ΣΥΣΤΗΜΙΚΗ ΠΡΟΣΕΓΓΙΣΗ </a:t>
            </a:r>
          </a:p>
          <a:p>
            <a:pPr algn="ctr"/>
            <a:r>
              <a:rPr lang="el-GR" sz="5400" b="1" dirty="0">
                <a:solidFill>
                  <a:srgbClr val="E4B22D"/>
                </a:solidFill>
                <a:latin typeface="Times New Roman" panose="02020603050405020304" pitchFamily="18" charset="0"/>
                <a:cs typeface="Times New Roman" panose="02020603050405020304" pitchFamily="18" charset="0"/>
              </a:rPr>
              <a:t>ΤΗΣ </a:t>
            </a:r>
          </a:p>
          <a:p>
            <a:pPr algn="ctr"/>
            <a:r>
              <a:rPr lang="el-GR" sz="5400" b="1" dirty="0">
                <a:solidFill>
                  <a:srgbClr val="E4B22D"/>
                </a:solidFill>
                <a:latin typeface="Times New Roman" panose="02020603050405020304" pitchFamily="18" charset="0"/>
                <a:cs typeface="Times New Roman" panose="02020603050405020304" pitchFamily="18" charset="0"/>
              </a:rPr>
              <a:t>ΕΠΙΚΟΙΝΩΝΙΑΣ</a:t>
            </a:r>
          </a:p>
        </p:txBody>
      </p:sp>
      <p:pic>
        <p:nvPicPr>
          <p:cNvPr id="8" name="Εικόνα 7">
            <a:extLst>
              <a:ext uri="{FF2B5EF4-FFF2-40B4-BE49-F238E27FC236}">
                <a16:creationId xmlns:a16="http://schemas.microsoft.com/office/drawing/2014/main" id="{25F0AF23-0741-B547-B4BB-AC4D7A26A3EE}"/>
              </a:ext>
            </a:extLst>
          </p:cNvPr>
          <p:cNvPicPr>
            <a:picLocks noChangeAspect="1"/>
          </p:cNvPicPr>
          <p:nvPr/>
        </p:nvPicPr>
        <p:blipFill>
          <a:blip r:embed="rId4"/>
          <a:stretch>
            <a:fillRect/>
          </a:stretch>
        </p:blipFill>
        <p:spPr>
          <a:xfrm>
            <a:off x="201478" y="-112433"/>
            <a:ext cx="229134" cy="7082866"/>
          </a:xfrm>
          <a:prstGeom prst="rect">
            <a:avLst/>
          </a:prstGeom>
        </p:spPr>
      </p:pic>
      <p:sp>
        <p:nvSpPr>
          <p:cNvPr id="10" name="Ορθογώνιο 9">
            <a:extLst>
              <a:ext uri="{FF2B5EF4-FFF2-40B4-BE49-F238E27FC236}">
                <a16:creationId xmlns:a16="http://schemas.microsoft.com/office/drawing/2014/main" id="{74EC32C4-E0D9-3541-8A4A-11FB8BB6E6B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061C22F5-DC6D-4749-8F52-03F6C3574044}"/>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4179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4046788" y="467666"/>
            <a:ext cx="7338388" cy="6001643"/>
          </a:xfrm>
          <a:prstGeom prst="rect">
            <a:avLst/>
          </a:prstGeom>
          <a:noFill/>
        </p:spPr>
        <p:txBody>
          <a:bodyPr wrap="square" rtlCol="0">
            <a:spAutoFit/>
          </a:bodyPr>
          <a:lstStyle/>
          <a:p>
            <a:r>
              <a:rPr lang="el-GR" sz="3200" b="1" dirty="0">
                <a:solidFill>
                  <a:schemeClr val="accent6">
                    <a:lumMod val="50000"/>
                  </a:schemeClr>
                </a:solidFill>
              </a:rPr>
              <a:t>Σύνολο στοιχείων</a:t>
            </a:r>
          </a:p>
          <a:p>
            <a:r>
              <a:rPr lang="el-GR" sz="3200" b="1" dirty="0">
                <a:solidFill>
                  <a:schemeClr val="accent6">
                    <a:lumMod val="50000"/>
                  </a:schemeClr>
                </a:solidFill>
              </a:rPr>
              <a:t>συνδεδεμένων μεταξύ τους με ένα τόσο στενό δίκτυο σχέσεων</a:t>
            </a:r>
          </a:p>
          <a:p>
            <a:r>
              <a:rPr lang="el-GR" sz="3200" b="1" dirty="0">
                <a:solidFill>
                  <a:schemeClr val="accent6">
                    <a:lumMod val="50000"/>
                  </a:schemeClr>
                </a:solidFill>
              </a:rPr>
              <a:t>που κάθε μεταβολή σε μία σχέση</a:t>
            </a:r>
          </a:p>
          <a:p>
            <a:r>
              <a:rPr lang="el-GR" sz="3200" b="1" dirty="0">
                <a:solidFill>
                  <a:schemeClr val="accent6">
                    <a:lumMod val="50000"/>
                  </a:schemeClr>
                </a:solidFill>
              </a:rPr>
              <a:t>επηρεάζει και όλες τις άλλες</a:t>
            </a:r>
          </a:p>
          <a:p>
            <a:endParaRPr lang="el-GR" sz="3200" b="1" dirty="0">
              <a:solidFill>
                <a:schemeClr val="accent6">
                  <a:lumMod val="50000"/>
                </a:schemeClr>
              </a:solidFill>
            </a:endParaRPr>
          </a:p>
          <a:p>
            <a:endParaRPr lang="el-GR" sz="3200" b="1" dirty="0">
              <a:solidFill>
                <a:schemeClr val="accent6">
                  <a:lumMod val="50000"/>
                </a:schemeClr>
              </a:solidFill>
            </a:endParaRPr>
          </a:p>
          <a:p>
            <a:r>
              <a:rPr lang="el-GR" sz="3200" b="1" u="sng" dirty="0">
                <a:solidFill>
                  <a:schemeClr val="accent6">
                    <a:lumMod val="50000"/>
                  </a:schemeClr>
                </a:solidFill>
              </a:rPr>
              <a:t>Παραδείγματα</a:t>
            </a:r>
          </a:p>
          <a:p>
            <a:r>
              <a:rPr lang="el-GR" sz="3200" b="1" dirty="0">
                <a:solidFill>
                  <a:schemeClr val="accent6">
                    <a:lumMod val="50000"/>
                  </a:schemeClr>
                </a:solidFill>
              </a:rPr>
              <a:t>Ιδέες: φιλοσοφικό σύστημα</a:t>
            </a:r>
          </a:p>
          <a:p>
            <a:r>
              <a:rPr lang="el-GR" sz="3200" b="1" dirty="0">
                <a:solidFill>
                  <a:schemeClr val="accent6">
                    <a:lumMod val="50000"/>
                  </a:schemeClr>
                </a:solidFill>
              </a:rPr>
              <a:t>Ζωντανά κύτταρα: νευρικό σύστημα</a:t>
            </a:r>
          </a:p>
          <a:p>
            <a:r>
              <a:rPr lang="el-GR" sz="3200" b="1" dirty="0">
                <a:solidFill>
                  <a:schemeClr val="accent6">
                    <a:lumMod val="50000"/>
                  </a:schemeClr>
                </a:solidFill>
              </a:rPr>
              <a:t>Οργανισμοί στον ίδιο τόπο: οικολογικό σύστημα</a:t>
            </a:r>
            <a:endParaRPr lang="en-US" sz="3200" b="1" dirty="0">
              <a:solidFill>
                <a:schemeClr val="accent6">
                  <a:lumMod val="50000"/>
                </a:schemeClr>
              </a:solidFill>
            </a:endParaRP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5" y="0"/>
            <a:ext cx="346381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ΣΥΣΤΗΜΑ</a:t>
            </a:r>
          </a:p>
        </p:txBody>
      </p:sp>
    </p:spTree>
    <p:extLst>
      <p:ext uri="{BB962C8B-B14F-4D97-AF65-F5344CB8AC3E}">
        <p14:creationId xmlns:p14="http://schemas.microsoft.com/office/powerpoint/2010/main" val="2428078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Η θεωρία του ελέγχου (ρύθμισης ενός συστήματος) και της επικοινωνίας (μεταβίβαση πληροφοριών που μειώνει την αβεβαιότητα).</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Στόχος της η διασφάλιση της σταθερότητας και της αποτελεσματικότητας ενός συστήματος μέσω της ρύθμισης των σχέσεων που συνδέουν την πληροφορία με τις πράξεις που ενεργοποιεί συναρτήσει αυτών των πληροφοριών.</a:t>
            </a:r>
          </a:p>
        </p:txBody>
      </p:sp>
      <p:sp>
        <p:nvSpPr>
          <p:cNvPr id="2" name="TextBox 1">
            <a:extLst>
              <a:ext uri="{FF2B5EF4-FFF2-40B4-BE49-F238E27FC236}">
                <a16:creationId xmlns:a16="http://schemas.microsoft.com/office/drawing/2014/main" id="{1A699794-011C-EA4E-BF5F-BBF7841B9DAE}"/>
              </a:ext>
            </a:extLst>
          </p:cNvPr>
          <p:cNvSpPr txBox="1"/>
          <p:nvPr/>
        </p:nvSpPr>
        <p:spPr>
          <a:xfrm>
            <a:off x="282114" y="3136612"/>
            <a:ext cx="3502617" cy="584775"/>
          </a:xfrm>
          <a:prstGeom prst="rect">
            <a:avLst/>
          </a:prstGeom>
          <a:noFill/>
        </p:spPr>
        <p:txBody>
          <a:bodyPr wrap="square" rtlCol="0">
            <a:spAutoFit/>
          </a:bodyPr>
          <a:lstStyle/>
          <a:p>
            <a:pPr algn="ctr"/>
            <a:r>
              <a:rPr lang="el-GR" sz="3200" b="1" dirty="0">
                <a:solidFill>
                  <a:schemeClr val="accent6">
                    <a:lumMod val="50000"/>
                  </a:schemeClr>
                </a:solidFill>
                <a:latin typeface="Times New Roman" panose="02020603050405020304" pitchFamily="18" charset="0"/>
                <a:cs typeface="Times New Roman" panose="02020603050405020304" pitchFamily="18" charset="0"/>
              </a:rPr>
              <a:t>ΚΥΒΕΡΝΗΤΙΚΗ</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3409466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4450200" y="2151727"/>
            <a:ext cx="7338388" cy="2554545"/>
          </a:xfrm>
          <a:prstGeom prst="rect">
            <a:avLst/>
          </a:prstGeom>
          <a:noFill/>
        </p:spPr>
        <p:txBody>
          <a:bodyPr wrap="square" rtlCol="0">
            <a:spAutoFit/>
          </a:bodyPr>
          <a:lstStyle/>
          <a:p>
            <a:r>
              <a:rPr lang="el-GR" sz="3200" b="1" dirty="0">
                <a:solidFill>
                  <a:schemeClr val="accent6">
                    <a:lumMod val="50000"/>
                  </a:schemeClr>
                </a:solidFill>
              </a:rPr>
              <a:t>Η προσέγγιση της ολότητας</a:t>
            </a:r>
          </a:p>
          <a:p>
            <a:endParaRPr lang="el-GR" sz="3200" b="1" dirty="0">
              <a:solidFill>
                <a:schemeClr val="accent6">
                  <a:lumMod val="50000"/>
                </a:schemeClr>
              </a:solidFill>
            </a:endParaRPr>
          </a:p>
          <a:p>
            <a:r>
              <a:rPr lang="el-GR" sz="3200" b="1" dirty="0">
                <a:solidFill>
                  <a:schemeClr val="accent6">
                    <a:lumMod val="50000"/>
                  </a:schemeClr>
                </a:solidFill>
              </a:rPr>
              <a:t>Η μελέτη του τρόπου με τον οποίο τα στοιχεία ενός συστήματος συνυπάρχουν και </a:t>
            </a:r>
            <a:r>
              <a:rPr lang="el-GR" sz="3200" b="1" dirty="0" err="1">
                <a:solidFill>
                  <a:schemeClr val="accent6">
                    <a:lumMod val="50000"/>
                  </a:schemeClr>
                </a:solidFill>
              </a:rPr>
              <a:t>αλληλεπιδρούν</a:t>
            </a:r>
            <a:endParaRPr lang="el-GR" sz="3200" b="1" dirty="0">
              <a:solidFill>
                <a:schemeClr val="accent6">
                  <a:lumMod val="50000"/>
                </a:schemeClr>
              </a:solidFill>
            </a:endParaRP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835773"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ΘΕΩΡΙΑ ΤΩΝ ΣΥΣΤΗΜΑΤΩΝ</a:t>
            </a:r>
          </a:p>
        </p:txBody>
      </p:sp>
    </p:spTree>
    <p:extLst>
      <p:ext uri="{BB962C8B-B14F-4D97-AF65-F5344CB8AC3E}">
        <p14:creationId xmlns:p14="http://schemas.microsoft.com/office/powerpoint/2010/main" val="2353864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Σύνολο διαφοροποιημένων και αλληλοσχετιζόμενων στοιχείων</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Μπορεί να διατηρήσει τόσο την εσωτερική συνοχή του, όσο και την αυτονομία του, σε σχέση με το περιβάλλον.</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Τα στοιχεία δεν ενδιαφέρουν για τις ατομικές ιδιότητές τους, αλλά ως προς τις σχέσεις που διατηρούν με τα υπόλοιπα. </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Μπορούν να αλλάζουν, χωρίς να αλλάζει το σύστημα (πχ κοινωνία).</a:t>
            </a:r>
          </a:p>
        </p:txBody>
      </p:sp>
      <p:sp>
        <p:nvSpPr>
          <p:cNvPr id="2" name="TextBox 1">
            <a:extLst>
              <a:ext uri="{FF2B5EF4-FFF2-40B4-BE49-F238E27FC236}">
                <a16:creationId xmlns:a16="http://schemas.microsoft.com/office/drawing/2014/main" id="{1A699794-011C-EA4E-BF5F-BBF7841B9DAE}"/>
              </a:ext>
            </a:extLst>
          </p:cNvPr>
          <p:cNvSpPr txBox="1"/>
          <p:nvPr/>
        </p:nvSpPr>
        <p:spPr>
          <a:xfrm>
            <a:off x="282114" y="3136612"/>
            <a:ext cx="3502617" cy="584775"/>
          </a:xfrm>
          <a:prstGeom prst="rect">
            <a:avLst/>
          </a:prstGeom>
          <a:noFill/>
        </p:spPr>
        <p:txBody>
          <a:bodyPr wrap="square" rtlCol="0">
            <a:spAutoFit/>
          </a:bodyPr>
          <a:lstStyle/>
          <a:p>
            <a:pPr algn="ctr"/>
            <a:r>
              <a:rPr lang="el-GR" sz="3200" b="1" dirty="0">
                <a:solidFill>
                  <a:schemeClr val="accent6">
                    <a:lumMod val="50000"/>
                  </a:schemeClr>
                </a:solidFill>
                <a:latin typeface="Times New Roman" panose="02020603050405020304" pitchFamily="18" charset="0"/>
                <a:cs typeface="Times New Roman" panose="02020603050405020304" pitchFamily="18" charset="0"/>
              </a:rPr>
              <a:t>ΣΥΣΤΗΜΑ</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1678628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3845082" y="129390"/>
            <a:ext cx="7338388" cy="6494085"/>
          </a:xfrm>
          <a:prstGeom prst="rect">
            <a:avLst/>
          </a:prstGeom>
          <a:noFill/>
        </p:spPr>
        <p:txBody>
          <a:bodyPr wrap="square" rtlCol="0">
            <a:spAutoFit/>
          </a:bodyPr>
          <a:lstStyle/>
          <a:p>
            <a:r>
              <a:rPr lang="el-GR" sz="3200" b="1" dirty="0">
                <a:solidFill>
                  <a:schemeClr val="accent6">
                    <a:lumMod val="50000"/>
                  </a:schemeClr>
                </a:solidFill>
              </a:rPr>
              <a:t>Η οργάνωση ενός συστήματος απαιτεί ενέργεια.</a:t>
            </a:r>
          </a:p>
          <a:p>
            <a:endParaRPr lang="el-GR" sz="3200" b="1" dirty="0">
              <a:solidFill>
                <a:schemeClr val="accent6">
                  <a:lumMod val="50000"/>
                </a:schemeClr>
              </a:solidFill>
            </a:endParaRPr>
          </a:p>
          <a:p>
            <a:r>
              <a:rPr lang="el-GR" sz="3200" b="1" dirty="0">
                <a:solidFill>
                  <a:schemeClr val="accent6">
                    <a:lumMod val="50000"/>
                  </a:schemeClr>
                </a:solidFill>
              </a:rPr>
              <a:t>Κλειστά συστήματα: δεν ανταλλάσσουν ενέργεια και πληροφορία με το περιβάλλον. Τείνουν σε μεγαλύτερη αταξία, μικρότερη οργάνωση και κατά συνέπεια στο θάνατο.</a:t>
            </a:r>
          </a:p>
          <a:p>
            <a:endParaRPr lang="el-GR" sz="3200" b="1" dirty="0">
              <a:solidFill>
                <a:schemeClr val="accent6">
                  <a:lumMod val="50000"/>
                </a:schemeClr>
              </a:solidFill>
            </a:endParaRPr>
          </a:p>
          <a:p>
            <a:r>
              <a:rPr lang="el-GR" sz="3200" b="1" dirty="0">
                <a:solidFill>
                  <a:schemeClr val="accent6">
                    <a:lumMod val="50000"/>
                  </a:schemeClr>
                </a:solidFill>
              </a:rPr>
              <a:t>Ανοιχτά συστήματα: αντιστέκονται στην αύξηση της εντροπίας δεχόμενα ενέργεια και πληροφορία και διατηρούν τάξη-οργάνωση σε υψηλό επίπεδο.</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5" y="0"/>
            <a:ext cx="323261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ΣΥΣΤΗΜΑ</a:t>
            </a:r>
          </a:p>
        </p:txBody>
      </p:sp>
    </p:spTree>
    <p:extLst>
      <p:ext uri="{BB962C8B-B14F-4D97-AF65-F5344CB8AC3E}">
        <p14:creationId xmlns:p14="http://schemas.microsoft.com/office/powerpoint/2010/main" val="1866768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ΑΝΑΔΡΑΣΗ:</a:t>
            </a:r>
          </a:p>
          <a:p>
            <a:pPr lvl="0"/>
            <a:r>
              <a:rPr lang="el-GR" sz="3200" b="1" dirty="0">
                <a:solidFill>
                  <a:srgbClr val="E4B22D"/>
                </a:solidFill>
                <a:latin typeface="Times New Roman" panose="02020603050405020304" pitchFamily="18" charset="0"/>
                <a:cs typeface="Times New Roman" panose="02020603050405020304" pitchFamily="18" charset="0"/>
              </a:rPr>
              <a:t>Κυκλική διεργασία όπου πληροφορίες τροφοδοτούν το σύστημα και το διευκολύνουν στη διατήρηση της ισορροπίας.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ΟΜΟΙΟΣΤΑΣΗ:</a:t>
            </a:r>
          </a:p>
          <a:p>
            <a:pPr lvl="0"/>
            <a:r>
              <a:rPr lang="el-GR" sz="3200" b="1" dirty="0">
                <a:solidFill>
                  <a:srgbClr val="E4B22D"/>
                </a:solidFill>
                <a:latin typeface="Times New Roman" panose="02020603050405020304" pitchFamily="18" charset="0"/>
                <a:cs typeface="Times New Roman" panose="02020603050405020304" pitchFamily="18" charset="0"/>
              </a:rPr>
              <a:t>Η ικανότητα ενός συστήματος να διατηρείται σε καταστάσεις που δεν ξεπερνούν ορισμένα όρια, πέρα από τα οποία η οργάνωσή του δεν είναι αποτελεσματική, και άρα κινδυνεύει να πάψει να υφίσταται.</a:t>
            </a:r>
          </a:p>
        </p:txBody>
      </p:sp>
      <p:sp>
        <p:nvSpPr>
          <p:cNvPr id="2" name="TextBox 1">
            <a:extLst>
              <a:ext uri="{FF2B5EF4-FFF2-40B4-BE49-F238E27FC236}">
                <a16:creationId xmlns:a16="http://schemas.microsoft.com/office/drawing/2014/main" id="{1A699794-011C-EA4E-BF5F-BBF7841B9DAE}"/>
              </a:ext>
            </a:extLst>
          </p:cNvPr>
          <p:cNvSpPr txBox="1"/>
          <p:nvPr/>
        </p:nvSpPr>
        <p:spPr>
          <a:xfrm>
            <a:off x="282114" y="3136612"/>
            <a:ext cx="3502617" cy="1077218"/>
          </a:xfrm>
          <a:prstGeom prst="rect">
            <a:avLst/>
          </a:prstGeom>
          <a:noFill/>
        </p:spPr>
        <p:txBody>
          <a:bodyPr wrap="square" rtlCol="0">
            <a:spAutoFit/>
          </a:bodyPr>
          <a:lstStyle/>
          <a:p>
            <a:pPr algn="ctr"/>
            <a:r>
              <a:rPr lang="el-GR" sz="3200" b="1" dirty="0">
                <a:solidFill>
                  <a:schemeClr val="accent6">
                    <a:lumMod val="50000"/>
                  </a:schemeClr>
                </a:solidFill>
                <a:latin typeface="Times New Roman" panose="02020603050405020304" pitchFamily="18" charset="0"/>
                <a:cs typeface="Times New Roman" panose="02020603050405020304" pitchFamily="18" charset="0"/>
              </a:rPr>
              <a:t>ΑΝΑΔΡΑΣΗ - ΟΜΟΙΟΣΤΑΣΗ</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238072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00566"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Δύο πρόσωπα ή συνομιλητές</a:t>
            </a: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Πηγή και προορισμός μηνύματος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marL="457200"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Το μήνυμα</a:t>
            </a: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Έχει μία σημασία (νοηματικό περιεχόμενο)</a:t>
            </a: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και μία λειτουργία (πληροφόρηση, ερώτηση, διαταγή, έκφραση συναισθημάτων </a:t>
            </a:r>
            <a:r>
              <a:rPr lang="el-GR" sz="3200" b="1" dirty="0" err="1">
                <a:solidFill>
                  <a:srgbClr val="E4B22D"/>
                </a:solidFill>
                <a:latin typeface="Times New Roman" panose="02020603050405020304" pitchFamily="18" charset="0"/>
                <a:cs typeface="Times New Roman" panose="02020603050405020304" pitchFamily="18" charset="0"/>
              </a:rPr>
              <a:t>κλπ</a:t>
            </a:r>
            <a:r>
              <a:rPr lang="el-GR" sz="3200" b="1">
                <a:solidFill>
                  <a:srgbClr val="E4B22D"/>
                </a:solidFill>
                <a:latin typeface="Times New Roman" panose="02020603050405020304" pitchFamily="18" charset="0"/>
                <a:cs typeface="Times New Roman" panose="02020603050405020304" pitchFamily="18" charset="0"/>
              </a:rPr>
              <a:t>)</a:t>
            </a:r>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A699794-011C-EA4E-BF5F-BBF7841B9DAE}"/>
              </a:ext>
            </a:extLst>
          </p:cNvPr>
          <p:cNvSpPr txBox="1"/>
          <p:nvPr/>
        </p:nvSpPr>
        <p:spPr>
          <a:xfrm>
            <a:off x="356273" y="2862397"/>
            <a:ext cx="3502617" cy="954107"/>
          </a:xfrm>
          <a:prstGeom prst="rect">
            <a:avLst/>
          </a:prstGeom>
          <a:noFill/>
        </p:spPr>
        <p:txBody>
          <a:bodyPr wrap="square" rtlCol="0">
            <a:spAutoFit/>
          </a:bodyPr>
          <a:lstStyle/>
          <a:p>
            <a:pPr algn="ctr"/>
            <a:r>
              <a:rPr lang="el-GR" sz="2800" b="1" dirty="0">
                <a:solidFill>
                  <a:schemeClr val="accent6">
                    <a:lumMod val="50000"/>
                  </a:schemeClr>
                </a:solidFill>
                <a:latin typeface="Times New Roman" panose="02020603050405020304" pitchFamily="18" charset="0"/>
                <a:cs typeface="Times New Roman" panose="02020603050405020304" pitchFamily="18" charset="0"/>
              </a:rPr>
              <a:t>ΣΤΟΙΧΕΙΑ</a:t>
            </a:r>
          </a:p>
          <a:p>
            <a:pPr algn="ctr"/>
            <a:r>
              <a:rPr lang="el-GR" sz="2800" b="1" dirty="0">
                <a:solidFill>
                  <a:schemeClr val="accent6">
                    <a:lumMod val="50000"/>
                  </a:schemeClr>
                </a:solidFill>
                <a:latin typeface="Times New Roman" panose="02020603050405020304" pitchFamily="18" charset="0"/>
                <a:cs typeface="Times New Roman" panose="02020603050405020304" pitchFamily="18" charset="0"/>
              </a:rPr>
              <a:t>ΕΠΙΚΟΙΝΩΝΙΑΣ</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3050192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3945934" y="-16095"/>
            <a:ext cx="7338388" cy="6986528"/>
          </a:xfrm>
          <a:prstGeom prst="rect">
            <a:avLst/>
          </a:prstGeom>
          <a:noFill/>
        </p:spPr>
        <p:txBody>
          <a:bodyPr wrap="square" rtlCol="0">
            <a:spAutoFit/>
          </a:bodyPr>
          <a:lstStyle/>
          <a:p>
            <a:r>
              <a:rPr lang="el-GR" sz="3200" b="1" dirty="0">
                <a:solidFill>
                  <a:schemeClr val="accent6">
                    <a:lumMod val="50000"/>
                  </a:schemeClr>
                </a:solidFill>
              </a:rPr>
              <a:t>Αποστολή: να γνωρίσει την ταυτότητα του πομπού και του δέκτη, τη φύση του καναλιού – διαύλου, τα χαρακτηριστικά του συστήματος σημείων – κώδικα.</a:t>
            </a:r>
          </a:p>
          <a:p>
            <a:endParaRPr lang="el-GR" sz="3200" b="1" dirty="0">
              <a:solidFill>
                <a:schemeClr val="accent6">
                  <a:lumMod val="50000"/>
                </a:schemeClr>
              </a:solidFill>
            </a:endParaRPr>
          </a:p>
          <a:p>
            <a:r>
              <a:rPr lang="el-GR" sz="3200" b="1" dirty="0">
                <a:solidFill>
                  <a:schemeClr val="accent6">
                    <a:lumMod val="50000"/>
                  </a:schemeClr>
                </a:solidFill>
              </a:rPr>
              <a:t>Κύρια επιδίωξη: η κατανόηση της δομής του συγκεκριμένου δικτύου.</a:t>
            </a:r>
          </a:p>
          <a:p>
            <a:endParaRPr lang="el-GR" sz="3200" b="1" dirty="0">
              <a:solidFill>
                <a:schemeClr val="accent6">
                  <a:lumMod val="50000"/>
                </a:schemeClr>
              </a:solidFill>
            </a:endParaRPr>
          </a:p>
          <a:p>
            <a:r>
              <a:rPr lang="el-GR" sz="3200" b="1" dirty="0">
                <a:solidFill>
                  <a:schemeClr val="accent6">
                    <a:lumMod val="50000"/>
                  </a:schemeClr>
                </a:solidFill>
              </a:rPr>
              <a:t>Η πληροφορία εμφανίζεται ως μείωση της αβεβαιότητας. </a:t>
            </a:r>
          </a:p>
          <a:p>
            <a:endParaRPr lang="el-GR" sz="3200" b="1" dirty="0">
              <a:solidFill>
                <a:schemeClr val="accent6">
                  <a:lumMod val="50000"/>
                </a:schemeClr>
              </a:solidFill>
            </a:endParaRPr>
          </a:p>
          <a:p>
            <a:r>
              <a:rPr lang="el-GR" sz="3200" b="1" dirty="0">
                <a:solidFill>
                  <a:schemeClr val="accent6">
                    <a:lumMod val="50000"/>
                  </a:schemeClr>
                </a:solidFill>
              </a:rPr>
              <a:t>Όσο περισσότερη επανάληψη σε ένα μήνυμα, τόσο λιγότερη πληροφορία, αλλά τόσο πιο κατανοητό γίνεται</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434317"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ΜΕΛΕΤΗ ΕΠΙΚΟΙΝΩΝΙΑΣ</a:t>
            </a:r>
          </a:p>
        </p:txBody>
      </p:sp>
    </p:spTree>
    <p:extLst>
      <p:ext uri="{BB962C8B-B14F-4D97-AF65-F5344CB8AC3E}">
        <p14:creationId xmlns:p14="http://schemas.microsoft.com/office/powerpoint/2010/main" val="2844371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Το σύνηθες πλαίσιο κατανόησης κάθε επικοινωνιακής διαδικασίας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Η επικοινωνία γραμμικό σχήμα</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Συνδέει μία πηγή ελεύθερη να επιλέξει το μήνυμα με έναν προορισμό που δέχεται το μήνυμα (με τους νοηματικούς καταναγκασμούς του, με ό,τι αντικειμενικά σημαίνει)</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Η επικοινωνία τεμαχίζεται στα πιο στοιχειώδη και απλά συστατικά της για να μπορούν να εξεταστούν ποσοτικά, αντικειμενικά και ουδέτερα</a:t>
            </a:r>
          </a:p>
        </p:txBody>
      </p:sp>
      <p:sp>
        <p:nvSpPr>
          <p:cNvPr id="2" name="TextBox 1">
            <a:extLst>
              <a:ext uri="{FF2B5EF4-FFF2-40B4-BE49-F238E27FC236}">
                <a16:creationId xmlns:a16="http://schemas.microsoft.com/office/drawing/2014/main" id="{1A699794-011C-EA4E-BF5F-BBF7841B9DAE}"/>
              </a:ext>
            </a:extLst>
          </p:cNvPr>
          <p:cNvSpPr txBox="1"/>
          <p:nvPr/>
        </p:nvSpPr>
        <p:spPr>
          <a:xfrm>
            <a:off x="282114" y="3136612"/>
            <a:ext cx="3502617" cy="1569660"/>
          </a:xfrm>
          <a:prstGeom prst="rect">
            <a:avLst/>
          </a:prstGeom>
          <a:noFill/>
        </p:spPr>
        <p:txBody>
          <a:bodyPr wrap="square" rtlCol="0">
            <a:spAutoFit/>
          </a:bodyPr>
          <a:lstStyle/>
          <a:p>
            <a:pPr algn="ctr"/>
            <a:r>
              <a:rPr lang="el-GR" sz="3200" b="1" dirty="0">
                <a:solidFill>
                  <a:schemeClr val="accent6">
                    <a:lumMod val="50000"/>
                  </a:schemeClr>
                </a:solidFill>
                <a:latin typeface="Times New Roman" panose="02020603050405020304" pitchFamily="18" charset="0"/>
                <a:cs typeface="Times New Roman" panose="02020603050405020304" pitchFamily="18" charset="0"/>
              </a:rPr>
              <a:t>ΜΑΘΗΜΑΤΙΚΗ ΘΕΩΡΙΑ ΤΗΣ ΠΛΗΡΟΦΟΡΙΑΣ</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1804965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4209406" y="1166842"/>
            <a:ext cx="7338388" cy="4524315"/>
          </a:xfrm>
          <a:prstGeom prst="rect">
            <a:avLst/>
          </a:prstGeom>
          <a:noFill/>
        </p:spPr>
        <p:txBody>
          <a:bodyPr wrap="square" rtlCol="0">
            <a:spAutoFit/>
          </a:bodyPr>
          <a:lstStyle/>
          <a:p>
            <a:r>
              <a:rPr lang="el-GR" sz="3200" b="1" dirty="0" err="1">
                <a:solidFill>
                  <a:schemeClr val="accent6">
                    <a:lumMod val="50000"/>
                  </a:schemeClr>
                </a:solidFill>
              </a:rPr>
              <a:t>Αρχ</a:t>
            </a:r>
            <a:r>
              <a:rPr lang="en-US" sz="3200" b="1" dirty="0" err="1">
                <a:solidFill>
                  <a:schemeClr val="accent6">
                    <a:lumMod val="50000"/>
                  </a:schemeClr>
                </a:solidFill>
              </a:rPr>
              <a:t>έ</a:t>
            </a:r>
            <a:r>
              <a:rPr lang="el-GR" sz="3200" b="1" dirty="0">
                <a:solidFill>
                  <a:schemeClr val="accent6">
                    <a:lumMod val="50000"/>
                  </a:schemeClr>
                </a:solidFill>
              </a:rPr>
              <a:t>ς δεκαετίας του ’50</a:t>
            </a:r>
          </a:p>
          <a:p>
            <a:endParaRPr lang="el-GR" sz="3200" b="1" dirty="0">
              <a:solidFill>
                <a:schemeClr val="accent6">
                  <a:lumMod val="50000"/>
                </a:schemeClr>
              </a:solidFill>
            </a:endParaRPr>
          </a:p>
          <a:p>
            <a:endParaRPr lang="el-GR" sz="3200" b="1" dirty="0">
              <a:solidFill>
                <a:schemeClr val="accent6">
                  <a:lumMod val="50000"/>
                </a:schemeClr>
              </a:solidFill>
            </a:endParaRPr>
          </a:p>
          <a:p>
            <a:r>
              <a:rPr lang="el-GR" sz="3200" b="1" dirty="0">
                <a:solidFill>
                  <a:schemeClr val="accent6">
                    <a:lumMod val="50000"/>
                  </a:schemeClr>
                </a:solidFill>
              </a:rPr>
              <a:t>Μελετούν την ανθρώπινη επικοινωνία παρακάμπτοντας την «τηλεγραφική» οπτική και την ιδέα ότι η μόνη επικοινωνία που μας ενδιαφέρει είναι η λεκτική, εκούσια και συνειδητή.</a:t>
            </a:r>
          </a:p>
          <a:p>
            <a:endParaRPr lang="el-GR" sz="3200" b="1" dirty="0">
              <a:solidFill>
                <a:schemeClr val="accent6">
                  <a:lumMod val="50000"/>
                </a:schemeClr>
              </a:solidFill>
            </a:endParaRP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434317"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ΣΧΟΛΗ </a:t>
            </a:r>
            <a:endParaRPr lang="en-US" sz="3200" b="1" dirty="0">
              <a:solidFill>
                <a:srgbClr val="E4B22D"/>
              </a:solidFill>
              <a:latin typeface="Times New Roman" panose="02020603050405020304" pitchFamily="18" charset="0"/>
              <a:cs typeface="Times New Roman" panose="02020603050405020304" pitchFamily="18" charset="0"/>
            </a:endParaRPr>
          </a:p>
          <a:p>
            <a:pPr algn="ctr"/>
            <a:r>
              <a:rPr lang="en-US" sz="3200" b="1" dirty="0">
                <a:solidFill>
                  <a:srgbClr val="E4B22D"/>
                </a:solidFill>
                <a:latin typeface="Times New Roman" panose="02020603050405020304" pitchFamily="18" charset="0"/>
                <a:cs typeface="Times New Roman" panose="02020603050405020304" pitchFamily="18" charset="0"/>
              </a:rPr>
              <a:t>PALO ALTO</a:t>
            </a:r>
            <a:endParaRPr lang="el-GR" sz="3200" b="1" dirty="0">
              <a:solidFill>
                <a:srgbClr val="E4B22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124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Εισάγουν την </a:t>
            </a:r>
            <a:r>
              <a:rPr lang="el-GR" sz="3200" b="1" dirty="0" err="1">
                <a:solidFill>
                  <a:srgbClr val="E4B22D"/>
                </a:solidFill>
                <a:latin typeface="Times New Roman" panose="02020603050405020304" pitchFamily="18" charset="0"/>
                <a:cs typeface="Times New Roman" panose="02020603050405020304" pitchFamily="18" charset="0"/>
              </a:rPr>
              <a:t>μέλετη</a:t>
            </a:r>
            <a:r>
              <a:rPr lang="el-GR" sz="3200" b="1" dirty="0">
                <a:solidFill>
                  <a:srgbClr val="E4B22D"/>
                </a:solidFill>
                <a:latin typeface="Times New Roman" panose="02020603050405020304" pitchFamily="18" charset="0"/>
                <a:cs typeface="Times New Roman" panose="02020603050405020304" pitchFamily="18" charset="0"/>
              </a:rPr>
              <a:t>: </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l-GR" sz="3200" b="1" dirty="0">
                <a:solidFill>
                  <a:srgbClr val="E4B22D"/>
                </a:solidFill>
                <a:latin typeface="Times New Roman" panose="02020603050405020304" pitchFamily="18" charset="0"/>
                <a:cs typeface="Times New Roman" panose="02020603050405020304" pitchFamily="18" charset="0"/>
              </a:rPr>
              <a:t>της μη-λεκτικής επικοινωνίας </a:t>
            </a:r>
          </a:p>
          <a:p>
            <a:pPr marL="457200" lvl="0" indent="-457200">
              <a:buFont typeface="Arial" panose="020B0604020202020204" pitchFamily="34" charset="0"/>
              <a:buChar char="•"/>
            </a:pPr>
            <a:r>
              <a:rPr lang="el-GR" sz="3200" b="1" dirty="0">
                <a:solidFill>
                  <a:srgbClr val="E4B22D"/>
                </a:solidFill>
                <a:latin typeface="Times New Roman" panose="02020603050405020304" pitchFamily="18" charset="0"/>
                <a:cs typeface="Times New Roman" panose="02020603050405020304" pitchFamily="18" charset="0"/>
              </a:rPr>
              <a:t>των </a:t>
            </a:r>
            <a:r>
              <a:rPr lang="el-GR" sz="3200" b="1" dirty="0" err="1">
                <a:solidFill>
                  <a:srgbClr val="E4B22D"/>
                </a:solidFill>
                <a:latin typeface="Times New Roman" panose="02020603050405020304" pitchFamily="18" charset="0"/>
                <a:cs typeface="Times New Roman" panose="02020603050405020304" pitchFamily="18" charset="0"/>
              </a:rPr>
              <a:t>κοινωνικο</a:t>
            </a:r>
            <a:r>
              <a:rPr lang="el-GR" sz="3200" b="1" dirty="0">
                <a:solidFill>
                  <a:srgbClr val="E4B22D"/>
                </a:solidFill>
                <a:latin typeface="Times New Roman" panose="02020603050405020304" pitchFamily="18" charset="0"/>
                <a:cs typeface="Times New Roman" panose="02020603050405020304" pitchFamily="18" charset="0"/>
              </a:rPr>
              <a:t>-συμβολικών χρήσεων του χώρου</a:t>
            </a:r>
            <a:endParaRPr lang="en-US"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l-GR" sz="3200" b="1" dirty="0">
                <a:solidFill>
                  <a:srgbClr val="E4B22D"/>
                </a:solidFill>
                <a:latin typeface="Times New Roman" panose="02020603050405020304" pitchFamily="18" charset="0"/>
                <a:cs typeface="Times New Roman" panose="02020603050405020304" pitchFamily="18" charset="0"/>
              </a:rPr>
              <a:t>του ευρύτερου κοινωνικού περιβάλλοντος </a:t>
            </a:r>
          </a:p>
          <a:p>
            <a:pPr marL="457200" lvl="0" indent="-457200">
              <a:buFont typeface="Arial" panose="020B0604020202020204" pitchFamily="34" charset="0"/>
              <a:buChar char="•"/>
            </a:pPr>
            <a:r>
              <a:rPr lang="el-GR" sz="3200" b="1" dirty="0">
                <a:solidFill>
                  <a:srgbClr val="E4B22D"/>
                </a:solidFill>
                <a:latin typeface="Times New Roman" panose="02020603050405020304" pitchFamily="18" charset="0"/>
                <a:cs typeface="Times New Roman" panose="02020603050405020304" pitchFamily="18" charset="0"/>
              </a:rPr>
              <a:t>και της σημασίας των επικοινωνιακών κωδίκων</a:t>
            </a:r>
            <a:endParaRPr lang="en-US" sz="3200" b="1" dirty="0">
              <a:solidFill>
                <a:srgbClr val="E4B22D"/>
              </a:solidFill>
              <a:latin typeface="Times New Roman" panose="02020603050405020304" pitchFamily="18" charset="0"/>
              <a:cs typeface="Times New Roman" panose="02020603050405020304" pitchFamily="18" charset="0"/>
            </a:endParaRP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Θεωρούν την επικοινωνία ένα </a:t>
            </a:r>
            <a:r>
              <a:rPr lang="el-GR" sz="3200" b="1" dirty="0" err="1">
                <a:solidFill>
                  <a:srgbClr val="E4B22D"/>
                </a:solidFill>
                <a:latin typeface="Times New Roman" panose="02020603050405020304" pitchFamily="18" charset="0"/>
                <a:cs typeface="Times New Roman" panose="02020603050405020304" pitchFamily="18" charset="0"/>
              </a:rPr>
              <a:t>πολυεπίπεδο</a:t>
            </a:r>
            <a:r>
              <a:rPr lang="el-GR" sz="3200" b="1" dirty="0">
                <a:solidFill>
                  <a:srgbClr val="E4B22D"/>
                </a:solidFill>
                <a:latin typeface="Times New Roman" panose="02020603050405020304" pitchFamily="18" charset="0"/>
                <a:cs typeface="Times New Roman" panose="02020603050405020304" pitchFamily="18" charset="0"/>
              </a:rPr>
              <a:t> ενιαίο όλο, στο οποίο κάθε άτομο συμμετέχει, χωρίς να είναι η αρχή ή το τέλος της</a:t>
            </a:r>
          </a:p>
          <a:p>
            <a:pPr lvl="0"/>
            <a:endParaRPr lang="el-GR" sz="3200" b="1" dirty="0">
              <a:solidFill>
                <a:srgbClr val="E4B22D"/>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A699794-011C-EA4E-BF5F-BBF7841B9DAE}"/>
              </a:ext>
            </a:extLst>
          </p:cNvPr>
          <p:cNvSpPr txBox="1"/>
          <p:nvPr/>
        </p:nvSpPr>
        <p:spPr>
          <a:xfrm>
            <a:off x="228945" y="2890391"/>
            <a:ext cx="3502617" cy="1077218"/>
          </a:xfrm>
          <a:prstGeom prst="rect">
            <a:avLst/>
          </a:prstGeom>
          <a:noFill/>
        </p:spPr>
        <p:txBody>
          <a:bodyPr wrap="square" rtlCol="0">
            <a:spAutoFit/>
          </a:bodyPr>
          <a:lstStyle/>
          <a:p>
            <a:pPr algn="ctr"/>
            <a:r>
              <a:rPr lang="el-GR" sz="3200" b="1" dirty="0">
                <a:solidFill>
                  <a:schemeClr val="accent6">
                    <a:lumMod val="50000"/>
                  </a:schemeClr>
                </a:solidFill>
                <a:latin typeface="Times New Roman" panose="02020603050405020304" pitchFamily="18" charset="0"/>
                <a:cs typeface="Times New Roman" panose="02020603050405020304" pitchFamily="18" charset="0"/>
              </a:rPr>
              <a:t>ΣΧΟΛΗ </a:t>
            </a:r>
            <a:br>
              <a:rPr lang="en-US" sz="3200" b="1" dirty="0">
                <a:solidFill>
                  <a:schemeClr val="accent6">
                    <a:lumMod val="50000"/>
                  </a:schemeClr>
                </a:solidFill>
                <a:latin typeface="Times New Roman" panose="02020603050405020304" pitchFamily="18" charset="0"/>
                <a:cs typeface="Times New Roman" panose="02020603050405020304" pitchFamily="18" charset="0"/>
              </a:rPr>
            </a:br>
            <a:r>
              <a:rPr lang="en-US" sz="3200" b="1" dirty="0">
                <a:solidFill>
                  <a:schemeClr val="accent6">
                    <a:lumMod val="50000"/>
                  </a:schemeClr>
                </a:solidFill>
                <a:latin typeface="Times New Roman" panose="02020603050405020304" pitchFamily="18" charset="0"/>
                <a:cs typeface="Times New Roman" panose="02020603050405020304" pitchFamily="18" charset="0"/>
              </a:rPr>
              <a:t>PALO ALTO</a:t>
            </a:r>
            <a:endParaRPr lang="el-GR" sz="32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1775335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3992373" y="0"/>
            <a:ext cx="7338388" cy="7478970"/>
          </a:xfrm>
          <a:prstGeom prst="rect">
            <a:avLst/>
          </a:prstGeom>
          <a:noFill/>
        </p:spPr>
        <p:txBody>
          <a:bodyPr wrap="square" rtlCol="0">
            <a:spAutoFit/>
          </a:bodyPr>
          <a:lstStyle/>
          <a:p>
            <a:r>
              <a:rPr lang="el-GR" sz="3200" b="1" dirty="0">
                <a:solidFill>
                  <a:schemeClr val="accent6">
                    <a:lumMod val="50000"/>
                  </a:schemeClr>
                </a:solidFill>
              </a:rPr>
              <a:t>Στη μελέτη της επικοινωνίας:</a:t>
            </a:r>
          </a:p>
          <a:p>
            <a:r>
              <a:rPr lang="el-GR" sz="3200" b="1" dirty="0">
                <a:solidFill>
                  <a:schemeClr val="accent6">
                    <a:lumMod val="50000"/>
                  </a:schemeClr>
                </a:solidFill>
              </a:rPr>
              <a:t>Στοιχεία είναι τα πρόσωπα και ιδιότητες οι επικοινωνιακές συμπεριφορές τους</a:t>
            </a:r>
          </a:p>
          <a:p>
            <a:endParaRPr lang="el-GR" sz="3200" b="1" dirty="0">
              <a:solidFill>
                <a:schemeClr val="accent6">
                  <a:lumMod val="50000"/>
                </a:schemeClr>
              </a:solidFill>
            </a:endParaRPr>
          </a:p>
          <a:p>
            <a:r>
              <a:rPr lang="el-GR" sz="3200" b="1" dirty="0">
                <a:solidFill>
                  <a:schemeClr val="accent6">
                    <a:lumMod val="50000"/>
                  </a:schemeClr>
                </a:solidFill>
              </a:rPr>
              <a:t>Δύο όψεις λειτουργίας των συστημάτων:</a:t>
            </a:r>
          </a:p>
          <a:p>
            <a:pPr marL="514350" indent="-514350">
              <a:buAutoNum type="arabicPeriod"/>
            </a:pPr>
            <a:r>
              <a:rPr lang="el-GR" sz="3200" b="1" dirty="0">
                <a:solidFill>
                  <a:schemeClr val="accent6">
                    <a:lumMod val="50000"/>
                  </a:schemeClr>
                </a:solidFill>
              </a:rPr>
              <a:t>Ενέργεια που το τροφοδοτεί και διασφαλίζει τη δυναμική των αλληλεπιδράσεων (κίνητρα, στόχοι, εντάσεις)</a:t>
            </a:r>
          </a:p>
          <a:p>
            <a:pPr marL="514350" indent="-514350">
              <a:buAutoNum type="arabicPeriod"/>
            </a:pPr>
            <a:endParaRPr lang="el-GR" sz="3200" b="1" dirty="0">
              <a:solidFill>
                <a:schemeClr val="accent6">
                  <a:lumMod val="50000"/>
                </a:schemeClr>
              </a:solidFill>
            </a:endParaRPr>
          </a:p>
          <a:p>
            <a:pPr marL="514350" indent="-514350">
              <a:buAutoNum type="arabicPeriod"/>
            </a:pPr>
            <a:r>
              <a:rPr lang="el-GR" sz="3200" b="1" dirty="0">
                <a:solidFill>
                  <a:schemeClr val="accent6">
                    <a:lumMod val="50000"/>
                  </a:schemeClr>
                </a:solidFill>
              </a:rPr>
              <a:t>Κυκλοφορία πληροφοριών και νοημάτων – ανάδραση – που υποστηρίζει τις λειτουργικές διεργασίες του</a:t>
            </a:r>
          </a:p>
          <a:p>
            <a:endParaRPr lang="el-GR" sz="3200" b="1" dirty="0">
              <a:solidFill>
                <a:schemeClr val="accent6">
                  <a:lumMod val="50000"/>
                </a:schemeClr>
              </a:solidFill>
            </a:endParaRP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434317"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ΑΡΧΕΣ ΑΝΘΡΩΠΙΝΩΝ ΣΥΣΤΗΜΑΤΩΝ</a:t>
            </a:r>
          </a:p>
        </p:txBody>
      </p:sp>
    </p:spTree>
    <p:extLst>
      <p:ext uri="{BB962C8B-B14F-4D97-AF65-F5344CB8AC3E}">
        <p14:creationId xmlns:p14="http://schemas.microsoft.com/office/powerpoint/2010/main" val="2852873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Η επικοινωνία είναι ανοιχτό σύστημα αλληλεπιδράσεων</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Ό,τι συμβαίνει μεταξύ των προσώπων που επικοινωνούν δεν γίνεται ποτέ σε «κοινωνικό κενό», αλλά σε ένα περιβάλλον και ένα πλαίσιο </a:t>
            </a:r>
          </a:p>
          <a:p>
            <a:pPr lvl="0"/>
            <a:endParaRPr lang="el-GR" sz="3200" b="1" dirty="0">
              <a:solidFill>
                <a:srgbClr val="E4B22D"/>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A699794-011C-EA4E-BF5F-BBF7841B9DAE}"/>
              </a:ext>
            </a:extLst>
          </p:cNvPr>
          <p:cNvSpPr txBox="1"/>
          <p:nvPr/>
        </p:nvSpPr>
        <p:spPr>
          <a:xfrm>
            <a:off x="271279" y="2644170"/>
            <a:ext cx="3502617" cy="1569660"/>
          </a:xfrm>
          <a:prstGeom prst="rect">
            <a:avLst/>
          </a:prstGeom>
          <a:noFill/>
        </p:spPr>
        <p:txBody>
          <a:bodyPr wrap="square" rtlCol="0">
            <a:spAutoFit/>
          </a:bodyPr>
          <a:lstStyle/>
          <a:p>
            <a:pPr algn="ctr"/>
            <a:r>
              <a:rPr lang="el-GR" sz="3200" b="1" dirty="0">
                <a:solidFill>
                  <a:srgbClr val="527E16"/>
                </a:solidFill>
                <a:latin typeface="Times New Roman" panose="02020603050405020304" pitchFamily="18" charset="0"/>
                <a:cs typeface="Times New Roman" panose="02020603050405020304" pitchFamily="18" charset="0"/>
              </a:rPr>
              <a:t>ΑΡΧΕΣ ΑΝΘΡΩΠΙΝΩΝ ΣΥΣΤΗΜΑΤΩΝ</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4218517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3992373" y="2151727"/>
            <a:ext cx="7338388" cy="2554545"/>
          </a:xfrm>
          <a:prstGeom prst="rect">
            <a:avLst/>
          </a:prstGeom>
          <a:noFill/>
        </p:spPr>
        <p:txBody>
          <a:bodyPr wrap="square" rtlCol="0">
            <a:spAutoFit/>
          </a:bodyPr>
          <a:lstStyle/>
          <a:p>
            <a:pPr marL="457200" indent="-457200">
              <a:buFont typeface="Wingdings" pitchFamily="2" charset="2"/>
              <a:buChar char="v"/>
            </a:pPr>
            <a:r>
              <a:rPr lang="el-GR" sz="3200" b="1" dirty="0">
                <a:solidFill>
                  <a:schemeClr val="accent6">
                    <a:lumMod val="50000"/>
                  </a:schemeClr>
                </a:solidFill>
              </a:rPr>
              <a:t>Αρχή της ολότητας</a:t>
            </a:r>
          </a:p>
          <a:p>
            <a:pPr marL="457200" indent="-457200">
              <a:buFont typeface="Wingdings" pitchFamily="2" charset="2"/>
              <a:buChar char="v"/>
            </a:pPr>
            <a:endParaRPr lang="el-GR" sz="3200" b="1" dirty="0">
              <a:solidFill>
                <a:schemeClr val="accent6">
                  <a:lumMod val="50000"/>
                </a:schemeClr>
              </a:solidFill>
            </a:endParaRPr>
          </a:p>
          <a:p>
            <a:pPr marL="457200" indent="-457200">
              <a:buFont typeface="Wingdings" pitchFamily="2" charset="2"/>
              <a:buChar char="v"/>
            </a:pPr>
            <a:r>
              <a:rPr lang="el-GR" sz="3200" b="1" dirty="0">
                <a:solidFill>
                  <a:schemeClr val="accent6">
                    <a:lumMod val="50000"/>
                  </a:schemeClr>
                </a:solidFill>
              </a:rPr>
              <a:t>Αρχή της κυκλικής αιτιότητας</a:t>
            </a:r>
          </a:p>
          <a:p>
            <a:pPr marL="457200" indent="-457200">
              <a:buFont typeface="Wingdings" pitchFamily="2" charset="2"/>
              <a:buChar char="v"/>
            </a:pPr>
            <a:endParaRPr lang="el-GR" sz="3200" b="1" dirty="0">
              <a:solidFill>
                <a:schemeClr val="accent6">
                  <a:lumMod val="50000"/>
                </a:schemeClr>
              </a:solidFill>
            </a:endParaRPr>
          </a:p>
          <a:p>
            <a:pPr marL="457200" indent="-457200">
              <a:buFont typeface="Wingdings" pitchFamily="2" charset="2"/>
              <a:buChar char="v"/>
            </a:pPr>
            <a:r>
              <a:rPr lang="el-GR" sz="3200" b="1" dirty="0">
                <a:solidFill>
                  <a:schemeClr val="accent6">
                    <a:lumMod val="50000"/>
                  </a:schemeClr>
                </a:solidFill>
              </a:rPr>
              <a:t>Αρχή της ρύθμισης</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434317"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ΑΡΧΕΣ ΑΝΘΡΩΠΙΝΩΝ ΣΥΣΤΗΜΑΤΩΝ</a:t>
            </a:r>
          </a:p>
        </p:txBody>
      </p:sp>
    </p:spTree>
    <p:extLst>
      <p:ext uri="{BB962C8B-B14F-4D97-AF65-F5344CB8AC3E}">
        <p14:creationId xmlns:p14="http://schemas.microsoft.com/office/powerpoint/2010/main" val="1747747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Η απλή παράθεση των στοιχείων δεν είναι ικανή να μας πληροφορήσει σχετικά με τις θεμελιώδεις ιδιότητες του συστήματος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Κάθε σύστημα έχει τα δικά του ιδιαίτερα χαρακτηριστικά, τα οποία είναι διαφορετικά από αυτά των στοιχείων που το αποτελούν</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Η ανάλυση απομονωμένων τμημάτων δεν βοηθά στην κατανόηση της πολυπλοκότητας του συστήματος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Παράδειγμα: κοινωνική έρευνα σε μία ομάδα</a:t>
            </a:r>
          </a:p>
        </p:txBody>
      </p:sp>
      <p:sp>
        <p:nvSpPr>
          <p:cNvPr id="2" name="TextBox 1">
            <a:extLst>
              <a:ext uri="{FF2B5EF4-FFF2-40B4-BE49-F238E27FC236}">
                <a16:creationId xmlns:a16="http://schemas.microsoft.com/office/drawing/2014/main" id="{1A699794-011C-EA4E-BF5F-BBF7841B9DAE}"/>
              </a:ext>
            </a:extLst>
          </p:cNvPr>
          <p:cNvSpPr txBox="1"/>
          <p:nvPr/>
        </p:nvSpPr>
        <p:spPr>
          <a:xfrm>
            <a:off x="271279" y="2890391"/>
            <a:ext cx="3502617" cy="1077218"/>
          </a:xfrm>
          <a:prstGeom prst="rect">
            <a:avLst/>
          </a:prstGeom>
          <a:noFill/>
        </p:spPr>
        <p:txBody>
          <a:bodyPr wrap="square" rtlCol="0">
            <a:spAutoFit/>
          </a:bodyPr>
          <a:lstStyle/>
          <a:p>
            <a:pPr algn="ctr"/>
            <a:r>
              <a:rPr lang="el-GR" sz="3200" b="1" dirty="0">
                <a:solidFill>
                  <a:srgbClr val="527E16"/>
                </a:solidFill>
                <a:latin typeface="Times New Roman" panose="02020603050405020304" pitchFamily="18" charset="0"/>
                <a:cs typeface="Times New Roman" panose="02020603050405020304" pitchFamily="18" charset="0"/>
              </a:rPr>
              <a:t>ΑΡΧΗ ΤΗΣ ΟΛΟΤΗΤΑΣ</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1035330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3945934" y="129390"/>
            <a:ext cx="7338388" cy="6494085"/>
          </a:xfrm>
          <a:prstGeom prst="rect">
            <a:avLst/>
          </a:prstGeom>
          <a:noFill/>
        </p:spPr>
        <p:txBody>
          <a:bodyPr wrap="square" rtlCol="0">
            <a:spAutoFit/>
          </a:bodyPr>
          <a:lstStyle/>
          <a:p>
            <a:r>
              <a:rPr lang="el-GR" sz="3200" b="1" dirty="0">
                <a:solidFill>
                  <a:schemeClr val="accent6">
                    <a:lumMod val="50000"/>
                  </a:schemeClr>
                </a:solidFill>
              </a:rPr>
              <a:t>Έτσι, η αλληλεπίδραση δεν μπορεί να αναχθεί στη δράση ενός προσώπου επί ενός άλλου προσώπου</a:t>
            </a:r>
          </a:p>
          <a:p>
            <a:endParaRPr lang="el-GR" sz="3200" b="1" dirty="0">
              <a:solidFill>
                <a:schemeClr val="accent6">
                  <a:lumMod val="50000"/>
                </a:schemeClr>
              </a:solidFill>
            </a:endParaRPr>
          </a:p>
          <a:p>
            <a:r>
              <a:rPr lang="el-GR" sz="3200" b="1" dirty="0">
                <a:solidFill>
                  <a:schemeClr val="accent6">
                    <a:lumMod val="50000"/>
                  </a:schemeClr>
                </a:solidFill>
              </a:rPr>
              <a:t>Μία σχέση δεν μπορεί να γίνει κατανοητή αποκλειστικά από την επιρροή της συμπεριφοράς ενός ατόμου στο άλλο, αλλά ως αποτέλεσμα ενός εξελισσόμενου συνόλου αμοιβαίων προσαρμογών και ρυθμίσεων σε ένα συγκεκριμένο περιβάλλον</a:t>
            </a:r>
          </a:p>
          <a:p>
            <a:endParaRPr lang="el-GR" sz="3200" b="1" dirty="0">
              <a:solidFill>
                <a:schemeClr val="accent6">
                  <a:lumMod val="50000"/>
                </a:schemeClr>
              </a:solidFill>
            </a:endParaRPr>
          </a:p>
          <a:p>
            <a:r>
              <a:rPr lang="el-GR" sz="3200" b="1" dirty="0">
                <a:solidFill>
                  <a:schemeClr val="accent6">
                    <a:lumMod val="50000"/>
                  </a:schemeClr>
                </a:solidFill>
              </a:rPr>
              <a:t>Παράδειγμα: η οικογένεια</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434317"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ΑΡΧΗ ΤΗΣ ΟΛΟΤΗΤΑΣ</a:t>
            </a:r>
          </a:p>
        </p:txBody>
      </p:sp>
    </p:spTree>
    <p:extLst>
      <p:ext uri="{BB962C8B-B14F-4D97-AF65-F5344CB8AC3E}">
        <p14:creationId xmlns:p14="http://schemas.microsoft.com/office/powerpoint/2010/main" val="2521762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Η συμπεριφορά του κάθε μέλους εγγράφεται δυναμικά σε ένα πολύπλοκο πλαίσιο αμοιβαίων εξαρτήσεων, δράσεων και αναδράσεων</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u="sng" dirty="0">
                <a:solidFill>
                  <a:srgbClr val="E4B22D"/>
                </a:solidFill>
                <a:latin typeface="Times New Roman" panose="02020603050405020304" pitchFamily="18" charset="0"/>
                <a:cs typeface="Times New Roman" panose="02020603050405020304" pitchFamily="18" charset="0"/>
              </a:rPr>
              <a:t>Γραμμικό μοντέλο</a:t>
            </a:r>
          </a:p>
          <a:p>
            <a:pPr lvl="0"/>
            <a:r>
              <a:rPr lang="el-GR" sz="3200" b="1" dirty="0">
                <a:solidFill>
                  <a:srgbClr val="E4B22D"/>
                </a:solidFill>
                <a:latin typeface="Times New Roman" panose="02020603050405020304" pitchFamily="18" charset="0"/>
                <a:cs typeface="Times New Roman" panose="02020603050405020304" pitchFamily="18" charset="0"/>
              </a:rPr>
              <a:t>Η συμπεριφορά του Α προκαλεί τη συμπεριφορά του Β</a:t>
            </a:r>
          </a:p>
          <a:p>
            <a:pPr lvl="0"/>
            <a:r>
              <a:rPr lang="el-GR" sz="3200" b="1" dirty="0">
                <a:solidFill>
                  <a:srgbClr val="E4B22D"/>
                </a:solidFill>
                <a:latin typeface="Times New Roman" panose="02020603050405020304" pitchFamily="18" charset="0"/>
                <a:cs typeface="Times New Roman" panose="02020603050405020304" pitchFamily="18" charset="0"/>
              </a:rPr>
              <a:t>Η σχέση ερμηνεύεται με  βάση τα χαρακτηριστικά της προσωπικότητάς τους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u="sng" dirty="0">
                <a:solidFill>
                  <a:srgbClr val="E4B22D"/>
                </a:solidFill>
                <a:latin typeface="Times New Roman" panose="02020603050405020304" pitchFamily="18" charset="0"/>
                <a:cs typeface="Times New Roman" panose="02020603050405020304" pitchFamily="18" charset="0"/>
              </a:rPr>
              <a:t>Κυκλική αιτιότητα</a:t>
            </a:r>
          </a:p>
          <a:p>
            <a:pPr lvl="0"/>
            <a:r>
              <a:rPr lang="el-GR" sz="3200" b="1" dirty="0">
                <a:solidFill>
                  <a:srgbClr val="E4B22D"/>
                </a:solidFill>
                <a:latin typeface="Times New Roman" panose="02020603050405020304" pitchFamily="18" charset="0"/>
                <a:cs typeface="Times New Roman" panose="02020603050405020304" pitchFamily="18" charset="0"/>
              </a:rPr>
              <a:t>Η συμπεριφορά του Α διατηρείται λόγω της συμπεριφοράς του Β και αντιστρόφως</a:t>
            </a:r>
          </a:p>
          <a:p>
            <a:pPr lvl="0"/>
            <a:r>
              <a:rPr lang="el-GR" sz="3200" b="1" dirty="0">
                <a:solidFill>
                  <a:srgbClr val="E4B22D"/>
                </a:solidFill>
                <a:latin typeface="Times New Roman" panose="02020603050405020304" pitchFamily="18" charset="0"/>
                <a:cs typeface="Times New Roman" panose="02020603050405020304" pitchFamily="18" charset="0"/>
              </a:rPr>
              <a:t>Παράδειγμα: οι σύζυγοι</a:t>
            </a:r>
          </a:p>
        </p:txBody>
      </p:sp>
      <p:sp>
        <p:nvSpPr>
          <p:cNvPr id="2" name="TextBox 1">
            <a:extLst>
              <a:ext uri="{FF2B5EF4-FFF2-40B4-BE49-F238E27FC236}">
                <a16:creationId xmlns:a16="http://schemas.microsoft.com/office/drawing/2014/main" id="{1A699794-011C-EA4E-BF5F-BBF7841B9DAE}"/>
              </a:ext>
            </a:extLst>
          </p:cNvPr>
          <p:cNvSpPr txBox="1"/>
          <p:nvPr/>
        </p:nvSpPr>
        <p:spPr>
          <a:xfrm>
            <a:off x="263472" y="2644170"/>
            <a:ext cx="3502617" cy="1569660"/>
          </a:xfrm>
          <a:prstGeom prst="rect">
            <a:avLst/>
          </a:prstGeom>
          <a:noFill/>
        </p:spPr>
        <p:txBody>
          <a:bodyPr wrap="square" rtlCol="0">
            <a:spAutoFit/>
          </a:bodyPr>
          <a:lstStyle/>
          <a:p>
            <a:pPr algn="ctr"/>
            <a:r>
              <a:rPr lang="el-GR" sz="3200" b="1" dirty="0">
                <a:solidFill>
                  <a:srgbClr val="527E16"/>
                </a:solidFill>
                <a:latin typeface="Times New Roman" panose="02020603050405020304" pitchFamily="18" charset="0"/>
                <a:cs typeface="Times New Roman" panose="02020603050405020304" pitchFamily="18" charset="0"/>
              </a:rPr>
              <a:t>ΑΡΧΗ ΤΗΣ ΚΥΚΛΙΚΗΣ ΑΙΤΙΟΤΗΤΑΣ</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258694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00566"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Μέσα έκφρασης και μετάδοσης</a:t>
            </a: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Συστήματα σημείων (λέξεις, χειρονομίες, κώδικες </a:t>
            </a:r>
            <a:r>
              <a:rPr lang="el-GR" sz="3200" b="1" dirty="0" err="1">
                <a:solidFill>
                  <a:srgbClr val="E4B22D"/>
                </a:solidFill>
                <a:latin typeface="Times New Roman" panose="02020603050405020304" pitchFamily="18" charset="0"/>
                <a:cs typeface="Times New Roman" panose="02020603050405020304" pitchFamily="18" charset="0"/>
              </a:rPr>
              <a:t>κλπ</a:t>
            </a:r>
            <a:r>
              <a:rPr lang="el-GR" sz="3200" b="1" dirty="0">
                <a:solidFill>
                  <a:srgbClr val="E4B22D"/>
                </a:solidFill>
                <a:latin typeface="Times New Roman" panose="02020603050405020304" pitchFamily="18" charset="0"/>
                <a:cs typeface="Times New Roman" panose="02020603050405020304" pitchFamily="18" charset="0"/>
              </a:rPr>
              <a:t>)</a:t>
            </a:r>
          </a:p>
          <a:p>
            <a:pPr marL="1371600" lvl="2" indent="-457200">
              <a:buFont typeface="Wingdings" pitchFamily="2" charset="2"/>
              <a:buChar char="§"/>
            </a:pPr>
            <a:endParaRPr lang="el-GR" sz="3200" b="1" dirty="0">
              <a:solidFill>
                <a:srgbClr val="E4B22D"/>
              </a:solidFill>
              <a:latin typeface="Times New Roman" panose="02020603050405020304" pitchFamily="18" charset="0"/>
              <a:cs typeface="Times New Roman" panose="02020603050405020304" pitchFamily="18" charset="0"/>
            </a:endParaRP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Φυσικά ερείσματα βάσει των οποίων υπάρχουν και μεταδίδονται τα σημεία (ομιλία/αέρας, τηλέφωνο/κεραίες και αναμεταδότες)</a:t>
            </a:r>
          </a:p>
          <a:p>
            <a:pPr marL="1371600" lvl="2" indent="-457200">
              <a:buFont typeface="Wingdings" pitchFamily="2" charset="2"/>
              <a:buChar char="§"/>
            </a:pPr>
            <a:endParaRPr lang="el-GR" sz="3200" b="1" dirty="0">
              <a:solidFill>
                <a:srgbClr val="E4B22D"/>
              </a:solidFill>
              <a:latin typeface="Times New Roman" panose="02020603050405020304" pitchFamily="18" charset="0"/>
              <a:cs typeface="Times New Roman" panose="02020603050405020304" pitchFamily="18" charset="0"/>
            </a:endParaRPr>
          </a:p>
          <a:p>
            <a:pPr marL="1371600" lvl="2" indent="-457200">
              <a:buFont typeface="Wingdings" pitchFamily="2" charset="2"/>
              <a:buChar char="§"/>
            </a:pPr>
            <a:r>
              <a:rPr lang="el-GR" sz="3200" b="1" dirty="0" err="1">
                <a:solidFill>
                  <a:srgbClr val="E4B22D"/>
                </a:solidFill>
                <a:latin typeface="Times New Roman" panose="02020603050405020304" pitchFamily="18" charset="0"/>
                <a:cs typeface="Times New Roman" panose="02020603050405020304" pitchFamily="18" charset="0"/>
              </a:rPr>
              <a:t>Κοινωνιοτεχνικοί</a:t>
            </a:r>
            <a:r>
              <a:rPr lang="el-GR" sz="3200" b="1" dirty="0">
                <a:solidFill>
                  <a:srgbClr val="E4B22D"/>
                </a:solidFill>
                <a:latin typeface="Times New Roman" panose="02020603050405020304" pitchFamily="18" charset="0"/>
                <a:cs typeface="Times New Roman" panose="02020603050405020304" pitchFamily="18" charset="0"/>
              </a:rPr>
              <a:t> τρόποι παραγωγής και μετάδοσης της πληροφορίας και του νοήματος / θεσμικό πλαίσιο (</a:t>
            </a:r>
            <a:r>
              <a:rPr lang="en-US" sz="3200" b="1" dirty="0" err="1">
                <a:solidFill>
                  <a:srgbClr val="E4B22D"/>
                </a:solidFill>
                <a:latin typeface="Times New Roman" panose="02020603050405020304" pitchFamily="18" charset="0"/>
                <a:cs typeface="Times New Roman" panose="02020603050405020304" pitchFamily="18" charset="0"/>
              </a:rPr>
              <a:t>sms</a:t>
            </a:r>
            <a:r>
              <a:rPr lang="en-US" sz="3200" b="1" dirty="0">
                <a:solidFill>
                  <a:srgbClr val="E4B22D"/>
                </a:solidFill>
                <a:latin typeface="Times New Roman" panose="02020603050405020304" pitchFamily="18" charset="0"/>
                <a:cs typeface="Times New Roman" panose="02020603050405020304" pitchFamily="18" charset="0"/>
              </a:rPr>
              <a:t>, </a:t>
            </a:r>
            <a:r>
              <a:rPr lang="el-GR" sz="3200" b="1" dirty="0">
                <a:solidFill>
                  <a:srgbClr val="E4B22D"/>
                </a:solidFill>
                <a:latin typeface="Times New Roman" panose="02020603050405020304" pitchFamily="18" charset="0"/>
                <a:cs typeface="Times New Roman" panose="02020603050405020304" pitchFamily="18" charset="0"/>
              </a:rPr>
              <a:t>τηλεφώνημα, </a:t>
            </a:r>
            <a:r>
              <a:rPr lang="en-US" sz="3200" b="1" dirty="0">
                <a:solidFill>
                  <a:srgbClr val="E4B22D"/>
                </a:solidFill>
                <a:latin typeface="Times New Roman" panose="02020603050405020304" pitchFamily="18" charset="0"/>
                <a:cs typeface="Times New Roman" panose="02020603050405020304" pitchFamily="18" charset="0"/>
              </a:rPr>
              <a:t>e-mail, </a:t>
            </a:r>
            <a:r>
              <a:rPr lang="el-GR" sz="3200" b="1" dirty="0">
                <a:solidFill>
                  <a:srgbClr val="E4B22D"/>
                </a:solidFill>
                <a:latin typeface="Times New Roman" panose="02020603050405020304" pitchFamily="18" charset="0"/>
                <a:cs typeface="Times New Roman" panose="02020603050405020304" pitchFamily="18" charset="0"/>
              </a:rPr>
              <a:t>συνέντευξη </a:t>
            </a:r>
            <a:r>
              <a:rPr lang="el-GR" sz="3200" b="1" dirty="0" err="1">
                <a:solidFill>
                  <a:srgbClr val="E4B22D"/>
                </a:solidFill>
                <a:latin typeface="Times New Roman" panose="02020603050405020304" pitchFamily="18" charset="0"/>
                <a:cs typeface="Times New Roman" panose="02020603050405020304" pitchFamily="18" charset="0"/>
              </a:rPr>
              <a:t>κλπ</a:t>
            </a:r>
            <a:r>
              <a:rPr lang="el-GR" sz="3200" b="1" dirty="0">
                <a:solidFill>
                  <a:srgbClr val="E4B22D"/>
                </a:solidFill>
                <a:latin typeface="Times New Roman" panose="02020603050405020304" pitchFamily="18" charset="0"/>
                <a:cs typeface="Times New Roman" panose="02020603050405020304" pitchFamily="18" charset="0"/>
              </a:rPr>
              <a:t>)</a:t>
            </a:r>
          </a:p>
          <a:p>
            <a:pPr lvl="0"/>
            <a:endParaRPr lang="el-GR" sz="3200" b="1" dirty="0">
              <a:solidFill>
                <a:srgbClr val="E4B22D"/>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A699794-011C-EA4E-BF5F-BBF7841B9DAE}"/>
              </a:ext>
            </a:extLst>
          </p:cNvPr>
          <p:cNvSpPr txBox="1"/>
          <p:nvPr/>
        </p:nvSpPr>
        <p:spPr>
          <a:xfrm>
            <a:off x="356273" y="2862397"/>
            <a:ext cx="3502617" cy="954107"/>
          </a:xfrm>
          <a:prstGeom prst="rect">
            <a:avLst/>
          </a:prstGeom>
          <a:noFill/>
        </p:spPr>
        <p:txBody>
          <a:bodyPr wrap="square" rtlCol="0">
            <a:spAutoFit/>
          </a:bodyPr>
          <a:lstStyle/>
          <a:p>
            <a:pPr algn="ctr"/>
            <a:r>
              <a:rPr lang="el-GR" sz="2800" b="1" dirty="0">
                <a:solidFill>
                  <a:schemeClr val="accent6">
                    <a:lumMod val="50000"/>
                  </a:schemeClr>
                </a:solidFill>
                <a:latin typeface="Times New Roman" panose="02020603050405020304" pitchFamily="18" charset="0"/>
                <a:cs typeface="Times New Roman" panose="02020603050405020304" pitchFamily="18" charset="0"/>
              </a:rPr>
              <a:t>ΣΤΟΙΧΕΙΑ</a:t>
            </a:r>
          </a:p>
          <a:p>
            <a:pPr algn="ctr"/>
            <a:r>
              <a:rPr lang="el-GR" sz="2800" b="1" dirty="0">
                <a:solidFill>
                  <a:schemeClr val="accent6">
                    <a:lumMod val="50000"/>
                  </a:schemeClr>
                </a:solidFill>
                <a:latin typeface="Times New Roman" panose="02020603050405020304" pitchFamily="18" charset="0"/>
                <a:cs typeface="Times New Roman" panose="02020603050405020304" pitchFamily="18" charset="0"/>
              </a:rPr>
              <a:t>ΕΠΙΚΟΙΝΩΝΙΑΣ</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146089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3945934" y="1905506"/>
            <a:ext cx="7338388" cy="3046988"/>
          </a:xfrm>
          <a:prstGeom prst="rect">
            <a:avLst/>
          </a:prstGeom>
          <a:noFill/>
        </p:spPr>
        <p:txBody>
          <a:bodyPr wrap="square" rtlCol="0">
            <a:spAutoFit/>
          </a:bodyPr>
          <a:lstStyle/>
          <a:p>
            <a:r>
              <a:rPr lang="el-GR" sz="3200" b="1" dirty="0">
                <a:solidFill>
                  <a:schemeClr val="accent6">
                    <a:lumMod val="50000"/>
                  </a:schemeClr>
                </a:solidFill>
              </a:rPr>
              <a:t>Το σύνολο των αλληλεπιδράσεων τείνει προς τη σταθερότητα (κατάσταση ισορροπίας), κυρίως όταν οι επικοινωνιακές συμβάσεις (κανόνες, πρότυπα, κώδικες </a:t>
            </a:r>
            <a:r>
              <a:rPr lang="el-GR" sz="3200" b="1" dirty="0" err="1">
                <a:solidFill>
                  <a:schemeClr val="accent6">
                    <a:lumMod val="50000"/>
                  </a:schemeClr>
                </a:solidFill>
              </a:rPr>
              <a:t>κλπ</a:t>
            </a:r>
            <a:r>
              <a:rPr lang="el-GR" sz="3200" b="1" dirty="0">
                <a:solidFill>
                  <a:schemeClr val="accent6">
                    <a:lumMod val="50000"/>
                  </a:schemeClr>
                </a:solidFill>
              </a:rPr>
              <a:t>) είναι λίγο πολύ αποδεκτές από όλους</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434317"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ΑΡΧΗ ΤΗΣ ΡΥΘΜΙΣΗΣ</a:t>
            </a:r>
          </a:p>
        </p:txBody>
      </p:sp>
    </p:spTree>
    <p:extLst>
      <p:ext uri="{BB962C8B-B14F-4D97-AF65-F5344CB8AC3E}">
        <p14:creationId xmlns:p14="http://schemas.microsoft.com/office/powerpoint/2010/main" val="1773569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Σε κάθε επικοινωνία οι συμμετέχοντες προσδιορίζουν τη φύση που τους συνδέει</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Ο Α προτείνει στον Β ένα είδος σχέσης, το οποίο ο Β μπορεί να επιβεβαιώσει, απορρίψει ή μεταβάλει και αντιστρόφως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Διεργασία που κάποια στιγμή σταθεροποιείται και μοιάζει να υπακούσει σε έναν κανόνα</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Διαφορετικά το σύστημα απορρυθμίζεται και πιθανώς η επικοινωνία να πάψει να υφίσταται</a:t>
            </a:r>
          </a:p>
        </p:txBody>
      </p:sp>
      <p:sp>
        <p:nvSpPr>
          <p:cNvPr id="2" name="TextBox 1">
            <a:extLst>
              <a:ext uri="{FF2B5EF4-FFF2-40B4-BE49-F238E27FC236}">
                <a16:creationId xmlns:a16="http://schemas.microsoft.com/office/drawing/2014/main" id="{1A699794-011C-EA4E-BF5F-BBF7841B9DAE}"/>
              </a:ext>
            </a:extLst>
          </p:cNvPr>
          <p:cNvSpPr txBox="1"/>
          <p:nvPr/>
        </p:nvSpPr>
        <p:spPr>
          <a:xfrm>
            <a:off x="263472" y="2890391"/>
            <a:ext cx="3502617" cy="1077218"/>
          </a:xfrm>
          <a:prstGeom prst="rect">
            <a:avLst/>
          </a:prstGeom>
          <a:noFill/>
        </p:spPr>
        <p:txBody>
          <a:bodyPr wrap="square" rtlCol="0">
            <a:spAutoFit/>
          </a:bodyPr>
          <a:lstStyle/>
          <a:p>
            <a:pPr algn="ctr"/>
            <a:r>
              <a:rPr lang="el-GR" sz="3200" b="1" dirty="0">
                <a:solidFill>
                  <a:srgbClr val="527E16"/>
                </a:solidFill>
                <a:latin typeface="Times New Roman" panose="02020603050405020304" pitchFamily="18" charset="0"/>
                <a:cs typeface="Times New Roman" panose="02020603050405020304" pitchFamily="18" charset="0"/>
              </a:rPr>
              <a:t>ΑΡΧΗ ΤΗΣ ΡΥΘΜΙΣΗΣ</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4047062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3945934" y="129390"/>
            <a:ext cx="7338388" cy="6494085"/>
          </a:xfrm>
          <a:prstGeom prst="rect">
            <a:avLst/>
          </a:prstGeom>
          <a:noFill/>
        </p:spPr>
        <p:txBody>
          <a:bodyPr wrap="square" rtlCol="0">
            <a:spAutoFit/>
          </a:bodyPr>
          <a:lstStyle/>
          <a:p>
            <a:r>
              <a:rPr lang="el-GR" sz="3200" b="1" dirty="0">
                <a:solidFill>
                  <a:schemeClr val="accent6">
                    <a:lumMod val="50000"/>
                  </a:schemeClr>
                </a:solidFill>
              </a:rPr>
              <a:t>Θετική ανάδραση: κλιμακώνει την ένταση</a:t>
            </a:r>
          </a:p>
          <a:p>
            <a:endParaRPr lang="el-GR" sz="3200" b="1" dirty="0">
              <a:solidFill>
                <a:schemeClr val="accent6">
                  <a:lumMod val="50000"/>
                </a:schemeClr>
              </a:solidFill>
            </a:endParaRPr>
          </a:p>
          <a:p>
            <a:r>
              <a:rPr lang="el-GR" sz="3200" b="1" dirty="0">
                <a:solidFill>
                  <a:schemeClr val="accent6">
                    <a:lumMod val="50000"/>
                  </a:schemeClr>
                </a:solidFill>
              </a:rPr>
              <a:t>Αρνητική ανάδραση: αποκλιμακώνει την ένταση μέσω ήπιων και κατανοητικών απαντήσεων</a:t>
            </a:r>
          </a:p>
          <a:p>
            <a:endParaRPr lang="el-GR" sz="3200" b="1" dirty="0">
              <a:solidFill>
                <a:schemeClr val="accent6">
                  <a:lumMod val="50000"/>
                </a:schemeClr>
              </a:solidFill>
            </a:endParaRPr>
          </a:p>
          <a:p>
            <a:r>
              <a:rPr lang="el-GR" sz="3200" b="1" dirty="0">
                <a:solidFill>
                  <a:schemeClr val="accent6">
                    <a:lumMod val="50000"/>
                  </a:schemeClr>
                </a:solidFill>
              </a:rPr>
              <a:t>Τα συστήματα απαιτούν τόσο τη θετική όσο και την αρνητική ανάδραση</a:t>
            </a:r>
          </a:p>
          <a:p>
            <a:endParaRPr lang="el-GR" sz="3200" b="1" dirty="0">
              <a:solidFill>
                <a:schemeClr val="accent6">
                  <a:lumMod val="50000"/>
                </a:schemeClr>
              </a:solidFill>
            </a:endParaRPr>
          </a:p>
          <a:p>
            <a:r>
              <a:rPr lang="el-GR" sz="3200" b="1" dirty="0">
                <a:solidFill>
                  <a:schemeClr val="accent6">
                    <a:lumMod val="50000"/>
                  </a:schemeClr>
                </a:solidFill>
              </a:rPr>
              <a:t>Με τη θετική ανάδραση επιτυγχάνεται η σταθερότητα </a:t>
            </a:r>
          </a:p>
          <a:p>
            <a:r>
              <a:rPr lang="el-GR" sz="3200" b="1" dirty="0">
                <a:solidFill>
                  <a:schemeClr val="accent6">
                    <a:lumMod val="50000"/>
                  </a:schemeClr>
                </a:solidFill>
              </a:rPr>
              <a:t>Με την αρνητική ανάδραση επιτρέπεται η προσαρμογή σε αλλαγές</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434317"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ΑΝΑΔΡΑΣΗ</a:t>
            </a:r>
          </a:p>
        </p:txBody>
      </p:sp>
    </p:spTree>
    <p:extLst>
      <p:ext uri="{BB962C8B-B14F-4D97-AF65-F5344CB8AC3E}">
        <p14:creationId xmlns:p14="http://schemas.microsoft.com/office/powerpoint/2010/main" val="4271363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Σημαντικότερη καινοτομία:</a:t>
            </a:r>
          </a:p>
          <a:p>
            <a:pPr lvl="0"/>
            <a:r>
              <a:rPr lang="el-GR" sz="3200" b="1" dirty="0">
                <a:solidFill>
                  <a:srgbClr val="E4B22D"/>
                </a:solidFill>
                <a:latin typeface="Times New Roman" panose="02020603050405020304" pitchFamily="18" charset="0"/>
                <a:cs typeface="Times New Roman" panose="02020603050405020304" pitchFamily="18" charset="0"/>
              </a:rPr>
              <a:t>Επικοινωνία και συμπεριφορά συνώνυμοι όροι</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Κάθε συμπεριφορά είναι επικοινωνία και κάθε επικοινωνία επηρεάζει τη συμπεριφορά</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Έτσι, η μελέτη επικοινωνίας δεν αφορά τα αποτελέσματα ενός μηνύματος σε έναν δέκτη, αλλά το σύνολο της σχέσης που ενώνει τα πρόσωπα</a:t>
            </a:r>
          </a:p>
        </p:txBody>
      </p:sp>
      <p:sp>
        <p:nvSpPr>
          <p:cNvPr id="2" name="TextBox 1">
            <a:extLst>
              <a:ext uri="{FF2B5EF4-FFF2-40B4-BE49-F238E27FC236}">
                <a16:creationId xmlns:a16="http://schemas.microsoft.com/office/drawing/2014/main" id="{1A699794-011C-EA4E-BF5F-BBF7841B9DAE}"/>
              </a:ext>
            </a:extLst>
          </p:cNvPr>
          <p:cNvSpPr txBox="1"/>
          <p:nvPr/>
        </p:nvSpPr>
        <p:spPr>
          <a:xfrm>
            <a:off x="263472" y="2890391"/>
            <a:ext cx="3502617" cy="1077218"/>
          </a:xfrm>
          <a:prstGeom prst="rect">
            <a:avLst/>
          </a:prstGeom>
          <a:noFill/>
        </p:spPr>
        <p:txBody>
          <a:bodyPr wrap="square" rtlCol="0">
            <a:spAutoFit/>
          </a:bodyPr>
          <a:lstStyle/>
          <a:p>
            <a:pPr algn="ctr"/>
            <a:r>
              <a:rPr lang="el-GR" sz="3200" b="1" dirty="0">
                <a:solidFill>
                  <a:srgbClr val="527E16"/>
                </a:solidFill>
                <a:latin typeface="Times New Roman" panose="02020603050405020304" pitchFamily="18" charset="0"/>
                <a:cs typeface="Times New Roman" panose="02020603050405020304" pitchFamily="18" charset="0"/>
              </a:rPr>
              <a:t>ΣΧΟΛΗ </a:t>
            </a:r>
            <a:endParaRPr lang="en-US" sz="3200" b="1" dirty="0">
              <a:solidFill>
                <a:srgbClr val="527E16"/>
              </a:solidFill>
              <a:latin typeface="Times New Roman" panose="02020603050405020304" pitchFamily="18" charset="0"/>
              <a:cs typeface="Times New Roman" panose="02020603050405020304" pitchFamily="18" charset="0"/>
            </a:endParaRPr>
          </a:p>
          <a:p>
            <a:pPr algn="ctr"/>
            <a:r>
              <a:rPr lang="en-US" sz="3200" b="1" dirty="0">
                <a:solidFill>
                  <a:srgbClr val="527E16"/>
                </a:solidFill>
                <a:latin typeface="Times New Roman" panose="02020603050405020304" pitchFamily="18" charset="0"/>
                <a:cs typeface="Times New Roman" panose="02020603050405020304" pitchFamily="18" charset="0"/>
              </a:rPr>
              <a:t>PALO ALTO</a:t>
            </a:r>
            <a:endParaRPr lang="el-GR" sz="3200" b="1" dirty="0">
              <a:solidFill>
                <a:srgbClr val="527E16"/>
              </a:solidFill>
              <a:latin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4137725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3845081" y="124953"/>
            <a:ext cx="7338388" cy="6494085"/>
          </a:xfrm>
          <a:prstGeom prst="rect">
            <a:avLst/>
          </a:prstGeom>
          <a:noFill/>
        </p:spPr>
        <p:txBody>
          <a:bodyPr wrap="square" rtlCol="0">
            <a:spAutoFit/>
          </a:bodyPr>
          <a:lstStyle/>
          <a:p>
            <a:r>
              <a:rPr lang="el-GR" sz="3200" b="1" dirty="0">
                <a:solidFill>
                  <a:schemeClr val="accent6">
                    <a:lumMod val="50000"/>
                  </a:schemeClr>
                </a:solidFill>
              </a:rPr>
              <a:t>Αξιωματικές προτάσεις της μελέτης της ανθρώπινης επικοινωνίας:</a:t>
            </a:r>
          </a:p>
          <a:p>
            <a:endParaRPr lang="el-GR" sz="3200" b="1" dirty="0">
              <a:solidFill>
                <a:schemeClr val="accent6">
                  <a:lumMod val="50000"/>
                </a:schemeClr>
              </a:solidFill>
            </a:endParaRPr>
          </a:p>
          <a:p>
            <a:r>
              <a:rPr lang="el-GR" sz="3200" b="1" dirty="0">
                <a:solidFill>
                  <a:schemeClr val="accent6">
                    <a:lumMod val="50000"/>
                  </a:schemeClr>
                </a:solidFill>
              </a:rPr>
              <a:t>1. Δεν υπάρχει αντίθετο της συμπεριφοράς, έτσι δεν υπάρχει αντίθετο της επικοινωνίας – Αδύνατο να μην επικοινωνούμε</a:t>
            </a:r>
          </a:p>
          <a:p>
            <a:endParaRPr lang="el-GR" sz="3200" b="1" dirty="0">
              <a:solidFill>
                <a:schemeClr val="accent6">
                  <a:lumMod val="50000"/>
                </a:schemeClr>
              </a:solidFill>
            </a:endParaRPr>
          </a:p>
          <a:p>
            <a:r>
              <a:rPr lang="el-GR" sz="3200" b="1" dirty="0">
                <a:solidFill>
                  <a:schemeClr val="accent6">
                    <a:lumMod val="50000"/>
                  </a:schemeClr>
                </a:solidFill>
              </a:rPr>
              <a:t>Κάθε συμπεριφορά ισοδυναμεί με μήνυμα, επηρεάζει τους άλλους, οι οποίοι με την σειρά τους δεν μπορούν να μην αντιδράσουν και άρα να μην επικοινωνήσουν</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434317"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ΣΧΟΛΗ </a:t>
            </a:r>
          </a:p>
          <a:p>
            <a:pPr algn="ctr"/>
            <a:r>
              <a:rPr lang="en-US" sz="3200" b="1" dirty="0">
                <a:solidFill>
                  <a:srgbClr val="E4B22D"/>
                </a:solidFill>
                <a:latin typeface="Times New Roman" panose="02020603050405020304" pitchFamily="18" charset="0"/>
                <a:cs typeface="Times New Roman" panose="02020603050405020304" pitchFamily="18" charset="0"/>
              </a:rPr>
              <a:t>PALO ALTO</a:t>
            </a:r>
          </a:p>
        </p:txBody>
      </p:sp>
    </p:spTree>
    <p:extLst>
      <p:ext uri="{BB962C8B-B14F-4D97-AF65-F5344CB8AC3E}">
        <p14:creationId xmlns:p14="http://schemas.microsoft.com/office/powerpoint/2010/main" val="1664719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Αξιωματικές προτάσεις της μελέτης της ανθρώπινης επικοινωνίας: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2. Δύο όψεις σε κάθε επικοινωνία: </a:t>
            </a:r>
          </a:p>
          <a:p>
            <a:pPr marL="914400" lvl="1"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Περιεχόμενο – πληροφορία, μήνυμα</a:t>
            </a:r>
          </a:p>
          <a:p>
            <a:pPr marL="914400" lvl="1"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Σχέση – που συνδέει τους συμμετέχοντες </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Η δεύτερη όψη περιλαμβάνει την πρώτη, γιατί δίνει ορισμένες πληροφορίες για το πώς πρέπει να κατανοήσουμε το περιεχόμενο - </a:t>
            </a:r>
            <a:r>
              <a:rPr lang="el-GR" sz="3200" b="1" dirty="0" err="1">
                <a:solidFill>
                  <a:srgbClr val="E4B22D"/>
                </a:solidFill>
                <a:latin typeface="Times New Roman" panose="02020603050405020304" pitchFamily="18" charset="0"/>
                <a:cs typeface="Times New Roman" panose="02020603050405020304" pitchFamily="18" charset="0"/>
              </a:rPr>
              <a:t>Μεταεπικοινωνία</a:t>
            </a:r>
            <a:endParaRPr lang="el-GR" sz="3200" b="1" dirty="0">
              <a:solidFill>
                <a:srgbClr val="E4B22D"/>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A699794-011C-EA4E-BF5F-BBF7841B9DAE}"/>
              </a:ext>
            </a:extLst>
          </p:cNvPr>
          <p:cNvSpPr txBox="1"/>
          <p:nvPr/>
        </p:nvSpPr>
        <p:spPr>
          <a:xfrm>
            <a:off x="263472" y="2890391"/>
            <a:ext cx="3502617" cy="1077218"/>
          </a:xfrm>
          <a:prstGeom prst="rect">
            <a:avLst/>
          </a:prstGeom>
          <a:noFill/>
        </p:spPr>
        <p:txBody>
          <a:bodyPr wrap="square" rtlCol="0">
            <a:spAutoFit/>
          </a:bodyPr>
          <a:lstStyle/>
          <a:p>
            <a:pPr algn="ctr"/>
            <a:r>
              <a:rPr lang="el-GR" sz="3200" b="1" dirty="0">
                <a:solidFill>
                  <a:srgbClr val="527E16"/>
                </a:solidFill>
                <a:latin typeface="Times New Roman" panose="02020603050405020304" pitchFamily="18" charset="0"/>
                <a:cs typeface="Times New Roman" panose="02020603050405020304" pitchFamily="18" charset="0"/>
              </a:rPr>
              <a:t>ΣΧΟΛΗ </a:t>
            </a:r>
            <a:endParaRPr lang="en-US" sz="3200" b="1" dirty="0">
              <a:solidFill>
                <a:srgbClr val="527E16"/>
              </a:solidFill>
              <a:latin typeface="Times New Roman" panose="02020603050405020304" pitchFamily="18" charset="0"/>
              <a:cs typeface="Times New Roman" panose="02020603050405020304" pitchFamily="18" charset="0"/>
            </a:endParaRPr>
          </a:p>
          <a:p>
            <a:pPr algn="ctr"/>
            <a:r>
              <a:rPr lang="en-US" sz="3200" b="1" dirty="0">
                <a:solidFill>
                  <a:srgbClr val="527E16"/>
                </a:solidFill>
                <a:latin typeface="Times New Roman" panose="02020603050405020304" pitchFamily="18" charset="0"/>
                <a:cs typeface="Times New Roman" panose="02020603050405020304" pitchFamily="18" charset="0"/>
              </a:rPr>
              <a:t>PALO ALTO</a:t>
            </a:r>
            <a:endParaRPr lang="el-GR" sz="3200" b="1" dirty="0">
              <a:solidFill>
                <a:srgbClr val="527E16"/>
              </a:solidFill>
              <a:latin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1617119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99794-011C-EA4E-BF5F-BBF7841B9DAE}"/>
              </a:ext>
            </a:extLst>
          </p:cNvPr>
          <p:cNvSpPr txBox="1"/>
          <p:nvPr/>
        </p:nvSpPr>
        <p:spPr>
          <a:xfrm>
            <a:off x="3845081" y="0"/>
            <a:ext cx="7338388" cy="6986528"/>
          </a:xfrm>
          <a:prstGeom prst="rect">
            <a:avLst/>
          </a:prstGeom>
          <a:noFill/>
        </p:spPr>
        <p:txBody>
          <a:bodyPr wrap="square" rtlCol="0">
            <a:spAutoFit/>
          </a:bodyPr>
          <a:lstStyle/>
          <a:p>
            <a:r>
              <a:rPr lang="el-GR" sz="2800" b="1" dirty="0">
                <a:solidFill>
                  <a:schemeClr val="accent6">
                    <a:lumMod val="50000"/>
                  </a:schemeClr>
                </a:solidFill>
              </a:rPr>
              <a:t>Αξιωματικές προτάσεις της μελέτης της ανθρώπινης επικοινωνίας:</a:t>
            </a:r>
          </a:p>
          <a:p>
            <a:endParaRPr lang="el-GR" sz="2800" b="1" dirty="0">
              <a:solidFill>
                <a:schemeClr val="accent6">
                  <a:lumMod val="50000"/>
                </a:schemeClr>
              </a:solidFill>
            </a:endParaRPr>
          </a:p>
          <a:p>
            <a:r>
              <a:rPr lang="el-GR" sz="2800" b="1" dirty="0">
                <a:solidFill>
                  <a:schemeClr val="accent6">
                    <a:lumMod val="50000"/>
                  </a:schemeClr>
                </a:solidFill>
              </a:rPr>
              <a:t>3. Δύο είδη επικοινωνίας μεταξύ ανθρώπων</a:t>
            </a:r>
          </a:p>
          <a:p>
            <a:endParaRPr lang="el-GR" sz="2800" b="1" dirty="0">
              <a:solidFill>
                <a:schemeClr val="accent6">
                  <a:lumMod val="50000"/>
                </a:schemeClr>
              </a:solidFill>
            </a:endParaRPr>
          </a:p>
          <a:p>
            <a:r>
              <a:rPr lang="el-GR" sz="2800" b="1" u="sng" dirty="0">
                <a:solidFill>
                  <a:schemeClr val="accent6">
                    <a:lumMod val="50000"/>
                  </a:schemeClr>
                </a:solidFill>
              </a:rPr>
              <a:t>Ψηφιακή</a:t>
            </a:r>
          </a:p>
          <a:p>
            <a:r>
              <a:rPr lang="el-GR" sz="2800" b="1" dirty="0">
                <a:solidFill>
                  <a:schemeClr val="accent6">
                    <a:lumMod val="50000"/>
                  </a:schemeClr>
                </a:solidFill>
              </a:rPr>
              <a:t>Σχέση σημείου – αντικειμένου αφηρημένη και αυθαίρετη. Λογικοί κανόνες γλώσσες.</a:t>
            </a:r>
          </a:p>
          <a:p>
            <a:r>
              <a:rPr lang="el-GR" sz="2800" b="1" dirty="0">
                <a:solidFill>
                  <a:schemeClr val="accent6">
                    <a:lumMod val="50000"/>
                  </a:schemeClr>
                </a:solidFill>
              </a:rPr>
              <a:t>Μεταβίβαση περιεχομένου – μηνύματος εκπεφρασμένου με λέξεις</a:t>
            </a:r>
          </a:p>
          <a:p>
            <a:endParaRPr lang="el-GR" sz="2800" b="1" dirty="0">
              <a:solidFill>
                <a:schemeClr val="accent6">
                  <a:lumMod val="50000"/>
                </a:schemeClr>
              </a:solidFill>
            </a:endParaRPr>
          </a:p>
          <a:p>
            <a:r>
              <a:rPr lang="el-GR" sz="2800" b="1" u="sng" dirty="0">
                <a:solidFill>
                  <a:schemeClr val="accent6">
                    <a:lumMod val="50000"/>
                  </a:schemeClr>
                </a:solidFill>
              </a:rPr>
              <a:t>Αναλογική</a:t>
            </a:r>
          </a:p>
          <a:p>
            <a:r>
              <a:rPr lang="el-GR" sz="2800" b="1" dirty="0">
                <a:solidFill>
                  <a:schemeClr val="accent6">
                    <a:lumMod val="50000"/>
                  </a:schemeClr>
                </a:solidFill>
              </a:rPr>
              <a:t>Σχέση σημείου – αντικειμένου πιο άμεση</a:t>
            </a:r>
          </a:p>
          <a:p>
            <a:r>
              <a:rPr lang="el-GR" sz="2800" b="1" dirty="0">
                <a:solidFill>
                  <a:schemeClr val="accent6">
                    <a:lumMod val="50000"/>
                  </a:schemeClr>
                </a:solidFill>
              </a:rPr>
              <a:t>Οι λέξεις θα μπορούσαν να αντικατασταθούν με εικόνες - χειρονομίες</a:t>
            </a:r>
          </a:p>
          <a:p>
            <a:r>
              <a:rPr lang="el-GR" sz="2800" b="1" dirty="0">
                <a:solidFill>
                  <a:schemeClr val="accent6">
                    <a:lumMod val="50000"/>
                  </a:schemeClr>
                </a:solidFill>
              </a:rPr>
              <a:t>Παραπέμπει στη σχέση</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7" y="-112433"/>
            <a:ext cx="340963"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
        <p:nvSpPr>
          <p:cNvPr id="12" name="Ορθογώνιο 11">
            <a:extLst>
              <a:ext uri="{FF2B5EF4-FFF2-40B4-BE49-F238E27FC236}">
                <a16:creationId xmlns:a16="http://schemas.microsoft.com/office/drawing/2014/main" id="{266B2BFE-A02D-CE49-A7CE-6AB8A0144CC3}"/>
              </a:ext>
            </a:extLst>
          </p:cNvPr>
          <p:cNvSpPr/>
          <p:nvPr/>
        </p:nvSpPr>
        <p:spPr>
          <a:xfrm>
            <a:off x="410764" y="0"/>
            <a:ext cx="3434317"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ΣΧΟΛΗ </a:t>
            </a:r>
          </a:p>
          <a:p>
            <a:pPr algn="ctr"/>
            <a:r>
              <a:rPr lang="en-US" sz="3200" b="1" dirty="0">
                <a:solidFill>
                  <a:srgbClr val="E4B22D"/>
                </a:solidFill>
                <a:latin typeface="Times New Roman" panose="02020603050405020304" pitchFamily="18" charset="0"/>
                <a:cs typeface="Times New Roman" panose="02020603050405020304" pitchFamily="18" charset="0"/>
              </a:rPr>
              <a:t>PALO ALTO</a:t>
            </a:r>
          </a:p>
        </p:txBody>
      </p:sp>
    </p:spTree>
    <p:extLst>
      <p:ext uri="{BB962C8B-B14F-4D97-AF65-F5344CB8AC3E}">
        <p14:creationId xmlns:p14="http://schemas.microsoft.com/office/powerpoint/2010/main" val="2356021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rgbClr val="E4B22D"/>
                </a:solidFill>
                <a:latin typeface="Times New Roman" panose="02020603050405020304" pitchFamily="18" charset="0"/>
                <a:cs typeface="Times New Roman" panose="02020603050405020304" pitchFamily="18" charset="0"/>
              </a:rPr>
              <a:t>Αξιωματικές προτάσεις της μελέτης της ανθρώπινης επικοινωνίας:</a:t>
            </a:r>
          </a:p>
          <a:p>
            <a:pPr lvl="0"/>
            <a:endParaRPr lang="el-GR" sz="3200" b="1" dirty="0">
              <a:solidFill>
                <a:srgbClr val="E4B22D"/>
              </a:solidFill>
              <a:latin typeface="Times New Roman" panose="02020603050405020304" pitchFamily="18" charset="0"/>
              <a:cs typeface="Times New Roman" panose="02020603050405020304" pitchFamily="18" charset="0"/>
            </a:endParaRPr>
          </a:p>
          <a:p>
            <a:pPr lvl="0"/>
            <a:r>
              <a:rPr lang="el-GR" sz="3200" b="1" dirty="0">
                <a:solidFill>
                  <a:srgbClr val="E4B22D"/>
                </a:solidFill>
                <a:latin typeface="Times New Roman" panose="02020603050405020304" pitchFamily="18" charset="0"/>
                <a:cs typeface="Times New Roman" panose="02020603050405020304" pitchFamily="18" charset="0"/>
              </a:rPr>
              <a:t>4. Κάθε επικοινωνία είναι συμμετρική ή συμπληρωματική</a:t>
            </a:r>
          </a:p>
          <a:p>
            <a:pPr lvl="0"/>
            <a:r>
              <a:rPr lang="el-GR" sz="3200" b="1" dirty="0">
                <a:solidFill>
                  <a:srgbClr val="E4B22D"/>
                </a:solidFill>
                <a:latin typeface="Times New Roman" panose="02020603050405020304" pitchFamily="18" charset="0"/>
                <a:cs typeface="Times New Roman" panose="02020603050405020304" pitchFamily="18" charset="0"/>
              </a:rPr>
              <a:t>Ανάλογα με το εάν θεμελιώνεται στην ισότητα (ελαχιστοποίηση διαφοράς) ή στη διαφορά (και στη μεγιστοποίησή της)</a:t>
            </a:r>
          </a:p>
        </p:txBody>
      </p:sp>
      <p:sp>
        <p:nvSpPr>
          <p:cNvPr id="2" name="TextBox 1">
            <a:extLst>
              <a:ext uri="{FF2B5EF4-FFF2-40B4-BE49-F238E27FC236}">
                <a16:creationId xmlns:a16="http://schemas.microsoft.com/office/drawing/2014/main" id="{1A699794-011C-EA4E-BF5F-BBF7841B9DAE}"/>
              </a:ext>
            </a:extLst>
          </p:cNvPr>
          <p:cNvSpPr txBox="1"/>
          <p:nvPr/>
        </p:nvSpPr>
        <p:spPr>
          <a:xfrm>
            <a:off x="263472" y="2890391"/>
            <a:ext cx="3502617" cy="1077218"/>
          </a:xfrm>
          <a:prstGeom prst="rect">
            <a:avLst/>
          </a:prstGeom>
          <a:noFill/>
        </p:spPr>
        <p:txBody>
          <a:bodyPr wrap="square" rtlCol="0">
            <a:spAutoFit/>
          </a:bodyPr>
          <a:lstStyle/>
          <a:p>
            <a:pPr algn="ctr"/>
            <a:r>
              <a:rPr lang="el-GR" sz="3200" b="1" dirty="0">
                <a:solidFill>
                  <a:srgbClr val="527E16"/>
                </a:solidFill>
                <a:latin typeface="Times New Roman" panose="02020603050405020304" pitchFamily="18" charset="0"/>
                <a:cs typeface="Times New Roman" panose="02020603050405020304" pitchFamily="18" charset="0"/>
              </a:rPr>
              <a:t>ΣΧΟΛΗ </a:t>
            </a:r>
            <a:endParaRPr lang="en-US" sz="3200" b="1" dirty="0">
              <a:solidFill>
                <a:srgbClr val="527E16"/>
              </a:solidFill>
              <a:latin typeface="Times New Roman" panose="02020603050405020304" pitchFamily="18" charset="0"/>
              <a:cs typeface="Times New Roman" panose="02020603050405020304" pitchFamily="18" charset="0"/>
            </a:endParaRPr>
          </a:p>
          <a:p>
            <a:pPr algn="ctr"/>
            <a:r>
              <a:rPr lang="en-US" sz="3200" b="1" dirty="0">
                <a:solidFill>
                  <a:srgbClr val="527E16"/>
                </a:solidFill>
                <a:latin typeface="Times New Roman" panose="02020603050405020304" pitchFamily="18" charset="0"/>
                <a:cs typeface="Times New Roman" panose="02020603050405020304" pitchFamily="18" charset="0"/>
              </a:rPr>
              <a:t>PALO ALTO</a:t>
            </a:r>
            <a:endParaRPr lang="el-GR" sz="3200" b="1" dirty="0">
              <a:solidFill>
                <a:srgbClr val="527E16"/>
              </a:solidFill>
              <a:latin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778237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385A031-8843-6B4C-92DE-5FC35DACDE64}"/>
              </a:ext>
            </a:extLst>
          </p:cNvPr>
          <p:cNvPicPr>
            <a:picLocks noChangeAspect="1"/>
          </p:cNvPicPr>
          <p:nvPr/>
        </p:nvPicPr>
        <p:blipFill rotWithShape="1">
          <a:blip r:embed="rId2"/>
          <a:srcRect b="15146"/>
          <a:stretch/>
        </p:blipFill>
        <p:spPr>
          <a:xfrm>
            <a:off x="9993662" y="6388950"/>
            <a:ext cx="1391514" cy="497552"/>
          </a:xfrm>
          <a:prstGeom prst="rect">
            <a:avLst/>
          </a:prstGeom>
        </p:spPr>
      </p:pic>
      <p:pic>
        <p:nvPicPr>
          <p:cNvPr id="5" name="Εικόνα 4">
            <a:extLst>
              <a:ext uri="{FF2B5EF4-FFF2-40B4-BE49-F238E27FC236}">
                <a16:creationId xmlns:a16="http://schemas.microsoft.com/office/drawing/2014/main" id="{8AA668C3-BCFD-F847-88F2-E431FD86B158}"/>
              </a:ext>
            </a:extLst>
          </p:cNvPr>
          <p:cNvPicPr>
            <a:picLocks noChangeAspect="1"/>
          </p:cNvPicPr>
          <p:nvPr/>
        </p:nvPicPr>
        <p:blipFill rotWithShape="1">
          <a:blip r:embed="rId3"/>
          <a:srcRect t="23965" b="17900"/>
          <a:stretch/>
        </p:blipFill>
        <p:spPr>
          <a:xfrm>
            <a:off x="11385176" y="6388950"/>
            <a:ext cx="806824" cy="469050"/>
          </a:xfrm>
          <a:prstGeom prst="rect">
            <a:avLst/>
          </a:prstGeom>
        </p:spPr>
      </p:pic>
      <p:sp>
        <p:nvSpPr>
          <p:cNvPr id="6" name="Ορθογώνιο 5">
            <a:extLst>
              <a:ext uri="{FF2B5EF4-FFF2-40B4-BE49-F238E27FC236}">
                <a16:creationId xmlns:a16="http://schemas.microsoft.com/office/drawing/2014/main" id="{6DB489BF-55B7-4442-9A7E-C73E0A32D180}"/>
              </a:ext>
            </a:extLst>
          </p:cNvPr>
          <p:cNvSpPr/>
          <p:nvPr/>
        </p:nvSpPr>
        <p:spPr>
          <a:xfrm>
            <a:off x="508103" y="778710"/>
            <a:ext cx="11443370" cy="1754326"/>
          </a:xfrm>
          <a:prstGeom prst="rect">
            <a:avLst/>
          </a:prstGeom>
        </p:spPr>
        <p:txBody>
          <a:bodyPr wrap="square">
            <a:spAutoFit/>
          </a:bodyPr>
          <a:lstStyle/>
          <a:p>
            <a:pPr algn="ctr"/>
            <a:r>
              <a:rPr lang="el-GR" sz="5400" b="1" dirty="0">
                <a:solidFill>
                  <a:srgbClr val="E4B22D"/>
                </a:solidFill>
                <a:latin typeface="Times New Roman" panose="02020603050405020304" pitchFamily="18" charset="0"/>
                <a:cs typeface="Times New Roman" panose="02020603050405020304" pitchFamily="18" charset="0"/>
              </a:rPr>
              <a:t>ΕΙΣΑΓΩΓΗ ΣΤΗΝ</a:t>
            </a:r>
          </a:p>
          <a:p>
            <a:pPr algn="ctr"/>
            <a:r>
              <a:rPr lang="el-GR" sz="5400" b="1" dirty="0">
                <a:solidFill>
                  <a:srgbClr val="E4B22D"/>
                </a:solidFill>
                <a:latin typeface="Times New Roman" panose="02020603050405020304" pitchFamily="18" charset="0"/>
                <a:cs typeface="Times New Roman" panose="02020603050405020304" pitchFamily="18" charset="0"/>
              </a:rPr>
              <a:t>ΨΥΧΟΛΟΓΙΑ ΤΗΣ ΕΠΙΚΟΙΝΩΝΙΑΣ</a:t>
            </a:r>
          </a:p>
        </p:txBody>
      </p:sp>
      <p:sp>
        <p:nvSpPr>
          <p:cNvPr id="7" name="Ορθογώνιο 6">
            <a:extLst>
              <a:ext uri="{FF2B5EF4-FFF2-40B4-BE49-F238E27FC236}">
                <a16:creationId xmlns:a16="http://schemas.microsoft.com/office/drawing/2014/main" id="{3F1BFCCE-3817-CA48-B285-E1ECDB3E01BD}"/>
              </a:ext>
            </a:extLst>
          </p:cNvPr>
          <p:cNvSpPr/>
          <p:nvPr/>
        </p:nvSpPr>
        <p:spPr>
          <a:xfrm>
            <a:off x="4408943" y="2533036"/>
            <a:ext cx="3203121" cy="646331"/>
          </a:xfrm>
          <a:prstGeom prst="rect">
            <a:avLst/>
          </a:prstGeom>
        </p:spPr>
        <p:txBody>
          <a:bodyPr wrap="none">
            <a:spAutoFit/>
          </a:bodyPr>
          <a:lstStyle/>
          <a:p>
            <a:r>
              <a:rPr lang="el-GR" sz="3600" b="1" dirty="0">
                <a:solidFill>
                  <a:srgbClr val="E4B22D"/>
                </a:solidFill>
                <a:latin typeface="Times New Roman" panose="02020603050405020304" pitchFamily="18" charset="0"/>
                <a:cs typeface="Times New Roman" panose="02020603050405020304" pitchFamily="18" charset="0"/>
              </a:rPr>
              <a:t>1ο ΕΞΑΜΗΝΟ</a:t>
            </a:r>
          </a:p>
        </p:txBody>
      </p:sp>
      <p:pic>
        <p:nvPicPr>
          <p:cNvPr id="8" name="Εικόνα 7">
            <a:extLst>
              <a:ext uri="{FF2B5EF4-FFF2-40B4-BE49-F238E27FC236}">
                <a16:creationId xmlns:a16="http://schemas.microsoft.com/office/drawing/2014/main" id="{25F0AF23-0741-B547-B4BB-AC4D7A26A3EE}"/>
              </a:ext>
            </a:extLst>
          </p:cNvPr>
          <p:cNvPicPr>
            <a:picLocks noChangeAspect="1"/>
          </p:cNvPicPr>
          <p:nvPr/>
        </p:nvPicPr>
        <p:blipFill>
          <a:blip r:embed="rId4"/>
          <a:stretch>
            <a:fillRect/>
          </a:stretch>
        </p:blipFill>
        <p:spPr>
          <a:xfrm>
            <a:off x="201478" y="-112433"/>
            <a:ext cx="229134" cy="7082866"/>
          </a:xfrm>
          <a:prstGeom prst="rect">
            <a:avLst/>
          </a:prstGeom>
        </p:spPr>
      </p:pic>
      <p:sp>
        <p:nvSpPr>
          <p:cNvPr id="10" name="Ορθογώνιο 9">
            <a:extLst>
              <a:ext uri="{FF2B5EF4-FFF2-40B4-BE49-F238E27FC236}">
                <a16:creationId xmlns:a16="http://schemas.microsoft.com/office/drawing/2014/main" id="{74EC32C4-E0D9-3541-8A4A-11FB8BB6E6B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061C22F5-DC6D-4749-8F52-03F6C3574044}"/>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a:extLst>
              <a:ext uri="{FF2B5EF4-FFF2-40B4-BE49-F238E27FC236}">
                <a16:creationId xmlns:a16="http://schemas.microsoft.com/office/drawing/2014/main" id="{4498F46F-1378-0D45-BDB3-517B6A2937E7}"/>
              </a:ext>
            </a:extLst>
          </p:cNvPr>
          <p:cNvSpPr/>
          <p:nvPr/>
        </p:nvSpPr>
        <p:spPr>
          <a:xfrm>
            <a:off x="430612" y="6334780"/>
            <a:ext cx="5970493" cy="523220"/>
          </a:xfrm>
          <a:prstGeom prst="rect">
            <a:avLst/>
          </a:prstGeom>
        </p:spPr>
        <p:txBody>
          <a:bodyPr wrap="square">
            <a:spAutoFit/>
          </a:bodyPr>
          <a:lstStyle/>
          <a:p>
            <a:r>
              <a:rPr lang="el-GR" sz="2800" b="1" dirty="0">
                <a:solidFill>
                  <a:srgbClr val="E4B22D"/>
                </a:solidFill>
                <a:latin typeface="Times New Roman" panose="02020603050405020304" pitchFamily="18" charset="0"/>
                <a:cs typeface="Times New Roman" panose="02020603050405020304" pitchFamily="18" charset="0"/>
              </a:rPr>
              <a:t>ΔΙΔΑΣΚΩΝ: Δρ. Αγγέλου Γιάννης</a:t>
            </a:r>
          </a:p>
        </p:txBody>
      </p:sp>
    </p:spTree>
    <p:extLst>
      <p:ext uri="{BB962C8B-B14F-4D97-AF65-F5344CB8AC3E}">
        <p14:creationId xmlns:p14="http://schemas.microsoft.com/office/powerpoint/2010/main" val="236149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00566"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marL="457200" lvl="0"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Το ευρύτερο πλαίσιο/πεδίο (</a:t>
            </a:r>
            <a:r>
              <a:rPr lang="el-GR" sz="3200" b="1" dirty="0" err="1">
                <a:solidFill>
                  <a:srgbClr val="E4B22D"/>
                </a:solidFill>
                <a:latin typeface="Times New Roman" panose="02020603050405020304" pitchFamily="18" charset="0"/>
                <a:cs typeface="Times New Roman" panose="02020603050405020304" pitchFamily="18" charset="0"/>
              </a:rPr>
              <a:t>ψυχοκοινωνιολογικές</a:t>
            </a:r>
            <a:r>
              <a:rPr lang="el-GR" sz="3200" b="1" dirty="0">
                <a:solidFill>
                  <a:srgbClr val="E4B22D"/>
                </a:solidFill>
                <a:latin typeface="Times New Roman" panose="02020603050405020304" pitchFamily="18" charset="0"/>
                <a:cs typeface="Times New Roman" panose="02020603050405020304" pitchFamily="18" charset="0"/>
              </a:rPr>
              <a:t> συντεταγμένες)</a:t>
            </a:r>
          </a:p>
          <a:p>
            <a:pPr lvl="2"/>
            <a:endParaRPr lang="el-GR" sz="3200" b="1" dirty="0">
              <a:solidFill>
                <a:srgbClr val="E4B22D"/>
              </a:solidFill>
              <a:latin typeface="Times New Roman" panose="02020603050405020304" pitchFamily="18" charset="0"/>
              <a:cs typeface="Times New Roman" panose="02020603050405020304" pitchFamily="18" charset="0"/>
            </a:endParaRP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Κοινωνικές θέσεις </a:t>
            </a: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Κοινωνικοί ρόλοι </a:t>
            </a: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Κανόνες</a:t>
            </a: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Τελετουργικά</a:t>
            </a: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Στάσεις</a:t>
            </a: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Αμοιβαίες αντιλήψεις</a:t>
            </a:r>
          </a:p>
          <a:p>
            <a:pPr marL="1371600" lvl="2" indent="-457200">
              <a:buFont typeface="Wingdings" pitchFamily="2" charset="2"/>
              <a:buChar char="§"/>
            </a:pPr>
            <a:r>
              <a:rPr lang="el-GR" sz="3200" b="1" dirty="0">
                <a:solidFill>
                  <a:srgbClr val="E4B22D"/>
                </a:solidFill>
                <a:latin typeface="Times New Roman" panose="02020603050405020304" pitchFamily="18" charset="0"/>
                <a:cs typeface="Times New Roman" panose="02020603050405020304" pitchFamily="18" charset="0"/>
              </a:rPr>
              <a:t>Συναισθήματα</a:t>
            </a:r>
          </a:p>
          <a:p>
            <a:pPr lvl="0"/>
            <a:endParaRPr lang="el-GR" sz="3200" b="1" dirty="0">
              <a:solidFill>
                <a:srgbClr val="E4B22D"/>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A699794-011C-EA4E-BF5F-BBF7841B9DAE}"/>
              </a:ext>
            </a:extLst>
          </p:cNvPr>
          <p:cNvSpPr txBox="1"/>
          <p:nvPr/>
        </p:nvSpPr>
        <p:spPr>
          <a:xfrm>
            <a:off x="356273" y="2862397"/>
            <a:ext cx="3502617" cy="954107"/>
          </a:xfrm>
          <a:prstGeom prst="rect">
            <a:avLst/>
          </a:prstGeom>
          <a:noFill/>
        </p:spPr>
        <p:txBody>
          <a:bodyPr wrap="square" rtlCol="0">
            <a:spAutoFit/>
          </a:bodyPr>
          <a:lstStyle/>
          <a:p>
            <a:pPr algn="ctr"/>
            <a:r>
              <a:rPr lang="el-GR" sz="2800" b="1" dirty="0">
                <a:solidFill>
                  <a:schemeClr val="accent6">
                    <a:lumMod val="50000"/>
                  </a:schemeClr>
                </a:solidFill>
                <a:latin typeface="Times New Roman" panose="02020603050405020304" pitchFamily="18" charset="0"/>
                <a:cs typeface="Times New Roman" panose="02020603050405020304" pitchFamily="18" charset="0"/>
              </a:rPr>
              <a:t>ΣΤΟΙΧΕΙΑ</a:t>
            </a:r>
          </a:p>
          <a:p>
            <a:pPr algn="ctr"/>
            <a:r>
              <a:rPr lang="el-GR" sz="2800" b="1" dirty="0">
                <a:solidFill>
                  <a:schemeClr val="accent6">
                    <a:lumMod val="50000"/>
                  </a:schemeClr>
                </a:solidFill>
                <a:latin typeface="Times New Roman" panose="02020603050405020304" pitchFamily="18" charset="0"/>
                <a:cs typeface="Times New Roman" panose="02020603050405020304" pitchFamily="18" charset="0"/>
              </a:rPr>
              <a:t>ΕΠΙΚΟΙΝΩΝΙΑΣ</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35649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BA5ABB88-0817-4849-BE1A-562EDE84934C}"/>
              </a:ext>
            </a:extLst>
          </p:cNvPr>
          <p:cNvSpPr/>
          <p:nvPr/>
        </p:nvSpPr>
        <p:spPr>
          <a:xfrm>
            <a:off x="410764" y="-1"/>
            <a:ext cx="11781235" cy="775157"/>
          </a:xfrm>
          <a:prstGeom prst="rect">
            <a:avLst/>
          </a:prstGeom>
          <a:solidFill>
            <a:schemeClr val="accent6">
              <a:lumMod val="50000"/>
            </a:schemeClr>
          </a:solidFill>
          <a:ln>
            <a:solidFill>
              <a:srgbClr val="D3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rgbClr val="E4B22D"/>
                </a:solidFill>
                <a:latin typeface="Times New Roman" panose="02020603050405020304" pitchFamily="18" charset="0"/>
                <a:cs typeface="Times New Roman" panose="02020603050405020304" pitchFamily="18" charset="0"/>
              </a:rPr>
              <a:t>ΤΟ ΠΡΩΤΟ ΜΟΝΤΕΛΟ ΕΠΙΚΟΙΩΝΙΑΣ</a:t>
            </a:r>
          </a:p>
        </p:txBody>
      </p:sp>
      <p:pic>
        <p:nvPicPr>
          <p:cNvPr id="9" name="Εικόνα 8">
            <a:extLst>
              <a:ext uri="{FF2B5EF4-FFF2-40B4-BE49-F238E27FC236}">
                <a16:creationId xmlns:a16="http://schemas.microsoft.com/office/drawing/2014/main" id="{D4E038F6-9200-3A42-BA6E-15EBEF199CD1}"/>
              </a:ext>
            </a:extLst>
          </p:cNvPr>
          <p:cNvPicPr>
            <a:picLocks noChangeAspect="1"/>
          </p:cNvPicPr>
          <p:nvPr/>
        </p:nvPicPr>
        <p:blipFill>
          <a:blip r:embed="rId2"/>
          <a:stretch>
            <a:fillRect/>
          </a:stretch>
        </p:blipFill>
        <p:spPr>
          <a:xfrm>
            <a:off x="201478" y="-112433"/>
            <a:ext cx="229134" cy="7082866"/>
          </a:xfrm>
          <a:prstGeom prst="rect">
            <a:avLst/>
          </a:prstGeom>
        </p:spPr>
      </p:pic>
      <p:sp>
        <p:nvSpPr>
          <p:cNvPr id="12" name="Ορθογώνιο 11">
            <a:extLst>
              <a:ext uri="{FF2B5EF4-FFF2-40B4-BE49-F238E27FC236}">
                <a16:creationId xmlns:a16="http://schemas.microsoft.com/office/drawing/2014/main" id="{A28BDD3D-134E-0841-9DD9-79D7DB1E51CA}"/>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a:extLst>
              <a:ext uri="{FF2B5EF4-FFF2-40B4-BE49-F238E27FC236}">
                <a16:creationId xmlns:a16="http://schemas.microsoft.com/office/drawing/2014/main" id="{4885B475-544C-894E-96BE-3F8BF3B6AC78}"/>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9" name="Εικόνα 18">
            <a:extLst>
              <a:ext uri="{FF2B5EF4-FFF2-40B4-BE49-F238E27FC236}">
                <a16:creationId xmlns:a16="http://schemas.microsoft.com/office/drawing/2014/main" id="{ED2161DD-8D1E-414E-937C-4B47547B9D0F}"/>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20" name="Εικόνα 19">
            <a:extLst>
              <a:ext uri="{FF2B5EF4-FFF2-40B4-BE49-F238E27FC236}">
                <a16:creationId xmlns:a16="http://schemas.microsoft.com/office/drawing/2014/main" id="{9DA0BE93-175E-DB4A-B5AB-C431FAAD10A0}"/>
              </a:ext>
            </a:extLst>
          </p:cNvPr>
          <p:cNvPicPr>
            <a:picLocks noChangeAspect="1"/>
          </p:cNvPicPr>
          <p:nvPr/>
        </p:nvPicPr>
        <p:blipFill rotWithShape="1">
          <a:blip r:embed="rId4"/>
          <a:srcRect t="23965" b="17900"/>
          <a:stretch/>
        </p:blipFill>
        <p:spPr>
          <a:xfrm>
            <a:off x="11385176" y="6388950"/>
            <a:ext cx="806824" cy="469050"/>
          </a:xfrm>
          <a:prstGeom prst="rect">
            <a:avLst/>
          </a:prstGeom>
        </p:spPr>
      </p:pic>
      <p:pic>
        <p:nvPicPr>
          <p:cNvPr id="4" name="Εικόνα 3">
            <a:extLst>
              <a:ext uri="{FF2B5EF4-FFF2-40B4-BE49-F238E27FC236}">
                <a16:creationId xmlns:a16="http://schemas.microsoft.com/office/drawing/2014/main" id="{C2FC5A5D-5DCE-374E-B290-BA6CFEB3DA07}"/>
              </a:ext>
            </a:extLst>
          </p:cNvPr>
          <p:cNvPicPr>
            <a:picLocks noChangeAspect="1"/>
          </p:cNvPicPr>
          <p:nvPr/>
        </p:nvPicPr>
        <p:blipFill rotWithShape="1">
          <a:blip r:embed="rId5"/>
          <a:srcRect l="4168" t="938" r="4788" b="30067"/>
          <a:stretch/>
        </p:blipFill>
        <p:spPr>
          <a:xfrm>
            <a:off x="751317" y="1198614"/>
            <a:ext cx="11100128" cy="3419880"/>
          </a:xfrm>
          <a:prstGeom prst="rect">
            <a:avLst/>
          </a:prstGeom>
        </p:spPr>
      </p:pic>
      <p:sp>
        <p:nvSpPr>
          <p:cNvPr id="11" name="TextBox 10">
            <a:extLst>
              <a:ext uri="{FF2B5EF4-FFF2-40B4-BE49-F238E27FC236}">
                <a16:creationId xmlns:a16="http://schemas.microsoft.com/office/drawing/2014/main" id="{12319BFD-6A1C-6349-9358-B84FC3930690}"/>
              </a:ext>
            </a:extLst>
          </p:cNvPr>
          <p:cNvSpPr txBox="1"/>
          <p:nvPr/>
        </p:nvSpPr>
        <p:spPr>
          <a:xfrm>
            <a:off x="271279" y="5041952"/>
            <a:ext cx="10554346" cy="584775"/>
          </a:xfrm>
          <a:prstGeom prst="rect">
            <a:avLst/>
          </a:prstGeom>
          <a:noFill/>
        </p:spPr>
        <p:txBody>
          <a:bodyPr wrap="square" rtlCol="0">
            <a:spAutoFit/>
          </a:bodyPr>
          <a:lstStyle/>
          <a:p>
            <a:pPr lvl="1"/>
            <a:r>
              <a:rPr lang="el-GR" sz="3200" b="1" dirty="0">
                <a:solidFill>
                  <a:schemeClr val="accent6">
                    <a:lumMod val="50000"/>
                  </a:schemeClr>
                </a:solidFill>
              </a:rPr>
              <a:t>Κλασσική επικοινωνιακή αλυσίδα</a:t>
            </a:r>
          </a:p>
        </p:txBody>
      </p:sp>
    </p:spTree>
    <p:extLst>
      <p:ext uri="{BB962C8B-B14F-4D97-AF65-F5344CB8AC3E}">
        <p14:creationId xmlns:p14="http://schemas.microsoft.com/office/powerpoint/2010/main" val="406024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410763" y="0"/>
            <a:ext cx="4009595"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ΑΝΘΡΩΠΙΝΗ</a:t>
            </a:r>
          </a:p>
          <a:p>
            <a:pPr algn="ctr"/>
            <a:r>
              <a:rPr lang="el-GR" sz="3200" b="1" dirty="0">
                <a:solidFill>
                  <a:srgbClr val="E4B22D"/>
                </a:solidFill>
                <a:latin typeface="Times New Roman" panose="02020603050405020304" pitchFamily="18" charset="0"/>
                <a:cs typeface="Times New Roman" panose="02020603050405020304" pitchFamily="18" charset="0"/>
              </a:rPr>
              <a:t>ΕΠΙΚΟΙΝΩΝΙΑ</a:t>
            </a:r>
          </a:p>
        </p:txBody>
      </p:sp>
      <p:sp>
        <p:nvSpPr>
          <p:cNvPr id="2" name="TextBox 1">
            <a:extLst>
              <a:ext uri="{FF2B5EF4-FFF2-40B4-BE49-F238E27FC236}">
                <a16:creationId xmlns:a16="http://schemas.microsoft.com/office/drawing/2014/main" id="{1A699794-011C-EA4E-BF5F-BBF7841B9DAE}"/>
              </a:ext>
            </a:extLst>
          </p:cNvPr>
          <p:cNvSpPr txBox="1"/>
          <p:nvPr/>
        </p:nvSpPr>
        <p:spPr>
          <a:xfrm>
            <a:off x="4742481" y="129390"/>
            <a:ext cx="6865749" cy="6494085"/>
          </a:xfrm>
          <a:prstGeom prst="rect">
            <a:avLst/>
          </a:prstGeom>
          <a:noFill/>
        </p:spPr>
        <p:txBody>
          <a:bodyPr wrap="square" rtlCol="0">
            <a:spAutoFit/>
          </a:bodyPr>
          <a:lstStyle/>
          <a:p>
            <a:pPr marL="457200" indent="-457200">
              <a:buFont typeface="Wingdings" pitchFamily="2" charset="2"/>
              <a:buChar char="q"/>
            </a:pPr>
            <a:r>
              <a:rPr lang="el-GR" sz="3200" b="1" dirty="0">
                <a:solidFill>
                  <a:schemeClr val="accent6">
                    <a:lumMod val="50000"/>
                  </a:schemeClr>
                </a:solidFill>
              </a:rPr>
              <a:t>Πηγή &amp; κωδικοποιητής και αποκωδικοποιητής &amp; προορισμός: οι δύο συνομιλητές (ομιλητής και παραλήπτης)</a:t>
            </a:r>
          </a:p>
          <a:p>
            <a:pPr marL="457200" indent="-457200">
              <a:buFont typeface="Wingdings" pitchFamily="2" charset="2"/>
              <a:buChar char="q"/>
            </a:pPr>
            <a:endParaRPr lang="el-GR" sz="3200" b="1" dirty="0">
              <a:solidFill>
                <a:schemeClr val="accent6">
                  <a:lumMod val="50000"/>
                </a:schemeClr>
              </a:solidFill>
            </a:endParaRPr>
          </a:p>
          <a:p>
            <a:pPr marL="457200" indent="-457200">
              <a:buFont typeface="Wingdings" pitchFamily="2" charset="2"/>
              <a:buChar char="q"/>
            </a:pPr>
            <a:r>
              <a:rPr lang="el-GR" sz="3200" b="1" dirty="0">
                <a:solidFill>
                  <a:schemeClr val="accent6">
                    <a:lumMod val="50000"/>
                  </a:schemeClr>
                </a:solidFill>
              </a:rPr>
              <a:t>Πηγή και προορισμός η δηλωτική και διαδικαστική μνήμη ομιλητή και παραλήπτη</a:t>
            </a:r>
          </a:p>
          <a:p>
            <a:pPr marL="457200" indent="-457200">
              <a:buFont typeface="Wingdings" pitchFamily="2" charset="2"/>
              <a:buChar char="q"/>
            </a:pPr>
            <a:endParaRPr lang="el-GR" sz="3200" b="1" dirty="0">
              <a:solidFill>
                <a:schemeClr val="accent6">
                  <a:lumMod val="50000"/>
                </a:schemeClr>
              </a:solidFill>
            </a:endParaRPr>
          </a:p>
          <a:p>
            <a:pPr marL="457200" indent="-457200">
              <a:buFont typeface="Wingdings" pitchFamily="2" charset="2"/>
              <a:buChar char="q"/>
            </a:pPr>
            <a:r>
              <a:rPr lang="el-GR" sz="3200" b="1" dirty="0">
                <a:solidFill>
                  <a:schemeClr val="accent6">
                    <a:lumMod val="50000"/>
                  </a:schemeClr>
                </a:solidFill>
              </a:rPr>
              <a:t>Κωδικοποιητής και αποκωδικοποιητής οι λειτουργίες παραγωγής και κατανόησης της γλώσσας</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Tree>
    <p:extLst>
      <p:ext uri="{BB962C8B-B14F-4D97-AF65-F5344CB8AC3E}">
        <p14:creationId xmlns:p14="http://schemas.microsoft.com/office/powerpoint/2010/main" val="259445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410763" y="0"/>
            <a:ext cx="4009595"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E4B22D"/>
                </a:solidFill>
                <a:latin typeface="Times New Roman" panose="02020603050405020304" pitchFamily="18" charset="0"/>
                <a:cs typeface="Times New Roman" panose="02020603050405020304" pitchFamily="18" charset="0"/>
              </a:rPr>
              <a:t>ΑΝΘΡΩΠΙΝΗ</a:t>
            </a:r>
          </a:p>
          <a:p>
            <a:pPr algn="ctr"/>
            <a:r>
              <a:rPr lang="el-GR" sz="3200" b="1" dirty="0">
                <a:solidFill>
                  <a:srgbClr val="E4B22D"/>
                </a:solidFill>
                <a:latin typeface="Times New Roman" panose="02020603050405020304" pitchFamily="18" charset="0"/>
                <a:cs typeface="Times New Roman" panose="02020603050405020304" pitchFamily="18" charset="0"/>
              </a:rPr>
              <a:t>ΕΠΙΚΟΙΝΩΝΙΑ</a:t>
            </a:r>
          </a:p>
        </p:txBody>
      </p:sp>
      <p:sp>
        <p:nvSpPr>
          <p:cNvPr id="2" name="TextBox 1">
            <a:extLst>
              <a:ext uri="{FF2B5EF4-FFF2-40B4-BE49-F238E27FC236}">
                <a16:creationId xmlns:a16="http://schemas.microsoft.com/office/drawing/2014/main" id="{1A699794-011C-EA4E-BF5F-BBF7841B9DAE}"/>
              </a:ext>
            </a:extLst>
          </p:cNvPr>
          <p:cNvSpPr txBox="1"/>
          <p:nvPr/>
        </p:nvSpPr>
        <p:spPr>
          <a:xfrm>
            <a:off x="4742481" y="687329"/>
            <a:ext cx="6865749" cy="5016758"/>
          </a:xfrm>
          <a:prstGeom prst="rect">
            <a:avLst/>
          </a:prstGeom>
          <a:noFill/>
        </p:spPr>
        <p:txBody>
          <a:bodyPr wrap="square" rtlCol="0">
            <a:spAutoFit/>
          </a:bodyPr>
          <a:lstStyle/>
          <a:p>
            <a:pPr marL="457200" indent="-457200">
              <a:buFont typeface="Wingdings" pitchFamily="2" charset="2"/>
              <a:buChar char="q"/>
            </a:pPr>
            <a:r>
              <a:rPr lang="el-GR" sz="3200" b="1" dirty="0">
                <a:solidFill>
                  <a:schemeClr val="accent6">
                    <a:lumMod val="50000"/>
                  </a:schemeClr>
                </a:solidFill>
              </a:rPr>
              <a:t>Μήνυμα: νοητική αναπαράσταση του ομιλητή</a:t>
            </a:r>
          </a:p>
          <a:p>
            <a:pPr marL="457200" indent="-457200">
              <a:buFont typeface="Wingdings" pitchFamily="2" charset="2"/>
              <a:buChar char="q"/>
            </a:pPr>
            <a:endParaRPr lang="el-GR" sz="3200" b="1" dirty="0">
              <a:solidFill>
                <a:schemeClr val="accent6">
                  <a:lumMod val="50000"/>
                </a:schemeClr>
              </a:solidFill>
            </a:endParaRPr>
          </a:p>
          <a:p>
            <a:pPr marL="457200" indent="-457200">
              <a:buFont typeface="Wingdings" pitchFamily="2" charset="2"/>
              <a:buChar char="q"/>
            </a:pPr>
            <a:r>
              <a:rPr lang="el-GR" sz="3200" b="1" dirty="0">
                <a:solidFill>
                  <a:schemeClr val="accent6">
                    <a:lumMod val="50000"/>
                  </a:schemeClr>
                </a:solidFill>
              </a:rPr>
              <a:t>Σήμα (ακουστικό ή γραφικό, λέξη): γλωσσική αναπαράσταση της νοητικής αναπαράστασης</a:t>
            </a:r>
          </a:p>
          <a:p>
            <a:pPr marL="457200" indent="-457200">
              <a:buFont typeface="Wingdings" pitchFamily="2" charset="2"/>
              <a:buChar char="q"/>
            </a:pPr>
            <a:endParaRPr lang="el-GR" sz="3200" b="1" dirty="0">
              <a:solidFill>
                <a:schemeClr val="accent6">
                  <a:lumMod val="50000"/>
                </a:schemeClr>
              </a:solidFill>
            </a:endParaRPr>
          </a:p>
          <a:p>
            <a:pPr marL="457200" indent="-457200">
              <a:buFont typeface="Wingdings" pitchFamily="2" charset="2"/>
              <a:buChar char="q"/>
            </a:pPr>
            <a:r>
              <a:rPr lang="el-GR" sz="3200" b="1" dirty="0">
                <a:solidFill>
                  <a:schemeClr val="accent6">
                    <a:lumMod val="50000"/>
                  </a:schemeClr>
                </a:solidFill>
              </a:rPr>
              <a:t>Ο παραλήπτης μετατρέπει τη γλωσσική αναπαράσταση σε δική του νοητική αναπαράσταση</a:t>
            </a:r>
          </a:p>
        </p:txBody>
      </p:sp>
      <p:pic>
        <p:nvPicPr>
          <p:cNvPr id="8" name="Εικόνα 7">
            <a:extLst>
              <a:ext uri="{FF2B5EF4-FFF2-40B4-BE49-F238E27FC236}">
                <a16:creationId xmlns:a16="http://schemas.microsoft.com/office/drawing/2014/main" id="{5F3DDAAC-C873-304C-84D2-4E726538CB70}"/>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EEC8C513-095A-0943-9921-5DFB65309D2E}"/>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CD1BE159-1B2A-E540-8625-85CE915081B3}"/>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DC44DACC-220B-EE40-B3FA-8AC3239073F1}"/>
              </a:ext>
            </a:extLst>
          </p:cNvPr>
          <p:cNvPicPr>
            <a:picLocks noChangeAspect="1"/>
          </p:cNvPicPr>
          <p:nvPr/>
        </p:nvPicPr>
        <p:blipFill rotWithShape="1">
          <a:blip r:embed="rId3"/>
          <a:srcRect b="15146"/>
          <a:stretch/>
        </p:blipFill>
        <p:spPr>
          <a:xfrm>
            <a:off x="9993662" y="6388950"/>
            <a:ext cx="1391514" cy="497552"/>
          </a:xfrm>
          <a:prstGeom prst="rect">
            <a:avLst/>
          </a:prstGeom>
        </p:spPr>
      </p:pic>
      <p:pic>
        <p:nvPicPr>
          <p:cNvPr id="15" name="Εικόνα 14">
            <a:extLst>
              <a:ext uri="{FF2B5EF4-FFF2-40B4-BE49-F238E27FC236}">
                <a16:creationId xmlns:a16="http://schemas.microsoft.com/office/drawing/2014/main" id="{4E4C1B43-3736-CD44-8550-2A32323CBFFD}"/>
              </a:ext>
            </a:extLst>
          </p:cNvPr>
          <p:cNvPicPr>
            <a:picLocks noChangeAspect="1"/>
          </p:cNvPicPr>
          <p:nvPr/>
        </p:nvPicPr>
        <p:blipFill rotWithShape="1">
          <a:blip r:embed="rId4"/>
          <a:srcRect t="23965" b="17900"/>
          <a:stretch/>
        </p:blipFill>
        <p:spPr>
          <a:xfrm>
            <a:off x="11385176" y="6388950"/>
            <a:ext cx="806824" cy="469050"/>
          </a:xfrm>
          <a:prstGeom prst="rect">
            <a:avLst/>
          </a:prstGeom>
        </p:spPr>
      </p:pic>
    </p:spTree>
    <p:extLst>
      <p:ext uri="{BB962C8B-B14F-4D97-AF65-F5344CB8AC3E}">
        <p14:creationId xmlns:p14="http://schemas.microsoft.com/office/powerpoint/2010/main" val="1856387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061C22F5-DC6D-4749-8F52-03F6C3574044}"/>
              </a:ext>
            </a:extLst>
          </p:cNvPr>
          <p:cNvSpPr/>
          <p:nvPr/>
        </p:nvSpPr>
        <p:spPr>
          <a:xfrm>
            <a:off x="3731562" y="0"/>
            <a:ext cx="8460438" cy="6858000"/>
          </a:xfrm>
          <a:prstGeom prst="rect">
            <a:avLst/>
          </a:prstGeom>
          <a:solidFill>
            <a:schemeClr val="accent6">
              <a:lumMod val="50000"/>
            </a:schemeClr>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Χρώμα προσώπου</a:t>
            </a:r>
          </a:p>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Εκφράσεις προσώπου</a:t>
            </a:r>
          </a:p>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Τόνος φωνής</a:t>
            </a:r>
          </a:p>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Κινήσεις χεριών</a:t>
            </a:r>
          </a:p>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Στάση σώματος</a:t>
            </a:r>
          </a:p>
          <a:p>
            <a:pPr marL="914400" lvl="1" indent="-457200">
              <a:buFont typeface="Wingdings" pitchFamily="2" charset="2"/>
              <a:buChar char="q"/>
            </a:pPr>
            <a:endParaRPr lang="el-GR" sz="3200" b="1" dirty="0">
              <a:solidFill>
                <a:srgbClr val="E4B22D"/>
              </a:solidFill>
              <a:latin typeface="Times New Roman" panose="02020603050405020304" pitchFamily="18" charset="0"/>
              <a:cs typeface="Times New Roman" panose="02020603050405020304" pitchFamily="18" charset="0"/>
            </a:endParaRPr>
          </a:p>
          <a:p>
            <a:pPr lvl="1"/>
            <a:endParaRPr lang="el-GR" sz="3200" b="1" dirty="0">
              <a:solidFill>
                <a:srgbClr val="E4B22D"/>
              </a:solidFill>
              <a:latin typeface="Times New Roman" panose="02020603050405020304" pitchFamily="18" charset="0"/>
              <a:cs typeface="Times New Roman" panose="02020603050405020304" pitchFamily="18" charset="0"/>
            </a:endParaRPr>
          </a:p>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Συμπεραίνουμε καταστάσεις όπως χαρά, ντροπή, απογοήτευση </a:t>
            </a:r>
            <a:r>
              <a:rPr lang="el-GR" sz="3200" b="1" dirty="0" err="1">
                <a:solidFill>
                  <a:srgbClr val="E4B22D"/>
                </a:solidFill>
                <a:latin typeface="Times New Roman" panose="02020603050405020304" pitchFamily="18" charset="0"/>
                <a:cs typeface="Times New Roman" panose="02020603050405020304" pitchFamily="18" charset="0"/>
              </a:rPr>
              <a:t>κλπ</a:t>
            </a:r>
            <a:endParaRPr lang="el-GR" sz="3200" b="1" dirty="0">
              <a:solidFill>
                <a:srgbClr val="E4B22D"/>
              </a:solidFill>
              <a:latin typeface="Times New Roman" panose="02020603050405020304" pitchFamily="18" charset="0"/>
              <a:cs typeface="Times New Roman" panose="02020603050405020304" pitchFamily="18" charset="0"/>
            </a:endParaRPr>
          </a:p>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Συμπεράσματα: γνώση αιτιώδους σχέσης ενδείξεων – εσωτερικής κατάστασης</a:t>
            </a:r>
          </a:p>
          <a:p>
            <a:pPr marL="914400" lvl="1" indent="-457200">
              <a:buFont typeface="Wingdings" pitchFamily="2" charset="2"/>
              <a:buChar char="q"/>
            </a:pPr>
            <a:r>
              <a:rPr lang="el-GR" sz="3200" b="1" dirty="0">
                <a:solidFill>
                  <a:srgbClr val="E4B22D"/>
                </a:solidFill>
                <a:latin typeface="Times New Roman" panose="02020603050405020304" pitchFamily="18" charset="0"/>
                <a:cs typeface="Times New Roman" panose="02020603050405020304" pitchFamily="18" charset="0"/>
              </a:rPr>
              <a:t>Δεν ελέγχονται / Συνήθως αθέλητες</a:t>
            </a:r>
          </a:p>
        </p:txBody>
      </p:sp>
      <p:sp>
        <p:nvSpPr>
          <p:cNvPr id="2" name="TextBox 1">
            <a:extLst>
              <a:ext uri="{FF2B5EF4-FFF2-40B4-BE49-F238E27FC236}">
                <a16:creationId xmlns:a16="http://schemas.microsoft.com/office/drawing/2014/main" id="{1A699794-011C-EA4E-BF5F-BBF7841B9DAE}"/>
              </a:ext>
            </a:extLst>
          </p:cNvPr>
          <p:cNvSpPr txBox="1"/>
          <p:nvPr/>
        </p:nvSpPr>
        <p:spPr>
          <a:xfrm>
            <a:off x="263472" y="3167390"/>
            <a:ext cx="3502617" cy="584775"/>
          </a:xfrm>
          <a:prstGeom prst="rect">
            <a:avLst/>
          </a:prstGeom>
          <a:noFill/>
        </p:spPr>
        <p:txBody>
          <a:bodyPr wrap="square" rtlCol="0">
            <a:spAutoFit/>
          </a:bodyPr>
          <a:lstStyle/>
          <a:p>
            <a:pPr algn="ctr"/>
            <a:r>
              <a:rPr lang="el-GR" sz="3200" b="1" dirty="0">
                <a:solidFill>
                  <a:schemeClr val="accent6">
                    <a:lumMod val="50000"/>
                  </a:schemeClr>
                </a:solidFill>
                <a:latin typeface="Times New Roman" panose="02020603050405020304" pitchFamily="18" charset="0"/>
                <a:cs typeface="Times New Roman" panose="02020603050405020304" pitchFamily="18" charset="0"/>
              </a:rPr>
              <a:t>ΕΝΔΕΙΞΕΙΣ</a:t>
            </a:r>
          </a:p>
        </p:txBody>
      </p:sp>
      <p:pic>
        <p:nvPicPr>
          <p:cNvPr id="8" name="Εικόνα 7">
            <a:extLst>
              <a:ext uri="{FF2B5EF4-FFF2-40B4-BE49-F238E27FC236}">
                <a16:creationId xmlns:a16="http://schemas.microsoft.com/office/drawing/2014/main" id="{30FAAD6C-3902-054E-82FB-C97C9F69B766}"/>
              </a:ext>
            </a:extLst>
          </p:cNvPr>
          <p:cNvPicPr>
            <a:picLocks noChangeAspect="1"/>
          </p:cNvPicPr>
          <p:nvPr/>
        </p:nvPicPr>
        <p:blipFill>
          <a:blip r:embed="rId2"/>
          <a:stretch>
            <a:fillRect/>
          </a:stretch>
        </p:blipFill>
        <p:spPr>
          <a:xfrm>
            <a:off x="201478" y="-112433"/>
            <a:ext cx="229134" cy="7082866"/>
          </a:xfrm>
          <a:prstGeom prst="rect">
            <a:avLst/>
          </a:prstGeom>
        </p:spPr>
      </p:pic>
      <p:sp>
        <p:nvSpPr>
          <p:cNvPr id="9" name="Ορθογώνιο 8">
            <a:extLst>
              <a:ext uri="{FF2B5EF4-FFF2-40B4-BE49-F238E27FC236}">
                <a16:creationId xmlns:a16="http://schemas.microsoft.com/office/drawing/2014/main" id="{8225C5B7-C252-0348-9CD5-A35D0EDF9A57}"/>
              </a:ext>
            </a:extLst>
          </p:cNvPr>
          <p:cNvSpPr/>
          <p:nvPr/>
        </p:nvSpPr>
        <p:spPr>
          <a:xfrm>
            <a:off x="123987" y="0"/>
            <a:ext cx="139485" cy="6858000"/>
          </a:xfrm>
          <a:prstGeom prst="rect">
            <a:avLst/>
          </a:prstGeom>
          <a:solidFill>
            <a:srgbClr val="E4B22D"/>
          </a:solidFill>
          <a:ln>
            <a:solidFill>
              <a:srgbClr val="E4B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49741095-E6A1-D045-A1F2-DAD8D28EC5DD}"/>
              </a:ext>
            </a:extLst>
          </p:cNvPr>
          <p:cNvSpPr/>
          <p:nvPr/>
        </p:nvSpPr>
        <p:spPr>
          <a:xfrm>
            <a:off x="-23305" y="0"/>
            <a:ext cx="147292" cy="6858000"/>
          </a:xfrm>
          <a:prstGeom prst="rect">
            <a:avLst/>
          </a:prstGeom>
          <a:solidFill>
            <a:srgbClr val="44CBC9"/>
          </a:solidFill>
          <a:ln>
            <a:solidFill>
              <a:srgbClr val="44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Εικόνα 11">
            <a:extLst>
              <a:ext uri="{FF2B5EF4-FFF2-40B4-BE49-F238E27FC236}">
                <a16:creationId xmlns:a16="http://schemas.microsoft.com/office/drawing/2014/main" id="{C993A765-16EC-D442-AD10-94267855A1A0}"/>
              </a:ext>
            </a:extLst>
          </p:cNvPr>
          <p:cNvPicPr>
            <a:picLocks noChangeAspect="1"/>
          </p:cNvPicPr>
          <p:nvPr/>
        </p:nvPicPr>
        <p:blipFill rotWithShape="1">
          <a:blip r:embed="rId3"/>
          <a:srcRect b="15146"/>
          <a:stretch/>
        </p:blipFill>
        <p:spPr>
          <a:xfrm>
            <a:off x="430612" y="6360447"/>
            <a:ext cx="1391514" cy="497552"/>
          </a:xfrm>
          <a:prstGeom prst="rect">
            <a:avLst/>
          </a:prstGeom>
        </p:spPr>
      </p:pic>
      <p:pic>
        <p:nvPicPr>
          <p:cNvPr id="13" name="Εικόνα 12">
            <a:extLst>
              <a:ext uri="{FF2B5EF4-FFF2-40B4-BE49-F238E27FC236}">
                <a16:creationId xmlns:a16="http://schemas.microsoft.com/office/drawing/2014/main" id="{B42351CE-DA32-5348-B7A7-ADD21BB4E2FC}"/>
              </a:ext>
            </a:extLst>
          </p:cNvPr>
          <p:cNvPicPr>
            <a:picLocks noChangeAspect="1"/>
          </p:cNvPicPr>
          <p:nvPr/>
        </p:nvPicPr>
        <p:blipFill rotWithShape="1">
          <a:blip r:embed="rId4"/>
          <a:srcRect t="23965" b="17900"/>
          <a:stretch/>
        </p:blipFill>
        <p:spPr>
          <a:xfrm>
            <a:off x="1822126" y="6360447"/>
            <a:ext cx="806824" cy="469050"/>
          </a:xfrm>
          <a:prstGeom prst="rect">
            <a:avLst/>
          </a:prstGeom>
        </p:spPr>
      </p:pic>
    </p:spTree>
    <p:extLst>
      <p:ext uri="{BB962C8B-B14F-4D97-AF65-F5344CB8AC3E}">
        <p14:creationId xmlns:p14="http://schemas.microsoft.com/office/powerpoint/2010/main" val="158376470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10139</TotalTime>
  <Words>1984</Words>
  <Application>Microsoft Macintosh PowerPoint</Application>
  <PresentationFormat>Ευρεία οθόνη</PresentationFormat>
  <Paragraphs>369</Paragraphs>
  <Slides>48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48</vt:i4>
      </vt:variant>
    </vt:vector>
  </HeadingPairs>
  <TitlesOfParts>
    <vt:vector size="54" baseType="lpstr">
      <vt:lpstr>Arial</vt:lpstr>
      <vt:lpstr>Calibri</vt:lpstr>
      <vt:lpstr>Calibri Light</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YANNIS A</dc:creator>
  <cp:lastModifiedBy>YANNIS A</cp:lastModifiedBy>
  <cp:revision>121</cp:revision>
  <dcterms:created xsi:type="dcterms:W3CDTF">2022-02-27T18:25:10Z</dcterms:created>
  <dcterms:modified xsi:type="dcterms:W3CDTF">2024-11-05T16:35:17Z</dcterms:modified>
</cp:coreProperties>
</file>