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616" r:id="rId3"/>
    <p:sldId id="617" r:id="rId4"/>
    <p:sldId id="618" r:id="rId5"/>
    <p:sldId id="619" r:id="rId6"/>
    <p:sldId id="620" r:id="rId7"/>
    <p:sldId id="621" r:id="rId8"/>
    <p:sldId id="622" r:id="rId9"/>
    <p:sldId id="623" r:id="rId10"/>
    <p:sldId id="624" r:id="rId11"/>
    <p:sldId id="625" r:id="rId12"/>
    <p:sldId id="626" r:id="rId13"/>
    <p:sldId id="627" r:id="rId14"/>
    <p:sldId id="628" r:id="rId15"/>
    <p:sldId id="629" r:id="rId16"/>
    <p:sldId id="630" r:id="rId17"/>
    <p:sldId id="631" r:id="rId18"/>
    <p:sldId id="632" r:id="rId19"/>
    <p:sldId id="633" r:id="rId20"/>
    <p:sldId id="634" r:id="rId21"/>
    <p:sldId id="635" r:id="rId22"/>
    <p:sldId id="650" r:id="rId23"/>
    <p:sldId id="651" r:id="rId24"/>
    <p:sldId id="654" r:id="rId25"/>
    <p:sldId id="652" r:id="rId26"/>
    <p:sldId id="653" r:id="rId27"/>
    <p:sldId id="655" r:id="rId28"/>
    <p:sldId id="656" r:id="rId29"/>
    <p:sldId id="657" r:id="rId30"/>
    <p:sldId id="658" r:id="rId31"/>
    <p:sldId id="659" r:id="rId32"/>
    <p:sldId id="660" r:id="rId33"/>
    <p:sldId id="662" r:id="rId34"/>
    <p:sldId id="663" r:id="rId35"/>
    <p:sldId id="664" r:id="rId36"/>
    <p:sldId id="661" r:id="rId37"/>
    <p:sldId id="665" r:id="rId38"/>
    <p:sldId id="666" r:id="rId39"/>
    <p:sldId id="667" r:id="rId40"/>
    <p:sldId id="481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12/12/23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87136" y="0"/>
            <a:ext cx="81048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«Μην κάνεις έτσι, θα τα βγάλεις πέρα…»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Τάση να μην λαμβάνονται υπόψη τα αισθήματα και τα βιώματα του συνομιλητή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Κίνδυνος εμπλοκής σε μία επικοινωνία με έντονα στοιχεία εξάρτησης και επιθετικότητας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4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86817" y="705833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Θέτει ερωτήσεις στον συνομιλητή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θέση αυτού που ρωτά δεν είναι ουδέτερη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Δίνει τον τόνο στη συζήτηση – Αποκτά και ενδυναμώνει την ισχύ επί του συνομιλητή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Στην ακραία μορφή της, παραπέμπει σε κατάσταση ανάκρισης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Ανισότιμη σχέση – Σχέση εξάρτησης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173377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87136" y="0"/>
            <a:ext cx="81048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Απαντώντας στις πρώτες ερωτήσεις, ο συνομιλητής δεν έχει τίποτα να περιμένει παρά την επόμενη ερώτηση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Σταματά να αναζητά μέσα του τι και πως θα το εκφράσει - Το έργο το έχει αναλάβει ο συνομιλητής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ερωτήσεις πιθανό ισχυρότατο όπλο καθοδήγησης απαντήσεων και χειραγώγησης του συνομιλητή – Πιθανώς σκόπιμες και ενσυνείδητες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7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0"/>
            <a:ext cx="76431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Κάθε ερώτηση αποτελεί επιλογή από πολλές άλλες ερωτήσεις. Ο λόγος αυτού που απαντά οδηγείται στην κατεύθυνση του προσώπου που ρωτά. Προβάλλεται η δική του κοσμοθεωρία.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Κάθε ερώτηση, ανάλογα με τον τρόπο που διατυπώνεται, ενεργοποιεί διαφορετικές συναισθηματικές ή/και ιδεολογικές αντιδράσεις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Υπάρχει συνοχή στις απαντήσεις. Απαντά ανάλογα με τις προηγούμενες απαντήσεις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Ανοιχτές ερωτήσεις - Ελευθερία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243028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087136" y="0"/>
            <a:ext cx="810486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Συνίσταται στο αληθινό ενδιαφέρον προς τα λεγόμενα και τις εμπειρίες του συνομιλητή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Φαίνεται ο κόσμος όπως τον βλέπει ο συνομιλητής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Εκδηλώνεται με την αναδιατύπωση των λεγομένων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 συνομιλητής ελέγχει αν κατάλαβε σωστά και ο δεύτερος ότι γίνεται κατανοητός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6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Δημιουργία θετικού κλίματος που επιτρέπει στον συνομιλητή να εκφραστεί περαιτέρω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Επειδή αισθάνεται ότι τον ακούνε πραγματικά, εκφράζεται το κατά το δυνατόν αυθεντικότερα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Αντιστοιχεί στον κλασικό θεωρητικό και μεθοδολογικό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ψυχοκοινωνιολογικό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προσανατολισμό της </a:t>
            </a: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μη-</a:t>
            </a:r>
            <a:r>
              <a:rPr lang="el-GR" sz="3000" b="1" u="sng" dirty="0" err="1">
                <a:solidFill>
                  <a:schemeClr val="accent6">
                    <a:lumMod val="50000"/>
                  </a:schemeClr>
                </a:solidFill>
              </a:rPr>
              <a:t>κατευθυντικότητας</a:t>
            </a:r>
            <a:endParaRPr lang="el-GR" sz="3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171331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ΜΗ-ΚΑΤΕΥΘΥΝΤΙΚΟΤΗΤΑ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78604" y="856357"/>
            <a:ext cx="11209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Στόχος η δημιουργία ενός σχεσιακού κλίματος για να μπορέσει να εκφραστεί ο άνθρωπος. Βασικές συνιστώσες: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Αυτοπραγμάτωση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Ενσυναίσθηση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Γνησιότητα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Αποδοχή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Αμεσότητα της εμπειρίας</a:t>
            </a:r>
          </a:p>
        </p:txBody>
      </p:sp>
    </p:spTree>
    <p:extLst>
      <p:ext uri="{BB962C8B-B14F-4D97-AF65-F5344CB8AC3E}">
        <p14:creationId xmlns:p14="http://schemas.microsoft.com/office/powerpoint/2010/main" val="3164639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413676" y="0"/>
            <a:ext cx="777832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άνθρωπος τείνει αυθορμήτως στην ανάπτυξη, την ωρίμανση, την υγεία, την προσαρμογή και τον εμπλουτισμό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Αυτή η τάση λειτουργεί ως ρυθμιστής των εμπειριών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Αξιολογεί την θετικότητα ή την αρνητικότητά τους με κριτήριο κατά πόσο διευκολύνουν ή όχι την ανάπτυξή του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1" y="2890391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ΑΥΤΟΠΡΑΓΜΑΤΩΣΗ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01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Ακριβής αντίληψη των αισθημάτων και των βιωμάτων του συνομιλητή και της σημασίας που έχουν για τον ίδιο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Απαραίτητη για κάθε ουσιαστική σχέση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 συνομιλητής συλλαμβάνει τις συγκινήσεις και αντιλαμβάνεται τις αιτίες τους όπως και το πρόσωπο που εκφράζεται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ΕΝΣΥΝΑΙΣΘΗΣΗ</a:t>
            </a:r>
          </a:p>
        </p:txBody>
      </p:sp>
    </p:spTree>
    <p:extLst>
      <p:ext uri="{BB962C8B-B14F-4D97-AF65-F5344CB8AC3E}">
        <p14:creationId xmlns:p14="http://schemas.microsoft.com/office/powerpoint/2010/main" val="266975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413676" y="0"/>
            <a:ext cx="777832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συνομιλητής δεν είναι απλός ένας ρόλος ή μία πρόσοψη, αλλά ένα πρόσωπο με διαυγή συνείδηση και αποδοχή αυτού που βιώνει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1" y="2890391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ΓΝΗΣΙΟΤΗΤΑ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0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16045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ΔΙΑΠΡΟΣΩΠΙΚΗ ΣΧΕΣΗ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1236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86817" y="612843"/>
            <a:ext cx="764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Προϋπόθεση της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ενσυναίσθησης</a:t>
            </a: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Ανεπιφύλακτη και θετική προσέγγιση και θεώρηση του άλλου, έτσι όπως αυτός αντιλαμβάνεται τον εαυτό του, ακόμη και αν η αντίληψη αυτή παραπέμπει σε αξίες διαφορετικές ή και αντίθετες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Αποδοχή τόσο των αρνητικών, άσχημων και «αφύσικων» όψεων και σημασιών των περιεχομένων που εκφράζονται όσο και των θετικών και ώριμων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ΑΠΟΔΟΧΗ</a:t>
            </a:r>
          </a:p>
        </p:txBody>
      </p:sp>
    </p:spTree>
    <p:extLst>
      <p:ext uri="{BB962C8B-B14F-4D97-AF65-F5344CB8AC3E}">
        <p14:creationId xmlns:p14="http://schemas.microsoft.com/office/powerpoint/2010/main" val="3257273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413676" y="0"/>
            <a:ext cx="777832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αληθινή βίωση των σχέσεων, αυτοπραγμάτωση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Βιώνει με διαύγεια και αμεσότητα την εμπειρία του εαυτού του και του περιβάλλοντός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Παύει να είναι άκαμπτος και απόμακρος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1" y="2890391"/>
            <a:ext cx="4262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ΑΜΕΣΟΤΗΤΑ ΕΜΠΕΙΡΙΑΣ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77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45218" y="2136338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ΔΙΑΠΡΟΣΩΠΙΚΗ ΣΧΕΣΗ</a:t>
            </a:r>
            <a:endParaRPr lang="en-US" sz="54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002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ΦΥΣΗ ΔΙΑΠΡΟΣΩΠΙΚΩΝ ΣΧΕΣΕΩΝ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78604" y="1073674"/>
            <a:ext cx="11209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Αποτελούν πρωταρχική διάσταση της ανθρώπινης ζωής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Θεμελιώδη πεδία πραγμάτωσης της ύπαρξης</a:t>
            </a: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&amp; επίτευξης κάθε αισθήματος πληρότητας, ψυχικής ισορροπίας και ευεξίας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Οικογένεια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Φιλία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Έρωτας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Εργασιακές σχέσεις </a:t>
            </a:r>
          </a:p>
        </p:txBody>
      </p:sp>
    </p:spTree>
    <p:extLst>
      <p:ext uri="{BB962C8B-B14F-4D97-AF65-F5344CB8AC3E}">
        <p14:creationId xmlns:p14="http://schemas.microsoft.com/office/powerpoint/2010/main" val="3469731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ΦΥΣΗ ΔΙΑΠΡΟΣΩΠΙΚΩΝ ΣΧΕΣΕΩΝ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123987" y="887588"/>
            <a:ext cx="11209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Χρήσιμα εργαλεία για την περιγραφή και κατανόηση κάθε είδους σχέσης 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Ψυχολογία των διαπροσωπικών σχέσεων – επίπεδα: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Ενδοψυχικό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– Προσωπικότητα εμπλεκομένων, κίνητρα, συναισθήματα, αναπαραστάσεις…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Αλληλεπιδραστικό – Σχεσιακή δομή, λειτουργίες και δυναμική των επικοινωνιών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Κοινωνικό – Κοινωνικών καταστάσεων, ρόλων, κανόνων</a:t>
            </a:r>
          </a:p>
        </p:txBody>
      </p:sp>
    </p:spTree>
    <p:extLst>
      <p:ext uri="{BB962C8B-B14F-4D97-AF65-F5344CB8AC3E}">
        <p14:creationId xmlns:p14="http://schemas.microsoft.com/office/powerpoint/2010/main" val="3882469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Μορφή και φύση του δεσμού που ενώνει δύο ή περισσότερα άτομα (οικογενειακές, φιλικές, ερωτικές, επαγγελματικές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κλπ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Απλουστευτικός όρος (υπάρχουν πολλών ειδών φιλίες)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πρώτη ταξινόμηση και περιγραφή των σχέσεων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Παρουσιάζουν σημαντικά κοινά χαρακτηριστικά: σταθερότητα στο χρόνο, αίσθημα κοινωνικής εμπλοκής ακόμη και σε μακρόχρονη απουσία επαφής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2831620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49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46754"/>
            <a:ext cx="7643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Αλληλεπίδραση που λαμβάνει χώρα όταν οι εμπλεκόμενοι είναι σε επαφή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Όχημα μέσω του οποίου η σχέση εγκαθιδρύεται, αναπτύσσεται και εξελίσσεται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</a:t>
            </a:r>
          </a:p>
        </p:txBody>
      </p:sp>
    </p:spTree>
    <p:extLst>
      <p:ext uri="{BB962C8B-B14F-4D97-AF65-F5344CB8AC3E}">
        <p14:creationId xmlns:p14="http://schemas.microsoft.com/office/powerpoint/2010/main" val="3285392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Αγάπη: Περιγράφει φαινόμενα πολύ διαφορετικά μεταξύ τους (γονείς – φίλοι)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Έτσι και οι σχέσεις: Πολύπλοκα φαινόμενα που καλύπτουν ευρεία γκάμα ποικιλιών φύσης και μορφής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Βλέπουμε συχνότερα συναδέλφους ή συμφοιτητές αλλά δεν τους θεωρούμε απαραίτητα φίλους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άλλους φίλους μοιραζόμαστε τις ενδόμυχες σκέψεις μας, με άλλους διασκεδάζουμε ή συνεργαζόμαστε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308891" y="3136612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89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46754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οικειότητα δεν ταυτίζεται απαραίτητα με την εγκαρδιότητα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Πιθανώς να είμαστε πολύ διαχυτικοί με κάποιον γείτονα που έχουμε καιρό να δούμε και λιγότερο με έναν στενό φίλο τον οποίο όμως εμπιστευόμαστε και από τον οποίο έχουμε περισσότερες απαιτήσεις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</a:p>
        </p:txBody>
      </p:sp>
    </p:spTree>
    <p:extLst>
      <p:ext uri="{BB962C8B-B14F-4D97-AF65-F5344CB8AC3E}">
        <p14:creationId xmlns:p14="http://schemas.microsoft.com/office/powerpoint/2010/main" val="2344088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08103" y="1563106"/>
            <a:ext cx="11209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Προσεγγίζουμε τις σχέσεις σε τρία επίπεδα: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Του «εδώ και τώρα» της συνάντησης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Της χρονικής δυναμικής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Του πλαισίου και ευρύτερου πεδίου</a:t>
            </a:r>
          </a:p>
        </p:txBody>
      </p:sp>
    </p:spTree>
    <p:extLst>
      <p:ext uri="{BB962C8B-B14F-4D97-AF65-F5344CB8AC3E}">
        <p14:creationId xmlns:p14="http://schemas.microsoft.com/office/powerpoint/2010/main" val="315783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ΔΙΑΠΡΟΣΩΠΙΚΗ ΣΧΕΣΗ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78604" y="856357"/>
            <a:ext cx="11209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στάσεις που μπορεί να υιοθετήσει ο δεύτερος ομιλητής ακούγοντας τον πρώτο να του μιλάει:</a:t>
            </a:r>
          </a:p>
          <a:p>
            <a:pPr lvl="1"/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Ερμηνευτική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Αξιολογική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Συμβουλευτική ή στάση βοήθειας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Εξεταστική 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Κατανοητική</a:t>
            </a:r>
          </a:p>
        </p:txBody>
      </p:sp>
    </p:spTree>
    <p:extLst>
      <p:ext uri="{BB962C8B-B14F-4D97-AF65-F5344CB8AC3E}">
        <p14:creationId xmlns:p14="http://schemas.microsoft.com/office/powerpoint/2010/main" val="221258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Απλώς παρατηρούμε τι συμβαίνει ανάμεσα στους συμμετέχοντες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9328" y="2890391"/>
            <a:ext cx="4262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ΕΠΙΠΕΔΟ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ΣΥΝΑΝΤΗΣΗΣ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84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0"/>
            <a:ext cx="76431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Λαμβάνουμε υπόψη τις προηγούμενες εμπειρίες των υποκειμένων (από ανάλογες σχέσεις που είχε ο καθένας ή/και από την μεταξύ τους σχέση)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Λαμβάνουμε επίσης υπόψη τις στάσεις, κίνητρα, επιδιώξεις και τις προσμονές τους από τον άλλο και από την σχέση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Κάθε συνάντηση μία δυναμική στην οποία τα παραπάνω συναντώνται και συνδυάζονται και που οι πρωταγωνιστές αδυνατούν να ελέγξουν απόλυτα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ΕΠΙΠΕΔΟ ΧΡΟΝΙΚΗΣ ΔΥΝΑΜΙΚΗΣ</a:t>
            </a:r>
          </a:p>
        </p:txBody>
      </p:sp>
    </p:spTree>
    <p:extLst>
      <p:ext uri="{BB962C8B-B14F-4D97-AF65-F5344CB8AC3E}">
        <p14:creationId xmlns:p14="http://schemas.microsoft.com/office/powerpoint/2010/main" val="3624221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Λαμβάνουμε υπόψη ό,τι επηρεάζει την συνάντηση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Φυσικό περιβάλλον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Κώδικες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Τελετουργικά που δομούν τη σχέση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0" y="2397948"/>
            <a:ext cx="42620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ΕΠΙΠΕΔΟ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ΠΛΑΙΣΙΟΥ &amp; ΕΥΡΥΤΕΡΟΥ ΠΕΔΙΟΥ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27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ΠΛΑΙΣΙΟ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-100796" y="912573"/>
            <a:ext cx="1221530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Χωροχρονικά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στοιχεία εντός των οποίων εκτυλίσσεται η αλληλεπίδραση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Φυσική – αντικειμενική διάσταση των στοιχείων (φωτισμός, χρωματισμός, αριθμός θέσεων αίθουσας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κλπ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διάταξη δεν είναι ποτέ ουδέτερη, αλλά πλούσια σε πολιτισμικές και συμβολικές σημασίες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Στον συγκεκριμένο χώρο προάγεται ένα συγκεκριμένο είδος επικοινωνίας και ένα συγκεκριμένο είδος σχέσης 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Επικοινωνιακοί κώδικες (πχ.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μονόδρομη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επικοινωνία)</a:t>
            </a:r>
          </a:p>
        </p:txBody>
      </p:sp>
    </p:spTree>
    <p:extLst>
      <p:ext uri="{BB962C8B-B14F-4D97-AF65-F5344CB8AC3E}">
        <p14:creationId xmlns:p14="http://schemas.microsoft.com/office/powerpoint/2010/main" val="2396248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ΚΑΤΑΣΤΑΣΗ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0341" y="1073674"/>
            <a:ext cx="122153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 σενάριο που οργανώνει το είδος της σχέσης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Το ίδιο πλαίσιο μπορεί να αντιστοιχεί σε πολλές καταστάσεις (σαλόνι σπιτιού)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Ορίζει σημαντικότατα στοιχεία της συνάντησης: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Θεματολογία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Κώδικες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Διακυβεύματα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Ρόλοι κ.α.</a:t>
            </a:r>
          </a:p>
        </p:txBody>
      </p:sp>
    </p:spTree>
    <p:extLst>
      <p:ext uri="{BB962C8B-B14F-4D97-AF65-F5344CB8AC3E}">
        <p14:creationId xmlns:p14="http://schemas.microsoft.com/office/powerpoint/2010/main" val="1343640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ΘΕΣΜΟΣ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50341" y="871973"/>
            <a:ext cx="11872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Πλαίσιο και κατάσταση εγγράφονται στον θεσμό (οικογένεια, σχολείο, δουλειά κ.α.)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Επηρεάζει άμεσα το είδος, τη συχνότητα, το κλίμα, το ύφος, τους κανόνες…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Παράδειγμα: σε εταιρεία όπου οι εργαζόμενοι μιλούν μεταξύ τους στον ενικό αλλά σε συγκεκριμένα πλαίσια μιλούν στον πληθυντικό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θεσμοί εγγράφονται σε ιστορικό και πολιτισμικό περιβάλλον</a:t>
            </a:r>
          </a:p>
        </p:txBody>
      </p:sp>
    </p:spTree>
    <p:extLst>
      <p:ext uri="{BB962C8B-B14F-4D97-AF65-F5344CB8AC3E}">
        <p14:creationId xmlns:p14="http://schemas.microsoft.com/office/powerpoint/2010/main" val="3748726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238758"/>
            <a:ext cx="76431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Χαρακτηρίζει την φύση μίας σχέσης (κοντινός φίλος, μακρινός συγγενής)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Αποτελεί μεταβλητή της διαπροσωπικής σχέσης καθώς ερχόμαστε πιο κοντά όταν επικοινωνούμε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ΔΙΑΠΡΟΣΩΠΙΚΗ ΑΠΟΣΤΑΣΗ</a:t>
            </a:r>
          </a:p>
          <a:p>
            <a:endParaRPr lang="el-GR" sz="30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Ορίζεται και μαθαίνεται κοινωνικά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Συνάρτηση της ψυχολογικής και κοινωνικής απόστασης μεταξύ των ατόμων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Αποτελεί και συμβολική προβολή της απόστασης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</p:spTree>
    <p:extLst>
      <p:ext uri="{BB962C8B-B14F-4D97-AF65-F5344CB8AC3E}">
        <p14:creationId xmlns:p14="http://schemas.microsoft.com/office/powerpoint/2010/main" val="588002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σχέση καθορίζει την απόσταση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Επίσης η απόσταση (γεωγραφική) μπορεί να καθορίζει την σχέση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Γάμοι μεταξύ ατόμων με την ίδια γεωγραφική προέλευση και που διαμένουν κοντά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μεγάλη συχνότητα με την οποία βλέπουμε κάποιον, αυξάνει την πιθανότητα να θέλουμε να έρθουμε σε επαφή μαζί του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2831620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00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2085"/>
            <a:ext cx="76431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Ψυχολογικά: μεγάλη απόσταση με έναν άγνωστο, κοντά με ένα οικείο πρόσωπο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γνωστοί που συναντάμε τακτικά (περιπτεράς, γείτονες, συγγενείς φίλων) είναι στην πραγματικότητα άγνωστοι με τους οποίους διατηρούμε κοινωνικά κωδικοποιημένες σχέσεις (συμβατικές, στερεοτυπικές, τελετουργικές)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σχέσεις περιορίζονται σε στοιχειώδεις τελετουργικές συναλλαγές και η απουσία ή υπερβολή θα μπορούσε να εκληφθεί αξιοπερίεργη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</p:spTree>
    <p:extLst>
      <p:ext uri="{BB962C8B-B14F-4D97-AF65-F5344CB8AC3E}">
        <p14:creationId xmlns:p14="http://schemas.microsoft.com/office/powerpoint/2010/main" val="576711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Εγγύτητα με τους οικείους (οικογένεια, φίλοι)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Θεμελιώδης ο ρόλος της αρχαιότητας της σχέσης – Παραπέμπει σε κοινή προέλευση και εμπειρία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Κοινό σύμπαν αναφορών (εκφράσεις, συνήθειες, αστεία) – Ιδιωτική κουλτούρα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κοινό σύμπαν αναφορών μας ωθεί να υποστηρίζουμε </a:t>
            </a:r>
            <a:r>
              <a:rPr lang="en-US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priori </a:t>
            </a:r>
            <a:r>
              <a:rPr lang="en-US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τομα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που ανήκουν σε μία ομάδα ή κατηγορία (ακόμα και αν διαφωνούμε) – Η ομοιότητα βάση ταύτισης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2831620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93744" y="0"/>
            <a:ext cx="83982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Διατυπώνει τις αιτίες για τις οποίες ο πρώτος συνομιλητής είπε ή έκανε κάτι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Καταλαμβάνει τη θέση του ανθρώπου που γνωρίζει και λέει στον συνομιλητή του κάτι που ο ίδιος αγνοεί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Δημιουργεί και ενδυναμώνει ανισότιμη σχέση, ίσως και σχέση εξάρτησης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04073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ΕΡΜΗΝΕΥΤΙΚΗ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87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806941"/>
            <a:ext cx="11610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11797" y="2782669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990871" y="0"/>
            <a:ext cx="820112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 δεύτερος συνομιλητής μπορεί να αρνηθεί να εμπλακεί στη σχέση που συνεπάγεται η στάση του πρώτου (Αντίδραση (αμυντική ή επιθετική) που δηλώνει την μη εξάρτησή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 θεωρήσει την ερμηνεία του πρώτου συνομιλητή λανθασμένη τότε μπορεί να αισθανθεί έλλειμμα κατανόησης και να αρνηθεί να εκφραστεί περισσότερο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Εάν θεωρήσει σωστή την ερμηνεία τότε τίθεται το ερώτημα αν είναι έτοιμος να την ακούσει και να την αποδεχθεί. Διαφορετικά θα αισθανθεί απειλή και θα εγκαταλείψει την προσπάθεια να εκφραστεί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5801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ΕΡΜΗΝΕΥΤΙΚΗ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339150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93744" y="0"/>
            <a:ext cx="83982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σε αυτές τις περιπτώσεις δεν θεμελιώνει την αυθεντική επικοινωνία/ αυθεντική έκφραση στο πλαίσιο της διαπροσωπικής επικοινωνίας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Εξαίρεση όταν η ερμηνεία διατυπώνεται στο σωστό πλαίσιο (θεραπευτική ή συμβουλευτική σχέση) στη σωστή στιγμή. Κατάληξη κοινά αποδεκτού τύπου σχέσης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04073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ΕΡΜΗΝΕΥΤΙΚΗ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8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990871" y="1074509"/>
            <a:ext cx="8201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Διατυπώνει θετική ή αρνητική αξιολόγηση για τα λεγόμενα ή τις πράξεις του πρώτου συνομιλητή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Αυτομάτως καταλαμβάνει τη θέση αυτού που έχει τη δυνατότητα και τα στοιχεία για να κρίνει τον δεύτερο συνομιλητή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Σχέση ανισότιμη και δημιουργία ή ενδυνάμωση σχέσης εξάρτησης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58010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42814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93744" y="0"/>
            <a:ext cx="8398256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Ενδεχ</a:t>
            </a:r>
            <a:r>
              <a:rPr lang="en-US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μενη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αποδοκιμασία του Β για τα λεγόμενά του θα τον αποθαρρύνει να συνεχίσει να εκφράζεται – Αρνητικό σχεσιακό κλίμα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Ενδεχόμενη επιβράβευση του Β, ενέχει πιθανή  «θετική στρέβλωση» των λεγομένων του για να συνεχίσει να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επιβραβέυεται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επικοινωνία κινδυνεύει να χάσει την αυθεντικότητά της καθώς ο Β θα προσπαθεί να γίνεται ευχάριστος – Στο μέλλον θα δυσκολευτεί να δεχθεί κριτική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04073" y="2890391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ΑΞΙΟΛΟΓΙΚΗ ΣΤΑΣΗ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2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86817" y="612843"/>
            <a:ext cx="764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Προτείνει λύσεις, κάνει υποδείξεις ή δίνει συμβουλές στον συνομιλητή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Ανισότιμη σχέση - Ο συνομιλητής θεωρείται ανίκανος να σκεφθεί τα προβλήματά του και τρόπους για να τα αντιμετωπίσει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Κίνδυνος η έκφραση του συνομιλητή να παραμείνει επιφανειακή καθώς η συζήτηση επικεντρώνεται στις λύσεις και όχι στο ίδιο το πρόβλημα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ΣΥΜΒΟΥΛΕΥΤΙΚΗ ΣΤΑΣΗ</a:t>
            </a:r>
          </a:p>
        </p:txBody>
      </p:sp>
    </p:spTree>
    <p:extLst>
      <p:ext uri="{BB962C8B-B14F-4D97-AF65-F5344CB8AC3E}">
        <p14:creationId xmlns:p14="http://schemas.microsoft.com/office/powerpoint/2010/main" val="40479789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1626</Words>
  <Application>Microsoft Macintosh PowerPoint</Application>
  <PresentationFormat>Ευρεία οθόνη</PresentationFormat>
  <Paragraphs>280</Paragraphs>
  <Slides>40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151</cp:revision>
  <dcterms:created xsi:type="dcterms:W3CDTF">2022-02-27T18:25:10Z</dcterms:created>
  <dcterms:modified xsi:type="dcterms:W3CDTF">2023-12-12T12:05:44Z</dcterms:modified>
</cp:coreProperties>
</file>