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626" r:id="rId3"/>
    <p:sldId id="627" r:id="rId4"/>
    <p:sldId id="538" r:id="rId5"/>
    <p:sldId id="527" r:id="rId6"/>
    <p:sldId id="539" r:id="rId7"/>
    <p:sldId id="540" r:id="rId8"/>
    <p:sldId id="628" r:id="rId9"/>
    <p:sldId id="629" r:id="rId10"/>
    <p:sldId id="630" r:id="rId11"/>
    <p:sldId id="545" r:id="rId12"/>
    <p:sldId id="546" r:id="rId13"/>
    <p:sldId id="631" r:id="rId14"/>
    <p:sldId id="632" r:id="rId15"/>
    <p:sldId id="633" r:id="rId16"/>
    <p:sldId id="550" r:id="rId17"/>
    <p:sldId id="551" r:id="rId18"/>
    <p:sldId id="634" r:id="rId19"/>
    <p:sldId id="635" r:id="rId20"/>
    <p:sldId id="636" r:id="rId21"/>
    <p:sldId id="637" r:id="rId22"/>
    <p:sldId id="638" r:id="rId23"/>
    <p:sldId id="639" r:id="rId24"/>
    <p:sldId id="640" r:id="rId25"/>
    <p:sldId id="646" r:id="rId26"/>
    <p:sldId id="647" r:id="rId27"/>
    <p:sldId id="648" r:id="rId28"/>
    <p:sldId id="649" r:id="rId29"/>
    <p:sldId id="650" r:id="rId30"/>
    <p:sldId id="481"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p:restoredTop sz="94509"/>
  </p:normalViewPr>
  <p:slideViewPr>
    <p:cSldViewPr snapToGrid="0" snapToObjects="1">
      <p:cViewPr varScale="1">
        <p:scale>
          <a:sx n="83" d="100"/>
          <a:sy n="83" d="100"/>
        </p:scale>
        <p:origin x="9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28/11/23</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28/11/23</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845082" y="129390"/>
            <a:ext cx="7338388" cy="6494085"/>
          </a:xfrm>
          <a:prstGeom prst="rect">
            <a:avLst/>
          </a:prstGeom>
          <a:noFill/>
        </p:spPr>
        <p:txBody>
          <a:bodyPr wrap="square" rtlCol="0">
            <a:spAutoFit/>
          </a:bodyPr>
          <a:lstStyle/>
          <a:p>
            <a:r>
              <a:rPr lang="el-GR" sz="3200" b="1" dirty="0">
                <a:solidFill>
                  <a:schemeClr val="accent6">
                    <a:lumMod val="50000"/>
                  </a:schemeClr>
                </a:solidFill>
              </a:rPr>
              <a:t>Η οργάνωση ενός συστήματος απαιτεί ενέργεια.</a:t>
            </a:r>
          </a:p>
          <a:p>
            <a:endParaRPr lang="el-GR" sz="3200" b="1" dirty="0">
              <a:solidFill>
                <a:schemeClr val="accent6">
                  <a:lumMod val="50000"/>
                </a:schemeClr>
              </a:solidFill>
            </a:endParaRPr>
          </a:p>
          <a:p>
            <a:r>
              <a:rPr lang="el-GR" sz="3200" b="1" dirty="0">
                <a:solidFill>
                  <a:schemeClr val="accent6">
                    <a:lumMod val="50000"/>
                  </a:schemeClr>
                </a:solidFill>
              </a:rPr>
              <a:t>Κλειστά συστήματα: δεν ανταλλάσσουν ενέργεια και πληροφορία με το περιβάλλον. Τείνουν σε μεγαλύτερη αταξία, μικρότερη οργάνωση και κατά συνέπεια στο θάνατο.</a:t>
            </a:r>
          </a:p>
          <a:p>
            <a:endParaRPr lang="el-GR" sz="3200" b="1" dirty="0">
              <a:solidFill>
                <a:schemeClr val="accent6">
                  <a:lumMod val="50000"/>
                </a:schemeClr>
              </a:solidFill>
            </a:endParaRPr>
          </a:p>
          <a:p>
            <a:r>
              <a:rPr lang="el-GR" sz="3200" b="1" dirty="0">
                <a:solidFill>
                  <a:schemeClr val="accent6">
                    <a:lumMod val="50000"/>
                  </a:schemeClr>
                </a:solidFill>
              </a:rPr>
              <a:t>Ανοιχτά συστήματα: αντιστέκονται στην αύξηση της εντροπίας δεχόμενα ενέργεια και πληροφορία και διατηρούν τάξη-οργάνωση σε υψηλό επίπεδο.</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5" y="0"/>
            <a:ext cx="323261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ΣΥΣΤΗΜΑ</a:t>
            </a:r>
          </a:p>
        </p:txBody>
      </p:sp>
    </p:spTree>
    <p:extLst>
      <p:ext uri="{BB962C8B-B14F-4D97-AF65-F5344CB8AC3E}">
        <p14:creationId xmlns:p14="http://schemas.microsoft.com/office/powerpoint/2010/main" val="186676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ΑΝΑΔΡΑΣΗ:</a:t>
            </a:r>
          </a:p>
          <a:p>
            <a:pPr lvl="0"/>
            <a:r>
              <a:rPr lang="el-GR" sz="3200" b="1" dirty="0">
                <a:solidFill>
                  <a:srgbClr val="E4B22D"/>
                </a:solidFill>
                <a:latin typeface="Times New Roman" panose="02020603050405020304" pitchFamily="18" charset="0"/>
                <a:cs typeface="Times New Roman" panose="02020603050405020304" pitchFamily="18" charset="0"/>
              </a:rPr>
              <a:t>Κυκλική διεργασία όπου πληροφορίες τροφοδοτούν το σύστημα και το διευκολύνουν στη διατήρηση της ισορροπίας.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ΟΜΟΙΟΣΤΑΣΗ:</a:t>
            </a:r>
          </a:p>
          <a:p>
            <a:pPr lvl="0"/>
            <a:r>
              <a:rPr lang="el-GR" sz="3200" b="1" dirty="0">
                <a:solidFill>
                  <a:srgbClr val="E4B22D"/>
                </a:solidFill>
                <a:latin typeface="Times New Roman" panose="02020603050405020304" pitchFamily="18" charset="0"/>
                <a:cs typeface="Times New Roman" panose="02020603050405020304" pitchFamily="18" charset="0"/>
              </a:rPr>
              <a:t>Η ικανότητα ενός συστήματος να διατηρείται σε καταστάσεις που δεν ξεπερνούν ορισμένα όρια, πέρα από τα οποία η οργάνωσή του δεν είναι αποτελεσματική, και άρα κινδυνεύει να πάψει να υφίσταται.</a:t>
            </a:r>
          </a:p>
        </p:txBody>
      </p:sp>
      <p:sp>
        <p:nvSpPr>
          <p:cNvPr id="2" name="TextBox 1">
            <a:extLst>
              <a:ext uri="{FF2B5EF4-FFF2-40B4-BE49-F238E27FC236}">
                <a16:creationId xmlns:a16="http://schemas.microsoft.com/office/drawing/2014/main" id="{1A699794-011C-EA4E-BF5F-BBF7841B9DAE}"/>
              </a:ext>
            </a:extLst>
          </p:cNvPr>
          <p:cNvSpPr txBox="1"/>
          <p:nvPr/>
        </p:nvSpPr>
        <p:spPr>
          <a:xfrm>
            <a:off x="282114" y="3136612"/>
            <a:ext cx="3502617" cy="1077218"/>
          </a:xfrm>
          <a:prstGeom prst="rect">
            <a:avLst/>
          </a:prstGeom>
          <a:noFill/>
        </p:spPr>
        <p:txBody>
          <a:bodyPr wrap="square" rtlCol="0">
            <a:spAutoFit/>
          </a:bodyPr>
          <a:lstStyle/>
          <a:p>
            <a:pPr algn="ctr"/>
            <a:r>
              <a:rPr lang="el-GR" sz="3200" b="1" dirty="0">
                <a:solidFill>
                  <a:schemeClr val="accent6">
                    <a:lumMod val="50000"/>
                  </a:schemeClr>
                </a:solidFill>
                <a:latin typeface="Times New Roman" panose="02020603050405020304" pitchFamily="18" charset="0"/>
                <a:cs typeface="Times New Roman" panose="02020603050405020304" pitchFamily="18" charset="0"/>
              </a:rPr>
              <a:t>ΑΝΑΔΡΑΣΗ - ΟΜΟΙΟΣΤΑΣΗ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38072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45934" y="-16095"/>
            <a:ext cx="7338388" cy="6986528"/>
          </a:xfrm>
          <a:prstGeom prst="rect">
            <a:avLst/>
          </a:prstGeom>
          <a:noFill/>
        </p:spPr>
        <p:txBody>
          <a:bodyPr wrap="square" rtlCol="0">
            <a:spAutoFit/>
          </a:bodyPr>
          <a:lstStyle/>
          <a:p>
            <a:r>
              <a:rPr lang="el-GR" sz="3200" b="1" dirty="0">
                <a:solidFill>
                  <a:schemeClr val="accent6">
                    <a:lumMod val="50000"/>
                  </a:schemeClr>
                </a:solidFill>
              </a:rPr>
              <a:t>Αποστολή: να γνωρίσει την ταυτότητα του πομπού και του δέκτη, τη φύση του καναλιού – διαύλου, τα χαρακτηριστικά του συστήματος σημείων – κώδικα.</a:t>
            </a:r>
          </a:p>
          <a:p>
            <a:endParaRPr lang="el-GR" sz="3200" b="1" dirty="0">
              <a:solidFill>
                <a:schemeClr val="accent6">
                  <a:lumMod val="50000"/>
                </a:schemeClr>
              </a:solidFill>
            </a:endParaRPr>
          </a:p>
          <a:p>
            <a:r>
              <a:rPr lang="el-GR" sz="3200" b="1" dirty="0">
                <a:solidFill>
                  <a:schemeClr val="accent6">
                    <a:lumMod val="50000"/>
                  </a:schemeClr>
                </a:solidFill>
              </a:rPr>
              <a:t>Κύρια επιδίωξη: η κατανόηση της δομής του συγκεκριμένου δικτύου.</a:t>
            </a:r>
          </a:p>
          <a:p>
            <a:endParaRPr lang="el-GR" sz="3200" b="1" dirty="0">
              <a:solidFill>
                <a:schemeClr val="accent6">
                  <a:lumMod val="50000"/>
                </a:schemeClr>
              </a:solidFill>
            </a:endParaRPr>
          </a:p>
          <a:p>
            <a:r>
              <a:rPr lang="el-GR" sz="3200" b="1" dirty="0">
                <a:solidFill>
                  <a:schemeClr val="accent6">
                    <a:lumMod val="50000"/>
                  </a:schemeClr>
                </a:solidFill>
              </a:rPr>
              <a:t>Η πληροφορία εμφανίζεται ως μείωση της αβεβαιότητας. </a:t>
            </a:r>
          </a:p>
          <a:p>
            <a:endParaRPr lang="el-GR" sz="3200" b="1" dirty="0">
              <a:solidFill>
                <a:schemeClr val="accent6">
                  <a:lumMod val="50000"/>
                </a:schemeClr>
              </a:solidFill>
            </a:endParaRPr>
          </a:p>
          <a:p>
            <a:r>
              <a:rPr lang="el-GR" sz="3200" b="1" dirty="0">
                <a:solidFill>
                  <a:schemeClr val="accent6">
                    <a:lumMod val="50000"/>
                  </a:schemeClr>
                </a:solidFill>
              </a:rPr>
              <a:t>Όσο περισσότερη επανάληψη σε ένα μήνυμα, τόσο λιγότερη πληροφορία, αλλά τόσο πιο κατανοητό γίνεται</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ΜΕΛΕΤΗ ΕΠΙΚΟΙΝΩΝΙΑΣ</a:t>
            </a:r>
          </a:p>
        </p:txBody>
      </p:sp>
    </p:spTree>
    <p:extLst>
      <p:ext uri="{BB962C8B-B14F-4D97-AF65-F5344CB8AC3E}">
        <p14:creationId xmlns:p14="http://schemas.microsoft.com/office/powerpoint/2010/main" val="2844371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Το σύνηθες πλαίσιο κατανόησης κάθε επικοινωνιακής διαδικασίας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Η επικοινωνία γραμμικό σχήμα</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Συνδέει μία πηγή ελεύθερη να επιλέξει το μήνυμα με έναν προορισμό που δέχεται το μήνυμα (με τους νοηματικούς καταναγκασμούς του, με ό,τι αντικειμενικά σημαίνει)</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Η επικοινωνία τεμαχίζεται στα πιο στοιχειώδη και απλά συστατικά της για να μπορούν να εξεταστούν ποσοτικά, αντικειμενικά και ουδέτερα</a:t>
            </a:r>
          </a:p>
        </p:txBody>
      </p:sp>
      <p:sp>
        <p:nvSpPr>
          <p:cNvPr id="2" name="TextBox 1">
            <a:extLst>
              <a:ext uri="{FF2B5EF4-FFF2-40B4-BE49-F238E27FC236}">
                <a16:creationId xmlns:a16="http://schemas.microsoft.com/office/drawing/2014/main" id="{1A699794-011C-EA4E-BF5F-BBF7841B9DAE}"/>
              </a:ext>
            </a:extLst>
          </p:cNvPr>
          <p:cNvSpPr txBox="1"/>
          <p:nvPr/>
        </p:nvSpPr>
        <p:spPr>
          <a:xfrm>
            <a:off x="282114" y="3136612"/>
            <a:ext cx="3502617" cy="1569660"/>
          </a:xfrm>
          <a:prstGeom prst="rect">
            <a:avLst/>
          </a:prstGeom>
          <a:noFill/>
        </p:spPr>
        <p:txBody>
          <a:bodyPr wrap="square" rtlCol="0">
            <a:spAutoFit/>
          </a:bodyPr>
          <a:lstStyle/>
          <a:p>
            <a:pPr algn="ctr"/>
            <a:r>
              <a:rPr lang="el-GR" sz="3200" b="1" dirty="0">
                <a:solidFill>
                  <a:schemeClr val="accent6">
                    <a:lumMod val="50000"/>
                  </a:schemeClr>
                </a:solidFill>
                <a:latin typeface="Times New Roman" panose="02020603050405020304" pitchFamily="18" charset="0"/>
                <a:cs typeface="Times New Roman" panose="02020603050405020304" pitchFamily="18" charset="0"/>
              </a:rPr>
              <a:t>ΜΑΘΗΜΑΤΙΚΗ ΘΕΩΡΙΑ ΤΗΣ ΠΛΗΡΟΦΟΡΙΑΣ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804965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209406" y="1166842"/>
            <a:ext cx="7338388" cy="4524315"/>
          </a:xfrm>
          <a:prstGeom prst="rect">
            <a:avLst/>
          </a:prstGeom>
          <a:noFill/>
        </p:spPr>
        <p:txBody>
          <a:bodyPr wrap="square" rtlCol="0">
            <a:spAutoFit/>
          </a:bodyPr>
          <a:lstStyle/>
          <a:p>
            <a:r>
              <a:rPr lang="el-GR" sz="3200" b="1" dirty="0" err="1">
                <a:solidFill>
                  <a:schemeClr val="accent6">
                    <a:lumMod val="50000"/>
                  </a:schemeClr>
                </a:solidFill>
              </a:rPr>
              <a:t>Αρχ</a:t>
            </a:r>
            <a:r>
              <a:rPr lang="en-US" sz="3200" b="1" dirty="0" err="1">
                <a:solidFill>
                  <a:schemeClr val="accent6">
                    <a:lumMod val="50000"/>
                  </a:schemeClr>
                </a:solidFill>
              </a:rPr>
              <a:t>έ</a:t>
            </a:r>
            <a:r>
              <a:rPr lang="el-GR" sz="3200" b="1" dirty="0">
                <a:solidFill>
                  <a:schemeClr val="accent6">
                    <a:lumMod val="50000"/>
                  </a:schemeClr>
                </a:solidFill>
              </a:rPr>
              <a:t>ς δεκαετίας του ’50</a:t>
            </a:r>
          </a:p>
          <a:p>
            <a:endParaRPr lang="el-GR" sz="3200" b="1" dirty="0">
              <a:solidFill>
                <a:schemeClr val="accent6">
                  <a:lumMod val="50000"/>
                </a:schemeClr>
              </a:solidFill>
            </a:endParaRPr>
          </a:p>
          <a:p>
            <a:endParaRPr lang="el-GR" sz="3200" b="1" dirty="0">
              <a:solidFill>
                <a:schemeClr val="accent6">
                  <a:lumMod val="50000"/>
                </a:schemeClr>
              </a:solidFill>
            </a:endParaRPr>
          </a:p>
          <a:p>
            <a:r>
              <a:rPr lang="el-GR" sz="3200" b="1" dirty="0">
                <a:solidFill>
                  <a:schemeClr val="accent6">
                    <a:lumMod val="50000"/>
                  </a:schemeClr>
                </a:solidFill>
              </a:rPr>
              <a:t>Μελετούν την ανθρώπινη επικοινωνία παρακάμπτοντας την «τηλεγραφική» οπτική και την ιδέα ότι η μόνη επικοινωνία που μας ενδιαφέρει είναι η λεκτική, εκούσια και συνειδητή.</a:t>
            </a:r>
          </a:p>
          <a:p>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ΣΧΟΛΗ </a:t>
            </a:r>
            <a:endParaRPr lang="en-US" sz="3200" b="1" dirty="0">
              <a:solidFill>
                <a:srgbClr val="E4B22D"/>
              </a:solidFill>
              <a:latin typeface="Times New Roman" panose="02020603050405020304" pitchFamily="18" charset="0"/>
              <a:cs typeface="Times New Roman" panose="02020603050405020304" pitchFamily="18" charset="0"/>
            </a:endParaRPr>
          </a:p>
          <a:p>
            <a:pPr algn="ctr"/>
            <a:r>
              <a:rPr lang="en-US" sz="3200" b="1" dirty="0">
                <a:solidFill>
                  <a:srgbClr val="E4B22D"/>
                </a:solidFill>
                <a:latin typeface="Times New Roman" panose="02020603050405020304" pitchFamily="18" charset="0"/>
                <a:cs typeface="Times New Roman" panose="02020603050405020304" pitchFamily="18" charset="0"/>
              </a:rPr>
              <a:t>PALO ALTO</a:t>
            </a:r>
            <a:endParaRPr lang="el-GR" sz="3200" b="1" dirty="0">
              <a:solidFill>
                <a:srgbClr val="E4B22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12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Εισάγουν την </a:t>
            </a:r>
            <a:r>
              <a:rPr lang="el-GR" sz="3200" b="1" dirty="0" err="1">
                <a:solidFill>
                  <a:srgbClr val="E4B22D"/>
                </a:solidFill>
                <a:latin typeface="Times New Roman" panose="02020603050405020304" pitchFamily="18" charset="0"/>
                <a:cs typeface="Times New Roman" panose="02020603050405020304" pitchFamily="18" charset="0"/>
              </a:rPr>
              <a:t>μέλετη</a:t>
            </a:r>
            <a:r>
              <a:rPr lang="el-GR" sz="3200" b="1" dirty="0">
                <a:solidFill>
                  <a:srgbClr val="E4B22D"/>
                </a:solidFill>
                <a:latin typeface="Times New Roman" panose="02020603050405020304" pitchFamily="18" charset="0"/>
                <a:cs typeface="Times New Roman" panose="02020603050405020304" pitchFamily="18" charset="0"/>
              </a:rPr>
              <a:t>: </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l-GR" sz="3200" b="1" dirty="0">
                <a:solidFill>
                  <a:srgbClr val="E4B22D"/>
                </a:solidFill>
                <a:latin typeface="Times New Roman" panose="02020603050405020304" pitchFamily="18" charset="0"/>
                <a:cs typeface="Times New Roman" panose="02020603050405020304" pitchFamily="18" charset="0"/>
              </a:rPr>
              <a:t>της μη-λεκτικής επικοινωνίας </a:t>
            </a:r>
          </a:p>
          <a:p>
            <a:pPr marL="457200" lvl="0" indent="-457200">
              <a:buFont typeface="Arial" panose="020B0604020202020204" pitchFamily="34" charset="0"/>
              <a:buChar char="•"/>
            </a:pPr>
            <a:r>
              <a:rPr lang="el-GR" sz="3200" b="1" dirty="0">
                <a:solidFill>
                  <a:srgbClr val="E4B22D"/>
                </a:solidFill>
                <a:latin typeface="Times New Roman" panose="02020603050405020304" pitchFamily="18" charset="0"/>
                <a:cs typeface="Times New Roman" panose="02020603050405020304" pitchFamily="18" charset="0"/>
              </a:rPr>
              <a:t>των </a:t>
            </a:r>
            <a:r>
              <a:rPr lang="el-GR" sz="3200" b="1" dirty="0" err="1">
                <a:solidFill>
                  <a:srgbClr val="E4B22D"/>
                </a:solidFill>
                <a:latin typeface="Times New Roman" panose="02020603050405020304" pitchFamily="18" charset="0"/>
                <a:cs typeface="Times New Roman" panose="02020603050405020304" pitchFamily="18" charset="0"/>
              </a:rPr>
              <a:t>κοινωνικο</a:t>
            </a:r>
            <a:r>
              <a:rPr lang="el-GR" sz="3200" b="1" dirty="0">
                <a:solidFill>
                  <a:srgbClr val="E4B22D"/>
                </a:solidFill>
                <a:latin typeface="Times New Roman" panose="02020603050405020304" pitchFamily="18" charset="0"/>
                <a:cs typeface="Times New Roman" panose="02020603050405020304" pitchFamily="18" charset="0"/>
              </a:rPr>
              <a:t>-συμβολικών χρήσεων του χώρου</a:t>
            </a:r>
            <a:endParaRPr lang="en-US"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l-GR" sz="3200" b="1" dirty="0">
                <a:solidFill>
                  <a:srgbClr val="E4B22D"/>
                </a:solidFill>
                <a:latin typeface="Times New Roman" panose="02020603050405020304" pitchFamily="18" charset="0"/>
                <a:cs typeface="Times New Roman" panose="02020603050405020304" pitchFamily="18" charset="0"/>
              </a:rPr>
              <a:t>του ευρύτερου κοινωνικού περιβάλλοντος </a:t>
            </a:r>
          </a:p>
          <a:p>
            <a:pPr marL="457200" lvl="0" indent="-457200">
              <a:buFont typeface="Arial" panose="020B0604020202020204" pitchFamily="34" charset="0"/>
              <a:buChar char="•"/>
            </a:pPr>
            <a:r>
              <a:rPr lang="el-GR" sz="3200" b="1" dirty="0">
                <a:solidFill>
                  <a:srgbClr val="E4B22D"/>
                </a:solidFill>
                <a:latin typeface="Times New Roman" panose="02020603050405020304" pitchFamily="18" charset="0"/>
                <a:cs typeface="Times New Roman" panose="02020603050405020304" pitchFamily="18" charset="0"/>
              </a:rPr>
              <a:t>και της σημασίας των επικοινωνιακών κωδίκων</a:t>
            </a:r>
            <a:endParaRPr lang="en-US" sz="3200" b="1" dirty="0">
              <a:solidFill>
                <a:srgbClr val="E4B22D"/>
              </a:solidFill>
              <a:latin typeface="Times New Roman" panose="02020603050405020304" pitchFamily="18" charset="0"/>
              <a:cs typeface="Times New Roman" panose="02020603050405020304" pitchFamily="18" charset="0"/>
            </a:endParaRP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Θεωρούν την επικοινωνία ένα </a:t>
            </a:r>
            <a:r>
              <a:rPr lang="el-GR" sz="3200" b="1" dirty="0" err="1">
                <a:solidFill>
                  <a:srgbClr val="E4B22D"/>
                </a:solidFill>
                <a:latin typeface="Times New Roman" panose="02020603050405020304" pitchFamily="18" charset="0"/>
                <a:cs typeface="Times New Roman" panose="02020603050405020304" pitchFamily="18" charset="0"/>
              </a:rPr>
              <a:t>πολυεπίπεδο</a:t>
            </a:r>
            <a:r>
              <a:rPr lang="el-GR" sz="3200" b="1" dirty="0">
                <a:solidFill>
                  <a:srgbClr val="E4B22D"/>
                </a:solidFill>
                <a:latin typeface="Times New Roman" panose="02020603050405020304" pitchFamily="18" charset="0"/>
                <a:cs typeface="Times New Roman" panose="02020603050405020304" pitchFamily="18" charset="0"/>
              </a:rPr>
              <a:t> ενιαίο όλο, στο οποίο κάθε άτομο συμμετέχει, χωρίς να είναι η αρχή ή το τέλος της</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28945" y="2890391"/>
            <a:ext cx="3502617" cy="1077218"/>
          </a:xfrm>
          <a:prstGeom prst="rect">
            <a:avLst/>
          </a:prstGeom>
          <a:noFill/>
        </p:spPr>
        <p:txBody>
          <a:bodyPr wrap="square" rtlCol="0">
            <a:spAutoFit/>
          </a:bodyPr>
          <a:lstStyle/>
          <a:p>
            <a:pPr algn="ctr"/>
            <a:r>
              <a:rPr lang="el-GR" sz="3200" b="1" dirty="0">
                <a:solidFill>
                  <a:schemeClr val="accent6">
                    <a:lumMod val="50000"/>
                  </a:schemeClr>
                </a:solidFill>
                <a:latin typeface="Times New Roman" panose="02020603050405020304" pitchFamily="18" charset="0"/>
                <a:cs typeface="Times New Roman" panose="02020603050405020304" pitchFamily="18" charset="0"/>
              </a:rPr>
              <a:t>ΣΧΟΛΗ </a:t>
            </a:r>
            <a:br>
              <a:rPr lang="en-US" sz="3200" b="1" dirty="0">
                <a:solidFill>
                  <a:schemeClr val="accent6">
                    <a:lumMod val="50000"/>
                  </a:schemeClr>
                </a:solidFill>
                <a:latin typeface="Times New Roman" panose="02020603050405020304" pitchFamily="18" charset="0"/>
                <a:cs typeface="Times New Roman" panose="02020603050405020304" pitchFamily="18" charset="0"/>
              </a:rPr>
            </a:br>
            <a:r>
              <a:rPr lang="en-US" sz="3200" b="1" dirty="0">
                <a:solidFill>
                  <a:schemeClr val="accent6">
                    <a:lumMod val="50000"/>
                  </a:schemeClr>
                </a:solidFill>
                <a:latin typeface="Times New Roman" panose="02020603050405020304" pitchFamily="18" charset="0"/>
                <a:cs typeface="Times New Roman" panose="02020603050405020304" pitchFamily="18" charset="0"/>
              </a:rPr>
              <a:t>PALO ALTO</a:t>
            </a:r>
            <a:endParaRPr lang="el-GR" sz="3200" b="1"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77533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92373" y="0"/>
            <a:ext cx="7338388" cy="7478970"/>
          </a:xfrm>
          <a:prstGeom prst="rect">
            <a:avLst/>
          </a:prstGeom>
          <a:noFill/>
        </p:spPr>
        <p:txBody>
          <a:bodyPr wrap="square" rtlCol="0">
            <a:spAutoFit/>
          </a:bodyPr>
          <a:lstStyle/>
          <a:p>
            <a:r>
              <a:rPr lang="el-GR" sz="3200" b="1" dirty="0">
                <a:solidFill>
                  <a:schemeClr val="accent6">
                    <a:lumMod val="50000"/>
                  </a:schemeClr>
                </a:solidFill>
              </a:rPr>
              <a:t>Στη μελέτη της επικοινωνίας:</a:t>
            </a:r>
          </a:p>
          <a:p>
            <a:r>
              <a:rPr lang="el-GR" sz="3200" b="1" dirty="0">
                <a:solidFill>
                  <a:schemeClr val="accent6">
                    <a:lumMod val="50000"/>
                  </a:schemeClr>
                </a:solidFill>
              </a:rPr>
              <a:t>Στοιχεία είναι τα πρόσωπα και ιδιότητες οι επικοινωνιακές συμπεριφορές τους</a:t>
            </a:r>
          </a:p>
          <a:p>
            <a:endParaRPr lang="el-GR" sz="3200" b="1" dirty="0">
              <a:solidFill>
                <a:schemeClr val="accent6">
                  <a:lumMod val="50000"/>
                </a:schemeClr>
              </a:solidFill>
            </a:endParaRPr>
          </a:p>
          <a:p>
            <a:r>
              <a:rPr lang="el-GR" sz="3200" b="1" dirty="0">
                <a:solidFill>
                  <a:schemeClr val="accent6">
                    <a:lumMod val="50000"/>
                  </a:schemeClr>
                </a:solidFill>
              </a:rPr>
              <a:t>Δύο όψεις λειτουργίας των συστημάτων:</a:t>
            </a:r>
          </a:p>
          <a:p>
            <a:pPr marL="514350" indent="-514350">
              <a:buAutoNum type="arabicPeriod"/>
            </a:pPr>
            <a:r>
              <a:rPr lang="el-GR" sz="3200" b="1" dirty="0">
                <a:solidFill>
                  <a:schemeClr val="accent6">
                    <a:lumMod val="50000"/>
                  </a:schemeClr>
                </a:solidFill>
              </a:rPr>
              <a:t>Ενέργεια που το τροφοδοτεί και διασφαλίζει τη δυναμική των αλληλεπιδράσεων (κίνητρα, στόχοι, εντάσεις)</a:t>
            </a:r>
          </a:p>
          <a:p>
            <a:pPr marL="514350" indent="-514350">
              <a:buAutoNum type="arabicPeriod"/>
            </a:pPr>
            <a:endParaRPr lang="el-GR" sz="3200" b="1" dirty="0">
              <a:solidFill>
                <a:schemeClr val="accent6">
                  <a:lumMod val="50000"/>
                </a:schemeClr>
              </a:solidFill>
            </a:endParaRPr>
          </a:p>
          <a:p>
            <a:pPr marL="514350" indent="-514350">
              <a:buAutoNum type="arabicPeriod"/>
            </a:pPr>
            <a:r>
              <a:rPr lang="el-GR" sz="3200" b="1" dirty="0">
                <a:solidFill>
                  <a:schemeClr val="accent6">
                    <a:lumMod val="50000"/>
                  </a:schemeClr>
                </a:solidFill>
              </a:rPr>
              <a:t>Κυκλοφορία πληροφοριών και νοημάτων – ανάδραση – που υποστηρίζει τις λειτουργικές διεργασίες του</a:t>
            </a:r>
          </a:p>
          <a:p>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ΑΡΧΕΣ ΑΝΘΡΩΠΙΝΩΝ ΣΥΣΤΗΜΑΤΩΝ</a:t>
            </a:r>
          </a:p>
        </p:txBody>
      </p:sp>
    </p:spTree>
    <p:extLst>
      <p:ext uri="{BB962C8B-B14F-4D97-AF65-F5344CB8AC3E}">
        <p14:creationId xmlns:p14="http://schemas.microsoft.com/office/powerpoint/2010/main" val="2852873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επικοινωνία είναι ανοιχτό σύστημα αλληλεπιδράσεων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Ό,τι συμβαίνει μεταξύ των προσώπων που επικοινωνούν δεν γίνεται ποτέ σε «κοινωνικό κενό», αλλά σε ένα περιβάλλον και ένα πλαίσιο </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71279" y="2644170"/>
            <a:ext cx="3502617"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ΑΡΧΕΣ ΑΝΘΡΩΠΙΝΩΝ ΣΥΣΤΗΜΑΤΩΝ</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21851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92373" y="2151727"/>
            <a:ext cx="7338388" cy="2554545"/>
          </a:xfrm>
          <a:prstGeom prst="rect">
            <a:avLst/>
          </a:prstGeom>
          <a:noFill/>
        </p:spPr>
        <p:txBody>
          <a:bodyPr wrap="square" rtlCol="0">
            <a:spAutoFit/>
          </a:bodyPr>
          <a:lstStyle/>
          <a:p>
            <a:pPr marL="457200" indent="-457200">
              <a:buFont typeface="Wingdings" pitchFamily="2" charset="2"/>
              <a:buChar char="v"/>
            </a:pPr>
            <a:r>
              <a:rPr lang="el-GR" sz="3200" b="1" dirty="0">
                <a:solidFill>
                  <a:schemeClr val="accent6">
                    <a:lumMod val="50000"/>
                  </a:schemeClr>
                </a:solidFill>
              </a:rPr>
              <a:t>Αρχή της ολότητας</a:t>
            </a:r>
          </a:p>
          <a:p>
            <a:pPr marL="457200" indent="-457200">
              <a:buFont typeface="Wingdings" pitchFamily="2" charset="2"/>
              <a:buChar char="v"/>
            </a:pPr>
            <a:endParaRPr lang="el-GR" sz="3200" b="1" dirty="0">
              <a:solidFill>
                <a:schemeClr val="accent6">
                  <a:lumMod val="50000"/>
                </a:schemeClr>
              </a:solidFill>
            </a:endParaRPr>
          </a:p>
          <a:p>
            <a:pPr marL="457200" indent="-457200">
              <a:buFont typeface="Wingdings" pitchFamily="2" charset="2"/>
              <a:buChar char="v"/>
            </a:pPr>
            <a:r>
              <a:rPr lang="el-GR" sz="3200" b="1" dirty="0">
                <a:solidFill>
                  <a:schemeClr val="accent6">
                    <a:lumMod val="50000"/>
                  </a:schemeClr>
                </a:solidFill>
              </a:rPr>
              <a:t>Αρχή της κυκλικής αιτιότητας</a:t>
            </a:r>
          </a:p>
          <a:p>
            <a:pPr marL="457200" indent="-457200">
              <a:buFont typeface="Wingdings" pitchFamily="2" charset="2"/>
              <a:buChar char="v"/>
            </a:pPr>
            <a:endParaRPr lang="el-GR" sz="3200" b="1" dirty="0">
              <a:solidFill>
                <a:schemeClr val="accent6">
                  <a:lumMod val="50000"/>
                </a:schemeClr>
              </a:solidFill>
            </a:endParaRPr>
          </a:p>
          <a:p>
            <a:pPr marL="457200" indent="-457200">
              <a:buFont typeface="Wingdings" pitchFamily="2" charset="2"/>
              <a:buChar char="v"/>
            </a:pPr>
            <a:r>
              <a:rPr lang="el-GR" sz="3200" b="1" dirty="0">
                <a:solidFill>
                  <a:schemeClr val="accent6">
                    <a:lumMod val="50000"/>
                  </a:schemeClr>
                </a:solidFill>
              </a:rPr>
              <a:t>Αρχή της ρύθμισης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ΑΡΧΕΣ ΑΝΘΡΩΠΙΝΩΝ ΣΥΣΤΗΜΑΤΩΝ</a:t>
            </a:r>
          </a:p>
        </p:txBody>
      </p:sp>
    </p:spTree>
    <p:extLst>
      <p:ext uri="{BB962C8B-B14F-4D97-AF65-F5344CB8AC3E}">
        <p14:creationId xmlns:p14="http://schemas.microsoft.com/office/powerpoint/2010/main" val="1747747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απλή παράθεση των στοιχείων δεν είναι ικανή να μας πληροφορήσει σχετικά με τις θεμελιώδεις ιδιότητες του συστήματος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Κάθε σύστημα έχει τα δικά του ιδιαίτερα χαρακτηριστικά, τα οποία είναι διαφορετικά από αυτά των στοιχείων που το αποτελούν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Η ανάλυση απομονωμένων τμημάτων δεν βοηθά στην κατανόηση της πολυπλοκότητας του συστήματος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Παράδειγμα: κοινωνική έρευνα σε μία ομάδα</a:t>
            </a:r>
          </a:p>
        </p:txBody>
      </p:sp>
      <p:sp>
        <p:nvSpPr>
          <p:cNvPr id="2" name="TextBox 1">
            <a:extLst>
              <a:ext uri="{FF2B5EF4-FFF2-40B4-BE49-F238E27FC236}">
                <a16:creationId xmlns:a16="http://schemas.microsoft.com/office/drawing/2014/main" id="{1A699794-011C-EA4E-BF5F-BBF7841B9DAE}"/>
              </a:ext>
            </a:extLst>
          </p:cNvPr>
          <p:cNvSpPr txBox="1"/>
          <p:nvPr/>
        </p:nvSpPr>
        <p:spPr>
          <a:xfrm>
            <a:off x="271279" y="2890391"/>
            <a:ext cx="3502617"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ΑΡΧΗ ΤΗΣ ΟΛΟΤΗΤΑΣ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03533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E4B22D"/>
                </a:solidFill>
                <a:latin typeface="Times New Roman" panose="02020603050405020304" pitchFamily="18" charset="0"/>
                <a:cs typeface="Times New Roman" panose="02020603050405020304" pitchFamily="18" charset="0"/>
              </a:rPr>
              <a:t> </a:t>
            </a:r>
            <a:r>
              <a:rPr lang="el-GR" sz="4400" b="1" dirty="0">
                <a:solidFill>
                  <a:srgbClr val="E4B22D"/>
                </a:solidFill>
                <a:latin typeface="Times New Roman" panose="02020603050405020304" pitchFamily="18" charset="0"/>
                <a:cs typeface="Times New Roman" panose="02020603050405020304" pitchFamily="18" charset="0"/>
              </a:rPr>
              <a:t>ΕΠΙΚΟΙΝΩΝΙΑ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055153" y="889904"/>
            <a:ext cx="10492456" cy="5509200"/>
          </a:xfrm>
          <a:prstGeom prst="rect">
            <a:avLst/>
          </a:prstGeom>
        </p:spPr>
        <p:txBody>
          <a:bodyPr wrap="square">
            <a:spAutoFit/>
          </a:bodyPr>
          <a:lstStyle/>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Κάθε θεώρηση της επικοινωνίας οφείλει να περιλαμβάνει:</a:t>
            </a:r>
          </a:p>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Αμοιβαίες εικόνες των συμμετεχόντων</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Κρυφούς ή φανερούς στόχους τους</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Συνειδητές ή μη προσδοκίες τους</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Επαρκή ή μη γνώση των κωδίκων και τελετουργικών</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Πώς προσαρμόζουν την συμπεριφορά τους στις αντιδράσεις του συνομιλητή</a:t>
            </a:r>
          </a:p>
          <a:p>
            <a:pPr marL="342900" lvl="0" indent="-342900">
              <a:spcAft>
                <a:spcPts val="0"/>
              </a:spcAft>
              <a:buFont typeface="Wingdings" pitchFamily="2" charset="2"/>
              <a:buChar char="Ø"/>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Απομακρυνόμαστε από την ιδέα της μεταφοράς πληροφορίας</a:t>
            </a:r>
          </a:p>
          <a:p>
            <a:pPr marL="457200" lvl="0" indent="-4572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Προσέγγιση αλληλεπίδρασης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027623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45934" y="129390"/>
            <a:ext cx="7338388" cy="6494085"/>
          </a:xfrm>
          <a:prstGeom prst="rect">
            <a:avLst/>
          </a:prstGeom>
          <a:noFill/>
        </p:spPr>
        <p:txBody>
          <a:bodyPr wrap="square" rtlCol="0">
            <a:spAutoFit/>
          </a:bodyPr>
          <a:lstStyle/>
          <a:p>
            <a:r>
              <a:rPr lang="el-GR" sz="3200" b="1" dirty="0">
                <a:solidFill>
                  <a:schemeClr val="accent6">
                    <a:lumMod val="50000"/>
                  </a:schemeClr>
                </a:solidFill>
              </a:rPr>
              <a:t>Έτσι, η αλληλεπίδραση δεν μπορεί να αναχθεί στη δράση ενός προσώπου επί ενός άλλου προσώπου</a:t>
            </a:r>
          </a:p>
          <a:p>
            <a:endParaRPr lang="el-GR" sz="3200" b="1" dirty="0">
              <a:solidFill>
                <a:schemeClr val="accent6">
                  <a:lumMod val="50000"/>
                </a:schemeClr>
              </a:solidFill>
            </a:endParaRPr>
          </a:p>
          <a:p>
            <a:r>
              <a:rPr lang="el-GR" sz="3200" b="1" dirty="0">
                <a:solidFill>
                  <a:schemeClr val="accent6">
                    <a:lumMod val="50000"/>
                  </a:schemeClr>
                </a:solidFill>
              </a:rPr>
              <a:t>Μία σχέση δεν μπορεί να γίνει κατανοητή αποκλειστικά από την επιρροή της συμπεριφοράς ενός ατόμου στο άλλο, αλλά ως αποτέλεσμα ενός εξελισσόμενου συνόλου αμοιβαίων προσαρμογών και ρυθμίσεων σε ένα συγκεκριμένο περιβάλλον</a:t>
            </a:r>
          </a:p>
          <a:p>
            <a:endParaRPr lang="el-GR" sz="3200" b="1" dirty="0">
              <a:solidFill>
                <a:schemeClr val="accent6">
                  <a:lumMod val="50000"/>
                </a:schemeClr>
              </a:solidFill>
            </a:endParaRPr>
          </a:p>
          <a:p>
            <a:r>
              <a:rPr lang="el-GR" sz="3200" b="1" dirty="0">
                <a:solidFill>
                  <a:schemeClr val="accent6">
                    <a:lumMod val="50000"/>
                  </a:schemeClr>
                </a:solidFill>
              </a:rPr>
              <a:t>Παράδειγμα: η οικογένεια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ΑΡΧΗ ΤΗΣ ΟΛΟΤΗΤΑΣ</a:t>
            </a:r>
          </a:p>
        </p:txBody>
      </p:sp>
    </p:spTree>
    <p:extLst>
      <p:ext uri="{BB962C8B-B14F-4D97-AF65-F5344CB8AC3E}">
        <p14:creationId xmlns:p14="http://schemas.microsoft.com/office/powerpoint/2010/main" val="2521762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συμπεριφορά του κάθε μέλους εγγράφεται δυναμικά σε ένα πολύπλοκο πλαίσιο αμοιβαίων εξαρτήσεων, δράσεων και αναδράσεων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u="sng" dirty="0">
                <a:solidFill>
                  <a:srgbClr val="E4B22D"/>
                </a:solidFill>
                <a:latin typeface="Times New Roman" panose="02020603050405020304" pitchFamily="18" charset="0"/>
                <a:cs typeface="Times New Roman" panose="02020603050405020304" pitchFamily="18" charset="0"/>
              </a:rPr>
              <a:t>Γραμμικό μοντέλο</a:t>
            </a:r>
          </a:p>
          <a:p>
            <a:pPr lvl="0"/>
            <a:r>
              <a:rPr lang="el-GR" sz="3200" b="1" dirty="0">
                <a:solidFill>
                  <a:srgbClr val="E4B22D"/>
                </a:solidFill>
                <a:latin typeface="Times New Roman" panose="02020603050405020304" pitchFamily="18" charset="0"/>
                <a:cs typeface="Times New Roman" panose="02020603050405020304" pitchFamily="18" charset="0"/>
              </a:rPr>
              <a:t>Η συμπεριφορά του Α προκαλεί τη συμπεριφορά του Β</a:t>
            </a:r>
          </a:p>
          <a:p>
            <a:pPr lvl="0"/>
            <a:r>
              <a:rPr lang="el-GR" sz="3200" b="1" dirty="0">
                <a:solidFill>
                  <a:srgbClr val="E4B22D"/>
                </a:solidFill>
                <a:latin typeface="Times New Roman" panose="02020603050405020304" pitchFamily="18" charset="0"/>
                <a:cs typeface="Times New Roman" panose="02020603050405020304" pitchFamily="18" charset="0"/>
              </a:rPr>
              <a:t>Η σχέση ερμηνεύεται με  βάση τα χαρακτηριστικά της προσωπικότητάς τους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u="sng" dirty="0">
                <a:solidFill>
                  <a:srgbClr val="E4B22D"/>
                </a:solidFill>
                <a:latin typeface="Times New Roman" panose="02020603050405020304" pitchFamily="18" charset="0"/>
                <a:cs typeface="Times New Roman" panose="02020603050405020304" pitchFamily="18" charset="0"/>
              </a:rPr>
              <a:t>Κυκλική αιτιότητα</a:t>
            </a:r>
          </a:p>
          <a:p>
            <a:pPr lvl="0"/>
            <a:r>
              <a:rPr lang="el-GR" sz="3200" b="1" dirty="0">
                <a:solidFill>
                  <a:srgbClr val="E4B22D"/>
                </a:solidFill>
                <a:latin typeface="Times New Roman" panose="02020603050405020304" pitchFamily="18" charset="0"/>
                <a:cs typeface="Times New Roman" panose="02020603050405020304" pitchFamily="18" charset="0"/>
              </a:rPr>
              <a:t>Η συμπεριφορά του Α διατηρείται λόγω της συμπεριφοράς του Β και αντιστρόφως</a:t>
            </a:r>
          </a:p>
          <a:p>
            <a:pPr lvl="0"/>
            <a:r>
              <a:rPr lang="el-GR" sz="3200" b="1" dirty="0">
                <a:solidFill>
                  <a:srgbClr val="E4B22D"/>
                </a:solidFill>
                <a:latin typeface="Times New Roman" panose="02020603050405020304" pitchFamily="18" charset="0"/>
                <a:cs typeface="Times New Roman" panose="02020603050405020304" pitchFamily="18" charset="0"/>
              </a:rPr>
              <a:t>Παράδειγμα: οι σύζυγοι</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644170"/>
            <a:ext cx="3502617"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ΑΡΧΗ ΤΗΣ ΚΥΚΛΙΚΗΣ ΑΙΤΙΟΤΗΤΑΣ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586947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45934" y="1905506"/>
            <a:ext cx="7338388" cy="3046988"/>
          </a:xfrm>
          <a:prstGeom prst="rect">
            <a:avLst/>
          </a:prstGeom>
          <a:noFill/>
        </p:spPr>
        <p:txBody>
          <a:bodyPr wrap="square" rtlCol="0">
            <a:spAutoFit/>
          </a:bodyPr>
          <a:lstStyle/>
          <a:p>
            <a:r>
              <a:rPr lang="el-GR" sz="3200" b="1" dirty="0">
                <a:solidFill>
                  <a:schemeClr val="accent6">
                    <a:lumMod val="50000"/>
                  </a:schemeClr>
                </a:solidFill>
              </a:rPr>
              <a:t>Το σύνολο των αλληλεπιδράσεων τείνει προς τη σταθερότητα (κατάσταση ισορροπίας), κυρίως όταν οι επικοινωνιακές συμβάσεις (κανόνες, πρότυπα, κώδικες </a:t>
            </a:r>
            <a:r>
              <a:rPr lang="el-GR" sz="3200" b="1" dirty="0" err="1">
                <a:solidFill>
                  <a:schemeClr val="accent6">
                    <a:lumMod val="50000"/>
                  </a:schemeClr>
                </a:solidFill>
              </a:rPr>
              <a:t>κλπ</a:t>
            </a:r>
            <a:r>
              <a:rPr lang="el-GR" sz="3200" b="1" dirty="0">
                <a:solidFill>
                  <a:schemeClr val="accent6">
                    <a:lumMod val="50000"/>
                  </a:schemeClr>
                </a:solidFill>
              </a:rPr>
              <a:t>) είναι λίγο πολύ αποδεκτές από όλους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ΑΡΧΗ ΤΗΣ ΡΥΘΜΙΣΗΣ</a:t>
            </a:r>
          </a:p>
        </p:txBody>
      </p:sp>
    </p:spTree>
    <p:extLst>
      <p:ext uri="{BB962C8B-B14F-4D97-AF65-F5344CB8AC3E}">
        <p14:creationId xmlns:p14="http://schemas.microsoft.com/office/powerpoint/2010/main" val="1773569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Σε κάθε επικοινωνία οι συμμετέχοντες προσδιορίζουν τη φύση που τους συνδέει</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Ο Α προτείνει στον Β ένα είδος σχέσης, το οποίο ο Β μπορεί να επιβεβαιώσει, απορρίψει ή μεταβάλει και αντιστρόφως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Διεργασία που κάποια στιγμή σταθεροποιείται και μοιάζει να υπακούσει σε έναν κανόνα</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Διαφορετικά το σύστημα απορρυθμίζεται και πιθανώς η επικοινωνία να πάψει να υφίσταται</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502617"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ΑΡΧΗ ΤΗΣ ΡΥΘΜΙΣΗΣ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047062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45934" y="129390"/>
            <a:ext cx="7338388" cy="6494085"/>
          </a:xfrm>
          <a:prstGeom prst="rect">
            <a:avLst/>
          </a:prstGeom>
          <a:noFill/>
        </p:spPr>
        <p:txBody>
          <a:bodyPr wrap="square" rtlCol="0">
            <a:spAutoFit/>
          </a:bodyPr>
          <a:lstStyle/>
          <a:p>
            <a:r>
              <a:rPr lang="el-GR" sz="3200" b="1" dirty="0">
                <a:solidFill>
                  <a:schemeClr val="accent6">
                    <a:lumMod val="50000"/>
                  </a:schemeClr>
                </a:solidFill>
              </a:rPr>
              <a:t>Θετική ανάδραση: κλιμακώνει την ένταση</a:t>
            </a:r>
          </a:p>
          <a:p>
            <a:endParaRPr lang="el-GR" sz="3200" b="1" dirty="0">
              <a:solidFill>
                <a:schemeClr val="accent6">
                  <a:lumMod val="50000"/>
                </a:schemeClr>
              </a:solidFill>
            </a:endParaRPr>
          </a:p>
          <a:p>
            <a:r>
              <a:rPr lang="el-GR" sz="3200" b="1" dirty="0">
                <a:solidFill>
                  <a:schemeClr val="accent6">
                    <a:lumMod val="50000"/>
                  </a:schemeClr>
                </a:solidFill>
              </a:rPr>
              <a:t>Αρνητική ανάδραση: αποκλιμακώνει την ένταση μέσω ήπιων και κατανοητικών απαντήσεων</a:t>
            </a:r>
          </a:p>
          <a:p>
            <a:endParaRPr lang="el-GR" sz="3200" b="1" dirty="0">
              <a:solidFill>
                <a:schemeClr val="accent6">
                  <a:lumMod val="50000"/>
                </a:schemeClr>
              </a:solidFill>
            </a:endParaRPr>
          </a:p>
          <a:p>
            <a:r>
              <a:rPr lang="el-GR" sz="3200" b="1" dirty="0">
                <a:solidFill>
                  <a:schemeClr val="accent6">
                    <a:lumMod val="50000"/>
                  </a:schemeClr>
                </a:solidFill>
              </a:rPr>
              <a:t>Τα συστήματα απαιτούν τόσο τη θετική όσο και την αρνητική ανάδραση</a:t>
            </a:r>
          </a:p>
          <a:p>
            <a:endParaRPr lang="el-GR" sz="3200" b="1" dirty="0">
              <a:solidFill>
                <a:schemeClr val="accent6">
                  <a:lumMod val="50000"/>
                </a:schemeClr>
              </a:solidFill>
            </a:endParaRPr>
          </a:p>
          <a:p>
            <a:r>
              <a:rPr lang="el-GR" sz="3200" b="1" dirty="0">
                <a:solidFill>
                  <a:schemeClr val="accent6">
                    <a:lumMod val="50000"/>
                  </a:schemeClr>
                </a:solidFill>
              </a:rPr>
              <a:t>Με τη θετική ανάδραση επιτυγχάνεται η σταθερότητα </a:t>
            </a:r>
          </a:p>
          <a:p>
            <a:r>
              <a:rPr lang="el-GR" sz="3200" b="1" dirty="0">
                <a:solidFill>
                  <a:schemeClr val="accent6">
                    <a:lumMod val="50000"/>
                  </a:schemeClr>
                </a:solidFill>
              </a:rPr>
              <a:t>Με την αρνητική ανάδραση επιτρέπεται η προσαρμογή σε αλλαγές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ΑΝΑΔΡΑΣΗ</a:t>
            </a:r>
          </a:p>
        </p:txBody>
      </p:sp>
    </p:spTree>
    <p:extLst>
      <p:ext uri="{BB962C8B-B14F-4D97-AF65-F5344CB8AC3E}">
        <p14:creationId xmlns:p14="http://schemas.microsoft.com/office/powerpoint/2010/main" val="4271363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Σημαντικότερη καινοτομία:</a:t>
            </a:r>
          </a:p>
          <a:p>
            <a:pPr lvl="0"/>
            <a:r>
              <a:rPr lang="el-GR" sz="3200" b="1" dirty="0">
                <a:solidFill>
                  <a:srgbClr val="E4B22D"/>
                </a:solidFill>
                <a:latin typeface="Times New Roman" panose="02020603050405020304" pitchFamily="18" charset="0"/>
                <a:cs typeface="Times New Roman" panose="02020603050405020304" pitchFamily="18" charset="0"/>
              </a:rPr>
              <a:t>Επικοινωνία και συμπεριφορά συνώνυμοι όροι</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Κάθε συμπεριφορά είναι επικοινωνία και κάθε επικοινωνία επηρεάζει τη συμπεριφορά</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Έτσι, η μελέτη επικοινωνίας δεν αφορά τα αποτελέσματα ενός μηνύματος σε έναν δέκτη, αλλά το σύνολο της σχέσης που ενώνει τα πρόσωπα</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502617"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ΣΧΟΛΗ </a:t>
            </a:r>
            <a:endParaRPr lang="en-US" sz="3200" b="1" dirty="0">
              <a:solidFill>
                <a:srgbClr val="527E16"/>
              </a:solidFill>
              <a:latin typeface="Times New Roman" panose="02020603050405020304" pitchFamily="18" charset="0"/>
              <a:cs typeface="Times New Roman" panose="02020603050405020304" pitchFamily="18" charset="0"/>
            </a:endParaRPr>
          </a:p>
          <a:p>
            <a:pPr algn="ctr"/>
            <a:r>
              <a:rPr lang="en-US" sz="3200" b="1" dirty="0">
                <a:solidFill>
                  <a:srgbClr val="527E16"/>
                </a:solidFill>
                <a:latin typeface="Times New Roman" panose="02020603050405020304" pitchFamily="18" charset="0"/>
                <a:cs typeface="Times New Roman" panose="02020603050405020304" pitchFamily="18" charset="0"/>
              </a:rPr>
              <a:t>PALO ALTO</a:t>
            </a:r>
            <a:endParaRPr lang="el-GR" sz="3200" b="1" dirty="0">
              <a:solidFill>
                <a:srgbClr val="527E16"/>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137725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845081" y="124953"/>
            <a:ext cx="7338388" cy="6494085"/>
          </a:xfrm>
          <a:prstGeom prst="rect">
            <a:avLst/>
          </a:prstGeom>
          <a:noFill/>
        </p:spPr>
        <p:txBody>
          <a:bodyPr wrap="square" rtlCol="0">
            <a:spAutoFit/>
          </a:bodyPr>
          <a:lstStyle/>
          <a:p>
            <a:r>
              <a:rPr lang="el-GR" sz="3200" b="1" dirty="0">
                <a:solidFill>
                  <a:schemeClr val="accent6">
                    <a:lumMod val="50000"/>
                  </a:schemeClr>
                </a:solidFill>
              </a:rPr>
              <a:t>Αξιωματικές προτάσεις της μελέτης της ανθρώπινης επικοινωνίας:</a:t>
            </a:r>
          </a:p>
          <a:p>
            <a:endParaRPr lang="el-GR" sz="3200" b="1" dirty="0">
              <a:solidFill>
                <a:schemeClr val="accent6">
                  <a:lumMod val="50000"/>
                </a:schemeClr>
              </a:solidFill>
            </a:endParaRPr>
          </a:p>
          <a:p>
            <a:r>
              <a:rPr lang="el-GR" sz="3200" b="1" dirty="0">
                <a:solidFill>
                  <a:schemeClr val="accent6">
                    <a:lumMod val="50000"/>
                  </a:schemeClr>
                </a:solidFill>
              </a:rPr>
              <a:t>1. Δεν υπάρχει αντίθετο της συμπεριφοράς, έτσι δεν υπάρχει αντίθετο της επικοινωνίας – Αδύνατο να μην επικοινωνούμε</a:t>
            </a:r>
          </a:p>
          <a:p>
            <a:endParaRPr lang="el-GR" sz="3200" b="1" dirty="0">
              <a:solidFill>
                <a:schemeClr val="accent6">
                  <a:lumMod val="50000"/>
                </a:schemeClr>
              </a:solidFill>
            </a:endParaRPr>
          </a:p>
          <a:p>
            <a:r>
              <a:rPr lang="el-GR" sz="3200" b="1" dirty="0">
                <a:solidFill>
                  <a:schemeClr val="accent6">
                    <a:lumMod val="50000"/>
                  </a:schemeClr>
                </a:solidFill>
              </a:rPr>
              <a:t>Κάθε συμπεριφορά ισοδυναμεί με μήνυμα, επηρεάζει τους άλλους, οι οποίοι με την σειρά τους δεν μπορούν να μην αντιδράσουν και άρα να μην επικοινωνήσουν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ΣΧΟΛΗ </a:t>
            </a:r>
          </a:p>
          <a:p>
            <a:pPr algn="ctr"/>
            <a:r>
              <a:rPr lang="en-US" sz="3200" b="1" dirty="0">
                <a:solidFill>
                  <a:srgbClr val="E4B22D"/>
                </a:solidFill>
                <a:latin typeface="Times New Roman" panose="02020603050405020304" pitchFamily="18" charset="0"/>
                <a:cs typeface="Times New Roman" panose="02020603050405020304" pitchFamily="18" charset="0"/>
              </a:rPr>
              <a:t>PALO ALTO</a:t>
            </a:r>
          </a:p>
        </p:txBody>
      </p:sp>
    </p:spTree>
    <p:extLst>
      <p:ext uri="{BB962C8B-B14F-4D97-AF65-F5344CB8AC3E}">
        <p14:creationId xmlns:p14="http://schemas.microsoft.com/office/powerpoint/2010/main" val="1664719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Αξιωματικές προτάσεις της μελέτης της ανθρώπινης επικοινωνίας: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2. Δύο όψεις σε κάθε επικοινωνία: </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Περιεχόμενο – πληροφορία, μήνυμα</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Σχέση – που συνδέει τους συμμετέχοντες </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Η δεύτερη όψη περιλαμβάνει την πρώτη, γιατί δίνει ορισμένες πληροφορίες για το πώς πρέπει να κατανοήσουμε το περιεχόμενο - </a:t>
            </a:r>
            <a:r>
              <a:rPr lang="el-GR" sz="3200" b="1" dirty="0" err="1">
                <a:solidFill>
                  <a:srgbClr val="E4B22D"/>
                </a:solidFill>
                <a:latin typeface="Times New Roman" panose="02020603050405020304" pitchFamily="18" charset="0"/>
                <a:cs typeface="Times New Roman" panose="02020603050405020304" pitchFamily="18" charset="0"/>
              </a:rPr>
              <a:t>Μεταεπικοινωνία</a:t>
            </a: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502617"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ΣΧΟΛΗ </a:t>
            </a:r>
            <a:endParaRPr lang="en-US" sz="3200" b="1" dirty="0">
              <a:solidFill>
                <a:srgbClr val="527E16"/>
              </a:solidFill>
              <a:latin typeface="Times New Roman" panose="02020603050405020304" pitchFamily="18" charset="0"/>
              <a:cs typeface="Times New Roman" panose="02020603050405020304" pitchFamily="18" charset="0"/>
            </a:endParaRPr>
          </a:p>
          <a:p>
            <a:pPr algn="ctr"/>
            <a:r>
              <a:rPr lang="en-US" sz="3200" b="1" dirty="0">
                <a:solidFill>
                  <a:srgbClr val="527E16"/>
                </a:solidFill>
                <a:latin typeface="Times New Roman" panose="02020603050405020304" pitchFamily="18" charset="0"/>
                <a:cs typeface="Times New Roman" panose="02020603050405020304" pitchFamily="18" charset="0"/>
              </a:rPr>
              <a:t>PALO ALTO</a:t>
            </a:r>
            <a:endParaRPr lang="el-GR" sz="3200" b="1" dirty="0">
              <a:solidFill>
                <a:srgbClr val="527E16"/>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617119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845081" y="0"/>
            <a:ext cx="7338388" cy="6986528"/>
          </a:xfrm>
          <a:prstGeom prst="rect">
            <a:avLst/>
          </a:prstGeom>
          <a:noFill/>
        </p:spPr>
        <p:txBody>
          <a:bodyPr wrap="square" rtlCol="0">
            <a:spAutoFit/>
          </a:bodyPr>
          <a:lstStyle/>
          <a:p>
            <a:r>
              <a:rPr lang="el-GR" sz="2800" b="1" dirty="0">
                <a:solidFill>
                  <a:schemeClr val="accent6">
                    <a:lumMod val="50000"/>
                  </a:schemeClr>
                </a:solidFill>
              </a:rPr>
              <a:t>Αξιωματικές προτάσεις της μελέτης της ανθρώπινης επικοινωνίας:</a:t>
            </a:r>
          </a:p>
          <a:p>
            <a:endParaRPr lang="el-GR" sz="2800" b="1" dirty="0">
              <a:solidFill>
                <a:schemeClr val="accent6">
                  <a:lumMod val="50000"/>
                </a:schemeClr>
              </a:solidFill>
            </a:endParaRPr>
          </a:p>
          <a:p>
            <a:r>
              <a:rPr lang="el-GR" sz="2800" b="1" dirty="0">
                <a:solidFill>
                  <a:schemeClr val="accent6">
                    <a:lumMod val="50000"/>
                  </a:schemeClr>
                </a:solidFill>
              </a:rPr>
              <a:t>3. Δύο είδη επικοινωνίας μεταξύ ανθρώπων</a:t>
            </a:r>
          </a:p>
          <a:p>
            <a:endParaRPr lang="el-GR" sz="2800" b="1" dirty="0">
              <a:solidFill>
                <a:schemeClr val="accent6">
                  <a:lumMod val="50000"/>
                </a:schemeClr>
              </a:solidFill>
            </a:endParaRPr>
          </a:p>
          <a:p>
            <a:r>
              <a:rPr lang="el-GR" sz="2800" b="1" u="sng" dirty="0">
                <a:solidFill>
                  <a:schemeClr val="accent6">
                    <a:lumMod val="50000"/>
                  </a:schemeClr>
                </a:solidFill>
              </a:rPr>
              <a:t>Ψηφιακή</a:t>
            </a:r>
          </a:p>
          <a:p>
            <a:r>
              <a:rPr lang="el-GR" sz="2800" b="1" dirty="0">
                <a:solidFill>
                  <a:schemeClr val="accent6">
                    <a:lumMod val="50000"/>
                  </a:schemeClr>
                </a:solidFill>
              </a:rPr>
              <a:t>Σχέση σημείου – αντικειμένου αφηρημένη και αυθαίρετη. Λογικοί κανόνες γλώσσες.</a:t>
            </a:r>
          </a:p>
          <a:p>
            <a:r>
              <a:rPr lang="el-GR" sz="2800" b="1" dirty="0">
                <a:solidFill>
                  <a:schemeClr val="accent6">
                    <a:lumMod val="50000"/>
                  </a:schemeClr>
                </a:solidFill>
              </a:rPr>
              <a:t>Μεταβίβαση περιεχομένου – μηνύματος εκπεφρασμένου με λέξεις</a:t>
            </a:r>
          </a:p>
          <a:p>
            <a:endParaRPr lang="el-GR" sz="2800" b="1" dirty="0">
              <a:solidFill>
                <a:schemeClr val="accent6">
                  <a:lumMod val="50000"/>
                </a:schemeClr>
              </a:solidFill>
            </a:endParaRPr>
          </a:p>
          <a:p>
            <a:r>
              <a:rPr lang="el-GR" sz="2800" b="1" u="sng" dirty="0">
                <a:solidFill>
                  <a:schemeClr val="accent6">
                    <a:lumMod val="50000"/>
                  </a:schemeClr>
                </a:solidFill>
              </a:rPr>
              <a:t>Αναλογική</a:t>
            </a:r>
          </a:p>
          <a:p>
            <a:r>
              <a:rPr lang="el-GR" sz="2800" b="1" dirty="0">
                <a:solidFill>
                  <a:schemeClr val="accent6">
                    <a:lumMod val="50000"/>
                  </a:schemeClr>
                </a:solidFill>
              </a:rPr>
              <a:t>Σχέση σημείου – αντικειμένου πιο άμεση</a:t>
            </a:r>
          </a:p>
          <a:p>
            <a:r>
              <a:rPr lang="el-GR" sz="2800" b="1" dirty="0">
                <a:solidFill>
                  <a:schemeClr val="accent6">
                    <a:lumMod val="50000"/>
                  </a:schemeClr>
                </a:solidFill>
              </a:rPr>
              <a:t>Οι λέξεις θα μπορούσαν να αντικατασταθούν με εικόνες - χειρονομίες</a:t>
            </a:r>
          </a:p>
          <a:p>
            <a:r>
              <a:rPr lang="el-GR" sz="2800" b="1" dirty="0">
                <a:solidFill>
                  <a:schemeClr val="accent6">
                    <a:lumMod val="50000"/>
                  </a:schemeClr>
                </a:solidFill>
              </a:rPr>
              <a:t>Παραπέμπει στη σχέση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43431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ΣΧΟΛΗ </a:t>
            </a:r>
          </a:p>
          <a:p>
            <a:pPr algn="ctr"/>
            <a:r>
              <a:rPr lang="en-US" sz="3200" b="1" dirty="0">
                <a:solidFill>
                  <a:srgbClr val="E4B22D"/>
                </a:solidFill>
                <a:latin typeface="Times New Roman" panose="02020603050405020304" pitchFamily="18" charset="0"/>
                <a:cs typeface="Times New Roman" panose="02020603050405020304" pitchFamily="18" charset="0"/>
              </a:rPr>
              <a:t>PALO ALTO</a:t>
            </a:r>
          </a:p>
        </p:txBody>
      </p:sp>
    </p:spTree>
    <p:extLst>
      <p:ext uri="{BB962C8B-B14F-4D97-AF65-F5344CB8AC3E}">
        <p14:creationId xmlns:p14="http://schemas.microsoft.com/office/powerpoint/2010/main" val="2356021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Αξιωματικές προτάσεις της μελέτης της ανθρώπινης επικοινωνίας: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4. Κάθε επικοινωνία είναι συμμετρική ή συμπληρωματική</a:t>
            </a:r>
          </a:p>
          <a:p>
            <a:pPr lvl="0"/>
            <a:r>
              <a:rPr lang="el-GR" sz="3200" b="1" dirty="0">
                <a:solidFill>
                  <a:srgbClr val="E4B22D"/>
                </a:solidFill>
                <a:latin typeface="Times New Roman" panose="02020603050405020304" pitchFamily="18" charset="0"/>
                <a:cs typeface="Times New Roman" panose="02020603050405020304" pitchFamily="18" charset="0"/>
              </a:rPr>
              <a:t>Ανάλογα με το εάν θεμελιώνεται στην ισότητα (ελαχιστοποίηση διαφοράς) ή στη διαφορά (και στη μεγιστοποίησή της)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502617"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ΣΧΟΛΗ </a:t>
            </a:r>
            <a:endParaRPr lang="en-US" sz="3200" b="1" dirty="0">
              <a:solidFill>
                <a:srgbClr val="527E16"/>
              </a:solidFill>
              <a:latin typeface="Times New Roman" panose="02020603050405020304" pitchFamily="18" charset="0"/>
              <a:cs typeface="Times New Roman" panose="02020603050405020304" pitchFamily="18" charset="0"/>
            </a:endParaRPr>
          </a:p>
          <a:p>
            <a:pPr algn="ctr"/>
            <a:r>
              <a:rPr lang="en-US" sz="3200" b="1" dirty="0">
                <a:solidFill>
                  <a:srgbClr val="527E16"/>
                </a:solidFill>
                <a:latin typeface="Times New Roman" panose="02020603050405020304" pitchFamily="18" charset="0"/>
                <a:cs typeface="Times New Roman" panose="02020603050405020304" pitchFamily="18" charset="0"/>
              </a:rPr>
              <a:t>PALO ALTO</a:t>
            </a:r>
            <a:endParaRPr lang="el-GR" sz="3200" b="1" dirty="0">
              <a:solidFill>
                <a:srgbClr val="527E16"/>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77823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ΑΛΛΗΛΕΠΙΔΡΑΣΗ</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892720" y="1073674"/>
            <a:ext cx="10492456" cy="6001643"/>
          </a:xfrm>
          <a:prstGeom prst="rect">
            <a:avLst/>
          </a:prstGeom>
        </p:spPr>
        <p:txBody>
          <a:bodyPr wrap="square">
            <a:spAutoFit/>
          </a:bodyPr>
          <a:lstStyle/>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Κυκλική διεργασία</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Το προερχόμενο από τον Α ερέθισμα προκαλεί μία απάντηση εκ μέρους του Β, η οποία με την σειρά της γίνεται ερέθισμα για τον Α</a:t>
            </a:r>
          </a:p>
          <a:p>
            <a:pPr marL="342900" lvl="0" indent="-342900">
              <a:spcAft>
                <a:spcPts val="0"/>
              </a:spcAft>
              <a:buFont typeface="Wingdings" pitchFamily="2" charset="2"/>
              <a:buChar char="Ø"/>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Έννοια αμοιβαιότητας</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Επιρροή: η συμπεριφορά ή αντιλήψεις του Α μεταβάλλονται λόγω της παρουσίας ή των πράξεων του Β</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Αλληλεπίδραση: Και η συμπεριφορά ή αντιλήψεις του Β υφίστανται μεταβολές, λόγω της προσμονής μίας απάντησης από τον Α</a:t>
            </a:r>
          </a:p>
          <a:p>
            <a:pPr marL="342900" lvl="0" indent="-342900">
              <a:spcAft>
                <a:spcPts val="0"/>
              </a:spcAft>
              <a:buFont typeface="Wingdings" pitchFamily="2" charset="2"/>
              <a:buChar char="Ø"/>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890493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236149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E4B22D"/>
                </a:solidFill>
                <a:latin typeface="Times New Roman" panose="02020603050405020304" pitchFamily="18" charset="0"/>
                <a:cs typeface="Times New Roman" panose="02020603050405020304" pitchFamily="18" charset="0"/>
              </a:rPr>
              <a:t> </a:t>
            </a:r>
            <a:r>
              <a:rPr lang="el-GR" sz="4400" b="1" dirty="0">
                <a:solidFill>
                  <a:srgbClr val="E4B22D"/>
                </a:solidFill>
                <a:latin typeface="Times New Roman" panose="02020603050405020304" pitchFamily="18" charset="0"/>
                <a:cs typeface="Times New Roman" panose="02020603050405020304" pitchFamily="18" charset="0"/>
              </a:rPr>
              <a:t>ΠΛΑΙΣΙΟ ΑΛΛΗΛΕΠΙΔΡΑΣΗΣ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055153" y="889904"/>
            <a:ext cx="10492456" cy="5509200"/>
          </a:xfrm>
          <a:prstGeom prst="rect">
            <a:avLst/>
          </a:prstGeom>
        </p:spPr>
        <p:txBody>
          <a:bodyPr wrap="square">
            <a:spAutoFit/>
          </a:bodyPr>
          <a:lstStyle/>
          <a:p>
            <a:pPr marL="457200" lvl="0" indent="-4572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Κοινωνικό και πολιτισμικό πλαίσιο</a:t>
            </a:r>
          </a:p>
          <a:p>
            <a:pPr marL="1371600" lvl="2" indent="-457200">
              <a:buFont typeface="Wingdings" pitchFamily="2" charset="2"/>
              <a:buChar char="§"/>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Φυσικές συνθήκες, τόπος, χρόνος</a:t>
            </a:r>
          </a:p>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«Σκηνή» που παίζουν οι </a:t>
            </a:r>
            <a:r>
              <a:rPr lang="el-GR" sz="32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αλληλεπιδρώντες</a:t>
            </a: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Wingdings" pitchFamily="2" charset="2"/>
              <a:buChar char="§"/>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Σχέση που τους συνδέει, στόχοι, προσμονές, αμοιβαίες αντιλήψεις, «σενάριο» συνάντησης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Τελετουργικά</a:t>
            </a:r>
          </a:p>
          <a:p>
            <a:pPr marL="1371600" lvl="2" indent="-457200">
              <a:buFont typeface="Wingdings" pitchFamily="2" charset="2"/>
              <a:buChar char="§"/>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Χαρακτηρίζουν κάθε πολιτισμό και επιμέρους ομάδα</a:t>
            </a:r>
          </a:p>
          <a:p>
            <a:pPr marL="1371600" lvl="2" indent="-457200">
              <a:buFont typeface="Wingdings" pitchFamily="2" charset="2"/>
              <a:buChar char="§"/>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Σύστημα κανόνων και πρακτικών (ήθη, έθιμα, συνήθειες, «καλοί τρόποι» </a:t>
            </a:r>
            <a:r>
              <a:rPr lang="el-GR" sz="32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κλπ</a:t>
            </a: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68615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2136338"/>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ΣΥΣΤΗΜΙΚΗ ΠΡΟΣΕΓΓΙΣΗ </a:t>
            </a:r>
          </a:p>
          <a:p>
            <a:pPr algn="ctr"/>
            <a:r>
              <a:rPr lang="el-GR" sz="5400" b="1" dirty="0">
                <a:solidFill>
                  <a:srgbClr val="E4B22D"/>
                </a:solidFill>
                <a:latin typeface="Times New Roman" panose="02020603050405020304" pitchFamily="18" charset="0"/>
                <a:cs typeface="Times New Roman" panose="02020603050405020304" pitchFamily="18" charset="0"/>
              </a:rPr>
              <a:t>ΤΗΣ </a:t>
            </a:r>
          </a:p>
          <a:p>
            <a:pPr algn="ctr"/>
            <a:r>
              <a:rPr lang="el-GR" sz="5400" b="1" dirty="0">
                <a:solidFill>
                  <a:srgbClr val="E4B22D"/>
                </a:solidFill>
                <a:latin typeface="Times New Roman" panose="02020603050405020304" pitchFamily="18" charset="0"/>
                <a:cs typeface="Times New Roman" panose="02020603050405020304" pitchFamily="18" charset="0"/>
              </a:rPr>
              <a:t>ΕΠΙΚΟΙΝΩΝΙΑΣ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4179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046788" y="467666"/>
            <a:ext cx="7338388" cy="6001643"/>
          </a:xfrm>
          <a:prstGeom prst="rect">
            <a:avLst/>
          </a:prstGeom>
          <a:noFill/>
        </p:spPr>
        <p:txBody>
          <a:bodyPr wrap="square" rtlCol="0">
            <a:spAutoFit/>
          </a:bodyPr>
          <a:lstStyle/>
          <a:p>
            <a:r>
              <a:rPr lang="el-GR" sz="3200" b="1" dirty="0">
                <a:solidFill>
                  <a:schemeClr val="accent6">
                    <a:lumMod val="50000"/>
                  </a:schemeClr>
                </a:solidFill>
              </a:rPr>
              <a:t>Σύνολο στοιχείων</a:t>
            </a:r>
          </a:p>
          <a:p>
            <a:r>
              <a:rPr lang="el-GR" sz="3200" b="1" dirty="0">
                <a:solidFill>
                  <a:schemeClr val="accent6">
                    <a:lumMod val="50000"/>
                  </a:schemeClr>
                </a:solidFill>
              </a:rPr>
              <a:t>συνδεδεμένων μεταξύ τους με ένα τόσο στενό δίκτυο σχέσεων</a:t>
            </a:r>
          </a:p>
          <a:p>
            <a:r>
              <a:rPr lang="el-GR" sz="3200" b="1" dirty="0">
                <a:solidFill>
                  <a:schemeClr val="accent6">
                    <a:lumMod val="50000"/>
                  </a:schemeClr>
                </a:solidFill>
              </a:rPr>
              <a:t>που κάθε μεταβολή σε μία σχέση</a:t>
            </a:r>
          </a:p>
          <a:p>
            <a:r>
              <a:rPr lang="el-GR" sz="3200" b="1" dirty="0">
                <a:solidFill>
                  <a:schemeClr val="accent6">
                    <a:lumMod val="50000"/>
                  </a:schemeClr>
                </a:solidFill>
              </a:rPr>
              <a:t>επηρεάζει και όλες τις άλλες</a:t>
            </a:r>
          </a:p>
          <a:p>
            <a:endParaRPr lang="el-GR" sz="3200" b="1" dirty="0">
              <a:solidFill>
                <a:schemeClr val="accent6">
                  <a:lumMod val="50000"/>
                </a:schemeClr>
              </a:solidFill>
            </a:endParaRPr>
          </a:p>
          <a:p>
            <a:endParaRPr lang="el-GR" sz="3200" b="1" dirty="0">
              <a:solidFill>
                <a:schemeClr val="accent6">
                  <a:lumMod val="50000"/>
                </a:schemeClr>
              </a:solidFill>
            </a:endParaRPr>
          </a:p>
          <a:p>
            <a:r>
              <a:rPr lang="el-GR" sz="3200" b="1" u="sng" dirty="0">
                <a:solidFill>
                  <a:schemeClr val="accent6">
                    <a:lumMod val="50000"/>
                  </a:schemeClr>
                </a:solidFill>
              </a:rPr>
              <a:t>Παραδείγματα</a:t>
            </a:r>
          </a:p>
          <a:p>
            <a:r>
              <a:rPr lang="el-GR" sz="3200" b="1" dirty="0">
                <a:solidFill>
                  <a:schemeClr val="accent6">
                    <a:lumMod val="50000"/>
                  </a:schemeClr>
                </a:solidFill>
              </a:rPr>
              <a:t>Ιδέες: φιλοσοφικό σύστημα</a:t>
            </a:r>
          </a:p>
          <a:p>
            <a:r>
              <a:rPr lang="el-GR" sz="3200" b="1" dirty="0">
                <a:solidFill>
                  <a:schemeClr val="accent6">
                    <a:lumMod val="50000"/>
                  </a:schemeClr>
                </a:solidFill>
              </a:rPr>
              <a:t>Ζωντανά κύτταρα: νευρικό σύστημα</a:t>
            </a:r>
          </a:p>
          <a:p>
            <a:r>
              <a:rPr lang="el-GR" sz="3200" b="1" dirty="0">
                <a:solidFill>
                  <a:schemeClr val="accent6">
                    <a:lumMod val="50000"/>
                  </a:schemeClr>
                </a:solidFill>
              </a:rPr>
              <a:t>Οργανισμοί στον ίδιο τόπο: οικολογικό σύστημα</a:t>
            </a:r>
            <a:endParaRPr lang="en-US"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5" y="0"/>
            <a:ext cx="346381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ΣΥΣΤΗΜΑ</a:t>
            </a:r>
          </a:p>
        </p:txBody>
      </p:sp>
    </p:spTree>
    <p:extLst>
      <p:ext uri="{BB962C8B-B14F-4D97-AF65-F5344CB8AC3E}">
        <p14:creationId xmlns:p14="http://schemas.microsoft.com/office/powerpoint/2010/main" val="242807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θεωρία του ελέγχου (ρύθμισης ενός συστήματος) και της επικοινωνίας (μεταβίβαση πληροφοριών που μειώνει την αβεβαιότητα).</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Στόχος της η διασφάλιση της σταθερότητας και της αποτελεσματικότητας ενός συστήματος μέσω της ρύθμισης των σχέσεων που συνδέουν την πληροφορία με τις πράξεις που ενεργοποιεί συναρτήσει αυτών των πληροφοριών.</a:t>
            </a:r>
          </a:p>
        </p:txBody>
      </p:sp>
      <p:sp>
        <p:nvSpPr>
          <p:cNvPr id="2" name="TextBox 1">
            <a:extLst>
              <a:ext uri="{FF2B5EF4-FFF2-40B4-BE49-F238E27FC236}">
                <a16:creationId xmlns:a16="http://schemas.microsoft.com/office/drawing/2014/main" id="{1A699794-011C-EA4E-BF5F-BBF7841B9DAE}"/>
              </a:ext>
            </a:extLst>
          </p:cNvPr>
          <p:cNvSpPr txBox="1"/>
          <p:nvPr/>
        </p:nvSpPr>
        <p:spPr>
          <a:xfrm>
            <a:off x="282114" y="3136612"/>
            <a:ext cx="3502617" cy="584775"/>
          </a:xfrm>
          <a:prstGeom prst="rect">
            <a:avLst/>
          </a:prstGeom>
          <a:noFill/>
        </p:spPr>
        <p:txBody>
          <a:bodyPr wrap="square" rtlCol="0">
            <a:spAutoFit/>
          </a:bodyPr>
          <a:lstStyle/>
          <a:p>
            <a:pPr algn="ctr"/>
            <a:r>
              <a:rPr lang="el-GR" sz="3200" b="1" dirty="0">
                <a:solidFill>
                  <a:schemeClr val="accent6">
                    <a:lumMod val="50000"/>
                  </a:schemeClr>
                </a:solidFill>
                <a:latin typeface="Times New Roman" panose="02020603050405020304" pitchFamily="18" charset="0"/>
                <a:cs typeface="Times New Roman" panose="02020603050405020304" pitchFamily="18" charset="0"/>
              </a:rPr>
              <a:t>ΚΥΒΕΡΝΗΤΙΚΗ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40946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50200" y="2151727"/>
            <a:ext cx="7338388" cy="2554545"/>
          </a:xfrm>
          <a:prstGeom prst="rect">
            <a:avLst/>
          </a:prstGeom>
          <a:noFill/>
        </p:spPr>
        <p:txBody>
          <a:bodyPr wrap="square" rtlCol="0">
            <a:spAutoFit/>
          </a:bodyPr>
          <a:lstStyle/>
          <a:p>
            <a:r>
              <a:rPr lang="el-GR" sz="3200" b="1" dirty="0">
                <a:solidFill>
                  <a:schemeClr val="accent6">
                    <a:lumMod val="50000"/>
                  </a:schemeClr>
                </a:solidFill>
              </a:rPr>
              <a:t>Η προσέγγιση της ολότητας</a:t>
            </a:r>
          </a:p>
          <a:p>
            <a:endParaRPr lang="el-GR" sz="3200" b="1" dirty="0">
              <a:solidFill>
                <a:schemeClr val="accent6">
                  <a:lumMod val="50000"/>
                </a:schemeClr>
              </a:solidFill>
            </a:endParaRPr>
          </a:p>
          <a:p>
            <a:r>
              <a:rPr lang="el-GR" sz="3200" b="1" dirty="0">
                <a:solidFill>
                  <a:schemeClr val="accent6">
                    <a:lumMod val="50000"/>
                  </a:schemeClr>
                </a:solidFill>
              </a:rPr>
              <a:t>Η μελέτη του τρόπου με τον οποίο τα στοιχεία ενός συστήματος συνυπάρχουν και </a:t>
            </a:r>
            <a:r>
              <a:rPr lang="el-GR" sz="3200" b="1" dirty="0" err="1">
                <a:solidFill>
                  <a:schemeClr val="accent6">
                    <a:lumMod val="50000"/>
                  </a:schemeClr>
                </a:solidFill>
              </a:rPr>
              <a:t>αλληλεπιδρούν</a:t>
            </a:r>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83577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ΘΕΩΡΙΑ ΤΩΝ ΣΥΣΤΗΜΑΤΩΝ</a:t>
            </a:r>
          </a:p>
        </p:txBody>
      </p:sp>
    </p:spTree>
    <p:extLst>
      <p:ext uri="{BB962C8B-B14F-4D97-AF65-F5344CB8AC3E}">
        <p14:creationId xmlns:p14="http://schemas.microsoft.com/office/powerpoint/2010/main" val="2353864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Σύνολο διαφοροποιημένων και αλληλοσχετιζόμενων στοιχείων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Μπορεί να διατηρήσει τόσο την εσωτερική συνοχή του, όσο και την αυτονομία του, σε σχέση με το περιβάλλον.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Τα στοιχεία δεν ενδιαφέρουν για τις ατομικές ιδιότητές τους, αλλά ως προς τις σχέσεις που διατηρούν με τα υπόλοιπα. </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Μπορούν να αλλάζουν, χωρίς να αλλάζει το σύστημα (πχ κοινωνία).</a:t>
            </a:r>
          </a:p>
        </p:txBody>
      </p:sp>
      <p:sp>
        <p:nvSpPr>
          <p:cNvPr id="2" name="TextBox 1">
            <a:extLst>
              <a:ext uri="{FF2B5EF4-FFF2-40B4-BE49-F238E27FC236}">
                <a16:creationId xmlns:a16="http://schemas.microsoft.com/office/drawing/2014/main" id="{1A699794-011C-EA4E-BF5F-BBF7841B9DAE}"/>
              </a:ext>
            </a:extLst>
          </p:cNvPr>
          <p:cNvSpPr txBox="1"/>
          <p:nvPr/>
        </p:nvSpPr>
        <p:spPr>
          <a:xfrm>
            <a:off x="282114" y="3136612"/>
            <a:ext cx="3502617" cy="584775"/>
          </a:xfrm>
          <a:prstGeom prst="rect">
            <a:avLst/>
          </a:prstGeom>
          <a:noFill/>
        </p:spPr>
        <p:txBody>
          <a:bodyPr wrap="square" rtlCol="0">
            <a:spAutoFit/>
          </a:bodyPr>
          <a:lstStyle/>
          <a:p>
            <a:pPr algn="ctr"/>
            <a:r>
              <a:rPr lang="el-GR" sz="3200" b="1" dirty="0">
                <a:solidFill>
                  <a:schemeClr val="accent6">
                    <a:lumMod val="50000"/>
                  </a:schemeClr>
                </a:solidFill>
                <a:latin typeface="Times New Roman" panose="02020603050405020304" pitchFamily="18" charset="0"/>
                <a:cs typeface="Times New Roman" panose="02020603050405020304" pitchFamily="18" charset="0"/>
              </a:rPr>
              <a:t>ΣΥΣΤΗΜΑ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67862845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10138</TotalTime>
  <Words>1371</Words>
  <Application>Microsoft Macintosh PowerPoint</Application>
  <PresentationFormat>Ευρεία οθόνη</PresentationFormat>
  <Paragraphs>215</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120</cp:revision>
  <dcterms:created xsi:type="dcterms:W3CDTF">2022-02-27T18:25:10Z</dcterms:created>
  <dcterms:modified xsi:type="dcterms:W3CDTF">2023-11-28T12:17:23Z</dcterms:modified>
</cp:coreProperties>
</file>