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7" r:id="rId2"/>
    <p:sldId id="680" r:id="rId3"/>
    <p:sldId id="681" r:id="rId4"/>
    <p:sldId id="684" r:id="rId5"/>
    <p:sldId id="685" r:id="rId6"/>
    <p:sldId id="682" r:id="rId7"/>
    <p:sldId id="683" r:id="rId8"/>
    <p:sldId id="686" r:id="rId9"/>
    <p:sldId id="687" r:id="rId10"/>
    <p:sldId id="688" r:id="rId11"/>
    <p:sldId id="781" r:id="rId12"/>
    <p:sldId id="697" r:id="rId13"/>
    <p:sldId id="699" r:id="rId14"/>
    <p:sldId id="700" r:id="rId15"/>
    <p:sldId id="701" r:id="rId16"/>
    <p:sldId id="698" r:id="rId17"/>
    <p:sldId id="702" r:id="rId18"/>
    <p:sldId id="703" r:id="rId19"/>
    <p:sldId id="704" r:id="rId20"/>
    <p:sldId id="705" r:id="rId21"/>
    <p:sldId id="706" r:id="rId22"/>
    <p:sldId id="707" r:id="rId23"/>
    <p:sldId id="708" r:id="rId24"/>
    <p:sldId id="709" r:id="rId25"/>
    <p:sldId id="710" r:id="rId26"/>
    <p:sldId id="711" r:id="rId27"/>
    <p:sldId id="782" r:id="rId28"/>
    <p:sldId id="712" r:id="rId29"/>
    <p:sldId id="713" r:id="rId30"/>
    <p:sldId id="714" r:id="rId31"/>
    <p:sldId id="715" r:id="rId32"/>
    <p:sldId id="716" r:id="rId33"/>
    <p:sldId id="717" r:id="rId34"/>
    <p:sldId id="783" r:id="rId35"/>
    <p:sldId id="718" r:id="rId36"/>
    <p:sldId id="719" r:id="rId37"/>
    <p:sldId id="720" r:id="rId38"/>
    <p:sldId id="722" r:id="rId39"/>
    <p:sldId id="721" r:id="rId40"/>
    <p:sldId id="723" r:id="rId41"/>
    <p:sldId id="481" r:id="rId4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7E16"/>
    <a:srgbClr val="E4B22D"/>
    <a:srgbClr val="AD3054"/>
    <a:srgbClr val="D3D4D6"/>
    <a:srgbClr val="44CB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Φωτεινό στυλ 3 - Έμφαση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3"/>
    <p:restoredTop sz="94509"/>
  </p:normalViewPr>
  <p:slideViewPr>
    <p:cSldViewPr snapToGrid="0" snapToObjects="1">
      <p:cViewPr varScale="1">
        <p:scale>
          <a:sx n="72" d="100"/>
          <a:sy n="72" d="100"/>
        </p:scale>
        <p:origin x="21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629948-714A-B74E-9D3B-18E56EC1E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EB907B1-E436-CC42-83AF-4F3A94EA2E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0458C39-83D4-6949-9B4D-4416036FE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16/12/23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B0D3B85-E4A4-2A42-B4B9-094929FE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658A4B0-6D23-C545-8C12-984B064DE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140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57F0F5-6494-6F4F-B620-E456FCD59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BDBC017-5D2C-7B4C-8E54-B1290FB89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FB6ADCC-8167-A549-93F8-E80CAF6E0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16/12/23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548506D-7116-CF42-9535-8B4F6B04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ABBFD64-F107-754B-915A-CFA6BC8B8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759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EAF6CDF-E2BB-EC45-8A9C-5C66C0735C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4138670-A410-2342-B6B1-47B742ABD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FFBA9A9-DB72-CE45-AC43-30C759173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16/12/23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6BB4519-A31E-8D4F-A150-FE56CE27E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C12A589-4B05-8E49-9058-31B1E119A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416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3D10B1-EA69-E245-85D2-8F44CAC88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DAEB11F-351D-5545-8923-E7AAF2CBB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8AB796F-D360-FB47-9267-78A90272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16/12/23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7D15BD6-6169-5744-9DEA-EFF81B9E9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9693B1A-66BF-7440-B540-C73E7FBBE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9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91200E-BD6A-8B4E-ADCB-99E05A7B4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CD26551-16D0-7548-A607-D5ADEEC8D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079CE42-2AC1-9D45-9EAA-F5292DB74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16/12/23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30C1471-BE4D-A247-9E5D-6BE8CCFED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4C14D2B-85D8-E74A-8211-5B4D9A479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405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6ABB172-40D0-E544-B207-9E93DE5B2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D5EE0AC-522E-434F-AD3A-D19DEF574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4D7B9E5-84CA-564E-A8B8-61E5C86F3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2129775-F62D-0340-A0F5-E0D745C0C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16/12/23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9E80517-A241-6D42-BA85-C06CA4930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C89B22A-E11B-6A46-B87D-4B7F4E952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403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980E3E-4A1F-B445-8692-A1B164E5A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037F46C-88DF-F14E-A10C-19BA3FE44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B0194A4-0CF2-E643-8E9F-FA78B6890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EC2ADC4-77DD-C143-9CAE-00EE923DAC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E9F2C9D-D50A-DD48-9347-DEEF63A9A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DDDF5E92-CF37-AA4B-AABB-7A063D0C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16/12/23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945FA26-3FBD-944F-970F-724971177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049A1B9-E5BA-2342-B7C4-9681B0FC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6681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DD55EC-BBCC-DA47-BF95-360BF8315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77883AC-F2D1-C744-A4C9-6BF92C39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16/12/23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689DC81-87AA-F549-91E8-153D5EC46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2194641-62AA-304C-8EEE-C97DC3743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011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7745D3D-ACEB-C74B-BF21-E9C8B34A4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16/12/23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B0D7E72-00DB-C343-BD2B-4E8D85A5F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2C54AED-C89D-9746-A242-149254BB7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697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82C537-05EF-5140-A442-3715609B1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08CC50-1B9D-4240-BEC2-8D333E9A8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8F9B970-FD2A-6446-BD17-0AD096EC1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4E98A16-673A-2349-B2B9-55DF1ECE0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16/12/23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A6D46B5-9963-9840-AA40-5DF3D6BC1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7893761-A673-4142-AE39-27175F97A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658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C9742E-00ED-E845-A9AD-7BFAEA6CF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62A71FB-913D-5246-AA75-16F901BB38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C5483AD-B213-F747-BD3C-323478FFF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40C10FD-4B0C-6249-B435-B75E47D47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3D7D-4998-394F-9A28-3741526A3E02}" type="datetimeFigureOut">
              <a:rPr lang="el-GR" smtClean="0"/>
              <a:t>16/12/23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017BD79-5502-BF4B-AABF-4557103E9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A675495-F142-D844-8651-F146CBE1D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503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AF13F9E-B352-3F4C-8E9C-B6C2FD72B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88E46FF-7910-364A-8075-809DE8D66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l-GR"/>
              <a:t>Επεξεργασία στυλ υποδείγματος κειμένου
Δεύτερου επιπέδου
Τρίτου επιπέδου
Τέταρτου επιπέδου
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68544E9-30D6-DF45-92CE-4BA7FDBF6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C3D7D-4998-394F-9A28-3741526A3E02}" type="datetimeFigureOut">
              <a:rPr lang="el-GR" smtClean="0"/>
              <a:t>16/12/23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7BC4F10-8305-3D48-B25D-1F7F37F5F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9BB7788-F022-944C-8A87-1B615170A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C9590-3847-F747-9741-BA293A4F151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264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778710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ΕΙΣΑΓΩΓΗ ΣΤΗΝ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ΨΥΧΟΛΟΓΙΑ ΤΗΣ ΕΠΙΚΟΙΝΩΝΙΑΣ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3F1BFCCE-3817-CA48-B285-E1ECDB3E01BD}"/>
              </a:ext>
            </a:extLst>
          </p:cNvPr>
          <p:cNvSpPr/>
          <p:nvPr/>
        </p:nvSpPr>
        <p:spPr>
          <a:xfrm>
            <a:off x="4408943" y="2533036"/>
            <a:ext cx="3203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1ο ΕΞΑΜΗΝΟ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4498F46F-1378-0D45-BDB3-517B6A2937E7}"/>
              </a:ext>
            </a:extLst>
          </p:cNvPr>
          <p:cNvSpPr/>
          <p:nvPr/>
        </p:nvSpPr>
        <p:spPr>
          <a:xfrm>
            <a:off x="430612" y="6334780"/>
            <a:ext cx="5970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ΔΙΔΑΣΚΩΝ: Δρ. Αγγέλου Γιάννης</a:t>
            </a:r>
          </a:p>
        </p:txBody>
      </p:sp>
    </p:spTree>
    <p:extLst>
      <p:ext uri="{BB962C8B-B14F-4D97-AF65-F5344CB8AC3E}">
        <p14:creationId xmlns:p14="http://schemas.microsoft.com/office/powerpoint/2010/main" val="4136799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Τυπικές και ορθολογικές σχέσεις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Μεγάλος βαθμός οργάνωσης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Προσδιορισμένοι στόχοι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Κοινωνικό σύστημα που λειτουργεί θεσμικά στο εσωτερικό κάποιου ιδιαίτερου τομέα της κοινωνικής πραγματικότητας </a:t>
            </a:r>
            <a:endParaRPr lang="el-GR" sz="2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193729" y="2890391"/>
            <a:ext cx="39133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ΔΕΥΤΕΡΟΓΕΝΗΣ Ή ΟΡΓΑΝΩΣΗ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927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5358" y="1683930"/>
            <a:ext cx="1144337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ΟΜΑΔΕΣ: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ΗΓΕΣΙΑ &amp;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ΜΟΝΤΕΛΑ ΗΓΕΤΩΝ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2203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558137"/>
            <a:ext cx="76431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Η αποτελεσματική λειτουργία μίας ομάδας εξαρτάται από το είδος και το βαθμό οργάνωσης των δραστηριοτήτων των μελών της τα οποία σκοπεύουν στην εκπλήρωση των κοινών στόχων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Η αναγκαιότητα της ηγεσίας προκύπτει από τις πρώιμες προσπάθειες των ανθρώπων να οργανώσουν από κοινού δραστηριότητες για την επίτευξη ενός στόχου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ΗΓΕΣΙΑ</a:t>
            </a:r>
          </a:p>
        </p:txBody>
      </p:sp>
    </p:spTree>
    <p:extLst>
      <p:ext uri="{BB962C8B-B14F-4D97-AF65-F5344CB8AC3E}">
        <p14:creationId xmlns:p14="http://schemas.microsoft.com/office/powerpoint/2010/main" val="473023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843676"/>
            <a:ext cx="76431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Ηγέτης – Διευθυντής επιχείρησης ή σχολείου, πρόεδρος κυβέρνησης, πιλότος, αρχηγός ποδοσφαιρικής ομάδας ή μίας παρέας</a:t>
            </a:r>
          </a:p>
          <a:p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Ηγέτης: η κοινωνική θέση εντός μίας ομαδικής δομής</a:t>
            </a:r>
          </a:p>
          <a:p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Ηγεσία: η διαδικασία αλληλεπίδρασης και αμοιβαίας κοινωνικής επιρροής μεταξύ του ηγέτη και των μελών της ομάδας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ΗΓΕΣΙΑ</a:t>
            </a:r>
          </a:p>
        </p:txBody>
      </p:sp>
    </p:spTree>
    <p:extLst>
      <p:ext uri="{BB962C8B-B14F-4D97-AF65-F5344CB8AC3E}">
        <p14:creationId xmlns:p14="http://schemas.microsoft.com/office/powerpoint/2010/main" val="3563670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843676"/>
            <a:ext cx="76431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u="sng" dirty="0">
                <a:solidFill>
                  <a:schemeClr val="accent6">
                    <a:lumMod val="50000"/>
                  </a:schemeClr>
                </a:solidFill>
              </a:rPr>
              <a:t>Αμοιβαία διαδικασία επιρροής </a:t>
            </a: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ανάμεσα σε αρχηγό και μέλη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u="sng" dirty="0">
                <a:solidFill>
                  <a:schemeClr val="accent6">
                    <a:lumMod val="50000"/>
                  </a:schemeClr>
                </a:solidFill>
              </a:rPr>
              <a:t>Συναλλακτική διαδικασία </a:t>
            </a: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– Ηγέτης και μέλη συνεργάζονται, ανταλλάσσουν ιδέες, χρόνο, ενέργεια και δεξιότητες με στόχο την μεγιστοποίηση των κοινών οφελών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u="sng" dirty="0">
                <a:solidFill>
                  <a:schemeClr val="accent6">
                    <a:lumMod val="50000"/>
                  </a:schemeClr>
                </a:solidFill>
              </a:rPr>
              <a:t>Μετασχηματιστική διαδικασία </a:t>
            </a: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– Ο ικανός ηγέτης αυξάνει την ικανοποίηση, την εμπιστοσύνη και τα κίνητρα των μελών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ΗΓΕΣΙΑ</a:t>
            </a:r>
          </a:p>
        </p:txBody>
      </p:sp>
    </p:spTree>
    <p:extLst>
      <p:ext uri="{BB962C8B-B14F-4D97-AF65-F5344CB8AC3E}">
        <p14:creationId xmlns:p14="http://schemas.microsoft.com/office/powerpoint/2010/main" val="3895702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1767005"/>
            <a:ext cx="76431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u="sng" dirty="0">
                <a:solidFill>
                  <a:schemeClr val="accent6">
                    <a:lumMod val="50000"/>
                  </a:schemeClr>
                </a:solidFill>
              </a:rPr>
              <a:t>Συνεργατική διαδικασία </a:t>
            </a: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νόμιμης επιρροής και όχι τόσο άσκησης εξουσίας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u="sng" dirty="0">
                <a:solidFill>
                  <a:schemeClr val="accent6">
                    <a:lumMod val="50000"/>
                  </a:schemeClr>
                </a:solidFill>
              </a:rPr>
              <a:t>Διαδικασία αναζήτησης στόχων</a:t>
            </a: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, καθώς οργανώνει και κινητοποιεί τα μέλη της ομάδας προς την κατεύθυνση επίτευξης ατομικών και ομαδικών στόχων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ΗΓΕΣΙΑ</a:t>
            </a:r>
          </a:p>
        </p:txBody>
      </p:sp>
    </p:spTree>
    <p:extLst>
      <p:ext uri="{BB962C8B-B14F-4D97-AF65-F5344CB8AC3E}">
        <p14:creationId xmlns:p14="http://schemas.microsoft.com/office/powerpoint/2010/main" val="3309615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u="sng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ΜΟΝΤΕΛΑ ΑΝΑΔΥΣΗΣ ΗΓΕΤΗ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Ατομικών χαρακτηριστικών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Στυλ ηγεσίας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Περίστασης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Αλληλεπίδρασης στυλ ηγεσίας και περίστασης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Ανταλλαγών ηγέτη-μέλους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Γνωστικό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Μετασχηματιστικής ηγεσίας</a:t>
            </a:r>
            <a:endParaRPr lang="el-GR" sz="2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193729" y="3136612"/>
            <a:ext cx="3913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ΗΓΕΤΗΣ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123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843676"/>
            <a:ext cx="76431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Ιδιαίτερα χαρακτηριστικά της προσωπικότητας: εξωτερική εμφάνιση, ευφυΐα, φύλο, εθνικότητα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Άτομα εξωστρεφή, ευχάριστα, υπεύθυνα, συναισθηματικά αυτοελεγχόμενα, έξυπνα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Με κοινωνική νοημοσύνη, εμπειρία σε σχέση με τους στόχους της ομάδας και υψηλό επίπεδο συμμετοχής στις ομαδικές διαδικασίες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ΗΓΕΤΗΣ – </a:t>
            </a:r>
          </a:p>
          <a:p>
            <a:pPr algn="ctr"/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ΜΟΝΤΕΛΟ ΑΤΟΜΙΚΩΝ ΧΑΡΑΚΤΗΡΙΣΤΙΚΩΝ</a:t>
            </a:r>
          </a:p>
        </p:txBody>
      </p:sp>
    </p:spTree>
    <p:extLst>
      <p:ext uri="{BB962C8B-B14F-4D97-AF65-F5344CB8AC3E}">
        <p14:creationId xmlns:p14="http://schemas.microsoft.com/office/powerpoint/2010/main" val="5408060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u="sng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Αυταρχική ηγεσία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 ηγέτης λαμβάνει αποφάσεις για την οργάνωση και την εργασία μόνος του, 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αιτιολογεί και δεν συζητά τις αποφάσεις του 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ανακοινώνει τα κριτήρια αξιολόγησης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Έξω από την ζωή της ομάδας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Παρεμβαίνει μόνο σε περίπτωση δυσκολίας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01478" y="2644170"/>
            <a:ext cx="39133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ΗΓΕΤΗΣ – </a:t>
            </a:r>
          </a:p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ΜΟΝΤΕΛΟ ΤΩΝ ΣΤΥΛ ΗΓΕΣΙΑΣ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400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u="sng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Δημοκρατική ηγεσία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αποφάσεις προκύπτουν από συζητήσεις με τα μέλη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Αιτιολογεί τις αξιολογήσεις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Προτείνει λύσεις στα προβλήματα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Ενθαρρύνει την ανάπτυξη συμμετοχικού κλίματος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Σχετικά ενταγμένος στη ζωή της ομάδας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01478" y="2644170"/>
            <a:ext cx="39133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ΗΓΕΤΗΣ – </a:t>
            </a:r>
          </a:p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ΜΟΝΤΕΛΟ ΤΩΝ ΣΤΥΛ ΗΓΕΣΙΑΣ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507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1720840"/>
            <a:ext cx="114433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ΟΜΑΔΕΣ: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ΨΥΧΟΛΟΓΙΚΕΣ &amp; ΕΠΙΚΟΙΝΩΝΙΑΚΕΣ ΔΙΑΣΤΑΣΕΙΣ ΤΗΣ ΛΕΙΤΟΥΡΓΙΑΣ ΤΟΥΣ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8380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u="sng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Επιτρεπτική ηγεσία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Παρουσιάζει στην ομάδα τα διαθέσιμα μέσα και υλικά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 συνέχεια υιοθετεί παθητική στάση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Αφήνει την ομάδα ελεύθερη να δράσει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κρίνει 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</a:t>
            </a:r>
            <a:r>
              <a:rPr lang="el-GR" sz="30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αξιολογει</a:t>
            </a: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παίρνει πρωτοβουλίας βοήθειας της ομάδας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01478" y="2644170"/>
            <a:ext cx="39133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ΗΓΕΤΗΣ – </a:t>
            </a:r>
          </a:p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ΜΟΝΤΕΛΟ ΤΩΝ ΣΤΥΛ ΗΓΕΣΙΑΣ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2794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παραγωγικότητα της ομάδας αυξάνεται στο αυταρχικό κλίμα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δημοκρατική ηγεσία έχει ως αποτέλεσμα μεγαλύτερη συνοχή της ομάδας και υψηλό βαθμό ικανοποίησης των μελών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επιτρεπτική ηγεσία ενδέχεται να δημιουργήσει μία ατμόσφαιρα στην οποία τα μέλη δεν είναι ούτε παραγωγικά ούτε ικανοποιημένα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201478" y="2644170"/>
            <a:ext cx="39133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ΗΓΕΤΗΣ – </a:t>
            </a:r>
          </a:p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ΜΟΝΤΕΛΟ ΤΩΝ ΣΤΥΛ ΗΓΕΣΙΑΣ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132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294974"/>
            <a:ext cx="764318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Παράγοντες της περίστασης: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Το είδος του έργου ή των στόχων της ομάδας 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Οι ανάγκες των μελών για λιγότερη ή περισσότερη καθοδήγηση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Η οργανωτική δομή της ομάδας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Τα επικοινωνιακά δίκτυα της ομάδας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Οι </a:t>
            </a:r>
            <a:r>
              <a:rPr lang="el-GR" sz="3000" b="1" dirty="0" err="1">
                <a:solidFill>
                  <a:schemeClr val="accent6">
                    <a:lumMod val="50000"/>
                  </a:schemeClr>
                </a:solidFill>
              </a:rPr>
              <a:t>διομαδικές</a:t>
            </a: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 σχέσεις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ΗΓΕΤΗΣ – </a:t>
            </a:r>
          </a:p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ΜΟΝΤΕΛΟ ΤΗΣ ΠΕΡΙΣΤΑΣΗΣ</a:t>
            </a:r>
          </a:p>
        </p:txBody>
      </p:sp>
    </p:spTree>
    <p:extLst>
      <p:ext uri="{BB962C8B-B14F-4D97-AF65-F5344CB8AC3E}">
        <p14:creationId xmlns:p14="http://schemas.microsoft.com/office/powerpoint/2010/main" val="3109970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ιδανική ηγεσία προκύπτει από έναν συνδυασμό:</a:t>
            </a:r>
          </a:p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Των ατομικών χαρακτηριστικών του ηγέτη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Του στυλ ηγεσίας του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των συγκεκριμένων αναγκών και ιδιαιτεροτήτων της ομάδας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193729" y="2305615"/>
            <a:ext cx="391338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ΗΓΕΤΗΣ – </a:t>
            </a:r>
          </a:p>
          <a:p>
            <a:pPr algn="ctr"/>
            <a:r>
              <a:rPr lang="el-GR" sz="28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ΜΟΝΤΕΛΟ ΑΛΛΗΛΕΠΙΔΡΑΣΗΣ ΣΤΥΛ ΗΓΕΣΙΑΣ &amp; ΠΕΡΙΣΤΑΣΗΣ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666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843676"/>
            <a:ext cx="76431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Η αποτελεσματικότητα του ηγέτη καθορίζεται από την ποιότητα των προσωπικών του σχέσεων με κάθε μέλος της ομάδας ξεχωριστά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Τα μέλη που διατηρούν καλές σχέσεις με τον ηγέτη: </a:t>
            </a:r>
          </a:p>
          <a:p>
            <a:pPr marL="1371600" lvl="2" indent="-457200">
              <a:buFont typeface="Wingdings" pitchFamily="2" charset="2"/>
              <a:buChar char="§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Τον εμπιστεύονται περισσότερο</a:t>
            </a:r>
          </a:p>
          <a:p>
            <a:pPr marL="1371600" lvl="2" indent="-457200">
              <a:buFont typeface="Wingdings" pitchFamily="2" charset="2"/>
              <a:buChar char="§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Λειτουργούν πιο αποδοτικά</a:t>
            </a:r>
          </a:p>
          <a:p>
            <a:pPr marL="1371600" lvl="2" indent="-457200">
              <a:buFont typeface="Wingdings" pitchFamily="2" charset="2"/>
              <a:buChar char="§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Απολαμβάνουν μεγαλύτερη </a:t>
            </a:r>
            <a:r>
              <a:rPr lang="el-GR" sz="3000" b="1" dirty="0" err="1">
                <a:solidFill>
                  <a:schemeClr val="accent6">
                    <a:lumMod val="50000"/>
                  </a:schemeClr>
                </a:solidFill>
              </a:rPr>
              <a:t>ιακνοποίηση</a:t>
            </a: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ΗΓΕΤΗΣ – </a:t>
            </a:r>
          </a:p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ΜΟΝΤΕΛΟ ΑΝΤΑΛΛΑΓΩΝ ΗΓΕΤΗ-ΜΕΛΟΥΣ</a:t>
            </a:r>
          </a:p>
        </p:txBody>
      </p:sp>
    </p:spTree>
    <p:extLst>
      <p:ext uri="{BB962C8B-B14F-4D97-AF65-F5344CB8AC3E}">
        <p14:creationId xmlns:p14="http://schemas.microsoft.com/office/powerpoint/2010/main" val="32580941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άτομα σχηματοποιούν μία αναπαράσταση για τα κατάλληλα χαρακτηριστικά και τις δεξιότητες που πρέπει να διαθέτει ένας ικανός αρχηγός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Εξετάζουν ποιο μέλος της ομάδας ανταποκρίνεται αποτελεσματικότερα σε αυτή την αναπαράσταση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Όταν οι επιλογές πολλών μελών συγκλίνουν σε ένα πρόσωπο τότε αυτό αναδύεται σε ηγέτη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193729" y="2305615"/>
            <a:ext cx="39133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ΗΓΕΤΗΣ – </a:t>
            </a:r>
          </a:p>
          <a:p>
            <a:pPr algn="ctr"/>
            <a:r>
              <a:rPr lang="el-GR" sz="28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ΓΝΩΣΤΙΚΟ ΜΟΝΤΕΛΟ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8682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-46495"/>
            <a:ext cx="7643188" cy="794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Ιδέα ηγετικού χαρίσματος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Χαρισματικός ομιλητής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Εκφράζει ιδέες γοητευτικές, απλές και εύκολα κατανοητές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Έντονη αλληλεπίδραση με τα μέλη και ισότιμες ανταλλαγές με αυτά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Λαμβάνει υπόψη τις προσωπικές τους ανάγκες – Προσφέρει καθοδήγηση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Τα μέλη εμπνέονται, αποκτούν όραμα, αφιερώνονται στους συλλογικούς στόχους, συχνά θυσιάζουν το ατομικό υπέρ του ομαδικού συμφέροντος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ΗΓΕΤΗΣ – </a:t>
            </a:r>
          </a:p>
          <a:p>
            <a:pPr algn="ctr"/>
            <a:r>
              <a:rPr lang="el-GR" sz="2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ΜΟΝΤΕΛΟ ΜΕΤΑΣΧΗΜΑΤΙΣΤΙΚΗΣ ΗΓΕΣΙΑΣ</a:t>
            </a:r>
          </a:p>
        </p:txBody>
      </p:sp>
    </p:spTree>
    <p:extLst>
      <p:ext uri="{BB962C8B-B14F-4D97-AF65-F5344CB8AC3E}">
        <p14:creationId xmlns:p14="http://schemas.microsoft.com/office/powerpoint/2010/main" val="42802855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1947402"/>
            <a:ext cx="114433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ΣΥΝΟΧΗ ΤΩΝ ΟΜΑΔΩΝ &amp;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ΟΜΑΔΙΚΕΣ ΣΥΜΠΕΡΙΦΟΡΕΣ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93751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συνοχή παραπέμπει:</a:t>
            </a:r>
          </a:p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Στις δυνάμεις που κρατούν ενωμένα τα μέλη της ομάδας, εμποδίζοντας τις δυνάμεις που τείνουν στη διάλυση και την αποσύνθεση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στη συνολική έλξη που ασκεί η ομάδα στα μέλη της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193729" y="3167390"/>
            <a:ext cx="3913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ΣΥΝΟΧΗ ΟΜΑΔΩΝ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0485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Εξωτερικοί παράγοντες (ένταση του αισθήματος του «εμείς»):</a:t>
            </a:r>
          </a:p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Έλξη του κοινού σκοπού, μπορεί να βιώνεται με ενθουσιασμό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Έλξη της συλλογικής δράσης, μπορεί να αποτελεί από μόνη της πηγή ικανοποίησης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Έλξη της υπαγωγής στην ομάδα, περιλαμβάνει αισθήματα ισχύος, υπερηφάνειας και ασφάλειας, όπως επίσης την επικοινωνία με τους άλλους και την υπερνίκηση του άγχους της </a:t>
            </a:r>
            <a:r>
              <a:rPr lang="el-GR" sz="3000" b="1" dirty="0" err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μοναξίας</a:t>
            </a: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193729" y="3167390"/>
            <a:ext cx="3913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ΣΥΝΟΧΗ ΟΜΑΔΩΝ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206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ΟΜΑΔΑ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319BFD-6A1C-6349-9358-B84FC3930690}"/>
              </a:ext>
            </a:extLst>
          </p:cNvPr>
          <p:cNvSpPr txBox="1"/>
          <p:nvPr/>
        </p:nvSpPr>
        <p:spPr>
          <a:xfrm>
            <a:off x="123987" y="775156"/>
            <a:ext cx="1187271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Κάθε είδους ανθρώπινος σχηματισμός μπορεί να χαρακτηριστεί ομάδα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Οικογένεια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Εφήμερη παρέα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Σπουδαστές σε μία αίθουσα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Μέλη εταιρείας ή υπηρεσίας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Κοινωνικές τάξεις</a:t>
            </a:r>
          </a:p>
          <a:p>
            <a:pPr marL="1828800" lvl="3" indent="-457200">
              <a:buFont typeface="Wingdings" pitchFamily="2" charset="2"/>
              <a:buChar char="§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Ολόκληρα έθνη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Θεωρείται ότι σε μία ομάδα τα άτομα είναι αλληλέγγυα, μπορούν να πετύχουν περισσότερα μαζί και στο πλαίσιο της νιώθουν προστασία και ασφάλεια</a:t>
            </a:r>
          </a:p>
        </p:txBody>
      </p:sp>
    </p:spTree>
    <p:extLst>
      <p:ext uri="{BB962C8B-B14F-4D97-AF65-F5344CB8AC3E}">
        <p14:creationId xmlns:p14="http://schemas.microsoft.com/office/powerpoint/2010/main" val="39257541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Εσωτερικοί παράγοντες:</a:t>
            </a:r>
          </a:p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Διανομή και συνάρθρωση των ρόλων που εξαρτώνται από το είδος του έργου και τις ικανότητες των μελών – Έχουν όψη ιεραρχική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Ομαδική συμπεριφορά και είδος ηγεσίας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193729" y="3167390"/>
            <a:ext cx="3913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ΣΥΝΟΧΗ ΟΜΑΔΩΝ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47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728421"/>
            <a:ext cx="76431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 err="1">
                <a:solidFill>
                  <a:schemeClr val="accent6">
                    <a:lumMod val="50000"/>
                  </a:schemeClr>
                </a:solidFill>
              </a:rPr>
              <a:t>Συμμορφωτικότητα</a:t>
            </a: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Τάση των μελών να ακολουθούν ομαδικούς κανόνες και πρότυπα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Υιοθετούν παρόμοιες απόψεις και συμπεριφορές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Έχουν κοντινά συναισθήματα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Χρησιμοποιούν ακόμη και ίδιες εκφράσεις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ΟΜΑΔΙΚΕΣ ΣΥΜΠΕΡΙΦΟΡΕΣ</a:t>
            </a:r>
          </a:p>
        </p:txBody>
      </p:sp>
    </p:spTree>
    <p:extLst>
      <p:ext uri="{BB962C8B-B14F-4D97-AF65-F5344CB8AC3E}">
        <p14:creationId xmlns:p14="http://schemas.microsoft.com/office/powerpoint/2010/main" val="5971609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1305340"/>
            <a:ext cx="76431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Παρέκκλιση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Κοινωνικά αντιληπτή παράβαση των κανόνων και προτύπων ενός δεδομένου κοινωνικού συστήματος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Συμπεριφορά που αμφισβητεί τους κοινωνικούς κανόνες και ταυτόχρονα τη συνοχή ή την ενότητα του συστήματος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ΟΜΑΔΙΚΕΣ ΣΥΜΠΕΡΙΦΟΡΕΣ</a:t>
            </a:r>
          </a:p>
        </p:txBody>
      </p:sp>
    </p:spTree>
    <p:extLst>
      <p:ext uri="{BB962C8B-B14F-4D97-AF65-F5344CB8AC3E}">
        <p14:creationId xmlns:p14="http://schemas.microsoft.com/office/powerpoint/2010/main" val="18617046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1305340"/>
            <a:ext cx="76431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Ανταγωνιστικότητα και επιθετικότητα προς το εξωτερικό της ομάδας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Η συνοχή αυξάνεται σε απειλούμενες ομάδες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Οι ομάδες αυθόρμητα επιζητούν να αυξήσουν την εσωτερική αλληλεγγύη, αναζητώντας καταστάσεις ανταγωνισμού ή </a:t>
            </a:r>
            <a:r>
              <a:rPr lang="el-GR" sz="3000" b="1" dirty="0" err="1">
                <a:solidFill>
                  <a:schemeClr val="accent6">
                    <a:lumMod val="50000"/>
                  </a:schemeClr>
                </a:solidFill>
              </a:rPr>
              <a:t>επιτιθέμες</a:t>
            </a: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 σε άλλες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ΟΜΑΔΙΚΕΣ ΣΥΜΠΕΡΙΦΟΡΕΣ</a:t>
            </a:r>
          </a:p>
        </p:txBody>
      </p:sp>
    </p:spTree>
    <p:extLst>
      <p:ext uri="{BB962C8B-B14F-4D97-AF65-F5344CB8AC3E}">
        <p14:creationId xmlns:p14="http://schemas.microsoft.com/office/powerpoint/2010/main" val="39781306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1900907"/>
            <a:ext cx="1144337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ΟΜΑΔΕΣ ΚΑΙ ΜΕΤΑΔΟΣΗ ΤΩΝ ΠΛΗΡΟΦΟΡΙΩΝ: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ΦΗΜΗ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81099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Μετάδοση της πληροφορίας σε δίκτυο με αναμεταδότες, αντιστοιχεί σε πολλές καταστάσεις της καθημερινότητας (φήμες, επικοινωνία στόμα με στόμα)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l-GR" sz="3000" b="1" u="sng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Φήμη: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Γενική κατάφαση που εμφανίζεται σαν αληθινή, χωρίς όμως να υπάρχει κανένα συγκεκριμένο δεδομένο που να επιτρέπει την επαλήθευσή της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50341" y="3136612"/>
            <a:ext cx="3913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ΦΗΜΕΣ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9360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Θεμελιώδεις νόμοι περιγραφής και επεξήγησης της διάδοσης της φήμης:</a:t>
            </a:r>
          </a:p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Πληροφοριακή αποδυνάμωση και ισοπέδωση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Τονισμός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Αφομοίωση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50341" y="3136612"/>
            <a:ext cx="3913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ΦΗΜΕΣ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4986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Πληροφοριακή αποδυνάμωση και ισοπέδωση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Όσο η φήμη κυκλοφορεί γίνεται όλο και πιο σύντομη, συνοπτική, εύκολη στην κατανόηση και στην αφήγηση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70% των λεπτομερειών χάνονται στις πρώτες 5-6 μεταδόσεις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Στην τελική φάση διάδοσης, η πληροφοριακή αποδυνάμωση σταθεροποιείται, η φήμη λαμβάνει τελική μορφή που κατανοείται και μεταφέρεται πιο εύκολα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ίδια τα άτομα επιλέγουν τις πληροφορίες που επιβεβαιώνουν τις προσμονές τους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50341" y="3136612"/>
            <a:ext cx="3913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ΦΗΜΕΣ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6322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Αφομοίωση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πληροφορίες αλλάζουν για να ενσωματώνονται στην αφήγηση και να υπακούν στην λογική της κεντρικής ιδέας της φήμης, αυξάνοντας την αληθοφάνειά της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πληροφορία προσαρμόζεται στα ενδιαφέροντα, τις εικόνες και τις προκαταλήψεις της κοινωνικής ομάδας εντός της οποίας αναπτύσσεται η φήμη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50341" y="3136612"/>
            <a:ext cx="3913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ΦΗΜΕΣ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5330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Τονισμός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Μερικές λεπτομέρειες γίνονται αντιληπτές, κατακρατούνται και αναπαράγονται με επιλεκτικό τρόπο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Έτσι ενδυναμώνονται και λαμβάνουν κεντρική θέση στη σημασία της φήμης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50341" y="3136612"/>
            <a:ext cx="3913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ΦΗΜΕΣ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865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ΟΜΑΔΑ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319BFD-6A1C-6349-9358-B84FC3930690}"/>
              </a:ext>
            </a:extLst>
          </p:cNvPr>
          <p:cNvSpPr txBox="1"/>
          <p:nvPr/>
        </p:nvSpPr>
        <p:spPr>
          <a:xfrm>
            <a:off x="201478" y="1905506"/>
            <a:ext cx="118727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Κεντρικό ζήτημα το πέρασμα από το άτομο στη συλλογικότητα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Οι </a:t>
            </a:r>
            <a:r>
              <a:rPr lang="el-GR" sz="3200" b="1" dirty="0" err="1">
                <a:solidFill>
                  <a:schemeClr val="accent6">
                    <a:lumMod val="50000"/>
                  </a:schemeClr>
                </a:solidFill>
              </a:rPr>
              <a:t>διατομικές</a:t>
            </a: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 σχέσεις «φτιάχνουν» κάτι άλλο, διαφορετικό, πέρα και πάνω από τα άτομα, που μοιάζει επίσης να σκέφτεται, να αισθάνεται, να συμπεριφέρεται, να ζει, να αναπτύσσεται, να πεθαίνει…</a:t>
            </a:r>
          </a:p>
        </p:txBody>
      </p:sp>
    </p:spTree>
    <p:extLst>
      <p:ext uri="{BB962C8B-B14F-4D97-AF65-F5344CB8AC3E}">
        <p14:creationId xmlns:p14="http://schemas.microsoft.com/office/powerpoint/2010/main" val="36381232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Συνθήκες στις οποίες πρέπει να στηρίζεται η φήμη:</a:t>
            </a:r>
          </a:p>
          <a:p>
            <a:pPr lvl="0"/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πληροφορία να είναι πιστευτή, αληθοφανής και επιθυμητή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Βασίζεται στη θεμελιώδη ανάγκη των ανθρώπων να εντάσσονται σε ένα σύστημα πεποιθήσεων, σύμφωνα με το οποίο είναι δυνατόν </a:t>
            </a:r>
            <a:r>
              <a:rPr lang="el-GR" sz="3000" b="1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να αποδοθούν </a:t>
            </a: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συγκεκριμένα χαρακτηριστικά σε κοινωνικές κατηγορίες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παίζει ρόλο η αλήθεια των πληροφοριών αλλά ότι συσπειρωνόμαστε γύρω από αυτές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50341" y="3136612"/>
            <a:ext cx="3913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ΦΗΜΕΣ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3161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85A031-8843-6B4C-92DE-5FC35DACDE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8AA668C3-BCFD-F847-88F2-E431FD86B1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DB489BF-55B7-4442-9A7E-C73E0A32D180}"/>
              </a:ext>
            </a:extLst>
          </p:cNvPr>
          <p:cNvSpPr/>
          <p:nvPr/>
        </p:nvSpPr>
        <p:spPr>
          <a:xfrm>
            <a:off x="508103" y="806941"/>
            <a:ext cx="116105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ΕΙΣΑΓΩΓΗ ΣΤΗΝ</a:t>
            </a:r>
          </a:p>
          <a:p>
            <a:pPr algn="ctr"/>
            <a:r>
              <a:rPr lang="el-GR" sz="5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ΨΥΧΟΛΟΓΙΑ ΤΗΣ ΕΠΙΚΟΙΝΩΝΙΑΣ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3F1BFCCE-3817-CA48-B285-E1ECDB3E01BD}"/>
              </a:ext>
            </a:extLst>
          </p:cNvPr>
          <p:cNvSpPr/>
          <p:nvPr/>
        </p:nvSpPr>
        <p:spPr>
          <a:xfrm>
            <a:off x="4711797" y="2782669"/>
            <a:ext cx="32031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1ο ΕΞΑΜΗΝΟ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5F0AF23-0741-B547-B4BB-AC4D7A26A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4EC32C4-E0D9-3541-8A4A-11FB8BB6E6B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4498F46F-1378-0D45-BDB3-517B6A2937E7}"/>
              </a:ext>
            </a:extLst>
          </p:cNvPr>
          <p:cNvSpPr/>
          <p:nvPr/>
        </p:nvSpPr>
        <p:spPr>
          <a:xfrm>
            <a:off x="430612" y="6334780"/>
            <a:ext cx="59704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ΔΙΔΑΣΚΩΝ: Δρ. Αγγέλου Γιάννης</a:t>
            </a:r>
          </a:p>
        </p:txBody>
      </p:sp>
    </p:spTree>
    <p:extLst>
      <p:ext uri="{BB962C8B-B14F-4D97-AF65-F5344CB8AC3E}">
        <p14:creationId xmlns:p14="http://schemas.microsoft.com/office/powerpoint/2010/main" val="2361499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A5ABB88-0817-4849-BE1A-562EDE84934C}"/>
              </a:ext>
            </a:extLst>
          </p:cNvPr>
          <p:cNvSpPr/>
          <p:nvPr/>
        </p:nvSpPr>
        <p:spPr>
          <a:xfrm>
            <a:off x="410764" y="-1"/>
            <a:ext cx="11781235" cy="77515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D3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ΠΕΝΤΕ ΕΙΔΗ ΟΜΑΔΩΝ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D4E038F6-9200-3A42-BA6E-15EBEF199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28BDD3D-134E-0841-9DD9-79D7DB1E51CA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4885B475-544C-894E-96BE-3F8BF3B6AC78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ED2161DD-8D1E-414E-937C-4B47547B9D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A0BE93-175E-DB4A-B5AB-C431FAAD10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319BFD-6A1C-6349-9358-B84FC3930690}"/>
              </a:ext>
            </a:extLst>
          </p:cNvPr>
          <p:cNvSpPr txBox="1"/>
          <p:nvPr/>
        </p:nvSpPr>
        <p:spPr>
          <a:xfrm>
            <a:off x="201478" y="1319895"/>
            <a:ext cx="118727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 err="1">
                <a:solidFill>
                  <a:schemeClr val="accent6">
                    <a:lumMod val="50000"/>
                  </a:schemeClr>
                </a:solidFill>
              </a:rPr>
              <a:t>Πλ</a:t>
            </a:r>
            <a:r>
              <a:rPr lang="en-US" sz="3200" b="1" dirty="0" err="1">
                <a:solidFill>
                  <a:schemeClr val="accent6">
                    <a:lumMod val="50000"/>
                  </a:schemeClr>
                </a:solidFill>
              </a:rPr>
              <a:t>ή</a:t>
            </a:r>
            <a:r>
              <a:rPr lang="el-GR" sz="3200" b="1" dirty="0" err="1">
                <a:solidFill>
                  <a:schemeClr val="accent6">
                    <a:lumMod val="50000"/>
                  </a:schemeClr>
                </a:solidFill>
              </a:rPr>
              <a:t>θος</a:t>
            </a: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 (ή μάζα)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Φατρία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Συσσωμάτωση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Μικρή η πρωτογενής</a:t>
            </a:r>
          </a:p>
          <a:p>
            <a:pPr marL="914400" lvl="1" indent="-457200">
              <a:buFont typeface="Wingdings" pitchFamily="2" charset="2"/>
              <a:buChar char="q"/>
            </a:pPr>
            <a:endParaRPr lang="el-GR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914400" lvl="1" indent="-457200">
              <a:buFont typeface="Wingdings" pitchFamily="2" charset="2"/>
              <a:buChar char="q"/>
            </a:pPr>
            <a:r>
              <a:rPr lang="el-GR" sz="3200" b="1" dirty="0">
                <a:solidFill>
                  <a:schemeClr val="accent6">
                    <a:lumMod val="50000"/>
                  </a:schemeClr>
                </a:solidFill>
              </a:rPr>
              <a:t>Δευτερογενής (ή οργάνωση)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7F3018-B7F8-A64D-9888-C9B6C9BE5B3E}"/>
              </a:ext>
            </a:extLst>
          </p:cNvPr>
          <p:cNvSpPr txBox="1"/>
          <p:nvPr/>
        </p:nvSpPr>
        <p:spPr>
          <a:xfrm>
            <a:off x="50341" y="6430686"/>
            <a:ext cx="11872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l-GR" b="1" dirty="0">
                <a:solidFill>
                  <a:schemeClr val="accent6">
                    <a:lumMod val="50000"/>
                  </a:schemeClr>
                </a:solidFill>
              </a:rPr>
              <a:t>*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Anzieu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&amp; Martin (1968)</a:t>
            </a:r>
            <a:endParaRPr lang="el-GR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852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Μεγάλος αριθμός ατόμων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Σχετικά χαμηλός βαθμός οργάνωσης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Βρίσκονται στον ίδιο χώρο για την ικανοποίηση προσωπικής τους ανάγκης (μετρό, αθλητικό γεγονός, εμπορικό κέντρο)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Μάζα: χωρίς φυσική παρουσία (κοινό ΜΜΕ)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Προς τα κάτω εξίσωση των ατομικών νοητικών ικανοτήτων 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Τυφλή υπακοή σε ένα ηγέτη που τα υπνωτίζει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-23305" y="3136612"/>
            <a:ext cx="4262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ΠΛΗΘΟΣ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333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-28503"/>
            <a:ext cx="7643188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Κυριαρχεί η αναζήτηση της ομοιότητας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Ατμόσφαιρα ασφάλειας και συναισθηματικής υποστήριξης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Ολιγομελής ομάδα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Χαμηλός βαθμός οργάνωσης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Κυρίως μέλη που θέλουν να αναβάλλουν την ένταξη στον κοινωνικό ή ενήλικο κόσμο (εφηβικές ομάδες) ή άτομα αποκομμένα από συναισθηματικούς και οικογενειακούς δεσμούς (παρέες που κινούνται στα όρια των κοινωνικών κανόνων)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ΦΑΤΡΙΑ</a:t>
            </a:r>
          </a:p>
        </p:txBody>
      </p:sp>
    </p:spTree>
    <p:extLst>
      <p:ext uri="{BB962C8B-B14F-4D97-AF65-F5344CB8AC3E}">
        <p14:creationId xmlns:p14="http://schemas.microsoft.com/office/powerpoint/2010/main" val="2767931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061C22F5-DC6D-4749-8F52-03F6C3574044}"/>
              </a:ext>
            </a:extLst>
          </p:cNvPr>
          <p:cNvSpPr/>
          <p:nvPr/>
        </p:nvSpPr>
        <p:spPr>
          <a:xfrm>
            <a:off x="3890076" y="0"/>
            <a:ext cx="8301924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Σύλλογος ή Ένωση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Μεσαίος βαθμός οργάνωσης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Ποικίλλει ο αριθμός των μελών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Σταθεροί στόχοι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Επιφανειακές ανθρώπινες σχέσεις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3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περισσότερα μέλη δεν αναζητούν ενεργά την πραγμάτωση των στόχων αλλά στηρίζονται σε αντιπροσώπους</a:t>
            </a:r>
          </a:p>
          <a:p>
            <a:pPr marL="457200" lvl="0" indent="-457200">
              <a:buFont typeface="Wingdings" pitchFamily="2" charset="2"/>
              <a:buChar char="q"/>
            </a:pPr>
            <a:endParaRPr lang="el-GR" sz="2000" b="1" dirty="0">
              <a:solidFill>
                <a:srgbClr val="E4B2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-23305" y="3136612"/>
            <a:ext cx="4262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527E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ΣΥΣΣΩΜΑΤΩΣΗ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30FAAD6C-3902-054E-82FB-C97C9F69B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-112433"/>
            <a:ext cx="229134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25C5B7-C252-0348-9CD5-A35D0EDF9A57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49741095-E6A1-D045-A1F2-DAD8D28EC5DD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C993A765-16EC-D442-AD10-94267855A1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430612" y="6360447"/>
            <a:ext cx="1391514" cy="497552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B42351CE-DA32-5348-B7A7-ADD21BB4E2F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822126" y="6360447"/>
            <a:ext cx="806824" cy="46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249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99794-011C-EA4E-BF5F-BBF7841B9DAE}"/>
              </a:ext>
            </a:extLst>
          </p:cNvPr>
          <p:cNvSpPr txBox="1"/>
          <p:nvPr/>
        </p:nvSpPr>
        <p:spPr>
          <a:xfrm>
            <a:off x="4339525" y="612843"/>
            <a:ext cx="76431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Σχετικά μικρός αριθμός συμμετεχόντων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Ενεργή αναζήτηση κοινών στόχων 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Έντονες συναισθηματικές σχέσεις μεταξύ των μελών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Αλληλεγγύη και αλληλεξάρτηση</a:t>
            </a:r>
          </a:p>
          <a:p>
            <a:pPr marL="457200" indent="-457200">
              <a:buFont typeface="Wingdings" pitchFamily="2" charset="2"/>
              <a:buChar char="q"/>
            </a:pPr>
            <a:endParaRPr lang="el-GR" sz="3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l-GR" sz="3000" b="1" dirty="0">
                <a:solidFill>
                  <a:schemeClr val="accent6">
                    <a:lumMod val="50000"/>
                  </a:schemeClr>
                </a:solidFill>
              </a:rPr>
              <a:t>Δημιουργία κανόνων, γλώσσας και τελετουργικών που χαρακτηρίζουν την ομάδα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5F3DDAAC-C873-304C-84D2-4E726538C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7" y="-112433"/>
            <a:ext cx="340963" cy="7082866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EEC8C513-095A-0943-9921-5DFB65309D2E}"/>
              </a:ext>
            </a:extLst>
          </p:cNvPr>
          <p:cNvSpPr/>
          <p:nvPr/>
        </p:nvSpPr>
        <p:spPr>
          <a:xfrm>
            <a:off x="123987" y="0"/>
            <a:ext cx="139485" cy="6858000"/>
          </a:xfrm>
          <a:prstGeom prst="rect">
            <a:avLst/>
          </a:prstGeom>
          <a:solidFill>
            <a:srgbClr val="E4B22D"/>
          </a:solidFill>
          <a:ln>
            <a:solidFill>
              <a:srgbClr val="E4B2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CD1BE159-1B2A-E540-8625-85CE915081B3}"/>
              </a:ext>
            </a:extLst>
          </p:cNvPr>
          <p:cNvSpPr/>
          <p:nvPr/>
        </p:nvSpPr>
        <p:spPr>
          <a:xfrm>
            <a:off x="-23305" y="0"/>
            <a:ext cx="147292" cy="6858000"/>
          </a:xfrm>
          <a:prstGeom prst="rect">
            <a:avLst/>
          </a:prstGeom>
          <a:solidFill>
            <a:srgbClr val="44CBC9"/>
          </a:solidFill>
          <a:ln>
            <a:solidFill>
              <a:srgbClr val="44CB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DC44DACC-220B-EE40-B3FA-8AC3239073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146"/>
          <a:stretch/>
        </p:blipFill>
        <p:spPr>
          <a:xfrm>
            <a:off x="9993662" y="6388950"/>
            <a:ext cx="1391514" cy="497552"/>
          </a:xfrm>
          <a:prstGeom prst="rect">
            <a:avLst/>
          </a:prstGeom>
        </p:spPr>
      </p:pic>
      <p:pic>
        <p:nvPicPr>
          <p:cNvPr id="15" name="Εικόνα 14">
            <a:extLst>
              <a:ext uri="{FF2B5EF4-FFF2-40B4-BE49-F238E27FC236}">
                <a16:creationId xmlns:a16="http://schemas.microsoft.com/office/drawing/2014/main" id="{4E4C1B43-3736-CD44-8550-2A32323CBF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965" b="17900"/>
          <a:stretch/>
        </p:blipFill>
        <p:spPr>
          <a:xfrm>
            <a:off x="11385176" y="6388950"/>
            <a:ext cx="806824" cy="469050"/>
          </a:xfrm>
          <a:prstGeom prst="rect">
            <a:avLst/>
          </a:prstGeom>
        </p:spPr>
      </p:pic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266B2BFE-A02D-CE49-A7CE-6AB8A0144CC3}"/>
              </a:ext>
            </a:extLst>
          </p:cNvPr>
          <p:cNvSpPr/>
          <p:nvPr/>
        </p:nvSpPr>
        <p:spPr>
          <a:xfrm>
            <a:off x="410764" y="-1"/>
            <a:ext cx="3928761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>
                <a:solidFill>
                  <a:srgbClr val="E4B2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ΜΙΚΡΗ Ή ΠΡΩΤΟΓΕΝΗΣ</a:t>
            </a:r>
          </a:p>
        </p:txBody>
      </p:sp>
    </p:spTree>
    <p:extLst>
      <p:ext uri="{BB962C8B-B14F-4D97-AF65-F5344CB8AC3E}">
        <p14:creationId xmlns:p14="http://schemas.microsoft.com/office/powerpoint/2010/main" val="193561288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12137</TotalTime>
  <Words>1462</Words>
  <Application>Microsoft Macintosh PowerPoint</Application>
  <PresentationFormat>Ευρεία οθόνη</PresentationFormat>
  <Paragraphs>317</Paragraphs>
  <Slides>41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Calibri Light</vt:lpstr>
      <vt:lpstr>Times New Roman</vt:lpstr>
      <vt:lpstr>Wingdings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YANNIS A</dc:creator>
  <cp:lastModifiedBy>YANNIS A</cp:lastModifiedBy>
  <cp:revision>170</cp:revision>
  <dcterms:created xsi:type="dcterms:W3CDTF">2022-02-27T18:25:10Z</dcterms:created>
  <dcterms:modified xsi:type="dcterms:W3CDTF">2023-12-16T17:58:03Z</dcterms:modified>
</cp:coreProperties>
</file>