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86" r:id="rId2"/>
    <p:sldId id="343" r:id="rId3"/>
    <p:sldId id="346" r:id="rId4"/>
    <p:sldId id="347" r:id="rId5"/>
    <p:sldId id="462" r:id="rId6"/>
    <p:sldId id="463" r:id="rId7"/>
    <p:sldId id="452" r:id="rId8"/>
    <p:sldId id="464" r:id="rId9"/>
    <p:sldId id="465" r:id="rId10"/>
    <p:sldId id="466" r:id="rId11"/>
    <p:sldId id="481" r:id="rId12"/>
    <p:sldId id="482" r:id="rId13"/>
    <p:sldId id="483" r:id="rId14"/>
    <p:sldId id="451" r:id="rId15"/>
    <p:sldId id="453" r:id="rId16"/>
    <p:sldId id="467" r:id="rId17"/>
    <p:sldId id="487" r:id="rId18"/>
    <p:sldId id="454" r:id="rId19"/>
    <p:sldId id="455" r:id="rId20"/>
    <p:sldId id="484" r:id="rId21"/>
    <p:sldId id="485" r:id="rId22"/>
    <p:sldId id="344" r:id="rId23"/>
    <p:sldId id="345" r:id="rId24"/>
    <p:sldId id="468" r:id="rId25"/>
    <p:sldId id="469" r:id="rId26"/>
    <p:sldId id="470" r:id="rId27"/>
    <p:sldId id="379" r:id="rId28"/>
    <p:sldId id="334" r:id="rId29"/>
    <p:sldId id="474" r:id="rId30"/>
    <p:sldId id="471" r:id="rId31"/>
    <p:sldId id="472" r:id="rId32"/>
    <p:sldId id="378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6E40-EC4D-46B6-8089-B9C125C8889B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4E51-AF65-42B7-A4B3-66D162E6B3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8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https://youtu.be/aJLMf3SsqbE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81697-1F5D-4A5F-BDDE-84B7E9177060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1793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https://youtu.be/TiM4n7rMTMk?t=3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81697-1F5D-4A5F-BDDE-84B7E9177060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792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https://www.youtube.com/watch?v=NGq-lmkAu1A&amp;t=2s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81697-1F5D-4A5F-BDDE-84B7E9177060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75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B3F17B-862F-C9AD-350A-90BDEAD1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1E076D5-3D6A-1333-B7CE-2EDC0D9F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1DFA42-D807-5734-6E36-0FB8182C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655992-96C5-37DF-0514-633E6A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78A09D-3388-6576-FA13-041CE6B5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62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E34E3-D660-790C-63DF-81AD8E79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EEBB16D-D8D2-A2BC-6A24-A66452DA3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8F4FC8-D3E0-D4DF-395D-AA950C1E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BE40BB-6F30-07D6-3100-3C881E9F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DF71FC-4F87-F6C6-823E-0C1873D6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9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26101F-6EBE-E432-C52D-70A3467C6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5CAC04-2935-7073-F660-9DBBD1F14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33B12C-A546-32A8-E022-24ABBF79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7002B8-DE8E-31E6-87C4-EB9BD498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306739-5865-C50A-0635-F30780BC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2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50A7B4-3FAB-63EA-0290-357EEDF7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B7BAC1-F804-A94C-4609-1BBB41C4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5EECF3-CE41-E1F6-4708-2D6C29E4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B19F50-D165-D2B3-E3C9-A218487A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413153-E563-EE83-CE42-21C4734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08842E-D9B1-4B9C-CAA5-DE695588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64AFEE-20BE-942A-2509-943D7511B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8DBC6F-EB08-EDF3-E3CA-80C505C0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DF8DE0-7DE8-B131-49BE-30A85B5F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5BCCD5-1B10-CFBC-EE15-EE476DD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89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99E572-8606-4D3D-B7E4-C5C958CD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7D4592-3F2B-1D8D-5AD4-BC6D859A8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922426-9C77-F6D3-1310-8AB0546E3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5602C8-B2C7-9322-EC8E-2149783D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C369489-BED6-9E4D-8BC5-2954F76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B3FB5D-FD18-F917-48B3-3EB262FE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13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1AD7A6-4BB3-3058-E8D3-89B87194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7E05DF-A232-FD06-3F98-3E03D86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B5C3078-D229-244F-A8EB-BCD40FA6B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89E67C-60A0-BA8F-8D38-BD3EFAA59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592116D-9796-D681-718E-C395AC32B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8D575C6-82A3-7B9D-9F0F-7C51CCDF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CB41DE2-4A45-33F9-79DC-F9B9DA0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6E8C7B2-2705-1CCB-4E9A-41AB88CE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8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A5A5D0-1266-A7FC-9AB8-A884C16E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D6FAFA-FD53-C4B1-BBFC-42FE27F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DE488AA-A9C2-25E9-458F-6E51A67C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9C3A509-F6B1-7F59-DED8-A8EC37DC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11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B8F213A-59AF-E677-02A3-00DA40DE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93B562-57E1-854C-4EE3-97FB7FA1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806097D-FE67-D647-E49F-F5BEFDB9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20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325BBB-5D82-033B-B011-A53D0A2B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91BE0B-F6CA-6C23-AFDF-76E4FE38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30C058E-2B63-9419-78FF-4B94EAA56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46436B-DB96-56AC-0D4D-AA81F089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552309-FA96-0C45-A869-7171E86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4E7CB9-D9E5-068C-4D4F-1930D1F3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11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5F8CB7-E2C1-8BBD-5548-408A33D3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0A3F57A-E1A3-1F8E-2186-1B4545FB9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B620B31-F404-A10C-631C-CAFA697B5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C73548-0907-2FCE-DA4B-06043B9D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ABED4B-C60F-2065-6DF0-16992960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C32A8A-2564-792F-C7BC-D787BC1A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19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DA8BD3B-FF19-FDE4-1FD4-4DD3C836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4F3B9D-ADA2-2F92-809F-2AD94D512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65CFC6-044B-8073-1515-5F5878BF4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45FEA-C97D-4ABE-9AE2-0F11942072EA}" type="datetimeFigureOut">
              <a:rPr lang="el-GR" smtClean="0"/>
              <a:t>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838484-1495-331C-9C24-4CEDD6FE1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F52CA7-663C-3C7D-C3D6-45BEC3E33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9B1DF-ABF4-44B2-8DEC-FC5551458E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6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q-lmkAu1A?feature=oembed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iM4n7rMTMk" TargetMode="External"/><Relationship Id="rId2" Type="http://schemas.openxmlformats.org/officeDocument/2006/relationships/hyperlink" Target="https://youtu.be/aJLMf3Ssq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news/uk-scotland-glasgow-west-49989351" TargetMode="External"/><Relationship Id="rId5" Type="http://schemas.openxmlformats.org/officeDocument/2006/relationships/hyperlink" Target="https://www.bbc.co.uk/programmes/p064k9sd" TargetMode="External"/><Relationship Id="rId4" Type="http://schemas.openxmlformats.org/officeDocument/2006/relationships/hyperlink" Target="https://www.youtube.com/watch?v=NGq-lmkAu1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kfb.ly/oMTu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ark.org/" TargetMode="External"/><Relationship Id="rId2" Type="http://schemas.openxmlformats.org/officeDocument/2006/relationships/hyperlink" Target="https://www.bbc.co.uk/programmes/p064k9s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byzantine-church-kastoria-dd3f37c1d3f44997ab2f45f568d115ee" TargetMode="External"/><Relationship Id="rId2" Type="http://schemas.openxmlformats.org/officeDocument/2006/relationships/hyperlink" Target="https://skfb.ly/oMTu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5%CE%BB%CE%B9%CE%BA%CF%8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F8CNR-gcXo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fMl3u-uT8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nuz_CpbbE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fMl3u-uT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ec3d.com/learning-center/3d-scanners-for-3d-print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gU_1ybVDY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HSYEH133HA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wHKPYFY7D8?feature=oembe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HKPYFY7D8" TargetMode="External"/><Relationship Id="rId2" Type="http://schemas.openxmlformats.org/officeDocument/2006/relationships/hyperlink" Target="https://www.youtube.com/watch?v=XHSYEH133H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hr5-HwRiqA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rF_MVMlZ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hr5-HwRiqA" TargetMode="External"/><Relationship Id="rId2" Type="http://schemas.openxmlformats.org/officeDocument/2006/relationships/hyperlink" Target="https://www.artec3d.com/learning-center/3d-scanners-for-3d-print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LMf3SsqbE?feature=oembed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M4n7rMTMk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F52F11-5C15-00FF-1B7C-F4B47A81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51" y="691051"/>
            <a:ext cx="10515600" cy="1325563"/>
          </a:xfrm>
        </p:spPr>
        <p:txBody>
          <a:bodyPr/>
          <a:lstStyle/>
          <a:p>
            <a:r>
              <a:rPr lang="el-GR" dirty="0"/>
              <a:t>ΤΡΙΣΔΙΑΣΤΑΤΗ ΣΑΡΩΣΗ &amp; ΕΚΤΥΠΩΣΗ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Εικόνα 5" descr="Εικόνα που περιέχει εσωτερικός χώρος, τραπέζι, υπολογιστής, ηλεκτρονικές συσκευές&#10;&#10;Περιγραφή που δημιουργήθηκε αυτόματα">
            <a:extLst>
              <a:ext uri="{FF2B5EF4-FFF2-40B4-BE49-F238E27FC236}">
                <a16:creationId xmlns:a16="http://schemas.microsoft.com/office/drawing/2014/main" id="{CF2A04E6-C43A-58FC-DA5B-9070F0387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84" y="1912221"/>
            <a:ext cx="6251229" cy="35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2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AF6D7E-CF70-62FB-82F0-4C34D0E4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Σάρωση εδάφους για εύρεση αρχαιολογικών κατασκευών με τεχνολογία </a:t>
            </a:r>
            <a:r>
              <a:rPr lang="en-GB" dirty="0"/>
              <a:t>LIDAR</a:t>
            </a:r>
            <a:endParaRPr lang="el-GR" dirty="0"/>
          </a:p>
        </p:txBody>
      </p:sp>
      <p:pic>
        <p:nvPicPr>
          <p:cNvPr id="4" name="Ηλεκτρονικά πολυμέσα 3" title="Hidden History - Lidar 3D Mapping">
            <a:hlinkClick r:id="" action="ppaction://media"/>
            <a:extLst>
              <a:ext uri="{FF2B5EF4-FFF2-40B4-BE49-F238E27FC236}">
                <a16:creationId xmlns:a16="http://schemas.microsoft.com/office/drawing/2014/main" id="{EB4BA340-6E34-144C-A7D0-AF6C60369D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09888" y="1827213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91CE8C-373F-92DE-48E2-A2349630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Τεχνολογία </a:t>
            </a:r>
            <a:r>
              <a:rPr lang="en-GB" dirty="0"/>
              <a:t>LIDAR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565030-BF24-CE79-B60F-6208537A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/>
              <a:t>Το </a:t>
            </a:r>
            <a:r>
              <a:rPr lang="el-GR" sz="1800" dirty="0" err="1"/>
              <a:t>LiDAR</a:t>
            </a:r>
            <a:r>
              <a:rPr lang="el-GR" sz="1800" dirty="0"/>
              <a:t>, ή </a:t>
            </a:r>
            <a:r>
              <a:rPr lang="el-GR" sz="1800" dirty="0" err="1"/>
              <a:t>Light</a:t>
            </a:r>
            <a:r>
              <a:rPr lang="el-GR" sz="1800" dirty="0"/>
              <a:t> </a:t>
            </a:r>
            <a:r>
              <a:rPr lang="el-GR" sz="1800" dirty="0" err="1"/>
              <a:t>Detection</a:t>
            </a:r>
            <a:r>
              <a:rPr lang="el-GR" sz="1800" dirty="0"/>
              <a:t> and </a:t>
            </a:r>
            <a:r>
              <a:rPr lang="el-GR" sz="1800" dirty="0" err="1"/>
              <a:t>Ranging</a:t>
            </a:r>
            <a:r>
              <a:rPr lang="el-GR" sz="1800" dirty="0"/>
              <a:t>, είναι μια τεχνολογία </a:t>
            </a:r>
            <a:r>
              <a:rPr lang="el-GR" sz="1800" dirty="0" err="1"/>
              <a:t>τηλεανίχνευσης</a:t>
            </a:r>
            <a:r>
              <a:rPr lang="el-GR" sz="1800" dirty="0"/>
              <a:t> που χρησιμοποιεί φως λέιζερ για τη μέτρηση αποστάσεων από αντικείμενα. Χρησιμοποιείται ευρέως για τη δημιουργία χαρτών υψηλής ανάλυσης και τρισδιάστατων μοντέλων και έχει εφαρμογές σε τομείς όπως τα αυτόνομα οχήματα, η αρχαιολογία, η δασολογία, ο πολεοδομικός σχεδιασμός και η περιβαλλοντική παρακολούθηση</a:t>
            </a:r>
          </a:p>
        </p:txBody>
      </p:sp>
    </p:spTree>
    <p:extLst>
      <p:ext uri="{BB962C8B-B14F-4D97-AF65-F5344CB8AC3E}">
        <p14:creationId xmlns:p14="http://schemas.microsoft.com/office/powerpoint/2010/main" val="66638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9A2EC6-07F7-A89D-7BF9-F93E72B7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λειτουργεί ένα σύστημα </a:t>
            </a:r>
            <a:r>
              <a:rPr lang="en-GB" dirty="0"/>
              <a:t>LIDAR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8FE1E2-E7D6-D2F8-87E2-D7A1D768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/>
              <a:t>Εκπομπή και ανάκλαση λέιζερ: Ένα σύστημα </a:t>
            </a:r>
            <a:r>
              <a:rPr lang="el-GR" sz="1600" dirty="0" err="1"/>
              <a:t>LiDAR</a:t>
            </a:r>
            <a:r>
              <a:rPr lang="el-GR" sz="1600" dirty="0"/>
              <a:t> εκπέμπει σύντομους παλμούς λέιζερ προς έναν στόχο. Όταν ο παλμός χτυπήσει ένα αντικείμενο (όπως ένα δέντρο, ένα κτίριο ή το έδαφος), αντανακλάται πίσω στον αισθητήρα.</a:t>
            </a:r>
          </a:p>
          <a:p>
            <a:r>
              <a:rPr lang="el-GR" sz="1600" dirty="0"/>
              <a:t>Μέτρηση απόστασης: Υπολογίζοντας το χρόνο που χρειάζεται για να επιστρέψει ο παλμός, το σύστημα </a:t>
            </a:r>
            <a:r>
              <a:rPr lang="el-GR" sz="1600" dirty="0" err="1"/>
              <a:t>LiDAR</a:t>
            </a:r>
            <a:r>
              <a:rPr lang="el-GR" sz="1600" dirty="0"/>
              <a:t> μπορεί να προσδιορίσει την απόσταση από το αντικείμενο με βάση την ταχύτητα του φωτός.</a:t>
            </a:r>
          </a:p>
          <a:p>
            <a:r>
              <a:rPr lang="el-GR" sz="1600" dirty="0"/>
              <a:t>Συλλογή δεδομένων: Οι μονάδες </a:t>
            </a:r>
            <a:r>
              <a:rPr lang="el-GR" sz="1600" dirty="0" err="1"/>
              <a:t>LiDAR</a:t>
            </a:r>
            <a:r>
              <a:rPr lang="el-GR" sz="1600" dirty="0"/>
              <a:t> εκπέμπουν χιλιάδες παλμούς λέιζερ ανά δευτερόλεπτο. Καθώς οι παλμοί αντανακλώνται από διαφορετικές επιφάνειες, συλλαμβάνουν ένα «σημείο σύννεφο» δεδομένων που αντιπροσωπεύει τις χωρικές διαστάσεις του περιβάλλοντος.</a:t>
            </a:r>
          </a:p>
        </p:txBody>
      </p:sp>
    </p:spTree>
    <p:extLst>
      <p:ext uri="{BB962C8B-B14F-4D97-AF65-F5344CB8AC3E}">
        <p14:creationId xmlns:p14="http://schemas.microsoft.com/office/powerpoint/2010/main" val="378693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69D5B7-4555-17A9-F05C-4E3F35E1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Τύποι </a:t>
            </a:r>
            <a:r>
              <a:rPr lang="el-GR" sz="3600" dirty="0" err="1"/>
              <a:t>LiDAR</a:t>
            </a:r>
            <a:br>
              <a:rPr lang="el-GR" sz="3600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FB7F4A-5C87-BC8F-AA30-3927B295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err="1"/>
              <a:t>Terestrial</a:t>
            </a:r>
            <a:r>
              <a:rPr lang="el-GR" sz="2000" b="1" dirty="0"/>
              <a:t> </a:t>
            </a:r>
            <a:r>
              <a:rPr lang="el-GR" sz="2000" b="1" dirty="0" err="1"/>
              <a:t>LiDAR</a:t>
            </a:r>
            <a:r>
              <a:rPr lang="en-GB" sz="2000" b="1" dirty="0"/>
              <a:t> (</a:t>
            </a:r>
            <a:r>
              <a:rPr lang="el-GR" sz="2000" b="1" dirty="0"/>
              <a:t>επίγειο)</a:t>
            </a:r>
            <a:r>
              <a:rPr lang="el-GR" sz="2000" dirty="0"/>
              <a:t>: Τοποθετείται σε τρίποδες για σάρωση κτιρίων, βλάστησης και μορφών εδάφους. Αυτός ο τύπος είναι κοινός στις περιβαλλοντικές μελέτες και την αρχαιολογία.</a:t>
            </a:r>
          </a:p>
          <a:p>
            <a:r>
              <a:rPr lang="el-GR" sz="2000" b="1" dirty="0" err="1"/>
              <a:t>Aerial</a:t>
            </a:r>
            <a:r>
              <a:rPr lang="el-GR" sz="2000" b="1" dirty="0"/>
              <a:t> </a:t>
            </a:r>
            <a:r>
              <a:rPr lang="el-GR" sz="2000" b="1" dirty="0" err="1"/>
              <a:t>LiDAR</a:t>
            </a:r>
            <a:r>
              <a:rPr lang="el-GR" sz="2000" b="1" dirty="0"/>
              <a:t> (εναέριο)</a:t>
            </a:r>
            <a:r>
              <a:rPr lang="el-GR" sz="2000" dirty="0"/>
              <a:t>: Τοποθετείται σε αεροπλάνα ή </a:t>
            </a:r>
            <a:r>
              <a:rPr lang="el-GR" sz="2000" dirty="0" err="1"/>
              <a:t>drones</a:t>
            </a:r>
            <a:r>
              <a:rPr lang="el-GR" sz="2000" dirty="0"/>
              <a:t> για σάρωση μεγάλων χερσαίων περιοχών. Χρήσιμο για </a:t>
            </a:r>
            <a:r>
              <a:rPr lang="el-GR" sz="2000" dirty="0" err="1"/>
              <a:t>αρχειολογία</a:t>
            </a:r>
            <a:r>
              <a:rPr lang="el-GR" sz="2000" dirty="0"/>
              <a:t>, δασοκομία, τοπογραφία και χαρτογράφηση περιβαλλοντικών φαινομένων.</a:t>
            </a:r>
          </a:p>
          <a:p>
            <a:r>
              <a:rPr lang="el-GR" sz="2000" b="1" dirty="0" err="1"/>
              <a:t>Mobile</a:t>
            </a:r>
            <a:r>
              <a:rPr lang="el-GR" sz="2000" b="1" dirty="0"/>
              <a:t> </a:t>
            </a:r>
            <a:r>
              <a:rPr lang="el-GR" sz="2000" b="1" dirty="0" err="1"/>
              <a:t>LiDAR</a:t>
            </a:r>
            <a:r>
              <a:rPr lang="el-GR" sz="2000" b="1" dirty="0"/>
              <a:t> (κινούμενο </a:t>
            </a:r>
            <a:r>
              <a:rPr lang="en-GB" sz="2000" b="1" dirty="0"/>
              <a:t>Lidar). </a:t>
            </a:r>
            <a:r>
              <a:rPr lang="el-GR" sz="2000" dirty="0" err="1"/>
              <a:t>Πρόκειτα</a:t>
            </a:r>
            <a:r>
              <a:rPr lang="el-GR" sz="2000" dirty="0"/>
              <a:t> πάλι </a:t>
            </a:r>
            <a:r>
              <a:rPr lang="el-GR" sz="2000" dirty="0" err="1"/>
              <a:t>γιθα</a:t>
            </a:r>
            <a:r>
              <a:rPr lang="el-GR" sz="2000" dirty="0"/>
              <a:t> επίγειο </a:t>
            </a:r>
            <a:r>
              <a:rPr lang="en-GB" sz="2000" dirty="0"/>
              <a:t>LiDAR.</a:t>
            </a:r>
            <a:r>
              <a:rPr lang="el-GR" sz="2000" dirty="0"/>
              <a:t> Τοποθετείται σε κινούμενα οχήματα για αστική συνήθως χαρτογράφηση (χρησιμοποιείται συνήθως για εφαρμογές αυτόνομης οδήγησης).</a:t>
            </a:r>
          </a:p>
        </p:txBody>
      </p:sp>
    </p:spTree>
    <p:extLst>
      <p:ext uri="{BB962C8B-B14F-4D97-AF65-F5344CB8AC3E}">
        <p14:creationId xmlns:p14="http://schemas.microsoft.com/office/powerpoint/2010/main" val="58909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B3C4A-252A-B501-EA03-6B18ADAE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Σάρωση κτηρίων και περιοχών με ειδικούς σαρωτές (</a:t>
            </a:r>
            <a:r>
              <a:rPr lang="en-GB" dirty="0"/>
              <a:t>video </a:t>
            </a:r>
            <a:r>
              <a:rPr lang="el-GR" dirty="0"/>
              <a:t>και έρευνες)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629ABF-2F0E-664D-A9CD-244BC6E86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Faro Focus 3D </a:t>
            </a:r>
            <a:r>
              <a:rPr lang="en-US" sz="1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https://youtu.be/aJLMf3SsqbE</a:t>
            </a:r>
            <a:endParaRPr lang="el-GR" sz="1800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Aerial scanning </a:t>
            </a:r>
            <a:r>
              <a:rPr lang="el-GR" sz="1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https://youtu.be/TiM4n7rMTMk</a:t>
            </a:r>
            <a:endParaRPr lang="el-G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Archeological sites Lazer 3D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https://www.youtube.com/watch?v=NGq-lmkAu1A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scans help preserve historical sites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https://www.bbc.co.uk/programmes/p064k9sd</a:t>
            </a:r>
            <a:endParaRPr lang="el-G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https://www.cyark.org/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Airborne laser scan reveals Arran's 1,000 ancient sites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https://www.bbc.co.uk/news/uk-scotland-glasgow-west-49989351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scans reveal largest Native American cave art https://www.bbc.co.uk/newsround/61336335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61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328548-0D01-FA4A-B8FD-6AE35B44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Φωτογραμμετρία-</a:t>
            </a:r>
            <a:r>
              <a:rPr lang="en-GB" dirty="0"/>
              <a:t>Photogrammetry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3D43E6-0D50-4399-F170-3454430E7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Η φωτογραμμετρία είναι η τέχνη και η επιστήμη της εξαγωγής τρισδιάστατων πληροφοριών από φωτογραφίες</a:t>
            </a:r>
          </a:p>
          <a:p>
            <a:endParaRPr lang="el-GR" dirty="0">
              <a:solidFill>
                <a:srgbClr val="1155CC"/>
              </a:solidFill>
              <a:latin typeface="Arial" panose="020B0604020202020204" pitchFamily="34" charset="0"/>
              <a:hlinkClick r:id="rId2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A43C79-0B02-93D5-84D4-95C616C1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996" y="3429001"/>
            <a:ext cx="4644008" cy="26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0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BF2535-84E7-A94C-05DD-81DEB633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Φωτογραμμετρία-</a:t>
            </a:r>
            <a:r>
              <a:rPr lang="en-GB" dirty="0"/>
              <a:t>Photogrammetry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13381-B207-4299-065C-42CACADE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διαδικασία περιλαμβάνει τη λήψη επικαλυπτόμενων φωτογραφιών ενός αντικειμένου, δομής ή χώρου και τη μετατροπή τους σε ψηφιακά μοντέλα 2D ή 3D.</a:t>
            </a:r>
          </a:p>
        </p:txBody>
      </p:sp>
    </p:spTree>
    <p:extLst>
      <p:ext uri="{BB962C8B-B14F-4D97-AF65-F5344CB8AC3E}">
        <p14:creationId xmlns:p14="http://schemas.microsoft.com/office/powerpoint/2010/main" val="398153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1B095-A347-A575-BDF6-C31E31E3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Χρησιμοποιώντας σαρωτές και φωτογραμμετρία για την αποτύπωση μνημείων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80DF7B-BD7D-119D-91D7-3C999359C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08633"/>
            <a:ext cx="10515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https://www.bbc.co.uk/programmes/p064k9sd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https://www.cyark.org/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sz="1800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Δημιουργώντας </a:t>
            </a:r>
            <a:r>
              <a:rPr kumimoji="0" lang="en-GB" altLang="el-GR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Virtual Tours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https://www.cyark.org/3dvirtualtours/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rgbClr val="888888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0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7D228-2B78-011B-373E-3DFDD9B8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GB" dirty="0"/>
              <a:t> </a:t>
            </a:r>
            <a:r>
              <a:rPr lang="el-GR" dirty="0"/>
              <a:t>Φωτογραμμετρίας </a:t>
            </a:r>
            <a:r>
              <a:rPr lang="en-GB" dirty="0"/>
              <a:t>(</a:t>
            </a:r>
            <a:r>
              <a:rPr lang="el-GR" dirty="0"/>
              <a:t>από την Καστοριά)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BEDE40-BAD1-EEE5-72BB-5BE14729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Μεταμόρφωση</a:t>
            </a:r>
            <a:r>
              <a:rPr lang="el-G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155CC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https://sketchfab.com/3d-models/metamorfosi-iii-c97912cedc6b4b839d81580931e8e29f</a:t>
            </a:r>
            <a:endParaRPr lang="el-GR" sz="1800" dirty="0">
              <a:solidFill>
                <a:srgbClr val="1155CC"/>
              </a:solidFill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l-GR" sz="1800" b="1" dirty="0" err="1"/>
              <a:t>Κουμπελίδικη</a:t>
            </a:r>
            <a:endParaRPr lang="el-GR" sz="1800" b="1" dirty="0"/>
          </a:p>
          <a:p>
            <a:pPr marL="0" indent="0">
              <a:buNone/>
            </a:pPr>
            <a:r>
              <a:rPr lang="el-GR" sz="1800" dirty="0">
                <a:solidFill>
                  <a:srgbClr val="1155CC"/>
                </a:solidFill>
                <a:latin typeface="Arial" panose="020B0604020202020204" pitchFamily="34" charset="0"/>
              </a:rPr>
              <a:t>    </a:t>
            </a:r>
            <a:r>
              <a:rPr lang="en-US" sz="1800" dirty="0">
                <a:solidFill>
                  <a:srgbClr val="1155C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https://sketchfab.com/3d-models/byzantine-church-kastoria-dd3f37c1d3f44997ab2f45f568d115ee</a:t>
            </a:r>
            <a:endParaRPr lang="en-US" sz="1800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b="1" dirty="0"/>
              <a:t>Αντικείμενο από Λιμναίο Οικισμό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155CC"/>
                </a:solidFill>
                <a:latin typeface="Arial" panose="020B0604020202020204" pitchFamily="34" charset="0"/>
              </a:rPr>
              <a:t>https://sketchfab.com/3d-models/cup-8a664245d54b4a7799f3747da577f1f5?fbclid=IwAR2TBQIS2YmQhfF7Ro_Y0LYbKK7L6Tj0KL4qJM-touaNkREt-C_JfFyJxq4</a:t>
            </a:r>
            <a:endParaRPr lang="el-GR" sz="1800" dirty="0">
              <a:solidFill>
                <a:srgbClr val="1155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C39A7C-E01D-7C0F-653B-83BD3DEA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9F076C-41DB-854B-DD19-815876FF1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7802" r="35038" b="15000"/>
          <a:stretch/>
        </p:blipFill>
        <p:spPr>
          <a:xfrm>
            <a:off x="2115829" y="2176721"/>
            <a:ext cx="3548125" cy="25045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6EA465-895D-0F0D-2FF0-D7DBC625D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6401" r="30313" b="15001"/>
          <a:stretch/>
        </p:blipFill>
        <p:spPr>
          <a:xfrm>
            <a:off x="6528049" y="3800494"/>
            <a:ext cx="3724683" cy="27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6A0F16BD-5364-2955-6200-62A8A51F9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Τρισδιάστατη Σάρωση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E2B27AF7-F1CA-0D00-2A55-C1D8E97C4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Ο σκοπός των τρισδιάστατων σαρωτών είναι η δημιουργία ενός συνόλου σημείων (νέφος σημείων) από γεωμετρικά δείγματα της επιφάνειας του αντικειμένου.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4E85F5-1277-8BB3-7902-5E616DED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l-GR" dirty="0"/>
              <a:t>σάρωση- Αρχαιολογία και Πολιτισμική Κληρονομιά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72AC31-A311-7361-13B6-358B5B834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η τρισδιάστατη σάρωση υποστηρίζει τη διατήρηση της αρχαιολογίας;</a:t>
            </a:r>
          </a:p>
        </p:txBody>
      </p:sp>
    </p:spTree>
    <p:extLst>
      <p:ext uri="{BB962C8B-B14F-4D97-AF65-F5344CB8AC3E}">
        <p14:creationId xmlns:p14="http://schemas.microsoft.com/office/powerpoint/2010/main" val="293324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C21E10-9493-A9F3-C230-EEF0FB89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l-GR" dirty="0"/>
              <a:t>σάρωση- Αρχαιολογία και Πολιτισμική Κληρονομιά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69EB88-8D6A-7740-9FE8-C8BDDFFA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Δημιουργία αναλυτικών ψηφιακών αρχείων (μοντέλων)</a:t>
            </a:r>
          </a:p>
          <a:p>
            <a:r>
              <a:rPr lang="el-GR" dirty="0"/>
              <a:t>Μη Καταστροφική Τεκμηρίωση</a:t>
            </a:r>
          </a:p>
          <a:p>
            <a:r>
              <a:rPr lang="el-GR" dirty="0"/>
              <a:t>Ανακατασκευή και Αποκατάσταση</a:t>
            </a:r>
          </a:p>
          <a:p>
            <a:r>
              <a:rPr lang="el-GR" dirty="0"/>
              <a:t>Παρακολούθηση επιδείνωσης με την πάροδο του χρόνου</a:t>
            </a:r>
          </a:p>
        </p:txBody>
      </p:sp>
    </p:spTree>
    <p:extLst>
      <p:ext uri="{BB962C8B-B14F-4D97-AF65-F5344CB8AC3E}">
        <p14:creationId xmlns:p14="http://schemas.microsoft.com/office/powerpoint/2010/main" val="4200702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24593DD-CD67-98DB-EDE7-2E76A00AD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Τρισδιάστατη εκτύπωση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2D974F8-131D-EA71-7FE6-5D286B7EC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Η </a:t>
            </a:r>
            <a:r>
              <a:rPr lang="el-GR" altLang="el-GR" b="1"/>
              <a:t>τρισδιάστατη εκτύπωση</a:t>
            </a:r>
            <a:r>
              <a:rPr lang="el-GR" altLang="el-GR"/>
              <a:t> (3D printing) είναι μια μέθοδος προσθετικής κατασκευής στην οποία κατασκευάζονται αντικείμενα μέσω της διαδοχικής πρόσθεσης επάλληλων στρώσεων υλικού. Στη τρισδιάστατη εκτύπωση μπορούν να χρησιμοποιηθούν διάφοροι τύποι </a:t>
            </a:r>
            <a:r>
              <a:rPr lang="el-GR" altLang="el-GR">
                <a:hlinkClick r:id="rId2" tooltip="Υλικό"/>
              </a:rPr>
              <a:t>υλικού</a:t>
            </a:r>
            <a:r>
              <a:rPr lang="el-GR" altLang="el-GR"/>
              <a:t>, κυρίως κεραμικά και πολυμερή.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C6CD0F9-BE58-55F4-5997-9DBC4AD1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Τρισδιάστατη εκτύπωση</a:t>
            </a:r>
          </a:p>
        </p:txBody>
      </p:sp>
      <p:pic>
        <p:nvPicPr>
          <p:cNvPr id="154627" name="Picture 2" descr="Αποτέλεσμα εικόνας για 3d printers">
            <a:extLst>
              <a:ext uri="{FF2B5EF4-FFF2-40B4-BE49-F238E27FC236}">
                <a16:creationId xmlns:a16="http://schemas.microsoft.com/office/drawing/2014/main" id="{9E37D06A-5889-7959-A753-EAD91BEE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2143125"/>
            <a:ext cx="375443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Picture 4" descr="Αποτέλεσμα εικόνας για 3d printers">
            <a:extLst>
              <a:ext uri="{FF2B5EF4-FFF2-40B4-BE49-F238E27FC236}">
                <a16:creationId xmlns:a16="http://schemas.microsoft.com/office/drawing/2014/main" id="{AB56C46B-4F92-642E-374F-14E96543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071938"/>
            <a:ext cx="4067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0A2AA7-FC29-61DC-72A2-D8D1858D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n-GB" dirty="0"/>
              <a:t>D printing</a:t>
            </a:r>
            <a:endParaRPr lang="el-GR" dirty="0"/>
          </a:p>
        </p:txBody>
      </p:sp>
      <p:pic>
        <p:nvPicPr>
          <p:cNvPr id="4" name="Ηλεκτρονικά πολυμέσα 3" title="3D Printing - What is it and How Does it Work? (in 75 sec)">
            <a:hlinkClick r:id="" action="ppaction://media"/>
            <a:extLst>
              <a:ext uri="{FF2B5EF4-FFF2-40B4-BE49-F238E27FC236}">
                <a16:creationId xmlns:a16="http://schemas.microsoft.com/office/drawing/2014/main" id="{6B28C3F3-382E-12B8-E2E7-D62407B5E0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4275" y="1772816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AFD2D7-DB1A-A83A-73F4-B1447C22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n-GB" dirty="0"/>
              <a:t>D printing (Video)</a:t>
            </a:r>
            <a:endParaRPr lang="el-GR" dirty="0"/>
          </a:p>
        </p:txBody>
      </p:sp>
      <p:pic>
        <p:nvPicPr>
          <p:cNvPr id="4" name="Ηλεκτρονικά πολυμέσα 3" title="Ultimaker 3 Features Explained - Professional 3D printing made accessible">
            <a:hlinkClick r:id="" action="ppaction://media"/>
            <a:extLst>
              <a:ext uri="{FF2B5EF4-FFF2-40B4-BE49-F238E27FC236}">
                <a16:creationId xmlns:a16="http://schemas.microsoft.com/office/drawing/2014/main" id="{AB3B6C28-F130-2D09-1DE6-A7EA9BD44D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9888" y="1827213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31A6EB-DADF-C06B-A681-F8D509F3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Ultimaker</a:t>
            </a:r>
            <a:r>
              <a:rPr lang="en-GB" dirty="0"/>
              <a:t> (Video)</a:t>
            </a:r>
            <a:endParaRPr lang="el-GR" dirty="0"/>
          </a:p>
        </p:txBody>
      </p:sp>
      <p:pic>
        <p:nvPicPr>
          <p:cNvPr id="4" name="Ηλεκτρονικά πολυμέσα 3" title="Ultimaker 2+ Features Explained - Ultimaker: 3D Printing Guide">
            <a:hlinkClick r:id="" action="ppaction://media"/>
            <a:extLst>
              <a:ext uri="{FF2B5EF4-FFF2-40B4-BE49-F238E27FC236}">
                <a16:creationId xmlns:a16="http://schemas.microsoft.com/office/drawing/2014/main" id="{49CDE88E-042F-8F54-8F4D-EB2B67A8C1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47729" y="2420888"/>
            <a:ext cx="5348329" cy="30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Τίτλος 1">
            <a:extLst>
              <a:ext uri="{FF2B5EF4-FFF2-40B4-BE49-F238E27FC236}">
                <a16:creationId xmlns:a16="http://schemas.microsoft.com/office/drawing/2014/main" id="{4AD1198C-EF2C-9DA6-CDD9-FDC13CC9A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Παραδείγματα</a:t>
            </a:r>
          </a:p>
        </p:txBody>
      </p:sp>
      <p:sp>
        <p:nvSpPr>
          <p:cNvPr id="155651" name="Θέση περιεχομένου 2">
            <a:extLst>
              <a:ext uri="{FF2B5EF4-FFF2-40B4-BE49-F238E27FC236}">
                <a16:creationId xmlns:a16="http://schemas.microsoft.com/office/drawing/2014/main" id="{A22E6120-99BB-933C-B6CA-8697B4B9C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b="1" u="sng" dirty="0"/>
              <a:t>3Dprinting</a:t>
            </a:r>
          </a:p>
          <a:p>
            <a:pPr marL="0" indent="0">
              <a:buNone/>
            </a:pPr>
            <a:r>
              <a:rPr lang="en-US" altLang="el-GR" dirty="0"/>
              <a:t>https://youtu.be/EF8CNR-gcXo</a:t>
            </a:r>
            <a:endParaRPr lang="el-GR" altLang="el-GR" dirty="0"/>
          </a:p>
          <a:p>
            <a:r>
              <a:rPr lang="en-US" altLang="el-GR" b="1" u="sng" dirty="0" err="1"/>
              <a:t>Ultimaker</a:t>
            </a:r>
            <a:endParaRPr lang="en-US" altLang="el-GR" b="1" u="sng" dirty="0"/>
          </a:p>
          <a:p>
            <a:r>
              <a:rPr lang="en-US" altLang="el-GR" dirty="0">
                <a:hlinkClick r:id="rId2"/>
              </a:rPr>
              <a:t>https://www.youtube.com/watch?v=ScfMl3u-uT8</a:t>
            </a:r>
            <a:endParaRPr lang="el-GR" altLang="el-GR" dirty="0"/>
          </a:p>
          <a:p>
            <a:r>
              <a:rPr lang="en-US" altLang="el-GR" dirty="0"/>
              <a:t>https://www.youtube.com/watch?v=Xinuz_CpbbE</a:t>
            </a:r>
            <a:endParaRPr lang="el-GR" alt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2CC2CA5-1637-5F7C-AED8-F31EF7027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3</a:t>
            </a:r>
            <a:r>
              <a:rPr lang="en-US" altLang="el-GR"/>
              <a:t>D scanning &amp; printing</a:t>
            </a:r>
            <a:endParaRPr lang="el-GR" altLang="el-GR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F8BDE1B-74C5-DE18-3E7B-CBEBBEC18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2888" y="1844675"/>
            <a:ext cx="7313612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altLang="el-GR" sz="2400" dirty="0"/>
              <a:t>Creating 3D replica</a:t>
            </a:r>
          </a:p>
          <a:p>
            <a:pPr marL="0" indent="0">
              <a:buNone/>
              <a:defRPr/>
            </a:pPr>
            <a:r>
              <a:rPr lang="en-GB" altLang="el-GR" sz="2400" dirty="0">
                <a:hlinkClick r:id="rId2"/>
              </a:rPr>
              <a:t>https://www.artec3d.com/learning-center/3d-scanners-for-3d-printing</a:t>
            </a:r>
            <a:endParaRPr lang="en-GB" altLang="el-GR" sz="2400" dirty="0"/>
          </a:p>
          <a:p>
            <a:pPr eaLnBrk="1" hangingPunct="1">
              <a:defRPr/>
            </a:pPr>
            <a:endParaRPr lang="en-GB" altLang="el-GR" sz="2400" dirty="0"/>
          </a:p>
          <a:p>
            <a:pPr eaLnBrk="1" hangingPunct="1">
              <a:defRPr/>
            </a:pPr>
            <a:r>
              <a:rPr lang="en-US" sz="2400" dirty="0">
                <a:latin typeface="Roboto" panose="02000000000000000000" pitchFamily="2" charset="0"/>
              </a:rPr>
              <a:t>Z Corp 3D Scanner and 3D Printer on National Geographic Channel</a:t>
            </a:r>
          </a:p>
          <a:p>
            <a:pPr marL="0" indent="0">
              <a:buNone/>
              <a:defRPr/>
            </a:pPr>
            <a:r>
              <a:rPr lang="en-US" sz="2400" dirty="0"/>
              <a:t>https://www.youtube.com/watch?v=rrrF_MVMlZw</a:t>
            </a:r>
            <a:endParaRPr lang="el-GR" sz="2400" dirty="0"/>
          </a:p>
          <a:p>
            <a:pPr eaLnBrk="1" hangingPunct="1">
              <a:defRPr/>
            </a:pPr>
            <a:endParaRPr lang="en-GB" altLang="el-GR" sz="2400" dirty="0"/>
          </a:p>
          <a:p>
            <a:pPr marL="0" indent="0">
              <a:buNone/>
              <a:defRPr/>
            </a:pPr>
            <a:r>
              <a:rPr lang="el-GR" altLang="el-GR" sz="2400" dirty="0"/>
              <a:t>http://ebooks.edu.gr/modules/ebook/show.php/DSB103/173/1209,4420/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D0F876-2B7B-A0E6-D71C-505F5E88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l-GR" dirty="0"/>
              <a:t>εκτύπωση ενδυμάτων</a:t>
            </a:r>
          </a:p>
        </p:txBody>
      </p:sp>
      <p:pic>
        <p:nvPicPr>
          <p:cNvPr id="4" name="Ηλεκτρονικά πολυμέσα 3" title="Fashion tech company using 3D printing to create sustainable clothing">
            <a:hlinkClick r:id="" action="ppaction://media"/>
            <a:extLst>
              <a:ext uri="{FF2B5EF4-FFF2-40B4-BE49-F238E27FC236}">
                <a16:creationId xmlns:a16="http://schemas.microsoft.com/office/drawing/2014/main" id="{49877EB3-6F1C-703E-ACF7-3DA8981D33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4013" y="2492896"/>
            <a:ext cx="6113016" cy="34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Αποτέλεσμα εικόνας για 3d scanners">
            <a:extLst>
              <a:ext uri="{FF2B5EF4-FFF2-40B4-BE49-F238E27FC236}">
                <a16:creationId xmlns:a16="http://schemas.microsoft.com/office/drawing/2014/main" id="{1F8D151F-391A-1C1E-45CF-EE52BB28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77" y="1304831"/>
            <a:ext cx="5679395" cy="511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6FDC64-F45B-F2BF-5222-EB138A54B2AD}"/>
              </a:ext>
            </a:extLst>
          </p:cNvPr>
          <p:cNvSpPr txBox="1"/>
          <p:nvPr/>
        </p:nvSpPr>
        <p:spPr>
          <a:xfrm>
            <a:off x="1584356" y="144855"/>
            <a:ext cx="961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 σαρωτή χειρός για μικρά και μεγάλα αντικείμενα (π.χ. αμάξια, αγάλματα </a:t>
            </a:r>
            <a:r>
              <a:rPr lang="el-GR" dirty="0" err="1"/>
              <a:t>κτλ</a:t>
            </a:r>
            <a:r>
              <a:rPr lang="el-GR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B4E8B9-3537-663F-A169-0C35EA5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l-GR" dirty="0"/>
              <a:t>εκτύπωση σπιτιών</a:t>
            </a:r>
          </a:p>
        </p:txBody>
      </p:sp>
      <p:pic>
        <p:nvPicPr>
          <p:cNvPr id="4" name="Ηλεκτρονικά πολυμέσα 3" title="Why This 3D-Printed House Will Change The World">
            <a:hlinkClick r:id="" action="ppaction://media"/>
            <a:extLst>
              <a:ext uri="{FF2B5EF4-FFF2-40B4-BE49-F238E27FC236}">
                <a16:creationId xmlns:a16="http://schemas.microsoft.com/office/drawing/2014/main" id="{27BA232F-D257-9CB2-FE38-BD05578108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3632" y="1844824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CEB8F7-94A2-4A41-3BAA-8353CDD4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320322"/>
            <a:ext cx="7313612" cy="1143000"/>
          </a:xfrm>
        </p:spPr>
        <p:txBody>
          <a:bodyPr/>
          <a:lstStyle/>
          <a:p>
            <a:r>
              <a:rPr lang="el-GR" dirty="0"/>
              <a:t>3</a:t>
            </a:r>
            <a:r>
              <a:rPr lang="en-GB" dirty="0"/>
              <a:t>D </a:t>
            </a:r>
            <a:r>
              <a:rPr lang="el-GR" dirty="0"/>
              <a:t>εκτύπωση γλυκών</a:t>
            </a:r>
          </a:p>
        </p:txBody>
      </p:sp>
      <p:pic>
        <p:nvPicPr>
          <p:cNvPr id="4" name="Ηλεκτρονικά πολυμέσα 3" title="3D-Printing Chocolate Cake icing with a peristaltic pump ZAGI-18">
            <a:hlinkClick r:id="" action="ppaction://media"/>
            <a:extLst>
              <a:ext uri="{FF2B5EF4-FFF2-40B4-BE49-F238E27FC236}">
                <a16:creationId xmlns:a16="http://schemas.microsoft.com/office/drawing/2014/main" id="{00D447F0-AE24-D83B-9AE8-B23F1E8AC9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87689" y="1844824"/>
            <a:ext cx="624494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Τίτλος 1">
            <a:extLst>
              <a:ext uri="{FF2B5EF4-FFF2-40B4-BE49-F238E27FC236}">
                <a16:creationId xmlns:a16="http://schemas.microsoft.com/office/drawing/2014/main" id="{4EF26E5D-D66B-1D6B-801C-EA046FCD2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3D printing</a:t>
            </a:r>
            <a:endParaRPr lang="el-GR" altLang="el-GR"/>
          </a:p>
        </p:txBody>
      </p:sp>
      <p:sp>
        <p:nvSpPr>
          <p:cNvPr id="157699" name="Θέση περιεχομένου 2">
            <a:extLst>
              <a:ext uri="{FF2B5EF4-FFF2-40B4-BE49-F238E27FC236}">
                <a16:creationId xmlns:a16="http://schemas.microsoft.com/office/drawing/2014/main" id="{9953DD3C-C501-2A87-79DB-8BDCFDB60E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l-GR" sz="2000" b="1" dirty="0"/>
              <a:t>Buildings</a:t>
            </a:r>
          </a:p>
          <a:p>
            <a:r>
              <a:rPr lang="en-US" altLang="el-GR" sz="2000" dirty="0">
                <a:hlinkClick r:id="rId2"/>
              </a:rPr>
              <a:t>https://www.youtube.com/watch?v=XHSYEH133HA</a:t>
            </a:r>
            <a:endParaRPr lang="en-GB" altLang="el-GR" sz="2000" dirty="0"/>
          </a:p>
          <a:p>
            <a:r>
              <a:rPr lang="en-GB" altLang="el-GR" sz="2000" b="1" dirty="0"/>
              <a:t>Cakes</a:t>
            </a:r>
          </a:p>
          <a:p>
            <a:r>
              <a:rPr lang="en-US" altLang="el-GR" sz="2000" dirty="0">
                <a:hlinkClick r:id="rId3"/>
              </a:rPr>
              <a:t>https://www.youtube.com/watch?v=lwHKPYFY7D8</a:t>
            </a:r>
            <a:endParaRPr lang="el-GR" altLang="el-GR" sz="2000" dirty="0"/>
          </a:p>
          <a:p>
            <a:r>
              <a:rPr lang="el-GR" altLang="el-GR" sz="2000" b="1" dirty="0"/>
              <a:t>Γλυκά </a:t>
            </a:r>
          </a:p>
          <a:p>
            <a:r>
              <a:rPr lang="en-GB" altLang="el-GR" sz="2000" dirty="0"/>
              <a:t>https://youtu.be/lwHKPYFY7D8?t=1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Αποτέλεσμα εικόνας για 3d scanners">
            <a:extLst>
              <a:ext uri="{FF2B5EF4-FFF2-40B4-BE49-F238E27FC236}">
                <a16:creationId xmlns:a16="http://schemas.microsoft.com/office/drawing/2014/main" id="{D1A87671-446F-1EA6-2CB3-8D8EA2CF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214439"/>
            <a:ext cx="5643562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79A8B2-215B-31AC-4A6D-EA5068EE5F5C}"/>
              </a:ext>
            </a:extLst>
          </p:cNvPr>
          <p:cNvSpPr txBox="1"/>
          <p:nvPr/>
        </p:nvSpPr>
        <p:spPr>
          <a:xfrm>
            <a:off x="1828799" y="497940"/>
            <a:ext cx="961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 επιτραπέζιου σαρωτή για μικρά αντικείμενα.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5D30FE-1E21-F492-4BA9-6AE6400A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Δημιουργία αντιγράφων και εκτύπωση</a:t>
            </a:r>
          </a:p>
        </p:txBody>
      </p:sp>
      <p:pic>
        <p:nvPicPr>
          <p:cNvPr id="4" name="Ηλεκτρονικά πολυμέσα 3" title="Creating a True to Life 3D Printed Replica for the V&amp;A Museum with an Artec Space Spider">
            <a:hlinkClick r:id="" action="ppaction://media"/>
            <a:extLst>
              <a:ext uri="{FF2B5EF4-FFF2-40B4-BE49-F238E27FC236}">
                <a16:creationId xmlns:a16="http://schemas.microsoft.com/office/drawing/2014/main" id="{DF7F41AF-8726-CD72-204E-6BBCB0B190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1825" y="1690688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D8F3BC-02CA-6E14-53B6-0F55D6C7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l-GR" dirty="0"/>
              <a:t>σάρωση και εκτύπωση </a:t>
            </a:r>
          </a:p>
        </p:txBody>
      </p:sp>
      <p:pic>
        <p:nvPicPr>
          <p:cNvPr id="5" name="Ηλεκτρονικά πολυμέσα 4" title="Z Corp 3D Scanner and 3D Printer on National Geographic Channel">
            <a:hlinkClick r:id="" action="ppaction://media"/>
            <a:extLst>
              <a:ext uri="{FF2B5EF4-FFF2-40B4-BE49-F238E27FC236}">
                <a16:creationId xmlns:a16="http://schemas.microsoft.com/office/drawing/2014/main" id="{3F52AA51-3D82-2144-C878-04C2C4159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1625" y="1916832"/>
            <a:ext cx="700962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6FFA33-6237-D530-78EF-B0975C98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l-GR" dirty="0"/>
              <a:t>Σάρωση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E10046-2152-F7E0-D6C8-A9470A5C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Δημιουργώντας αντίγραφα </a:t>
            </a:r>
            <a:r>
              <a:rPr lang="el-GR" dirty="0" err="1"/>
              <a:t>απο</a:t>
            </a:r>
            <a:r>
              <a:rPr lang="el-GR" dirty="0"/>
              <a:t> μουσειακά εκθέματα</a:t>
            </a:r>
            <a:endParaRPr lang="en-GB" dirty="0"/>
          </a:p>
          <a:p>
            <a:pPr marL="0" indent="0">
              <a:buNone/>
            </a:pPr>
            <a:r>
              <a:rPr lang="en-GB" altLang="el-GR" sz="2800" dirty="0">
                <a:hlinkClick r:id="rId2"/>
              </a:rPr>
              <a:t>https://www.artec3d.com/learning-center/3d-scanners-for-3d-printing</a:t>
            </a:r>
            <a:endParaRPr lang="el-GR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https://youtu.be/5hr5-HwRiqA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Εφαρμογή 3</a:t>
            </a:r>
            <a:r>
              <a:rPr lang="en-GB" dirty="0"/>
              <a:t>d </a:t>
            </a:r>
            <a:r>
              <a:rPr lang="el-GR" dirty="0"/>
              <a:t>σάρωσης και εκτύπωσης για δημιουργία εργαλείων</a:t>
            </a:r>
          </a:p>
          <a:p>
            <a:pPr marL="0" indent="0">
              <a:buNone/>
            </a:pPr>
            <a:r>
              <a:rPr lang="en-US" dirty="0"/>
              <a:t>https://youtu.be/rrrF_MVMlZw?t=3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814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5C923E-69D3-5FA6-FA89-CC5110C2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Σάρωση κτηρίων και περιοχών με ειδικούς σαρωτές (</a:t>
            </a:r>
            <a:r>
              <a:rPr lang="en-GB" dirty="0"/>
              <a:t>Faro focus 3D)</a:t>
            </a:r>
            <a:endParaRPr lang="el-GR" dirty="0"/>
          </a:p>
        </p:txBody>
      </p:sp>
      <p:pic>
        <p:nvPicPr>
          <p:cNvPr id="4" name="Ηλεκτρονικά πολυμέσα 3" title="Introducing the FARO Focus3D Laser Scanner">
            <a:hlinkClick r:id="" action="ppaction://media"/>
            <a:extLst>
              <a:ext uri="{FF2B5EF4-FFF2-40B4-BE49-F238E27FC236}">
                <a16:creationId xmlns:a16="http://schemas.microsoft.com/office/drawing/2014/main" id="{5FFCF35A-2AD3-A975-C4C8-D187FEFB52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47006" y="2062527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B522FB-9ED1-568B-F06D-A787D493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Σάρωση από αέρα (</a:t>
            </a:r>
            <a:r>
              <a:rPr lang="en-GB" dirty="0"/>
              <a:t>Aerial Scanning</a:t>
            </a:r>
            <a:r>
              <a:rPr lang="el-GR" dirty="0"/>
              <a:t>)</a:t>
            </a:r>
          </a:p>
        </p:txBody>
      </p:sp>
      <p:pic>
        <p:nvPicPr>
          <p:cNvPr id="4" name="Ηλεκτρονικά πολυμέσα 3" title="RIEGL LMS-Q680i Airborne Laser Scanner in operation">
            <a:hlinkClick r:id="" action="ppaction://media"/>
            <a:extLst>
              <a:ext uri="{FF2B5EF4-FFF2-40B4-BE49-F238E27FC236}">
                <a16:creationId xmlns:a16="http://schemas.microsoft.com/office/drawing/2014/main" id="{5EED456B-7D52-1124-8D55-CB4CA0B9D5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09888" y="1827213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940</Words>
  <Application>Microsoft Office PowerPoint</Application>
  <PresentationFormat>Ευρεία οθόνη</PresentationFormat>
  <Paragraphs>99</Paragraphs>
  <Slides>32</Slides>
  <Notes>3</Notes>
  <HiddenSlides>0</HiddenSlides>
  <MMClips>11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Roboto</vt:lpstr>
      <vt:lpstr>Θέμα του Office</vt:lpstr>
      <vt:lpstr>ΤΡΙΣΔΙΑΣΤΑΤΗ ΣΑΡΩΣΗ &amp; ΕΚΤΥΠΩΣΗ </vt:lpstr>
      <vt:lpstr>Τρισδιάστατη Σάρωση</vt:lpstr>
      <vt:lpstr>Παρουσίαση του PowerPoint</vt:lpstr>
      <vt:lpstr>Παρουσίαση του PowerPoint</vt:lpstr>
      <vt:lpstr>Δημιουργία αντιγράφων και εκτύπωση</vt:lpstr>
      <vt:lpstr>3D σάρωση και εκτύπωση </vt:lpstr>
      <vt:lpstr>3D Σάρωση</vt:lpstr>
      <vt:lpstr>Σάρωση κτηρίων και περιοχών με ειδικούς σαρωτές (Faro focus 3D)</vt:lpstr>
      <vt:lpstr>Σάρωση από αέρα (Aerial Scanning)</vt:lpstr>
      <vt:lpstr>Σάρωση εδάφους για εύρεση αρχαιολογικών κατασκευών με τεχνολογία LIDAR</vt:lpstr>
      <vt:lpstr>Τεχνολογία LIDAR</vt:lpstr>
      <vt:lpstr>Πως λειτουργεί ένα σύστημα LIDAR</vt:lpstr>
      <vt:lpstr>Τύποι LiDAR </vt:lpstr>
      <vt:lpstr>Σάρωση κτηρίων και περιοχών με ειδικούς σαρωτές (video και έρευνες)</vt:lpstr>
      <vt:lpstr>Φωτογραμμετρία-Photogrammetry</vt:lpstr>
      <vt:lpstr>Φωτογραμμετρία-Photogrammetry</vt:lpstr>
      <vt:lpstr>Χρησιμοποιώντας σαρωτές και φωτογραμμετρία για την αποτύπωση μνημείων</vt:lpstr>
      <vt:lpstr>Παραδείγματα Φωτογραμμετρίας (από την Καστοριά)</vt:lpstr>
      <vt:lpstr>Παραδείγματα </vt:lpstr>
      <vt:lpstr>3D σάρωση- Αρχαιολογία και Πολιτισμική Κληρονομιά</vt:lpstr>
      <vt:lpstr>3D σάρωση- Αρχαιολογία και Πολιτισμική Κληρονομιά</vt:lpstr>
      <vt:lpstr>Τρισδιάστατη εκτύπωση</vt:lpstr>
      <vt:lpstr>Τρισδιάστατη εκτύπωση</vt:lpstr>
      <vt:lpstr>3D printing</vt:lpstr>
      <vt:lpstr>3D printing (Video)</vt:lpstr>
      <vt:lpstr>Ultimaker (Video)</vt:lpstr>
      <vt:lpstr>Παραδείγματα</vt:lpstr>
      <vt:lpstr>3D scanning &amp; printing</vt:lpstr>
      <vt:lpstr>3D εκτύπωση ενδυμάτων</vt:lpstr>
      <vt:lpstr>3D εκτύπωση σπιτιών</vt:lpstr>
      <vt:lpstr>3D εκτύπωση γλυκών</vt:lpstr>
      <vt:lpstr>3D printing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ΚΛΕΦΤΟΔΗΜΟΣ ΑΛΕΞΑΝΔΡΟΣ</dc:creator>
  <cp:lastModifiedBy>ΚΛΕΦΤΟΔΗΜΟΣ ΑΛΕΞΑΝΔΡΟΣ</cp:lastModifiedBy>
  <cp:revision>2</cp:revision>
  <dcterms:created xsi:type="dcterms:W3CDTF">2024-11-01T11:11:23Z</dcterms:created>
  <dcterms:modified xsi:type="dcterms:W3CDTF">2024-11-01T11:43:43Z</dcterms:modified>
</cp:coreProperties>
</file>