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77D4F-0E26-4AF9-83F3-EEF30A27D4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8A9A62-D23E-48D2-B85B-8C4A9739578F}">
      <dgm:prSet/>
      <dgm:spPr/>
      <dgm:t>
        <a:bodyPr/>
        <a:lstStyle/>
        <a:p>
          <a:r>
            <a:rPr lang="el-GR" b="1"/>
            <a:t>Κεφαλίδα</a:t>
          </a:r>
          <a:r>
            <a:rPr lang="el-GR"/>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a:p>
      </dgm:t>
    </dgm:pt>
    <dgm:pt modelId="{5A497668-3CDE-4B90-9641-868C68C524D2}" type="parTrans" cxnId="{1DA788B1-6C85-43EF-8CFE-AE8ED1C8E0AC}">
      <dgm:prSet/>
      <dgm:spPr/>
      <dgm:t>
        <a:bodyPr/>
        <a:lstStyle/>
        <a:p>
          <a:endParaRPr lang="en-US"/>
        </a:p>
      </dgm:t>
    </dgm:pt>
    <dgm:pt modelId="{137C62ED-D818-4DE0-BC2C-871F5EC23635}" type="sibTrans" cxnId="{1DA788B1-6C85-43EF-8CFE-AE8ED1C8E0AC}">
      <dgm:prSet/>
      <dgm:spPr/>
      <dgm:t>
        <a:bodyPr/>
        <a:lstStyle/>
        <a:p>
          <a:endParaRPr lang="en-US"/>
        </a:p>
      </dgm:t>
    </dgm:pt>
    <dgm:pt modelId="{A77B8F6A-0AEC-4ACC-A158-97DE891337D9}">
      <dgm:prSet/>
      <dgm:spPr/>
      <dgm:t>
        <a:bodyPr/>
        <a:lstStyle/>
        <a:p>
          <a:r>
            <a:rPr lang="el-GR" b="1"/>
            <a:t>Επανάληψη γραμμών επικεφαλίδας σε νέες σελίδες</a:t>
          </a:r>
          <a:r>
            <a:rPr lang="el-GR"/>
            <a:t>. Κάνει την γραμμή επικεφαλίδας να εμφανίζεται σε κάθε σελίδα αν ο πίνακας είναι αρκετά μεγάλος.</a:t>
          </a:r>
          <a:endParaRPr lang="en-US"/>
        </a:p>
      </dgm:t>
    </dgm:pt>
    <dgm:pt modelId="{FD07DA14-919B-48E7-9E58-2FE6CED35B4B}" type="parTrans" cxnId="{0EF5772F-49E7-4B84-94DF-9073AD8CA3E2}">
      <dgm:prSet/>
      <dgm:spPr/>
      <dgm:t>
        <a:bodyPr/>
        <a:lstStyle/>
        <a:p>
          <a:endParaRPr lang="en-US"/>
        </a:p>
      </dgm:t>
    </dgm:pt>
    <dgm:pt modelId="{8DFFA291-EF49-4F44-B132-57A44F2BB5BA}" type="sibTrans" cxnId="{0EF5772F-49E7-4B84-94DF-9073AD8CA3E2}">
      <dgm:prSet/>
      <dgm:spPr/>
      <dgm:t>
        <a:bodyPr/>
        <a:lstStyle/>
        <a:p>
          <a:endParaRPr lang="en-US"/>
        </a:p>
      </dgm:t>
    </dgm:pt>
    <dgm:pt modelId="{83154164-5772-4F02-94EB-FE94E7FED6AA}">
      <dgm:prSet/>
      <dgm:spPr/>
      <dgm:t>
        <a:bodyPr/>
        <a:lstStyle/>
        <a:p>
          <a:r>
            <a:rPr lang="el-GR" b="1"/>
            <a:t>Μην διαιρείτε τον πίνακα ανάμεσα στις σελίδες</a:t>
          </a:r>
          <a:r>
            <a:rPr lang="el-GR"/>
            <a:t>. Αποτρέπει το διαχωρισμό του πίνακα σε περισσότερες από μία σελίδες.</a:t>
          </a:r>
          <a:endParaRPr lang="en-US"/>
        </a:p>
      </dgm:t>
    </dgm:pt>
    <dgm:pt modelId="{DDA64AE9-8F36-4E30-9756-B02B22903912}" type="parTrans" cxnId="{9421E534-C296-4436-B044-BC89EC5AB7A2}">
      <dgm:prSet/>
      <dgm:spPr/>
      <dgm:t>
        <a:bodyPr/>
        <a:lstStyle/>
        <a:p>
          <a:endParaRPr lang="en-US"/>
        </a:p>
      </dgm:t>
    </dgm:pt>
    <dgm:pt modelId="{93A4336F-3243-4333-8B96-9DB6AFA229C9}" type="sibTrans" cxnId="{9421E534-C296-4436-B044-BC89EC5AB7A2}">
      <dgm:prSet/>
      <dgm:spPr/>
      <dgm:t>
        <a:bodyPr/>
        <a:lstStyle/>
        <a:p>
          <a:endParaRPr lang="en-US"/>
        </a:p>
      </dgm:t>
    </dgm:pt>
    <dgm:pt modelId="{B02D1DCB-D5DB-4871-B26E-F5FFBF4EBB77}">
      <dgm:prSet/>
      <dgm:spPr/>
      <dgm:t>
        <a:bodyPr/>
        <a:lstStyle/>
        <a:p>
          <a:r>
            <a:rPr lang="el-GR" b="1"/>
            <a:t>Περίγραμμα</a:t>
          </a:r>
          <a:r>
            <a:rPr lang="el-GR"/>
            <a:t>. Περιβάλλει κάθε κελί του πίνακα με ένα περίγραμμα.</a:t>
          </a:r>
          <a:endParaRPr lang="en-US"/>
        </a:p>
      </dgm:t>
    </dgm:pt>
    <dgm:pt modelId="{DD1BEEF4-FA87-4687-ABBA-FF9A3D586E10}" type="parTrans" cxnId="{F8C8C9E1-F09A-4869-864F-85A1DBF02E62}">
      <dgm:prSet/>
      <dgm:spPr/>
      <dgm:t>
        <a:bodyPr/>
        <a:lstStyle/>
        <a:p>
          <a:endParaRPr lang="en-US"/>
        </a:p>
      </dgm:t>
    </dgm:pt>
    <dgm:pt modelId="{2A4897A3-D2EB-412E-A650-B9C4C194AF52}" type="sibTrans" cxnId="{F8C8C9E1-F09A-4869-864F-85A1DBF02E62}">
      <dgm:prSet/>
      <dgm:spPr/>
      <dgm:t>
        <a:bodyPr/>
        <a:lstStyle/>
        <a:p>
          <a:endParaRPr lang="en-US"/>
        </a:p>
      </dgm:t>
    </dgm:pt>
    <dgm:pt modelId="{74BC6C0F-BD2D-4402-BCDB-23B14CC31910}" type="pres">
      <dgm:prSet presAssocID="{3F177D4F-0E26-4AF9-83F3-EEF30A27D453}" presName="linear" presStyleCnt="0">
        <dgm:presLayoutVars>
          <dgm:animLvl val="lvl"/>
          <dgm:resizeHandles val="exact"/>
        </dgm:presLayoutVars>
      </dgm:prSet>
      <dgm:spPr/>
    </dgm:pt>
    <dgm:pt modelId="{215971AD-0150-4404-8E57-AE94D7AF2B5B}" type="pres">
      <dgm:prSet presAssocID="{FD8A9A62-D23E-48D2-B85B-8C4A9739578F}" presName="parentText" presStyleLbl="node1" presStyleIdx="0" presStyleCnt="4">
        <dgm:presLayoutVars>
          <dgm:chMax val="0"/>
          <dgm:bulletEnabled val="1"/>
        </dgm:presLayoutVars>
      </dgm:prSet>
      <dgm:spPr/>
    </dgm:pt>
    <dgm:pt modelId="{4F45000B-3191-4C6F-AC84-9E5673C1C584}" type="pres">
      <dgm:prSet presAssocID="{137C62ED-D818-4DE0-BC2C-871F5EC23635}" presName="spacer" presStyleCnt="0"/>
      <dgm:spPr/>
    </dgm:pt>
    <dgm:pt modelId="{7EDEC880-1474-4315-98C3-315ED8FA8BFC}" type="pres">
      <dgm:prSet presAssocID="{A77B8F6A-0AEC-4ACC-A158-97DE891337D9}" presName="parentText" presStyleLbl="node1" presStyleIdx="1" presStyleCnt="4">
        <dgm:presLayoutVars>
          <dgm:chMax val="0"/>
          <dgm:bulletEnabled val="1"/>
        </dgm:presLayoutVars>
      </dgm:prSet>
      <dgm:spPr/>
    </dgm:pt>
    <dgm:pt modelId="{98048056-A298-413C-8D33-443944A6FDAF}" type="pres">
      <dgm:prSet presAssocID="{8DFFA291-EF49-4F44-B132-57A44F2BB5BA}" presName="spacer" presStyleCnt="0"/>
      <dgm:spPr/>
    </dgm:pt>
    <dgm:pt modelId="{533285EE-369D-4F19-A0A5-D1E4020EEBA9}" type="pres">
      <dgm:prSet presAssocID="{83154164-5772-4F02-94EB-FE94E7FED6AA}" presName="parentText" presStyleLbl="node1" presStyleIdx="2" presStyleCnt="4">
        <dgm:presLayoutVars>
          <dgm:chMax val="0"/>
          <dgm:bulletEnabled val="1"/>
        </dgm:presLayoutVars>
      </dgm:prSet>
      <dgm:spPr/>
    </dgm:pt>
    <dgm:pt modelId="{E39F9CB6-3FEB-4FEC-99F0-1C05AC2AC4A1}" type="pres">
      <dgm:prSet presAssocID="{93A4336F-3243-4333-8B96-9DB6AFA229C9}" presName="spacer" presStyleCnt="0"/>
      <dgm:spPr/>
    </dgm:pt>
    <dgm:pt modelId="{401425F3-3E7F-45BA-B80E-01A345E22420}" type="pres">
      <dgm:prSet presAssocID="{B02D1DCB-D5DB-4871-B26E-F5FFBF4EBB77}" presName="parentText" presStyleLbl="node1" presStyleIdx="3" presStyleCnt="4">
        <dgm:presLayoutVars>
          <dgm:chMax val="0"/>
          <dgm:bulletEnabled val="1"/>
        </dgm:presLayoutVars>
      </dgm:prSet>
      <dgm:spPr/>
    </dgm:pt>
  </dgm:ptLst>
  <dgm:cxnLst>
    <dgm:cxn modelId="{1148CC19-3C0E-415F-B73E-C38AB91728CC}" type="presOf" srcId="{83154164-5772-4F02-94EB-FE94E7FED6AA}" destId="{533285EE-369D-4F19-A0A5-D1E4020EEBA9}" srcOrd="0" destOrd="0" presId="urn:microsoft.com/office/officeart/2005/8/layout/vList2"/>
    <dgm:cxn modelId="{0EF5772F-49E7-4B84-94DF-9073AD8CA3E2}" srcId="{3F177D4F-0E26-4AF9-83F3-EEF30A27D453}" destId="{A77B8F6A-0AEC-4ACC-A158-97DE891337D9}" srcOrd="1" destOrd="0" parTransId="{FD07DA14-919B-48E7-9E58-2FE6CED35B4B}" sibTransId="{8DFFA291-EF49-4F44-B132-57A44F2BB5BA}"/>
    <dgm:cxn modelId="{9421E534-C296-4436-B044-BC89EC5AB7A2}" srcId="{3F177D4F-0E26-4AF9-83F3-EEF30A27D453}" destId="{83154164-5772-4F02-94EB-FE94E7FED6AA}" srcOrd="2" destOrd="0" parTransId="{DDA64AE9-8F36-4E30-9756-B02B22903912}" sibTransId="{93A4336F-3243-4333-8B96-9DB6AFA229C9}"/>
    <dgm:cxn modelId="{FE262842-9BE2-431F-9CEE-426FF7D89E2C}" type="presOf" srcId="{B02D1DCB-D5DB-4871-B26E-F5FFBF4EBB77}" destId="{401425F3-3E7F-45BA-B80E-01A345E22420}" srcOrd="0" destOrd="0" presId="urn:microsoft.com/office/officeart/2005/8/layout/vList2"/>
    <dgm:cxn modelId="{216EB07F-0EFA-4784-8D06-25BB18022340}" type="presOf" srcId="{A77B8F6A-0AEC-4ACC-A158-97DE891337D9}" destId="{7EDEC880-1474-4315-98C3-315ED8FA8BFC}" srcOrd="0" destOrd="0" presId="urn:microsoft.com/office/officeart/2005/8/layout/vList2"/>
    <dgm:cxn modelId="{9BEDC39C-1F34-4D94-A537-0597AA550FDE}" type="presOf" srcId="{3F177D4F-0E26-4AF9-83F3-EEF30A27D453}" destId="{74BC6C0F-BD2D-4402-BCDB-23B14CC31910}" srcOrd="0" destOrd="0" presId="urn:microsoft.com/office/officeart/2005/8/layout/vList2"/>
    <dgm:cxn modelId="{1DA788B1-6C85-43EF-8CFE-AE8ED1C8E0AC}" srcId="{3F177D4F-0E26-4AF9-83F3-EEF30A27D453}" destId="{FD8A9A62-D23E-48D2-B85B-8C4A9739578F}" srcOrd="0" destOrd="0" parTransId="{5A497668-3CDE-4B90-9641-868C68C524D2}" sibTransId="{137C62ED-D818-4DE0-BC2C-871F5EC23635}"/>
    <dgm:cxn modelId="{F8C8C9E1-F09A-4869-864F-85A1DBF02E62}" srcId="{3F177D4F-0E26-4AF9-83F3-EEF30A27D453}" destId="{B02D1DCB-D5DB-4871-B26E-F5FFBF4EBB77}" srcOrd="3" destOrd="0" parTransId="{DD1BEEF4-FA87-4687-ABBA-FF9A3D586E10}" sibTransId="{2A4897A3-D2EB-412E-A650-B9C4C194AF52}"/>
    <dgm:cxn modelId="{B01610E5-DDF2-4A8D-BD0C-5905DCFE9B8A}" type="presOf" srcId="{FD8A9A62-D23E-48D2-B85B-8C4A9739578F}" destId="{215971AD-0150-4404-8E57-AE94D7AF2B5B}" srcOrd="0" destOrd="0" presId="urn:microsoft.com/office/officeart/2005/8/layout/vList2"/>
    <dgm:cxn modelId="{BC12626F-3201-4492-9A89-6676FE0200BD}" type="presParOf" srcId="{74BC6C0F-BD2D-4402-BCDB-23B14CC31910}" destId="{215971AD-0150-4404-8E57-AE94D7AF2B5B}" srcOrd="0" destOrd="0" presId="urn:microsoft.com/office/officeart/2005/8/layout/vList2"/>
    <dgm:cxn modelId="{1EC50986-8555-46A3-ABBE-E056292B8C54}" type="presParOf" srcId="{74BC6C0F-BD2D-4402-BCDB-23B14CC31910}" destId="{4F45000B-3191-4C6F-AC84-9E5673C1C584}" srcOrd="1" destOrd="0" presId="urn:microsoft.com/office/officeart/2005/8/layout/vList2"/>
    <dgm:cxn modelId="{2F32BFD0-25A3-4C46-B2EB-7D34FBB60435}" type="presParOf" srcId="{74BC6C0F-BD2D-4402-BCDB-23B14CC31910}" destId="{7EDEC880-1474-4315-98C3-315ED8FA8BFC}" srcOrd="2" destOrd="0" presId="urn:microsoft.com/office/officeart/2005/8/layout/vList2"/>
    <dgm:cxn modelId="{6466E80F-D82D-4838-A5DD-55B79B9D9789}" type="presParOf" srcId="{74BC6C0F-BD2D-4402-BCDB-23B14CC31910}" destId="{98048056-A298-413C-8D33-443944A6FDAF}" srcOrd="3" destOrd="0" presId="urn:microsoft.com/office/officeart/2005/8/layout/vList2"/>
    <dgm:cxn modelId="{263854B8-6371-47EC-AF65-8C8B8AB9CE12}" type="presParOf" srcId="{74BC6C0F-BD2D-4402-BCDB-23B14CC31910}" destId="{533285EE-369D-4F19-A0A5-D1E4020EEBA9}" srcOrd="4" destOrd="0" presId="urn:microsoft.com/office/officeart/2005/8/layout/vList2"/>
    <dgm:cxn modelId="{4929D3DE-2273-4C3B-A298-B50CCD6D9C5D}" type="presParOf" srcId="{74BC6C0F-BD2D-4402-BCDB-23B14CC31910}" destId="{E39F9CB6-3FEB-4FEC-99F0-1C05AC2AC4A1}" srcOrd="5" destOrd="0" presId="urn:microsoft.com/office/officeart/2005/8/layout/vList2"/>
    <dgm:cxn modelId="{E5678CFF-8D55-4611-BF1D-1CB9429A5F63}" type="presParOf" srcId="{74BC6C0F-BD2D-4402-BCDB-23B14CC31910}" destId="{401425F3-3E7F-45BA-B80E-01A345E224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971AD-0150-4404-8E57-AE94D7AF2B5B}">
      <dsp:nvSpPr>
        <dsp:cNvPr id="0" name=""/>
        <dsp:cNvSpPr/>
      </dsp:nvSpPr>
      <dsp:spPr>
        <a:xfrm>
          <a:off x="0" y="5334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Κεφαλίδα</a:t>
          </a:r>
          <a:r>
            <a:rPr lang="el-GR" sz="1300" kern="1200"/>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sz="1300" kern="1200"/>
        </a:p>
      </dsp:txBody>
      <dsp:txXfrm>
        <a:off x="35640" y="88980"/>
        <a:ext cx="6026324" cy="658800"/>
      </dsp:txXfrm>
    </dsp:sp>
    <dsp:sp modelId="{7EDEC880-1474-4315-98C3-315ED8FA8BFC}">
      <dsp:nvSpPr>
        <dsp:cNvPr id="0" name=""/>
        <dsp:cNvSpPr/>
      </dsp:nvSpPr>
      <dsp:spPr>
        <a:xfrm>
          <a:off x="0" y="82086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Επανάληψη γραμμών επικεφαλίδας σε νέες σελίδες</a:t>
          </a:r>
          <a:r>
            <a:rPr lang="el-GR" sz="1300" kern="1200"/>
            <a:t>. Κάνει την γραμμή επικεφαλίδας να εμφανίζεται σε κάθε σελίδα αν ο πίνακας είναι αρκετά μεγάλος.</a:t>
          </a:r>
          <a:endParaRPr lang="en-US" sz="1300" kern="1200"/>
        </a:p>
      </dsp:txBody>
      <dsp:txXfrm>
        <a:off x="35640" y="856500"/>
        <a:ext cx="6026324" cy="658800"/>
      </dsp:txXfrm>
    </dsp:sp>
    <dsp:sp modelId="{533285EE-369D-4F19-A0A5-D1E4020EEBA9}">
      <dsp:nvSpPr>
        <dsp:cNvPr id="0" name=""/>
        <dsp:cNvSpPr/>
      </dsp:nvSpPr>
      <dsp:spPr>
        <a:xfrm>
          <a:off x="0" y="158838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Μην διαιρείτε τον πίνακα ανάμεσα στις σελίδες</a:t>
          </a:r>
          <a:r>
            <a:rPr lang="el-GR" sz="1300" kern="1200"/>
            <a:t>. Αποτρέπει το διαχωρισμό του πίνακα σε περισσότερες από μία σελίδες.</a:t>
          </a:r>
          <a:endParaRPr lang="en-US" sz="1300" kern="1200"/>
        </a:p>
      </dsp:txBody>
      <dsp:txXfrm>
        <a:off x="35640" y="1624020"/>
        <a:ext cx="6026324" cy="658800"/>
      </dsp:txXfrm>
    </dsp:sp>
    <dsp:sp modelId="{401425F3-3E7F-45BA-B80E-01A345E22420}">
      <dsp:nvSpPr>
        <dsp:cNvPr id="0" name=""/>
        <dsp:cNvSpPr/>
      </dsp:nvSpPr>
      <dsp:spPr>
        <a:xfrm>
          <a:off x="0" y="235590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Περίγραμμα</a:t>
          </a:r>
          <a:r>
            <a:rPr lang="el-GR" sz="1300" kern="1200"/>
            <a:t>. Περιβάλλει κάθε κελί του πίνακα με ένα περίγραμμα.</a:t>
          </a:r>
          <a:endParaRPr lang="en-US" sz="1300" kern="1200"/>
        </a:p>
      </dsp:txBody>
      <dsp:txXfrm>
        <a:off x="35640" y="2391540"/>
        <a:ext cx="6026324"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0E456-C7D8-4D34-A68D-D1F84AD9DABB}"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BB91F-51F4-4E88-A90B-86A513EBCC89}" type="slidenum">
              <a:rPr lang="en-US" smtClean="0"/>
              <a:t>‹#›</a:t>
            </a:fld>
            <a:endParaRPr lang="en-US"/>
          </a:p>
        </p:txBody>
      </p:sp>
    </p:spTree>
    <p:extLst>
      <p:ext uri="{BB962C8B-B14F-4D97-AF65-F5344CB8AC3E}">
        <p14:creationId xmlns:p14="http://schemas.microsoft.com/office/powerpoint/2010/main" val="273185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BB91F-51F4-4E88-A90B-86A513EBCC89}" type="slidenum">
              <a:rPr lang="en-US" smtClean="0"/>
              <a:t>16</a:t>
            </a:fld>
            <a:endParaRPr lang="en-US"/>
          </a:p>
        </p:txBody>
      </p:sp>
    </p:spTree>
    <p:extLst>
      <p:ext uri="{BB962C8B-B14F-4D97-AF65-F5344CB8AC3E}">
        <p14:creationId xmlns:p14="http://schemas.microsoft.com/office/powerpoint/2010/main" val="88361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2E713502-D85A-4095-89C4-5EDDBBBC484C}" type="datetime1">
              <a:rPr lang="en-US" smtClean="0"/>
              <a:t>10/31/2025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0973459F-57AA-4C69-ABA1-3F208316929D}" type="datetime1">
              <a:rPr lang="en-US" smtClean="0"/>
              <a:t>10/31/2025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7D63B48D-0F55-45A8-83FF-1D684E2787C6}" type="datetime1">
              <a:rPr lang="en-US" smtClean="0"/>
              <a:t>10/31/2025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0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FA812A73-7E1E-4F18-8335-8C814D01FF45}" type="datetime1">
              <a:rPr lang="en-US" smtClean="0"/>
              <a:t>10/31/2025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20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EE21FCFB-B24F-42F9-B5E1-787982447611}" type="datetime1">
              <a:rPr lang="en-US" smtClean="0"/>
              <a:t>10/31/2025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3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09268287-F406-4DFF-A632-A7C28F082854}" type="datetime1">
              <a:rPr lang="en-US" smtClean="0"/>
              <a:t>10/31/2025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08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A41423A4-EC69-44FA-B5B8-8AE76FA0285A}" type="datetime1">
              <a:rPr lang="en-US" smtClean="0"/>
              <a:t>10/31/2025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r>
              <a:rPr lang="el-GR"/>
              <a:t>Διδάσκων: Γκούτζιος Στέφανος</a:t>
            </a:r>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88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C5875117-22C7-4799-B9C6-1A1C98DE3B09}" type="datetime1">
              <a:rPr lang="en-US" smtClean="0"/>
              <a:t>10/31/2025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r>
              <a:rPr lang="el-GR"/>
              <a:t>Διδάσκων: Γκούτζιος Στέφανος</a:t>
            </a:r>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57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A1361B3A-AEA4-4102-8B40-188087DC50F3}" type="datetime1">
              <a:rPr lang="en-US" smtClean="0"/>
              <a:t>10/31/2025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r>
              <a:rPr lang="el-GR"/>
              <a:t>Διδάσκων: Γκούτζιος Στέφανος</a:t>
            </a:r>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12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03728FB3-9DC6-49DB-89E0-EEBB786A77E5}" type="datetime1">
              <a:rPr lang="en-US" smtClean="0"/>
              <a:t>10/31/2025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4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F5AB4BE5-5D11-4921-BF12-E5A2D3DD43AE}" type="datetime1">
              <a:rPr lang="en-US" smtClean="0"/>
              <a:t>10/31/2025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7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B84734F-123A-47B4-AF70-040036507B78}" type="datetime1">
              <a:rPr lang="en-US" smtClean="0"/>
              <a:t>10/31/2025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92356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E9B48-167C-86F6-FE69-BD45F11D40F3}"/>
              </a:ext>
            </a:extLst>
          </p:cNvPr>
          <p:cNvPicPr>
            <a:picLocks noChangeAspect="1"/>
          </p:cNvPicPr>
          <p:nvPr/>
        </p:nvPicPr>
        <p:blipFill>
          <a:blip r:embed="rId2"/>
          <a:srcRect r="33536" b="1"/>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36792F-0ECD-748B-B266-EBFA7AAF8330}"/>
              </a:ext>
            </a:extLst>
          </p:cNvPr>
          <p:cNvSpPr>
            <a:spLocks noGrp="1"/>
          </p:cNvSpPr>
          <p:nvPr>
            <p:ph type="ctrTitle"/>
          </p:nvPr>
        </p:nvSpPr>
        <p:spPr>
          <a:xfrm>
            <a:off x="643467" y="795509"/>
            <a:ext cx="4092525" cy="2798604"/>
          </a:xfrm>
        </p:spPr>
        <p:txBody>
          <a:bodyPr>
            <a:normAutofit/>
          </a:bodyPr>
          <a:lstStyle/>
          <a:p>
            <a:r>
              <a:rPr lang="el-GR" sz="2900" b="1" dirty="0">
                <a:solidFill>
                  <a:srgbClr val="FFFFFF"/>
                </a:solidFill>
              </a:rPr>
              <a:t>Μάθημα </a:t>
            </a:r>
            <a:r>
              <a:rPr lang="en-US" sz="2900" b="1" dirty="0">
                <a:solidFill>
                  <a:srgbClr val="FFFFFF"/>
                </a:solidFill>
              </a:rPr>
              <a:t>3</a:t>
            </a:r>
            <a:r>
              <a:rPr lang="el-GR" sz="2900" b="1" baseline="30000" dirty="0">
                <a:solidFill>
                  <a:srgbClr val="FFFFFF"/>
                </a:solidFill>
              </a:rPr>
              <a:t>ο</a:t>
            </a:r>
            <a:br>
              <a:rPr lang="el-GR" sz="2900" b="1" baseline="30000" dirty="0">
                <a:solidFill>
                  <a:srgbClr val="FFFFFF"/>
                </a:solidFill>
              </a:rPr>
            </a:br>
            <a:br>
              <a:rPr lang="en-US" sz="2900" dirty="0">
                <a:solidFill>
                  <a:srgbClr val="FFFFFF"/>
                </a:solidFill>
              </a:rPr>
            </a:br>
            <a:r>
              <a:rPr lang="el-GR" sz="2900" dirty="0">
                <a:solidFill>
                  <a:srgbClr val="FFFFFF"/>
                </a:solidFill>
              </a:rPr>
              <a:t>Δημιουργία </a:t>
            </a:r>
            <a:r>
              <a:rPr lang="el-GR" sz="2900" dirty="0">
                <a:solidFill>
                  <a:srgbClr val="FFFFFF"/>
                </a:solidFill>
                <a:latin typeface="Colibri"/>
              </a:rPr>
              <a:t>Πινάκων</a:t>
            </a:r>
            <a:r>
              <a:rPr lang="el-GR" sz="2900" dirty="0">
                <a:solidFill>
                  <a:srgbClr val="FFFFFF"/>
                </a:solidFill>
              </a:rPr>
              <a:t> –Επεξεργασία </a:t>
            </a:r>
            <a:r>
              <a:rPr lang="en-US" sz="2900" dirty="0">
                <a:solidFill>
                  <a:srgbClr val="FFFFFF"/>
                </a:solidFill>
              </a:rPr>
              <a:t>font style-</a:t>
            </a:r>
            <a:r>
              <a:rPr lang="el-GR" sz="2900" dirty="0">
                <a:solidFill>
                  <a:srgbClr val="FFFFFF"/>
                </a:solidFill>
              </a:rPr>
              <a:t>Πίνακας περιεχομένων</a:t>
            </a:r>
            <a:endParaRPr lang="en-US" sz="2900" dirty="0">
              <a:solidFill>
                <a:srgbClr val="FFFFFF"/>
              </a:solidFill>
            </a:endParaRPr>
          </a:p>
        </p:txBody>
      </p:sp>
      <p:sp>
        <p:nvSpPr>
          <p:cNvPr id="3" name="Subtitle 2">
            <a:extLst>
              <a:ext uri="{FF2B5EF4-FFF2-40B4-BE49-F238E27FC236}">
                <a16:creationId xmlns:a16="http://schemas.microsoft.com/office/drawing/2014/main" id="{A1352DF4-048A-BEC6-01C5-2E0A65C50519}"/>
              </a:ext>
            </a:extLst>
          </p:cNvPr>
          <p:cNvSpPr>
            <a:spLocks noGrp="1"/>
          </p:cNvSpPr>
          <p:nvPr>
            <p:ph type="subTitle" idx="1"/>
          </p:nvPr>
        </p:nvSpPr>
        <p:spPr>
          <a:xfrm>
            <a:off x="643467" y="3686187"/>
            <a:ext cx="4284465" cy="2292581"/>
          </a:xfrm>
        </p:spPr>
        <p:txBody>
          <a:bodyPr>
            <a:normAutofit/>
          </a:bodyPr>
          <a:lstStyle/>
          <a:p>
            <a:r>
              <a:rPr lang="el-GR" dirty="0">
                <a:solidFill>
                  <a:srgbClr val="FFFFFF"/>
                </a:solidFill>
              </a:rPr>
              <a:t>Διδάσκων</a:t>
            </a:r>
            <a:r>
              <a:rPr lang="en-US" dirty="0">
                <a:solidFill>
                  <a:srgbClr val="FFFFFF"/>
                </a:solidFill>
              </a:rPr>
              <a:t>:</a:t>
            </a:r>
            <a:r>
              <a:rPr lang="el-GR" dirty="0">
                <a:solidFill>
                  <a:srgbClr val="FFFFFF"/>
                </a:solidFill>
              </a:rPr>
              <a:t>Γκούτζιος Στέφανος</a:t>
            </a:r>
          </a:p>
          <a:p>
            <a:r>
              <a:rPr lang="en-US" dirty="0" err="1">
                <a:solidFill>
                  <a:srgbClr val="FFFFFF"/>
                </a:solidFill>
              </a:rPr>
              <a:t>Email:sgoutzios@g.uowm.gr</a:t>
            </a:r>
            <a:endParaRPr lang="en-US" dirty="0">
              <a:solidFill>
                <a:srgbClr val="FFFFFF"/>
              </a:solidFill>
            </a:endParaRP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06FD40-B111-CF84-0E97-86DEFD70046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757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6C02-6E09-F3FC-098E-6EBDA6F9770D}"/>
              </a:ext>
            </a:extLst>
          </p:cNvPr>
          <p:cNvSpPr>
            <a:spLocks noGrp="1"/>
          </p:cNvSpPr>
          <p:nvPr>
            <p:ph type="title"/>
          </p:nvPr>
        </p:nvSpPr>
        <p:spPr/>
        <p:txBody>
          <a:bodyPr/>
          <a:lstStyle/>
          <a:p>
            <a:r>
              <a:rPr lang="el-GR" b="1" dirty="0"/>
              <a:t>Εισαγωγή στις τεχνοτροπίες</a:t>
            </a:r>
            <a:br>
              <a:rPr lang="el-GR" b="1" dirty="0"/>
            </a:br>
            <a:endParaRPr lang="en-US" dirty="0"/>
          </a:p>
        </p:txBody>
      </p:sp>
      <p:sp>
        <p:nvSpPr>
          <p:cNvPr id="3" name="Content Placeholder 2">
            <a:extLst>
              <a:ext uri="{FF2B5EF4-FFF2-40B4-BE49-F238E27FC236}">
                <a16:creationId xmlns:a16="http://schemas.microsoft.com/office/drawing/2014/main" id="{6A25865C-00DA-29FC-B842-078C3847A5DD}"/>
              </a:ext>
            </a:extLst>
          </p:cNvPr>
          <p:cNvSpPr>
            <a:spLocks noGrp="1"/>
          </p:cNvSpPr>
          <p:nvPr>
            <p:ph idx="1"/>
          </p:nvPr>
        </p:nvSpPr>
        <p:spPr>
          <a:xfrm>
            <a:off x="838200" y="1825625"/>
            <a:ext cx="10515600" cy="2112632"/>
          </a:xfrm>
        </p:spPr>
        <p:txBody>
          <a:bodyPr/>
          <a:lstStyle/>
          <a:p>
            <a:r>
              <a:rPr lang="el-GR" sz="2000" b="1" dirty="0"/>
              <a:t>Τι είναι οι τεχνοτροπίες;</a:t>
            </a:r>
          </a:p>
          <a:p>
            <a:r>
              <a:rPr lang="el-GR" sz="2000" dirty="0"/>
              <a:t>Οι περισσότεροι συνηθίζουν να δημιουργούν έγγραφα σύμφωνα με φυσικά χαρακτηριστικά. Για παράδειγμα, για την μορφοποίηση ενός τίτλου, μπορείτε να ορίσετε τον τύπο, μέγεθος και το βάρος γραμματοσειράς (για παράδειγμα: Helvetica 18pt, έντονα). Αυτή η τεχνική που χρησιμοποιούν οι περισσότεροι και χρησιμοποιούμε μέχρι τώρα σε αυτό το μάθημα ονομάζεται</a:t>
            </a:r>
            <a:r>
              <a:rPr lang="el-GR" sz="2000" b="1" dirty="0"/>
              <a:t> άμεση μορφοποίηση.</a:t>
            </a:r>
            <a:endParaRPr lang="el-GR" sz="2000" dirty="0"/>
          </a:p>
          <a:p>
            <a:endParaRPr lang="en-US" dirty="0"/>
          </a:p>
        </p:txBody>
      </p:sp>
      <p:sp>
        <p:nvSpPr>
          <p:cNvPr id="4" name="Footer Placeholder 3">
            <a:extLst>
              <a:ext uri="{FF2B5EF4-FFF2-40B4-BE49-F238E27FC236}">
                <a16:creationId xmlns:a16="http://schemas.microsoft.com/office/drawing/2014/main" id="{13355869-8FC9-1C4E-CA7A-4A7B5C14B73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22375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D96C-2A74-1D7F-6342-5C7401453411}"/>
              </a:ext>
            </a:extLst>
          </p:cNvPr>
          <p:cNvSpPr>
            <a:spLocks noGrp="1"/>
          </p:cNvSpPr>
          <p:nvPr>
            <p:ph type="title"/>
          </p:nvPr>
        </p:nvSpPr>
        <p:spPr/>
        <p:txBody>
          <a:bodyPr/>
          <a:lstStyle/>
          <a:p>
            <a:r>
              <a:rPr lang="el-GR" b="1" dirty="0"/>
              <a:t>Το παράθυρο Τεχνοτροπία παραγράφου</a:t>
            </a:r>
            <a:br>
              <a:rPr lang="el-GR" b="1" dirty="0"/>
            </a:br>
            <a:endParaRPr lang="en-US" dirty="0"/>
          </a:p>
        </p:txBody>
      </p:sp>
      <p:sp>
        <p:nvSpPr>
          <p:cNvPr id="3" name="Content Placeholder 2">
            <a:extLst>
              <a:ext uri="{FF2B5EF4-FFF2-40B4-BE49-F238E27FC236}">
                <a16:creationId xmlns:a16="http://schemas.microsoft.com/office/drawing/2014/main" id="{D30AE88E-0162-F64D-190F-322E8D273FEB}"/>
              </a:ext>
            </a:extLst>
          </p:cNvPr>
          <p:cNvSpPr>
            <a:spLocks noGrp="1"/>
          </p:cNvSpPr>
          <p:nvPr>
            <p:ph idx="1"/>
          </p:nvPr>
        </p:nvSpPr>
        <p:spPr>
          <a:xfrm>
            <a:off x="838200" y="1825625"/>
            <a:ext cx="10515600" cy="1207286"/>
          </a:xfrm>
        </p:spPr>
        <p:txBody>
          <a:bodyPr>
            <a:normAutofit/>
          </a:bodyPr>
          <a:lstStyle/>
          <a:p>
            <a:r>
              <a:rPr lang="el-GR" sz="1400"/>
              <a:t>Για περισσότερες ρυθμίσεις και επιλογές μπορείτε να χρησιμοποιήσετε το παράθυρο Τεχνοτροπία παραγράφου. Για να ανοίξετε αυτό το παράθυρο, κάντε δεξί κλικ οπουδήποτε σε μια παράγραφο και επιλέξτε </a:t>
            </a:r>
            <a:r>
              <a:rPr lang="el-GR" sz="1400" i="1"/>
              <a:t>Επεξεργασία τεχνοτροπία παραγράφου</a:t>
            </a:r>
            <a:r>
              <a:rPr lang="el-GR" sz="1400"/>
              <a:t> από το μενού περιβάλλοντος.</a:t>
            </a:r>
            <a:endParaRPr lang="en-US" sz="2000" dirty="0"/>
          </a:p>
        </p:txBody>
      </p:sp>
      <p:pic>
        <p:nvPicPr>
          <p:cNvPr id="5" name="Picture 4" descr="A screenshot of a computer&#10;&#10;Description automatically generated">
            <a:extLst>
              <a:ext uri="{FF2B5EF4-FFF2-40B4-BE49-F238E27FC236}">
                <a16:creationId xmlns:a16="http://schemas.microsoft.com/office/drawing/2014/main" id="{8024A429-44E1-7A1D-EBE8-BCC5C960E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2736443"/>
            <a:ext cx="2762250" cy="819150"/>
          </a:xfrm>
          <a:prstGeom prst="rect">
            <a:avLst/>
          </a:prstGeom>
        </p:spPr>
      </p:pic>
      <p:sp>
        <p:nvSpPr>
          <p:cNvPr id="7" name="TextBox 6">
            <a:extLst>
              <a:ext uri="{FF2B5EF4-FFF2-40B4-BE49-F238E27FC236}">
                <a16:creationId xmlns:a16="http://schemas.microsoft.com/office/drawing/2014/main" id="{7BFE643A-DA44-C15D-4F9E-D75B7A77B1A6}"/>
              </a:ext>
            </a:extLst>
          </p:cNvPr>
          <p:cNvSpPr txBox="1"/>
          <p:nvPr/>
        </p:nvSpPr>
        <p:spPr>
          <a:xfrm>
            <a:off x="838199" y="3711982"/>
            <a:ext cx="10967519" cy="307777"/>
          </a:xfrm>
          <a:prstGeom prst="rect">
            <a:avLst/>
          </a:prstGeom>
          <a:noFill/>
        </p:spPr>
        <p:txBody>
          <a:bodyPr wrap="square">
            <a:spAutoFit/>
          </a:bodyPr>
          <a:lstStyle/>
          <a:p>
            <a:r>
              <a:rPr lang="el-GR" sz="1400" dirty="0"/>
              <a:t>Αυτή η εντολή εμφανίζει το Παράθυρο Τεχνοτροπία παραγράφου. Το τρέχον στυλ εμφανίζεται στο πεδίο </a:t>
            </a:r>
            <a:r>
              <a:rPr lang="el-GR" sz="1400" i="1" dirty="0"/>
              <a:t>Όνομα</a:t>
            </a:r>
            <a:r>
              <a:rPr lang="el-GR" sz="1400" dirty="0"/>
              <a:t> στην καρτέλα Οργανωτής.</a:t>
            </a:r>
            <a:endParaRPr lang="en-US" sz="1400" dirty="0"/>
          </a:p>
        </p:txBody>
      </p:sp>
      <p:pic>
        <p:nvPicPr>
          <p:cNvPr id="9" name="Picture 8" descr="A screenshot of a computer&#10;&#10;Description automatically generated">
            <a:extLst>
              <a:ext uri="{FF2B5EF4-FFF2-40B4-BE49-F238E27FC236}">
                <a16:creationId xmlns:a16="http://schemas.microsoft.com/office/drawing/2014/main" id="{C03FD04C-A194-5665-0C23-1D9443552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071" y="4019759"/>
            <a:ext cx="3457858" cy="2658812"/>
          </a:xfrm>
          <a:prstGeom prst="rect">
            <a:avLst/>
          </a:prstGeom>
        </p:spPr>
      </p:pic>
      <p:sp>
        <p:nvSpPr>
          <p:cNvPr id="10" name="Footer Placeholder 9">
            <a:extLst>
              <a:ext uri="{FF2B5EF4-FFF2-40B4-BE49-F238E27FC236}">
                <a16:creationId xmlns:a16="http://schemas.microsoft.com/office/drawing/2014/main" id="{F491BBB9-A42F-0632-F02A-6CDDB8174A40}"/>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7838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6940-69E3-16D6-0EF1-60D0FDE46526}"/>
              </a:ext>
            </a:extLst>
          </p:cNvPr>
          <p:cNvSpPr>
            <a:spLocks noGrp="1"/>
          </p:cNvSpPr>
          <p:nvPr>
            <p:ph type="title"/>
          </p:nvPr>
        </p:nvSpPr>
        <p:spPr/>
        <p:txBody>
          <a:bodyPr/>
          <a:lstStyle/>
          <a:p>
            <a:r>
              <a:rPr lang="el-GR" dirty="0"/>
              <a:t>Εργασία με τεχνοτροπίες</a:t>
            </a:r>
            <a:endParaRPr lang="en-US" dirty="0"/>
          </a:p>
        </p:txBody>
      </p:sp>
      <p:sp>
        <p:nvSpPr>
          <p:cNvPr id="3" name="Content Placeholder 2">
            <a:extLst>
              <a:ext uri="{FF2B5EF4-FFF2-40B4-BE49-F238E27FC236}">
                <a16:creationId xmlns:a16="http://schemas.microsoft.com/office/drawing/2014/main" id="{6F4C6A9E-03EA-131A-AEAD-06AB1B15F4DC}"/>
              </a:ext>
            </a:extLst>
          </p:cNvPr>
          <p:cNvSpPr>
            <a:spLocks noGrp="1"/>
          </p:cNvSpPr>
          <p:nvPr>
            <p:ph idx="1"/>
          </p:nvPr>
        </p:nvSpPr>
        <p:spPr>
          <a:xfrm>
            <a:off x="838200" y="1825625"/>
            <a:ext cx="11353800" cy="3859742"/>
          </a:xfrm>
        </p:spPr>
        <p:txBody>
          <a:bodyPr/>
          <a:lstStyle/>
          <a:p>
            <a:r>
              <a:rPr lang="el-GR" sz="1600" dirty="0">
                <a:latin typeface="Colibri"/>
              </a:rPr>
              <a:t>Κατεβάστε το αρχείο από μάθημα </a:t>
            </a:r>
            <a:r>
              <a:rPr lang="en-US" sz="1600" dirty="0">
                <a:latin typeface="Colibri"/>
              </a:rPr>
              <a:t>3</a:t>
            </a:r>
          </a:p>
          <a:p>
            <a:r>
              <a:rPr lang="en-US" sz="1600" dirty="0">
                <a:latin typeface="Colibri"/>
              </a:rPr>
              <a:t>O</a:t>
            </a:r>
            <a:r>
              <a:rPr lang="el-GR" sz="1600" dirty="0">
                <a:latin typeface="Colibri"/>
              </a:rPr>
              <a:t>ρίστε σαν γραμματοσειρά για Τίτλο </a:t>
            </a:r>
            <a:r>
              <a:rPr lang="en-US" sz="1600" dirty="0">
                <a:latin typeface="Colibri"/>
              </a:rPr>
              <a:t>Arial size:16</a:t>
            </a:r>
            <a:r>
              <a:rPr lang="el-GR" sz="1600" dirty="0">
                <a:latin typeface="Colibri"/>
              </a:rPr>
              <a:t>στ</a:t>
            </a:r>
            <a:r>
              <a:rPr lang="en-US" sz="1600" dirty="0">
                <a:latin typeface="Colibri"/>
              </a:rPr>
              <a:t>,Bold</a:t>
            </a:r>
            <a:endParaRPr lang="el-GR" sz="1600" dirty="0">
              <a:latin typeface="Colibri"/>
            </a:endParaRPr>
          </a:p>
          <a:p>
            <a:r>
              <a:rPr lang="en-US" sz="1600" dirty="0">
                <a:latin typeface="Colibri"/>
              </a:rPr>
              <a:t>O</a:t>
            </a:r>
            <a:r>
              <a:rPr lang="el-GR" sz="1600" dirty="0">
                <a:latin typeface="Colibri"/>
              </a:rPr>
              <a:t>ρίστε σαν γραμματοσειρά για ΕΠΙΚΕΦΑΛΙΔΑ 1</a:t>
            </a:r>
            <a:r>
              <a:rPr lang="en-US" sz="1600" dirty="0">
                <a:latin typeface="Colibri"/>
              </a:rPr>
              <a:t> Arial size:14</a:t>
            </a:r>
            <a:r>
              <a:rPr lang="el-GR" sz="1600" dirty="0">
                <a:latin typeface="Colibri"/>
              </a:rPr>
              <a:t>στ</a:t>
            </a:r>
            <a:r>
              <a:rPr lang="en-US" sz="1600" dirty="0">
                <a:latin typeface="Colibri"/>
              </a:rPr>
              <a:t>,Bold</a:t>
            </a:r>
          </a:p>
          <a:p>
            <a:r>
              <a:rPr lang="en-US" sz="1600" dirty="0">
                <a:latin typeface="Colibri"/>
              </a:rPr>
              <a:t>O</a:t>
            </a:r>
            <a:r>
              <a:rPr lang="el-GR" sz="1600" dirty="0">
                <a:latin typeface="Colibri"/>
              </a:rPr>
              <a:t>ρίστε σαν γραμματοσειρά για ΕΠΙΚΕΦΑΛΙΔΑ </a:t>
            </a:r>
            <a:r>
              <a:rPr lang="en-US" sz="1600" dirty="0">
                <a:latin typeface="Colibri"/>
              </a:rPr>
              <a:t>2 Arial size:12</a:t>
            </a:r>
            <a:r>
              <a:rPr lang="el-GR" sz="1600" dirty="0">
                <a:latin typeface="Colibri"/>
              </a:rPr>
              <a:t>στ</a:t>
            </a:r>
            <a:r>
              <a:rPr lang="en-US" sz="1600" dirty="0">
                <a:latin typeface="Colibri"/>
              </a:rPr>
              <a:t>,Bold</a:t>
            </a:r>
          </a:p>
          <a:p>
            <a:r>
              <a:rPr lang="en-US" sz="1600" dirty="0">
                <a:latin typeface="Colibri"/>
              </a:rPr>
              <a:t>O</a:t>
            </a:r>
            <a:r>
              <a:rPr lang="el-GR" sz="1600" dirty="0">
                <a:latin typeface="Colibri"/>
              </a:rPr>
              <a:t>ρίστε σαν γραμματοσειρά για Σώμα Κειμένου </a:t>
            </a:r>
            <a:r>
              <a:rPr lang="en-US" sz="1600" dirty="0">
                <a:latin typeface="Colibri"/>
              </a:rPr>
              <a:t>Arial size:1</a:t>
            </a:r>
            <a:r>
              <a:rPr lang="el-GR" sz="1600">
                <a:latin typeface="Colibri"/>
              </a:rPr>
              <a:t>1 στ</a:t>
            </a:r>
            <a:endParaRPr lang="en-US" sz="1600" dirty="0">
              <a:latin typeface="Colibri"/>
            </a:endParaRPr>
          </a:p>
          <a:p>
            <a:endParaRPr lang="en-US" sz="1600" dirty="0">
              <a:latin typeface="Colibri"/>
            </a:endParaRPr>
          </a:p>
          <a:p>
            <a:endParaRPr lang="en-US" sz="1600" dirty="0">
              <a:latin typeface="Colibri"/>
            </a:endParaRPr>
          </a:p>
          <a:p>
            <a:endParaRPr lang="el-GR" sz="1600" dirty="0">
              <a:latin typeface="Colibri"/>
            </a:endParaRPr>
          </a:p>
          <a:p>
            <a:endParaRPr lang="el-GR" dirty="0"/>
          </a:p>
          <a:p>
            <a:endParaRPr lang="en-US" dirty="0"/>
          </a:p>
        </p:txBody>
      </p:sp>
      <p:sp>
        <p:nvSpPr>
          <p:cNvPr id="4" name="Footer Placeholder 3">
            <a:extLst>
              <a:ext uri="{FF2B5EF4-FFF2-40B4-BE49-F238E27FC236}">
                <a16:creationId xmlns:a16="http://schemas.microsoft.com/office/drawing/2014/main" id="{A688983E-F568-900E-6F9F-9F36430FFB4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9358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2E3C0-8420-DEC2-BB07-48C518167711}"/>
              </a:ext>
            </a:extLst>
          </p:cNvPr>
          <p:cNvSpPr>
            <a:spLocks noGrp="1"/>
          </p:cNvSpPr>
          <p:nvPr>
            <p:ph type="title"/>
          </p:nvPr>
        </p:nvSpPr>
        <p:spPr>
          <a:xfrm>
            <a:off x="5894962" y="479493"/>
            <a:ext cx="5458838" cy="1325563"/>
          </a:xfrm>
        </p:spPr>
        <p:txBody>
          <a:bodyPr>
            <a:normAutofit/>
          </a:bodyPr>
          <a:lstStyle/>
          <a:p>
            <a:r>
              <a:rPr lang="el-GR" sz="3700" b="1"/>
              <a:t>Πίνακας περιεχομένων</a:t>
            </a:r>
            <a:br>
              <a:rPr lang="el-GR" sz="3700" b="1"/>
            </a:br>
            <a:endParaRPr lang="en-US" sz="3700"/>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diagram of a brief history of the republic&#10;&#10;Description automatically generated">
            <a:extLst>
              <a:ext uri="{FF2B5EF4-FFF2-40B4-BE49-F238E27FC236}">
                <a16:creationId xmlns:a16="http://schemas.microsoft.com/office/drawing/2014/main" id="{3ACDA56A-182A-0230-F97F-0DCA61C4F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2478228"/>
            <a:ext cx="4777381" cy="17318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E62084E-7E48-435A-291C-99176E537729}"/>
              </a:ext>
            </a:extLst>
          </p:cNvPr>
          <p:cNvSpPr>
            <a:spLocks noGrp="1"/>
          </p:cNvSpPr>
          <p:nvPr>
            <p:ph idx="1"/>
          </p:nvPr>
        </p:nvSpPr>
        <p:spPr>
          <a:xfrm>
            <a:off x="5894962" y="1984443"/>
            <a:ext cx="5458838" cy="4192520"/>
          </a:xfrm>
        </p:spPr>
        <p:txBody>
          <a:bodyPr>
            <a:normAutofit/>
          </a:bodyPr>
          <a:lstStyle/>
          <a:p>
            <a:r>
              <a:rPr lang="el-GR" sz="2200"/>
              <a:t>Η λειτουργία </a:t>
            </a:r>
            <a:r>
              <a:rPr lang="el-GR" sz="2200" b="1"/>
              <a:t>πίνακα περιεχομένων</a:t>
            </a:r>
            <a:r>
              <a:rPr lang="el-GR" sz="2200"/>
              <a:t> του Writer σάς επιτρέπει να δημιουργήσετε έναν αυτοματοποιημένο πίνακα περιεχομένων από τις επικεφαλίδες του εγγράφου σας. Αυτές οι καταχωρίσεις δημιουργούνται αυτόματα ως υπερσύνδεσμοι στον πίνακα. Κάθε φορά που γίνονται αλλαγές στο κείμενο μιας επικεφαλίδας στο σώμα του εγγράφου, αυτές οι αλλαγές εμφανίζονται αυτόματα μετά την ενημέρωση του πίνακα.</a:t>
            </a:r>
            <a:endParaRPr lang="en-US" sz="2200"/>
          </a:p>
        </p:txBody>
      </p:sp>
      <p:sp>
        <p:nvSpPr>
          <p:cNvPr id="8" name="Footer Placeholder 7">
            <a:extLst>
              <a:ext uri="{FF2B5EF4-FFF2-40B4-BE49-F238E27FC236}">
                <a16:creationId xmlns:a16="http://schemas.microsoft.com/office/drawing/2014/main" id="{33BF2537-4B0A-5BB1-057D-D59CBC0D0EFF}"/>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3275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2628-7335-E79B-2E22-37E682B090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EB6A70-D5D3-88D2-B5ED-32CFC5D70FB4}"/>
              </a:ext>
            </a:extLst>
          </p:cNvPr>
          <p:cNvSpPr>
            <a:spLocks noGrp="1"/>
          </p:cNvSpPr>
          <p:nvPr>
            <p:ph idx="1"/>
          </p:nvPr>
        </p:nvSpPr>
        <p:spPr>
          <a:xfrm>
            <a:off x="838200" y="1825625"/>
            <a:ext cx="3951083" cy="3859742"/>
          </a:xfrm>
        </p:spPr>
        <p:txBody>
          <a:bodyPr/>
          <a:lstStyle/>
          <a:p>
            <a:r>
              <a:rPr lang="el-GR" sz="1800" b="1" dirty="0"/>
              <a:t>Δημιουργία πίνακα περιεχομένων</a:t>
            </a:r>
          </a:p>
          <a:p>
            <a:r>
              <a:rPr lang="el-GR" sz="1800" dirty="0"/>
              <a:t>Ένας Πίνακας Περιεχομένων ή (ΠΠ) δημιουργείται από τις επικεφαλίδες ενός εγγράφου. Πριν εισαγάγετε τον ΠΠ, βεβαιωθείτε ότι έχετε διαθρώσει σωστά και με συνέπεια το κείμενό με χρήση επικεφαλίδων. Για παράδειγμα, μπορείτε να χρησιμοποιήσετε το στυλ Επικεφαλίδα 1 για τους τίτλους των κεφαλαίων και τα στυλ Επικεφαλίδα 2 και 3 για τις υποενότητες των κεφαλαίων</a:t>
            </a:r>
          </a:p>
          <a:p>
            <a:endParaRPr lang="en-US" dirty="0"/>
          </a:p>
        </p:txBody>
      </p:sp>
      <p:sp>
        <p:nvSpPr>
          <p:cNvPr id="5" name="TextBox 4">
            <a:extLst>
              <a:ext uri="{FF2B5EF4-FFF2-40B4-BE49-F238E27FC236}">
                <a16:creationId xmlns:a16="http://schemas.microsoft.com/office/drawing/2014/main" id="{4E1E2600-388A-16A4-BE7C-4AD5AC13AE8B}"/>
              </a:ext>
            </a:extLst>
          </p:cNvPr>
          <p:cNvSpPr txBox="1"/>
          <p:nvPr/>
        </p:nvSpPr>
        <p:spPr>
          <a:xfrm>
            <a:off x="5256292" y="1825625"/>
            <a:ext cx="6097508" cy="1754326"/>
          </a:xfrm>
          <a:prstGeom prst="rect">
            <a:avLst/>
          </a:prstGeom>
          <a:noFill/>
        </p:spPr>
        <p:txBody>
          <a:bodyPr wrap="square">
            <a:spAutoFit/>
          </a:bodyPr>
          <a:lstStyle/>
          <a:p>
            <a:r>
              <a:rPr lang="el-GR" dirty="0"/>
              <a:t>Για να εισαγάγετε έναν ΠΠ:</a:t>
            </a:r>
          </a:p>
          <a:p>
            <a:pPr>
              <a:buFont typeface="+mj-lt"/>
              <a:buAutoNum type="arabicPeriod"/>
            </a:pPr>
            <a:r>
              <a:rPr lang="el-GR" dirty="0"/>
              <a:t>Τοποθετήστε το δρομέα στη θέση που θέλετε να εμφανίζεται (συνήθως στην αρχή του εγγράφου).</a:t>
            </a:r>
          </a:p>
          <a:p>
            <a:pPr>
              <a:buFont typeface="+mj-lt"/>
              <a:buAutoNum type="arabicPeriod"/>
            </a:pPr>
            <a:r>
              <a:rPr lang="el-GR" dirty="0"/>
              <a:t>Επιλέξτε την εντολή μενού:</a:t>
            </a:r>
            <a:br>
              <a:rPr lang="el-GR" dirty="0"/>
            </a:br>
            <a:r>
              <a:rPr lang="el-GR" i="1" dirty="0"/>
              <a:t>Εισαγωγή &gt; Πίνακας περιεχομένων και ευρετηρίο &gt; Πίνακας περιεχομένων</a:t>
            </a:r>
            <a:endParaRPr lang="el-GR" dirty="0"/>
          </a:p>
        </p:txBody>
      </p:sp>
      <p:pic>
        <p:nvPicPr>
          <p:cNvPr id="7" name="Picture 6">
            <a:extLst>
              <a:ext uri="{FF2B5EF4-FFF2-40B4-BE49-F238E27FC236}">
                <a16:creationId xmlns:a16="http://schemas.microsoft.com/office/drawing/2014/main" id="{0F091A04-29E4-66CE-D276-570172FD6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939" y="4081892"/>
            <a:ext cx="5682572" cy="701096"/>
          </a:xfrm>
          <a:prstGeom prst="rect">
            <a:avLst/>
          </a:prstGeom>
        </p:spPr>
      </p:pic>
      <p:sp>
        <p:nvSpPr>
          <p:cNvPr id="8" name="Footer Placeholder 7">
            <a:extLst>
              <a:ext uri="{FF2B5EF4-FFF2-40B4-BE49-F238E27FC236}">
                <a16:creationId xmlns:a16="http://schemas.microsoft.com/office/drawing/2014/main" id="{5E01897B-9302-7778-4F73-396308C2BDC8}"/>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46568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1E69E9EE-7D66-1A25-AE0F-EC801DFE1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040810"/>
            <a:ext cx="4777381" cy="26036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26DFD-64DF-FCF2-EB90-0E9185BD0887}"/>
              </a:ext>
            </a:extLst>
          </p:cNvPr>
          <p:cNvSpPr>
            <a:spLocks noGrp="1"/>
          </p:cNvSpPr>
          <p:nvPr>
            <p:ph type="title"/>
          </p:nvPr>
        </p:nvSpPr>
        <p:spPr>
          <a:xfrm>
            <a:off x="838201" y="479493"/>
            <a:ext cx="5257800" cy="1325563"/>
          </a:xfrm>
        </p:spPr>
        <p:txBody>
          <a:bodyPr>
            <a:normAutofit/>
          </a:bodyPr>
          <a:lstStyle/>
          <a:p>
            <a:endParaRPr lang="en-US"/>
          </a:p>
        </p:txBody>
      </p:sp>
      <p:sp>
        <p:nvSpPr>
          <p:cNvPr id="3" name="Content Placeholder 2">
            <a:extLst>
              <a:ext uri="{FF2B5EF4-FFF2-40B4-BE49-F238E27FC236}">
                <a16:creationId xmlns:a16="http://schemas.microsoft.com/office/drawing/2014/main" id="{6656F207-954B-DB9D-FA6A-A642213FBE58}"/>
              </a:ext>
            </a:extLst>
          </p:cNvPr>
          <p:cNvSpPr>
            <a:spLocks noGrp="1"/>
          </p:cNvSpPr>
          <p:nvPr>
            <p:ph idx="1"/>
          </p:nvPr>
        </p:nvSpPr>
        <p:spPr>
          <a:xfrm>
            <a:off x="838201" y="1984443"/>
            <a:ext cx="5257800" cy="4192520"/>
          </a:xfrm>
        </p:spPr>
        <p:txBody>
          <a:bodyPr>
            <a:normAutofit/>
          </a:bodyPr>
          <a:lstStyle/>
          <a:p>
            <a:r>
              <a:rPr lang="el-GR" sz="2400"/>
              <a:t>Με την παραπάνω εντολή θα εμφανιστεί το παράθυρο Εισαγωγή ευρετηρίου και ΠΠ. Μπορείτε να δείτε μια προεπισκόπηση του στην αριστερή πλευρά του παραθύρου. Πατήστε Εντάξει για να συνεχίσετε.</a:t>
            </a:r>
            <a:endParaRPr lang="en-US" sz="2400"/>
          </a:p>
        </p:txBody>
      </p:sp>
      <p:sp>
        <p:nvSpPr>
          <p:cNvPr id="6" name="Footer Placeholder 5">
            <a:extLst>
              <a:ext uri="{FF2B5EF4-FFF2-40B4-BE49-F238E27FC236}">
                <a16:creationId xmlns:a16="http://schemas.microsoft.com/office/drawing/2014/main" id="{A7702CF5-28C7-D284-E771-8F4CC86E5741}"/>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7876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665D86-A56B-4934-268B-1EB63C625770}"/>
              </a:ext>
            </a:extLst>
          </p:cNvPr>
          <p:cNvSpPr>
            <a:spLocks noGrp="1"/>
          </p:cNvSpPr>
          <p:nvPr>
            <p:ph type="title"/>
          </p:nvPr>
        </p:nvSpPr>
        <p:spPr>
          <a:xfrm>
            <a:off x="1524000" y="3349167"/>
            <a:ext cx="9144000" cy="1748373"/>
          </a:xfrm>
        </p:spPr>
        <p:txBody>
          <a:bodyPr vert="horz" lIns="91440" tIns="45720" rIns="91440" bIns="45720" rtlCol="0" anchor="b">
            <a:normAutofit/>
          </a:bodyPr>
          <a:lstStyle/>
          <a:p>
            <a:pPr algn="ctr"/>
            <a:r>
              <a:rPr lang="en-US" sz="2400" kern="1200" dirty="0">
                <a:solidFill>
                  <a:schemeClr val="tx1"/>
                </a:solidFill>
                <a:latin typeface="+mj-lt"/>
                <a:ea typeface="+mj-ea"/>
                <a:cs typeface="+mj-cs"/>
              </a:rPr>
              <a:t>Ο ΠΠ </a:t>
            </a:r>
            <a:r>
              <a:rPr lang="en-US" sz="2400" kern="1200" dirty="0" err="1">
                <a:solidFill>
                  <a:schemeClr val="tx1"/>
                </a:solidFill>
                <a:latin typeface="+mj-lt"/>
                <a:ea typeface="+mj-ea"/>
                <a:cs typeface="+mj-cs"/>
              </a:rPr>
              <a:t>δημιουργείτε</a:t>
            </a:r>
            <a:r>
              <a:rPr lang="en-US" sz="2400" kern="1200" dirty="0">
                <a:solidFill>
                  <a:schemeClr val="tx1"/>
                </a:solidFill>
                <a:latin typeface="+mj-lt"/>
                <a:ea typeface="+mj-ea"/>
                <a:cs typeface="+mj-cs"/>
              </a:rPr>
              <a:t> α</a:t>
            </a:r>
            <a:r>
              <a:rPr lang="en-US" sz="2400" kern="1200" dirty="0" err="1">
                <a:solidFill>
                  <a:schemeClr val="tx1"/>
                </a:solidFill>
                <a:latin typeface="+mj-lt"/>
                <a:ea typeface="+mj-ea"/>
                <a:cs typeface="+mj-cs"/>
              </a:rPr>
              <a:t>υτόμ</a:t>
            </a:r>
            <a:r>
              <a:rPr lang="en-US" sz="2400" kern="1200" dirty="0">
                <a:solidFill>
                  <a:schemeClr val="tx1"/>
                </a:solidFill>
                <a:latin typeface="+mj-lt"/>
                <a:ea typeface="+mj-ea"/>
                <a:cs typeface="+mj-cs"/>
              </a:rPr>
              <a:t>ατα στη θέση που ορίσμαμε και εμφανίζεται με γκρίζο φόντο. </a:t>
            </a:r>
            <a:r>
              <a:rPr lang="en-US" sz="2400" kern="1200" dirty="0" err="1">
                <a:solidFill>
                  <a:schemeClr val="tx1"/>
                </a:solidFill>
                <a:latin typeface="+mj-lt"/>
                <a:ea typeface="+mj-ea"/>
                <a:cs typeface="+mj-cs"/>
              </a:rPr>
              <a:t>Αυτό</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το</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φόντο</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είν</a:t>
            </a:r>
            <a:r>
              <a:rPr lang="en-US" sz="2400" kern="1200" dirty="0">
                <a:solidFill>
                  <a:schemeClr val="tx1"/>
                </a:solidFill>
                <a:latin typeface="+mj-lt"/>
                <a:ea typeface="+mj-ea"/>
                <a:cs typeface="+mj-cs"/>
              </a:rPr>
              <a:t>αι για να σας υπενθυμίσει ότι το κείμενο δημιουργείται αυτόματα και δεν εμφανίζεται στην εκτυπώση</a:t>
            </a:r>
          </a:p>
        </p:txBody>
      </p:sp>
      <p:pic>
        <p:nvPicPr>
          <p:cNvPr id="5" name="Content Placeholder 4" descr="A screenshot of a computer&#10;&#10;Description automatically generated">
            <a:extLst>
              <a:ext uri="{FF2B5EF4-FFF2-40B4-BE49-F238E27FC236}">
                <a16:creationId xmlns:a16="http://schemas.microsoft.com/office/drawing/2014/main" id="{FFAD1AAB-9419-3622-94B3-49217AA63A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018" y="643467"/>
            <a:ext cx="9433962" cy="2452830"/>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21" name="Oval 20">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A36C3B-5566-AB11-FBBA-CC81C463459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25568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A1F0-E017-5D91-B17B-C3C19F51025B}"/>
              </a:ext>
            </a:extLst>
          </p:cNvPr>
          <p:cNvSpPr>
            <a:spLocks noGrp="1"/>
          </p:cNvSpPr>
          <p:nvPr>
            <p:ph type="title"/>
          </p:nvPr>
        </p:nvSpPr>
        <p:spPr/>
        <p:txBody>
          <a:bodyPr/>
          <a:lstStyle/>
          <a:p>
            <a:r>
              <a:rPr lang="el-GR" b="1" dirty="0"/>
              <a:t>Επεξεργασία του </a:t>
            </a:r>
            <a:r>
              <a:rPr lang="en-US" b="1" dirty="0"/>
              <a:t>TOC</a:t>
            </a:r>
            <a:br>
              <a:rPr lang="en-US" b="1" dirty="0"/>
            </a:br>
            <a:endParaRPr lang="en-US" dirty="0"/>
          </a:p>
        </p:txBody>
      </p:sp>
      <p:sp>
        <p:nvSpPr>
          <p:cNvPr id="3" name="Content Placeholder 2">
            <a:extLst>
              <a:ext uri="{FF2B5EF4-FFF2-40B4-BE49-F238E27FC236}">
                <a16:creationId xmlns:a16="http://schemas.microsoft.com/office/drawing/2014/main" id="{E89394D3-6C5E-C7FE-9F2C-591C2E667036}"/>
              </a:ext>
            </a:extLst>
          </p:cNvPr>
          <p:cNvSpPr>
            <a:spLocks noGrp="1"/>
          </p:cNvSpPr>
          <p:nvPr>
            <p:ph idx="1"/>
          </p:nvPr>
        </p:nvSpPr>
        <p:spPr>
          <a:xfrm>
            <a:off x="756719" y="1400112"/>
            <a:ext cx="4893310" cy="3081353"/>
          </a:xfrm>
        </p:spPr>
        <p:txBody>
          <a:bodyPr>
            <a:normAutofit fontScale="85000" lnSpcReduction="20000"/>
          </a:bodyPr>
          <a:lstStyle/>
          <a:p>
            <a:r>
              <a:rPr lang="el-GR" sz="2400" dirty="0"/>
              <a:t>Τις περισσότερες φορές οι προεπιλεγμένες ρυθμίσεις για τον πίνακα περιεχομένων είναι αρκετές. Αν θέλετε να αλλάξετε την εμφάνιση και άλλες ρυθμίσεις του ΠΠ θα πρέπει να κάνετε επεξεργασία.</a:t>
            </a:r>
          </a:p>
          <a:p>
            <a:r>
              <a:rPr lang="el-GR" sz="2400" dirty="0"/>
              <a:t>Για να επεξεργαστείτε έναν ΠΠ:</a:t>
            </a:r>
          </a:p>
          <a:p>
            <a:pPr>
              <a:buFont typeface="+mj-lt"/>
              <a:buAutoNum type="arabicPeriod"/>
            </a:pPr>
            <a:r>
              <a:rPr lang="el-GR" sz="2400" dirty="0"/>
              <a:t>Κάντε δεξί κλικ οπουδήποτε μέσα στο ΠΠ</a:t>
            </a:r>
          </a:p>
          <a:p>
            <a:pPr>
              <a:buFont typeface="+mj-lt"/>
              <a:buAutoNum type="arabicPeriod"/>
            </a:pPr>
            <a:r>
              <a:rPr lang="el-GR" sz="2400" dirty="0"/>
              <a:t>Επιλέξτε την εντολή Επεξεργασία του πίνακα περιεχομένων από το μενού περιβάλλοντος.</a:t>
            </a:r>
          </a:p>
          <a:p>
            <a:endParaRPr lang="en-US" dirty="0"/>
          </a:p>
        </p:txBody>
      </p:sp>
      <p:pic>
        <p:nvPicPr>
          <p:cNvPr id="5" name="Picture 4" descr="A green and black text&#10;&#10;Description automatically generated">
            <a:extLst>
              <a:ext uri="{FF2B5EF4-FFF2-40B4-BE49-F238E27FC236}">
                <a16:creationId xmlns:a16="http://schemas.microsoft.com/office/drawing/2014/main" id="{E2630465-65A7-4898-D8FE-F515AE1DB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80" y="4724463"/>
            <a:ext cx="3562350" cy="733425"/>
          </a:xfrm>
          <a:prstGeom prst="rect">
            <a:avLst/>
          </a:prstGeom>
        </p:spPr>
      </p:pic>
      <p:sp>
        <p:nvSpPr>
          <p:cNvPr id="7" name="TextBox 6">
            <a:extLst>
              <a:ext uri="{FF2B5EF4-FFF2-40B4-BE49-F238E27FC236}">
                <a16:creationId xmlns:a16="http://schemas.microsoft.com/office/drawing/2014/main" id="{E96755DD-072A-B382-D9F0-6D9DA8F40932}"/>
              </a:ext>
            </a:extLst>
          </p:cNvPr>
          <p:cNvSpPr txBox="1"/>
          <p:nvPr/>
        </p:nvSpPr>
        <p:spPr>
          <a:xfrm>
            <a:off x="5909697" y="1505777"/>
            <a:ext cx="6097604" cy="646331"/>
          </a:xfrm>
          <a:prstGeom prst="rect">
            <a:avLst/>
          </a:prstGeom>
          <a:noFill/>
        </p:spPr>
        <p:txBody>
          <a:bodyPr wrap="square">
            <a:spAutoFit/>
          </a:bodyPr>
          <a:lstStyle/>
          <a:p>
            <a:r>
              <a:rPr lang="el-GR" dirty="0"/>
              <a:t>Στη καρτέλα Ευρετήριο ή πίνακας περιεχομένων μπορείτε για παράδειγμα να αλλάξετε τον τίτλο του πίνακα περιεχομένων.</a:t>
            </a:r>
            <a:endParaRPr lang="en-US" dirty="0"/>
          </a:p>
        </p:txBody>
      </p:sp>
      <p:pic>
        <p:nvPicPr>
          <p:cNvPr id="9" name="Picture 8" descr="A screenshot of a computer&#10;&#10;Description automatically generated">
            <a:extLst>
              <a:ext uri="{FF2B5EF4-FFF2-40B4-BE49-F238E27FC236}">
                <a16:creationId xmlns:a16="http://schemas.microsoft.com/office/drawing/2014/main" id="{F48FAA63-4B5C-41F4-55B3-BD956D28D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571" y="2934243"/>
            <a:ext cx="4953000" cy="1771650"/>
          </a:xfrm>
          <a:prstGeom prst="rect">
            <a:avLst/>
          </a:prstGeom>
        </p:spPr>
      </p:pic>
      <p:sp>
        <p:nvSpPr>
          <p:cNvPr id="10" name="Footer Placeholder 9">
            <a:extLst>
              <a:ext uri="{FF2B5EF4-FFF2-40B4-BE49-F238E27FC236}">
                <a16:creationId xmlns:a16="http://schemas.microsoft.com/office/drawing/2014/main" id="{3CDA25DE-B6B1-27FA-4881-76077628F535}"/>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2048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9867-9377-91F7-E694-F73A13CDD31B}"/>
              </a:ext>
            </a:extLst>
          </p:cNvPr>
          <p:cNvSpPr>
            <a:spLocks noGrp="1"/>
          </p:cNvSpPr>
          <p:nvPr>
            <p:ph type="title"/>
          </p:nvPr>
        </p:nvSpPr>
        <p:spPr/>
        <p:txBody>
          <a:bodyPr/>
          <a:lstStyle/>
          <a:p>
            <a:r>
              <a:rPr lang="el-GR" b="1" dirty="0"/>
              <a:t>Ενημέρωση και διαγραφή</a:t>
            </a:r>
            <a:br>
              <a:rPr lang="el-GR" b="1" dirty="0"/>
            </a:br>
            <a:endParaRPr lang="en-US" dirty="0"/>
          </a:p>
        </p:txBody>
      </p:sp>
      <p:sp>
        <p:nvSpPr>
          <p:cNvPr id="3" name="Content Placeholder 2">
            <a:extLst>
              <a:ext uri="{FF2B5EF4-FFF2-40B4-BE49-F238E27FC236}">
                <a16:creationId xmlns:a16="http://schemas.microsoft.com/office/drawing/2014/main" id="{F87CA2DD-BE32-29D3-0221-E2DBCD930AC7}"/>
              </a:ext>
            </a:extLst>
          </p:cNvPr>
          <p:cNvSpPr>
            <a:spLocks noGrp="1"/>
          </p:cNvSpPr>
          <p:nvPr>
            <p:ph idx="1"/>
          </p:nvPr>
        </p:nvSpPr>
        <p:spPr>
          <a:xfrm>
            <a:off x="838200" y="1825625"/>
            <a:ext cx="10515600" cy="2139793"/>
          </a:xfrm>
        </p:spPr>
        <p:txBody>
          <a:bodyPr>
            <a:normAutofit/>
          </a:bodyPr>
          <a:lstStyle/>
          <a:p>
            <a:r>
              <a:rPr lang="el-GR" sz="2400" dirty="0"/>
              <a:t>Κάθε φορά που κάνετε αλλαγές στο κείμενο μέσα στις επικεφαλίδες, προσθέστε ή διαγράψτε μια επικεφαλίδα, αυτές οι αλλαγές δεν εμφανίζονται αυτόματα στον ΠΠ. Για να εφαρμοστούν οι αλλαγές και να ενημερωθεί ο ΠΠ επιλέξτε την εντολή</a:t>
            </a:r>
            <a:r>
              <a:rPr lang="el-GR" sz="2400" i="1" dirty="0"/>
              <a:t> Ενημέρωση του πίνακα περιεχομένων</a:t>
            </a:r>
            <a:r>
              <a:rPr lang="el-GR" sz="2400" dirty="0"/>
              <a:t> από το μενού περιβάλλοντος. Με παρόμοιο τρόπο γίνμεται η διαγραφή του ΠΠ με την εντολή </a:t>
            </a:r>
            <a:r>
              <a:rPr lang="el-GR" sz="2400" i="1" dirty="0"/>
              <a:t>Διαγραφή του πίνακα περιεχομένων</a:t>
            </a:r>
            <a:r>
              <a:rPr lang="el-GR" sz="2400" dirty="0"/>
              <a:t>.</a:t>
            </a:r>
            <a:endParaRPr lang="en-US" sz="2400" dirty="0"/>
          </a:p>
        </p:txBody>
      </p:sp>
      <p:pic>
        <p:nvPicPr>
          <p:cNvPr id="5" name="Picture 4" descr="A green and black text&#10;&#10;Description automatically generated">
            <a:extLst>
              <a:ext uri="{FF2B5EF4-FFF2-40B4-BE49-F238E27FC236}">
                <a16:creationId xmlns:a16="http://schemas.microsoft.com/office/drawing/2014/main" id="{B744DFCB-12F0-F801-F75C-67E2EE3D1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259" y="4284504"/>
            <a:ext cx="3562350" cy="733425"/>
          </a:xfrm>
          <a:prstGeom prst="rect">
            <a:avLst/>
          </a:prstGeom>
        </p:spPr>
      </p:pic>
      <p:sp>
        <p:nvSpPr>
          <p:cNvPr id="6" name="Footer Placeholder 5">
            <a:extLst>
              <a:ext uri="{FF2B5EF4-FFF2-40B4-BE49-F238E27FC236}">
                <a16:creationId xmlns:a16="http://schemas.microsoft.com/office/drawing/2014/main" id="{8FC1CE69-BAAB-9030-AFE2-F4D850906469}"/>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2746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A447-896E-4207-A1D1-CD6C92C17B32}"/>
              </a:ext>
            </a:extLst>
          </p:cNvPr>
          <p:cNvSpPr>
            <a:spLocks noGrp="1"/>
          </p:cNvSpPr>
          <p:nvPr>
            <p:ph type="title"/>
          </p:nvPr>
        </p:nvSpPr>
        <p:spPr/>
        <p:txBody>
          <a:bodyPr/>
          <a:lstStyle/>
          <a:p>
            <a:r>
              <a:rPr lang="el-GR" dirty="0"/>
              <a:t>Άσκηση </a:t>
            </a:r>
            <a:endParaRPr lang="en-US" dirty="0"/>
          </a:p>
        </p:txBody>
      </p:sp>
      <p:pic>
        <p:nvPicPr>
          <p:cNvPr id="5" name="Content Placeholder 4" descr="A close up of a paper&#10;&#10;Description automatically generated">
            <a:extLst>
              <a:ext uri="{FF2B5EF4-FFF2-40B4-BE49-F238E27FC236}">
                <a16:creationId xmlns:a16="http://schemas.microsoft.com/office/drawing/2014/main" id="{0BE7CB65-594D-43FF-6705-CFAAE2587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1476" y="2555526"/>
            <a:ext cx="6623629" cy="3397650"/>
          </a:xfrm>
        </p:spPr>
      </p:pic>
      <p:sp>
        <p:nvSpPr>
          <p:cNvPr id="6" name="TextBox 5">
            <a:extLst>
              <a:ext uri="{FF2B5EF4-FFF2-40B4-BE49-F238E27FC236}">
                <a16:creationId xmlns:a16="http://schemas.microsoft.com/office/drawing/2014/main" id="{CD7F7577-F7B3-FA1F-E347-3FFFA7D4D23C}"/>
              </a:ext>
            </a:extLst>
          </p:cNvPr>
          <p:cNvSpPr txBox="1"/>
          <p:nvPr/>
        </p:nvSpPr>
        <p:spPr>
          <a:xfrm>
            <a:off x="642380" y="1457862"/>
            <a:ext cx="11101822" cy="923330"/>
          </a:xfrm>
          <a:prstGeom prst="rect">
            <a:avLst/>
          </a:prstGeom>
          <a:noFill/>
        </p:spPr>
        <p:txBody>
          <a:bodyPr wrap="none" rtlCol="0">
            <a:spAutoFit/>
          </a:bodyPr>
          <a:lstStyle/>
          <a:p>
            <a:r>
              <a:rPr lang="el-GR" dirty="0"/>
              <a:t>Να δημιουργήσετε στο κείμενο που σας δίνετε έναν πίνακα περιεχομένων.Να χρησιμοποιήσετε  την μορφοποίηση</a:t>
            </a:r>
          </a:p>
          <a:p>
            <a:r>
              <a:rPr lang="el-GR" dirty="0"/>
              <a:t>Που φαίνετε παρακάτω.Για τίτλο να ορίσετε το Στυλ </a:t>
            </a:r>
            <a:r>
              <a:rPr lang="en-US" dirty="0"/>
              <a:t>Arial 22</a:t>
            </a:r>
            <a:r>
              <a:rPr lang="el-GR" dirty="0"/>
              <a:t>στ. ,Κεφαλίδα 1 να ορίσετε το Στυλ </a:t>
            </a:r>
            <a:r>
              <a:rPr lang="en-US" dirty="0"/>
              <a:t>Arial 2</a:t>
            </a:r>
            <a:r>
              <a:rPr lang="el-GR" dirty="0"/>
              <a:t>0στ.</a:t>
            </a:r>
          </a:p>
          <a:p>
            <a:r>
              <a:rPr lang="el-GR" dirty="0"/>
              <a:t>Κεφαλίδα 2 να ορίσετε το Στυλ </a:t>
            </a:r>
            <a:r>
              <a:rPr lang="en-US" dirty="0"/>
              <a:t>Arial </a:t>
            </a:r>
            <a:r>
              <a:rPr lang="el-GR" dirty="0"/>
              <a:t>18στ.,Σώμα Κειμένου να ορίσετε το Στυλ </a:t>
            </a:r>
            <a:r>
              <a:rPr lang="en-US" dirty="0"/>
              <a:t>Arial </a:t>
            </a:r>
            <a:r>
              <a:rPr lang="el-GR" dirty="0"/>
              <a:t>12στ.</a:t>
            </a:r>
            <a:endParaRPr lang="en-US" dirty="0"/>
          </a:p>
        </p:txBody>
      </p:sp>
      <p:sp>
        <p:nvSpPr>
          <p:cNvPr id="7" name="Footer Placeholder 6">
            <a:extLst>
              <a:ext uri="{FF2B5EF4-FFF2-40B4-BE49-F238E27FC236}">
                <a16:creationId xmlns:a16="http://schemas.microsoft.com/office/drawing/2014/main" id="{65905C98-6D4B-F0F8-FDB0-B8AAFDAF3F82}"/>
              </a:ext>
            </a:extLst>
          </p:cNvPr>
          <p:cNvSpPr>
            <a:spLocks noGrp="1"/>
          </p:cNvSpPr>
          <p:nvPr>
            <p:ph type="ftr" sz="quarter" idx="11"/>
          </p:nvPr>
        </p:nvSpPr>
        <p:spPr/>
        <p:txBody>
          <a:bodyPr/>
          <a:lstStyle/>
          <a:p>
            <a:r>
              <a:rPr lang="el-GR" dirty="0"/>
              <a:t>Διδάσκων: Γκούτζιος Στέφανος</a:t>
            </a:r>
            <a:endParaRPr lang="en-US" dirty="0"/>
          </a:p>
        </p:txBody>
      </p:sp>
    </p:spTree>
    <p:extLst>
      <p:ext uri="{BB962C8B-B14F-4D97-AF65-F5344CB8AC3E}">
        <p14:creationId xmlns:p14="http://schemas.microsoft.com/office/powerpoint/2010/main" val="96865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413085-C2CB-0A97-169B-CB8BF60A0DB4}"/>
              </a:ext>
            </a:extLst>
          </p:cNvPr>
          <p:cNvSpPr>
            <a:spLocks noGrp="1"/>
          </p:cNvSpPr>
          <p:nvPr>
            <p:ph type="title"/>
          </p:nvPr>
        </p:nvSpPr>
        <p:spPr>
          <a:xfrm>
            <a:off x="686834" y="1153572"/>
            <a:ext cx="3200400" cy="4461163"/>
          </a:xfrm>
        </p:spPr>
        <p:txBody>
          <a:bodyPr>
            <a:normAutofit/>
          </a:bodyPr>
          <a:lstStyle/>
          <a:p>
            <a:r>
              <a:rPr lang="el-GR" b="1" dirty="0"/>
              <a:t>Δημιουργία Πινάκων</a:t>
            </a:r>
            <a:br>
              <a:rPr lang="el-GR" b="1" dirty="0"/>
            </a:br>
            <a:endParaRPr lang="en-US" dirty="0">
              <a:solidFill>
                <a:srgbClr val="FFFFFF"/>
              </a:solidFill>
            </a:endParaRPr>
          </a:p>
        </p:txBody>
      </p:sp>
      <p:sp>
        <p:nvSpPr>
          <p:cNvPr id="3" name="Content Placeholder 2">
            <a:extLst>
              <a:ext uri="{FF2B5EF4-FFF2-40B4-BE49-F238E27FC236}">
                <a16:creationId xmlns:a16="http://schemas.microsoft.com/office/drawing/2014/main" id="{D6EEBAEC-DA59-278D-99A8-9E5110E7570D}"/>
              </a:ext>
            </a:extLst>
          </p:cNvPr>
          <p:cNvSpPr>
            <a:spLocks noGrp="1"/>
          </p:cNvSpPr>
          <p:nvPr>
            <p:ph idx="1"/>
          </p:nvPr>
        </p:nvSpPr>
        <p:spPr>
          <a:xfrm>
            <a:off x="4447308" y="591344"/>
            <a:ext cx="6906491" cy="5585619"/>
          </a:xfrm>
        </p:spPr>
        <p:txBody>
          <a:bodyPr anchor="ctr">
            <a:normAutofit/>
          </a:bodyPr>
          <a:lstStyle/>
          <a:p>
            <a:r>
              <a:rPr lang="el-GR" sz="2200" dirty="0"/>
              <a:t>Οι πίνακες είναι ένας χρήσιμος τρόπος για να οργανώσετε και να παρουσιάσετε μεγάλες ποσότητες πληροφοριών, όπως για παράδειγμα:</a:t>
            </a:r>
          </a:p>
          <a:p>
            <a:pPr>
              <a:buFont typeface="Arial" panose="020B0604020202020204" pitchFamily="34" charset="0"/>
              <a:buChar char="•"/>
            </a:pPr>
            <a:r>
              <a:rPr lang="el-GR" sz="2200" dirty="0"/>
              <a:t>Τεχνικές, οικονομικές ή στατιστικές εκθέσεις.</a:t>
            </a:r>
          </a:p>
          <a:p>
            <a:pPr>
              <a:buFont typeface="Arial" panose="020B0604020202020204" pitchFamily="34" charset="0"/>
              <a:buChar char="•"/>
            </a:pPr>
            <a:r>
              <a:rPr lang="el-GR" sz="2200" dirty="0"/>
              <a:t>Κατάλογος προϊόντων με τιμές και χαρακτηριστικά.</a:t>
            </a:r>
          </a:p>
          <a:p>
            <a:pPr>
              <a:buFont typeface="Arial" panose="020B0604020202020204" pitchFamily="34" charset="0"/>
              <a:buChar char="•"/>
            </a:pPr>
            <a:r>
              <a:rPr lang="el-GR" sz="2200" dirty="0"/>
              <a:t>Λίστες ονομάτων με διεύθυνση και άλλες πληροφορίες.</a:t>
            </a:r>
          </a:p>
          <a:p>
            <a:r>
              <a:rPr lang="el-GR" sz="2200" dirty="0"/>
              <a:t>Οι πίνακες μπορούν επίσης να χρησιμοποιηθούν για τη δημιουργία πιο σύνθετων διατάξεων σε μια σελίδα όπως και για την τοποθέτηση και ευθυγράμμιση κειμένου και γραφικών.</a:t>
            </a:r>
          </a:p>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17B399-9E0B-F32E-687F-BE31CE9F390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1612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B65A-7E43-8BCA-4366-A762052AA0E6}"/>
              </a:ext>
            </a:extLst>
          </p:cNvPr>
          <p:cNvSpPr>
            <a:spLocks noGrp="1"/>
          </p:cNvSpPr>
          <p:nvPr>
            <p:ph type="title"/>
          </p:nvPr>
        </p:nvSpPr>
        <p:spPr/>
        <p:txBody>
          <a:bodyPr/>
          <a:lstStyle/>
          <a:p>
            <a:r>
              <a:rPr lang="el-GR" b="1" dirty="0"/>
              <a:t>Τι είναι ένας πίνακας</a:t>
            </a:r>
            <a:br>
              <a:rPr lang="el-GR" b="1" dirty="0"/>
            </a:br>
            <a:endParaRPr lang="en-US" dirty="0"/>
          </a:p>
        </p:txBody>
      </p:sp>
      <p:sp>
        <p:nvSpPr>
          <p:cNvPr id="3" name="Content Placeholder 2">
            <a:extLst>
              <a:ext uri="{FF2B5EF4-FFF2-40B4-BE49-F238E27FC236}">
                <a16:creationId xmlns:a16="http://schemas.microsoft.com/office/drawing/2014/main" id="{B3C06BAF-BD6A-7B93-0D55-224260D361C2}"/>
              </a:ext>
            </a:extLst>
          </p:cNvPr>
          <p:cNvSpPr>
            <a:spLocks noGrp="1"/>
          </p:cNvSpPr>
          <p:nvPr>
            <p:ph idx="1"/>
          </p:nvPr>
        </p:nvSpPr>
        <p:spPr>
          <a:xfrm>
            <a:off x="838200" y="1861839"/>
            <a:ext cx="10515600" cy="1705226"/>
          </a:xfrm>
        </p:spPr>
        <p:txBody>
          <a:bodyPr>
            <a:normAutofit/>
          </a:bodyPr>
          <a:lstStyle/>
          <a:p>
            <a:r>
              <a:rPr lang="el-GR" sz="1800" dirty="0"/>
              <a:t>Όπως φαίνεται στην παρακάτω εικόνα ένας πίνακας αποτελείται από </a:t>
            </a:r>
            <a:r>
              <a:rPr lang="el-GR" sz="1800" b="1" dirty="0"/>
              <a:t>γραμμές</a:t>
            </a:r>
            <a:r>
              <a:rPr lang="el-GR" sz="1800" dirty="0"/>
              <a:t> και </a:t>
            </a:r>
            <a:r>
              <a:rPr lang="el-GR" sz="1800" b="1" dirty="0"/>
              <a:t>στήλες</a:t>
            </a:r>
            <a:r>
              <a:rPr lang="el-GR" sz="1800" dirty="0"/>
              <a:t>. Συνήθως, η πρώτη σειρά περιέχει μια κεφαλίδα με τα ονόματα των στηλών. Κάθε σειρά ή στήλη περιέχει </a:t>
            </a:r>
            <a:r>
              <a:rPr lang="el-GR" sz="1800" b="1" dirty="0"/>
              <a:t>κελιά</a:t>
            </a:r>
            <a:r>
              <a:rPr lang="el-GR" sz="1800" dirty="0"/>
              <a:t> όπου εισάγουμε τα δεδομένα πίνακα (κείμενο ή γραφικά)</a:t>
            </a:r>
            <a:endParaRPr lang="en-US" sz="1800" b="1" dirty="0"/>
          </a:p>
        </p:txBody>
      </p:sp>
      <p:pic>
        <p:nvPicPr>
          <p:cNvPr id="8" name="Picture 7" descr="A close-up of a address&#10;&#10;Description automatically generated">
            <a:extLst>
              <a:ext uri="{FF2B5EF4-FFF2-40B4-BE49-F238E27FC236}">
                <a16:creationId xmlns:a16="http://schemas.microsoft.com/office/drawing/2014/main" id="{6B0647D9-AA81-F0AC-1132-D4F3695BA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268" y="3550013"/>
            <a:ext cx="6557305" cy="1283948"/>
          </a:xfrm>
          <a:prstGeom prst="rect">
            <a:avLst/>
          </a:prstGeom>
        </p:spPr>
      </p:pic>
      <p:sp>
        <p:nvSpPr>
          <p:cNvPr id="9" name="TextBox 8">
            <a:extLst>
              <a:ext uri="{FF2B5EF4-FFF2-40B4-BE49-F238E27FC236}">
                <a16:creationId xmlns:a16="http://schemas.microsoft.com/office/drawing/2014/main" id="{A283968E-8B8F-3345-00E4-9173FE77E5E3}"/>
              </a:ext>
            </a:extLst>
          </p:cNvPr>
          <p:cNvSpPr txBox="1"/>
          <p:nvPr/>
        </p:nvSpPr>
        <p:spPr>
          <a:xfrm>
            <a:off x="511630" y="5037091"/>
            <a:ext cx="11342144" cy="646331"/>
          </a:xfrm>
          <a:prstGeom prst="rect">
            <a:avLst/>
          </a:prstGeom>
          <a:noFill/>
        </p:spPr>
        <p:txBody>
          <a:bodyPr wrap="none" rtlCol="0">
            <a:spAutoFit/>
          </a:bodyPr>
          <a:lstStyle/>
          <a:p>
            <a:r>
              <a:rPr lang="el-GR" dirty="0"/>
              <a:t>Προτού εισαγάγετε έναν πίνακα σε ένα έγγραφο, βοηθάει να έχετε μια εκτίμηση του αριθμού των γραμμών και των</a:t>
            </a:r>
          </a:p>
          <a:p>
            <a:r>
              <a:rPr lang="el-GR" dirty="0"/>
              <a:t> στηλών που απαιτούνται. Η γραμμή ορίζεται από μια οριζόντια σειρά κελιών, ενώ μια στήλη είναι μια κάθετη σειρά.</a:t>
            </a:r>
            <a:endParaRPr lang="en-US" dirty="0"/>
          </a:p>
        </p:txBody>
      </p:sp>
      <p:sp>
        <p:nvSpPr>
          <p:cNvPr id="10" name="Footer Placeholder 9">
            <a:extLst>
              <a:ext uri="{FF2B5EF4-FFF2-40B4-BE49-F238E27FC236}">
                <a16:creationId xmlns:a16="http://schemas.microsoft.com/office/drawing/2014/main" id="{998D924E-48D4-E3D6-856B-0309E92F6E8C}"/>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1352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8FB1-B386-A414-71A9-AB9336A16BBA}"/>
              </a:ext>
            </a:extLst>
          </p:cNvPr>
          <p:cNvSpPr>
            <a:spLocks noGrp="1"/>
          </p:cNvSpPr>
          <p:nvPr>
            <p:ph type="title"/>
          </p:nvPr>
        </p:nvSpPr>
        <p:spPr/>
        <p:txBody>
          <a:bodyPr/>
          <a:lstStyle/>
          <a:p>
            <a:r>
              <a:rPr lang="el-GR" b="1" dirty="0"/>
              <a:t>Εισαγωγή νέου πίνακα</a:t>
            </a:r>
            <a:br>
              <a:rPr lang="el-GR" b="1" dirty="0"/>
            </a:br>
            <a:endParaRPr lang="en-US" dirty="0"/>
          </a:p>
        </p:txBody>
      </p:sp>
      <p:sp>
        <p:nvSpPr>
          <p:cNvPr id="6" name="Rectangle 5">
            <a:extLst>
              <a:ext uri="{FF2B5EF4-FFF2-40B4-BE49-F238E27FC236}">
                <a16:creationId xmlns:a16="http://schemas.microsoft.com/office/drawing/2014/main" id="{631F3825-DBAD-5297-EE35-E0ECBC3F3256}"/>
              </a:ext>
            </a:extLst>
          </p:cNvPr>
          <p:cNvSpPr>
            <a:spLocks noChangeArrowheads="1"/>
          </p:cNvSpPr>
          <p:nvPr/>
        </p:nvSpPr>
        <p:spPr bwMode="auto">
          <a:xfrm>
            <a:off x="838200" y="1801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latin typeface="Arial" panose="020B0604020202020204" pitchFamily="34" charset="0"/>
              </a:rPr>
              <a:t>Γι</a:t>
            </a:r>
            <a:r>
              <a:rPr kumimoji="0" lang="en-US" altLang="en-US" sz="1800" b="0" i="0" u="none" strike="noStrike" cap="none" normalizeH="0" baseline="0" dirty="0">
                <a:ln>
                  <a:noFill/>
                </a:ln>
                <a:solidFill>
                  <a:schemeClr val="tx1"/>
                </a:solidFill>
                <a:effectLst/>
                <a:latin typeface="Arial" panose="020B0604020202020204" pitchFamily="34" charset="0"/>
              </a:rPr>
              <a:t>α να εισαγάγετε νέο πίνακα, τοποθετήστε το δρομέα όπου θέλετε να εμφανίζεται ο πίνακας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err="1">
                <a:ln>
                  <a:noFill/>
                </a:ln>
                <a:solidFill>
                  <a:schemeClr val="tx1"/>
                </a:solidFill>
                <a:effectLst/>
                <a:latin typeface="Arial" panose="020B0604020202020204" pitchFamily="34" charset="0"/>
              </a:rPr>
              <a:t>Κάντε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κλικ</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στο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εικονίδιο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Εισ</a:t>
            </a:r>
            <a:r>
              <a:rPr kumimoji="0" lang="en-US" altLang="en-US" sz="1800" b="0" i="0" u="none" strike="noStrike" cap="none" normalizeH="0" baseline="0" dirty="0">
                <a:ln>
                  <a:noFill/>
                </a:ln>
                <a:solidFill>
                  <a:schemeClr val="tx1"/>
                </a:solidFill>
                <a:effectLst/>
                <a:latin typeface="Arial" panose="020B0604020202020204" pitchFamily="34" charset="0"/>
              </a:rPr>
              <a:t>αγωγή πίνακα"         στη βασική γραμμή εργαλείων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latin typeface="Arial" panose="020B0604020202020204" pitchFamily="34" charset="0"/>
              </a:rPr>
              <a:t>Επ</a:t>
            </a:r>
            <a:r>
              <a:rPr kumimoji="0" lang="en-US" altLang="en-US" sz="1800" b="0" i="0" u="none" strike="noStrike" cap="none" normalizeH="0" baseline="0" dirty="0" err="1">
                <a:ln>
                  <a:noFill/>
                </a:ln>
                <a:solidFill>
                  <a:schemeClr val="tx1"/>
                </a:solidFill>
                <a:effectLst/>
                <a:latin typeface="Arial" panose="020B0604020202020204" pitchFamily="34" charset="0"/>
              </a:rPr>
              <a:t>ιλέξτε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τον</a:t>
            </a:r>
            <a:r>
              <a:rPr kumimoji="0" lang="en-US" altLang="en-US" sz="1800" b="0" i="0" u="none" strike="noStrike" cap="none" normalizeH="0" baseline="0" dirty="0">
                <a:ln>
                  <a:noFill/>
                </a:ln>
                <a:solidFill>
                  <a:schemeClr val="tx1"/>
                </a:solidFill>
                <a:effectLst/>
                <a:latin typeface="Arial" panose="020B0604020202020204" pitchFamily="34" charset="0"/>
              </a:rPr>
              <a:t> α</a:t>
            </a:r>
            <a:r>
              <a:rPr kumimoji="0" lang="en-US" altLang="en-US" sz="1800" b="0" i="0" u="none" strike="noStrike" cap="none" normalizeH="0" baseline="0" dirty="0" err="1">
                <a:ln>
                  <a:noFill/>
                </a:ln>
                <a:solidFill>
                  <a:schemeClr val="tx1"/>
                </a:solidFill>
                <a:effectLst/>
                <a:latin typeface="Arial" panose="020B0604020202020204" pitchFamily="34" charset="0"/>
              </a:rPr>
              <a:t>ριθμό</a:t>
            </a:r>
            <a:r>
              <a:rPr kumimoji="0" lang="en-US" altLang="en-US" sz="1800" b="0" i="0" u="none" strike="noStrike" cap="none" normalizeH="0" baseline="0" dirty="0">
                <a:ln>
                  <a:noFill/>
                </a:ln>
                <a:solidFill>
                  <a:schemeClr val="tx1"/>
                </a:solidFill>
                <a:effectLst/>
                <a:latin typeface="Arial" panose="020B0604020202020204" pitchFamily="34" charset="0"/>
              </a:rPr>
              <a:t> των </a:t>
            </a:r>
            <a:r>
              <a:rPr kumimoji="0" lang="en-US" altLang="en-US" sz="1800" b="0" i="0" u="none" strike="noStrike" cap="none" normalizeH="0" baseline="0" dirty="0" err="1">
                <a:ln>
                  <a:noFill/>
                </a:ln>
                <a:solidFill>
                  <a:schemeClr val="tx1"/>
                </a:solidFill>
                <a:effectLst/>
                <a:latin typeface="Arial" panose="020B0604020202020204" pitchFamily="34" charset="0"/>
              </a:rPr>
              <a:t>γρ</a:t>
            </a:r>
            <a:r>
              <a:rPr kumimoji="0" lang="en-US" altLang="en-US" sz="1800" b="0" i="0" u="none" strike="noStrike" cap="none" normalizeH="0" baseline="0" dirty="0">
                <a:ln>
                  <a:noFill/>
                </a:ln>
                <a:solidFill>
                  <a:schemeClr val="tx1"/>
                </a:solidFill>
                <a:effectLst/>
                <a:latin typeface="Arial" panose="020B0604020202020204" pitchFamily="34" charset="0"/>
              </a:rPr>
              <a:t>αμμών και των στηλών που χρειάζεστε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501E7DD6-DCD5-CF19-B53E-C9C514A99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974" y="164971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game&#10;&#10;Description automatically generated">
            <a:extLst>
              <a:ext uri="{FF2B5EF4-FFF2-40B4-BE49-F238E27FC236}">
                <a16:creationId xmlns:a16="http://schemas.microsoft.com/office/drawing/2014/main" id="{09FEB799-ED6B-9986-92FA-ED5572697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199" y="2765652"/>
            <a:ext cx="1543050" cy="3048000"/>
          </a:xfrm>
          <a:prstGeom prst="rect">
            <a:avLst/>
          </a:prstGeom>
        </p:spPr>
      </p:pic>
      <p:sp>
        <p:nvSpPr>
          <p:cNvPr id="9" name="Footer Placeholder 8">
            <a:extLst>
              <a:ext uri="{FF2B5EF4-FFF2-40B4-BE49-F238E27FC236}">
                <a16:creationId xmlns:a16="http://schemas.microsoft.com/office/drawing/2014/main" id="{41C4DAF0-8FF0-2F05-1DC0-C078E34E8C6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08625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BE0EE-3FD5-09E3-1FEC-D6596B6A0F4E}"/>
              </a:ext>
            </a:extLst>
          </p:cNvPr>
          <p:cNvSpPr>
            <a:spLocks noGrp="1"/>
          </p:cNvSpPr>
          <p:nvPr>
            <p:ph idx="1"/>
          </p:nvPr>
        </p:nvSpPr>
        <p:spPr>
          <a:xfrm>
            <a:off x="702398" y="349910"/>
            <a:ext cx="10515600" cy="1053377"/>
          </a:xfrm>
        </p:spPr>
        <p:txBody>
          <a:bodyPr/>
          <a:lstStyle/>
          <a:p>
            <a:r>
              <a:rPr lang="el-GR" sz="1800" b="1" dirty="0"/>
              <a:t>Χρησιμοποιώντας το παράθυρο Εισαγωγή πίνακα</a:t>
            </a:r>
          </a:p>
          <a:p>
            <a:r>
              <a:rPr lang="el-GR" sz="1800" dirty="0"/>
              <a:t>Εάν κάνετε κλικ στο κουμπί </a:t>
            </a:r>
            <a:r>
              <a:rPr lang="el-GR" sz="1800" i="1" dirty="0"/>
              <a:t>Περισσότερες επιλογές</a:t>
            </a:r>
            <a:r>
              <a:rPr lang="el-GR" sz="1800" dirty="0"/>
              <a:t>, μπορείτε να ορίσετε περισσότερες ιδιότητες για τον νέο πίνακα</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0EF0EC24-8D81-4333-FA0D-DBAB05F5E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83" y="2069402"/>
            <a:ext cx="3467100" cy="3819525"/>
          </a:xfrm>
          <a:prstGeom prst="rect">
            <a:avLst/>
          </a:prstGeom>
        </p:spPr>
      </p:pic>
      <p:graphicFrame>
        <p:nvGraphicFramePr>
          <p:cNvPr id="11" name="TextBox 6">
            <a:extLst>
              <a:ext uri="{FF2B5EF4-FFF2-40B4-BE49-F238E27FC236}">
                <a16:creationId xmlns:a16="http://schemas.microsoft.com/office/drawing/2014/main" id="{5732F9EE-A314-81A2-F210-B574ADDA5D5E}"/>
              </a:ext>
            </a:extLst>
          </p:cNvPr>
          <p:cNvGraphicFramePr/>
          <p:nvPr/>
        </p:nvGraphicFramePr>
        <p:xfrm>
          <a:off x="5547558" y="2409503"/>
          <a:ext cx="6097604"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a:extLst>
              <a:ext uri="{FF2B5EF4-FFF2-40B4-BE49-F238E27FC236}">
                <a16:creationId xmlns:a16="http://schemas.microsoft.com/office/drawing/2014/main" id="{65C2BAE0-A97E-F1ED-767C-A6D0E2747C1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51907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4B68-8964-8646-EFAF-D921ED777342}"/>
              </a:ext>
            </a:extLst>
          </p:cNvPr>
          <p:cNvSpPr>
            <a:spLocks noGrp="1"/>
          </p:cNvSpPr>
          <p:nvPr>
            <p:ph type="title"/>
          </p:nvPr>
        </p:nvSpPr>
        <p:spPr/>
        <p:txBody>
          <a:bodyPr>
            <a:normAutofit fontScale="90000"/>
          </a:bodyPr>
          <a:lstStyle/>
          <a:p>
            <a:r>
              <a:rPr lang="el-GR" b="1" dirty="0"/>
              <a:t>Δημιουργία πίνακα από μορφοποιημένο κείμενο</a:t>
            </a:r>
            <a:br>
              <a:rPr lang="el-GR" b="1" dirty="0"/>
            </a:br>
            <a:endParaRPr lang="en-US" dirty="0"/>
          </a:p>
        </p:txBody>
      </p:sp>
      <p:sp>
        <p:nvSpPr>
          <p:cNvPr id="4" name="Rectangle 1">
            <a:extLst>
              <a:ext uri="{FF2B5EF4-FFF2-40B4-BE49-F238E27FC236}">
                <a16:creationId xmlns:a16="http://schemas.microsoft.com/office/drawing/2014/main" id="{99AA42F3-ED5D-8C7A-E899-3CFD91067DD2}"/>
              </a:ext>
            </a:extLst>
          </p:cNvPr>
          <p:cNvSpPr>
            <a:spLocks noGrp="1" noChangeArrowheads="1"/>
          </p:cNvSpPr>
          <p:nvPr>
            <p:ph idx="1"/>
          </p:nvPr>
        </p:nvSpPr>
        <p:spPr bwMode="auto">
          <a:xfrm>
            <a:off x="838200" y="1443841"/>
            <a:ext cx="1113953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Μπ</a:t>
            </a:r>
            <a:r>
              <a:rPr kumimoji="0" lang="en-US" altLang="en-US" sz="1800" b="0" i="0" u="none" strike="noStrike" cap="none" normalizeH="0" baseline="0" dirty="0" err="1">
                <a:ln>
                  <a:noFill/>
                </a:ln>
                <a:solidFill>
                  <a:schemeClr val="tx1"/>
                </a:solidFill>
                <a:effectLst/>
                <a:latin typeface="Arial" panose="020B0604020202020204" pitchFamily="34" charset="0"/>
              </a:rPr>
              <a:t>ορείτε</a:t>
            </a:r>
            <a:r>
              <a:rPr kumimoji="0" lang="en-US" altLang="en-US" sz="1800" b="0" i="0" u="none" strike="noStrike" cap="none" normalizeH="0" baseline="0" dirty="0">
                <a:ln>
                  <a:noFill/>
                </a:ln>
                <a:solidFill>
                  <a:schemeClr val="tx1"/>
                </a:solidFill>
                <a:effectLst/>
                <a:latin typeface="Arial" panose="020B0604020202020204" pitchFamily="34" charset="0"/>
              </a:rPr>
              <a:t> να </a:t>
            </a:r>
            <a:r>
              <a:rPr kumimoji="0" lang="en-US" altLang="en-US" sz="1800" b="0" i="0" u="none" strike="noStrike" cap="none" normalizeH="0" baseline="0" dirty="0" err="1">
                <a:ln>
                  <a:noFill/>
                </a:ln>
                <a:solidFill>
                  <a:schemeClr val="tx1"/>
                </a:solidFill>
                <a:effectLst/>
                <a:latin typeface="Arial" panose="020B0604020202020204" pitchFamily="34" charset="0"/>
              </a:rPr>
              <a:t>δημιουργήσετε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έν</a:t>
            </a:r>
            <a:r>
              <a:rPr kumimoji="0" lang="en-US" altLang="en-US" sz="1800" b="0" i="0" u="none" strike="noStrike" cap="none" normalizeH="0" baseline="0" dirty="0">
                <a:ln>
                  <a:noFill/>
                </a:ln>
                <a:solidFill>
                  <a:schemeClr val="tx1"/>
                </a:solidFill>
                <a:effectLst/>
                <a:latin typeface="Arial" panose="020B0604020202020204" pitchFamily="34" charset="0"/>
              </a:rPr>
              <a:t>αν πίνακα από απλό κείμενο χρησιμοποιώντας το εργαλείο Κείμενο σε Πίνακα.</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a:t>
            </a:r>
            <a:r>
              <a:rPr kumimoji="0" lang="en-US" altLang="en-US" sz="1800" b="0" i="0" u="none" strike="noStrike" cap="none" normalizeH="0" baseline="0" dirty="0">
                <a:ln>
                  <a:noFill/>
                </a:ln>
                <a:solidFill>
                  <a:schemeClr val="tx1"/>
                </a:solidFill>
                <a:effectLst/>
                <a:latin typeface="Arial" panose="020B0604020202020204" pitchFamily="34" charset="0"/>
              </a:rPr>
              <a:t> π</a:t>
            </a:r>
            <a:r>
              <a:rPr kumimoji="0" lang="en-US" altLang="en-US" sz="1800" b="0" i="0" u="none" strike="noStrike" cap="none" normalizeH="0" baseline="0" dirty="0" err="1">
                <a:ln>
                  <a:noFill/>
                </a:ln>
                <a:solidFill>
                  <a:schemeClr val="tx1"/>
                </a:solidFill>
                <a:effectLst/>
                <a:latin typeface="Arial" panose="020B0604020202020204" pitchFamily="34" charset="0"/>
              </a:rPr>
              <a:t>ρος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μετ</a:t>
            </a:r>
            <a:r>
              <a:rPr kumimoji="0" lang="en-US" altLang="en-US" sz="1800" b="0" i="0" u="none" strike="noStrike" cap="none" normalizeH="0" baseline="0" dirty="0">
                <a:ln>
                  <a:noFill/>
                </a:ln>
                <a:solidFill>
                  <a:schemeClr val="tx1"/>
                </a:solidFill>
                <a:effectLst/>
                <a:latin typeface="Arial" panose="020B0604020202020204" pitchFamily="34" charset="0"/>
              </a:rPr>
              <a:t>ατροπή κείμενο πρέπει να περιέχει χαρακτήρες που υποδηλώνουν τον </a:t>
            </a:r>
            <a:r>
              <a:rPr kumimoji="0" lang="en-US" altLang="en-US" sz="1800" b="1" i="0" u="none" strike="noStrike" cap="none" normalizeH="0" baseline="0" dirty="0">
                <a:ln>
                  <a:noFill/>
                </a:ln>
                <a:solidFill>
                  <a:schemeClr val="tx1"/>
                </a:solidFill>
                <a:effectLst/>
                <a:latin typeface="Arial" panose="020B0604020202020204" pitchFamily="34" charset="0"/>
              </a:rPr>
              <a:t>διαχωρισμό στηλών</a:t>
            </a: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Οι</a:t>
            </a:r>
            <a:r>
              <a:rPr kumimoji="0" lang="en-US" altLang="en-US" sz="1800" b="0" i="0" u="none" strike="noStrike" cap="none" normalizeH="0" baseline="0" dirty="0">
                <a:ln>
                  <a:noFill/>
                </a:ln>
                <a:solidFill>
                  <a:schemeClr val="tx1"/>
                </a:solidFill>
                <a:effectLst/>
                <a:latin typeface="Arial" panose="020B0604020202020204" pitchFamily="34" charset="0"/>
              </a:rPr>
              <a:t> χαρα</a:t>
            </a:r>
            <a:r>
              <a:rPr kumimoji="0" lang="en-US" altLang="en-US" sz="1800" b="0" i="0" u="none" strike="noStrike" cap="none" normalizeH="0" baseline="0" dirty="0" err="1">
                <a:ln>
                  <a:noFill/>
                </a:ln>
                <a:solidFill>
                  <a:schemeClr val="tx1"/>
                </a:solidFill>
                <a:effectLst/>
                <a:latin typeface="Arial" panose="020B0604020202020204" pitchFamily="34" charset="0"/>
              </a:rPr>
              <a:t>κτήρες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νέ</a:t>
            </a:r>
            <a:r>
              <a:rPr kumimoji="0" lang="en-US" altLang="en-US" sz="1800" b="0" i="0" u="none" strike="noStrike" cap="none" normalizeH="0" baseline="0" dirty="0">
                <a:ln>
                  <a:noFill/>
                </a:ln>
                <a:solidFill>
                  <a:schemeClr val="tx1"/>
                </a:solidFill>
                <a:effectLst/>
                <a:latin typeface="Arial" panose="020B0604020202020204" pitchFamily="34" charset="0"/>
              </a:rPr>
              <a:t>ας γραμμής, δηλαδή κάθε παράγραφος, υποδηλώνουν το τέλος μιας γραμμής πίνακα.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Γι</a:t>
            </a:r>
            <a:r>
              <a:rPr kumimoji="0" lang="en-US" altLang="en-US" sz="1800" b="0" i="0" u="none" strike="noStrike" cap="none" normalizeH="0" baseline="0" dirty="0">
                <a:ln>
                  <a:noFill/>
                </a:ln>
                <a:solidFill>
                  <a:schemeClr val="tx1"/>
                </a:solidFill>
                <a:effectLst/>
                <a:latin typeface="Arial" panose="020B0604020202020204" pitchFamily="34" charset="0"/>
              </a:rPr>
              <a:t>α παράδειγμα, το παρακάτω κείμενο διαχωρίζει τις στήλες με κόμματα (,) και τις γραμμές με παραγράφους.</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Unicode MS" panose="020B0604020202020204" pitchFamily="34" charset="-128"/>
              </a:rPr>
              <a:t>Όνομ</a:t>
            </a:r>
            <a:r>
              <a:rPr kumimoji="0" lang="en-US" altLang="en-US" sz="1800" b="0" i="0" u="none" strike="noStrike" cap="none" normalizeH="0" baseline="0" dirty="0">
                <a:ln>
                  <a:noFill/>
                </a:ln>
                <a:solidFill>
                  <a:schemeClr val="tx1"/>
                </a:solidFill>
                <a:effectLst/>
                <a:latin typeface="Arial Unicode MS" panose="020B0604020202020204" pitchFamily="34" charset="-128"/>
              </a:rPr>
              <a:t>α, Πόλη, Ηλικία</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Γιώργος, Σύρος, 33</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Νίκος, Αθήνα, 22</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Ελένη, Παρίσι, 19</a:t>
            </a:r>
            <a:r>
              <a:rPr kumimoji="0" lang="en-US" altLang="en-US" sz="1800" b="0" i="0" u="none" strike="noStrike" cap="none" normalizeH="0" baseline="0" dirty="0">
                <a:ln>
                  <a:noFill/>
                </a:ln>
                <a:solidFill>
                  <a:schemeClr val="tx1"/>
                </a:solidFill>
                <a:effectLst/>
              </a:rPr>
              <a:t> </a:t>
            </a:r>
            <a:endParaRPr kumimoji="0" lang="el-GR"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Επ</a:t>
            </a:r>
            <a:r>
              <a:rPr kumimoji="0" lang="en-US" altLang="en-US" sz="1800" b="0" i="0" u="none" strike="noStrike" cap="none" normalizeH="0" baseline="0" dirty="0" err="1">
                <a:ln>
                  <a:noFill/>
                </a:ln>
                <a:solidFill>
                  <a:schemeClr val="tx1"/>
                </a:solidFill>
                <a:effectLst/>
                <a:latin typeface="Arial" panose="020B0604020202020204" pitchFamily="34" charset="0"/>
              </a:rPr>
              <a:t>ιλέξτε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κείμενο</a:t>
            </a:r>
            <a:r>
              <a:rPr kumimoji="0" lang="en-US" altLang="en-US" sz="1800" b="0" i="0" u="none" strike="noStrike" cap="none" normalizeH="0" baseline="0" dirty="0">
                <a:ln>
                  <a:noFill/>
                </a:ln>
                <a:solidFill>
                  <a:schemeClr val="tx1"/>
                </a:solidFill>
                <a:effectLst/>
                <a:latin typeface="Arial" panose="020B0604020202020204" pitchFamily="34" charset="0"/>
              </a:rPr>
              <a:t> π</a:t>
            </a:r>
            <a:r>
              <a:rPr kumimoji="0" lang="en-US" altLang="en-US" sz="1800" b="0" i="0" u="none" strike="noStrike" cap="none" normalizeH="0" baseline="0" dirty="0" err="1">
                <a:ln>
                  <a:noFill/>
                </a:ln>
                <a:solidFill>
                  <a:schemeClr val="tx1"/>
                </a:solidFill>
                <a:effectLst/>
                <a:latin typeface="Arial" panose="020B0604020202020204" pitchFamily="34" charset="0"/>
              </a:rPr>
              <a:t>ρος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μετ</a:t>
            </a:r>
            <a:r>
              <a:rPr kumimoji="0" lang="en-US" altLang="en-US" sz="1800" b="0" i="0" u="none" strike="noStrike" cap="none" normalizeH="0" baseline="0" dirty="0">
                <a:ln>
                  <a:noFill/>
                </a:ln>
                <a:solidFill>
                  <a:schemeClr val="tx1"/>
                </a:solidFill>
                <a:effectLst/>
                <a:latin typeface="Arial" panose="020B0604020202020204" pitchFamily="34" charset="0"/>
              </a:rPr>
              <a:t>ατροπή και εκτελέσετε την εντολή μενού</a:t>
            </a:r>
            <a:r>
              <a:rPr kumimoji="0" lang="en-US" altLang="en-US" sz="1800" b="0" i="1" u="none" strike="noStrike" cap="none" normalizeH="0" baseline="0" dirty="0">
                <a:ln>
                  <a:noFill/>
                </a:ln>
                <a:solidFill>
                  <a:schemeClr val="tx1"/>
                </a:solidFill>
                <a:effectLst/>
                <a:latin typeface="Arial" panose="020B0604020202020204" pitchFamily="34" charset="0"/>
              </a:rPr>
              <a:t> Πίνακας &gt; Μετατροπή &gt; Μετατροπή κειμένου σε πίνακα</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523684D-FE50-1E92-90C6-8C90E564F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515" y="5110682"/>
            <a:ext cx="5000625" cy="457200"/>
          </a:xfrm>
          <a:prstGeom prst="rect">
            <a:avLst/>
          </a:prstGeom>
        </p:spPr>
      </p:pic>
      <p:sp>
        <p:nvSpPr>
          <p:cNvPr id="7" name="Footer Placeholder 6">
            <a:extLst>
              <a:ext uri="{FF2B5EF4-FFF2-40B4-BE49-F238E27FC236}">
                <a16:creationId xmlns:a16="http://schemas.microsoft.com/office/drawing/2014/main" id="{243183D7-FFED-9046-B029-2112BEEA25E4}"/>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1341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D027F862-7E8C-796D-8660-B2FEBC5D5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34" y="511293"/>
            <a:ext cx="390507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7BB3967-B5F4-1458-AA5B-355BDB223AFF}"/>
              </a:ext>
            </a:extLst>
          </p:cNvPr>
          <p:cNvSpPr>
            <a:spLocks noGrp="1"/>
          </p:cNvSpPr>
          <p:nvPr>
            <p:ph idx="1"/>
          </p:nvPr>
        </p:nvSpPr>
        <p:spPr>
          <a:xfrm>
            <a:off x="5894962" y="1984443"/>
            <a:ext cx="5458838" cy="4192520"/>
          </a:xfrm>
        </p:spPr>
        <p:txBody>
          <a:bodyPr>
            <a:normAutofit/>
          </a:bodyPr>
          <a:lstStyle/>
          <a:p>
            <a:r>
              <a:rPr lang="el-GR" sz="2400"/>
              <a:t>Όταν εμφανιστεί το παράθυρο διαλόγου </a:t>
            </a:r>
            <a:r>
              <a:rPr lang="el-GR" sz="2400" i="1"/>
              <a:t>Μετατροπή κειμένου σε πίνακα</a:t>
            </a:r>
            <a:r>
              <a:rPr lang="el-GR" sz="2400"/>
              <a:t>, ορίστε το διαχωριστικό κειμένου τον χαρακτήρα κόμμα (,) και την πρώτη γραμμή ως κεφαλίδα.</a:t>
            </a:r>
            <a:endParaRPr lang="en-US" sz="2400"/>
          </a:p>
        </p:txBody>
      </p:sp>
      <p:sp>
        <p:nvSpPr>
          <p:cNvPr id="6" name="Footer Placeholder 5">
            <a:extLst>
              <a:ext uri="{FF2B5EF4-FFF2-40B4-BE49-F238E27FC236}">
                <a16:creationId xmlns:a16="http://schemas.microsoft.com/office/drawing/2014/main" id="{F05CBD18-E39D-C64B-9393-4821A2B272A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98696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table with black text&#10;&#10;Description automatically generated">
            <a:extLst>
              <a:ext uri="{FF2B5EF4-FFF2-40B4-BE49-F238E27FC236}">
                <a16:creationId xmlns:a16="http://schemas.microsoft.com/office/drawing/2014/main" id="{5C228033-4CDB-0181-92BE-C1ED20640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74" y="704504"/>
            <a:ext cx="889465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83FDF7F1-206D-0C0F-1389-8236412A82F0}"/>
              </a:ext>
            </a:extLst>
          </p:cNvPr>
          <p:cNvSpPr>
            <a:spLocks noGrp="1"/>
          </p:cNvSpPr>
          <p:nvPr>
            <p:ph idx="1"/>
          </p:nvPr>
        </p:nvSpPr>
        <p:spPr>
          <a:xfrm>
            <a:off x="4970835" y="3998019"/>
            <a:ext cx="6382966" cy="2216512"/>
          </a:xfrm>
        </p:spPr>
        <p:txBody>
          <a:bodyPr>
            <a:normAutofit/>
          </a:bodyPr>
          <a:lstStyle/>
          <a:p>
            <a:r>
              <a:rPr lang="el-GR" sz="2400"/>
              <a:t>Ο πίνακας θα δημιουργηθεί αυτόματα όπως φαίνεται στη παρακάτω εικόνα</a:t>
            </a:r>
            <a:endParaRPr lang="en-US" sz="2400"/>
          </a:p>
        </p:txBody>
      </p:sp>
      <p:sp>
        <p:nvSpPr>
          <p:cNvPr id="6" name="Footer Placeholder 5">
            <a:extLst>
              <a:ext uri="{FF2B5EF4-FFF2-40B4-BE49-F238E27FC236}">
                <a16:creationId xmlns:a16="http://schemas.microsoft.com/office/drawing/2014/main" id="{935DCF8E-9C34-4C09-FBFA-902FC9DC571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22802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1013-87AE-664F-6D3C-4E24FA26A21D}"/>
              </a:ext>
            </a:extLst>
          </p:cNvPr>
          <p:cNvSpPr>
            <a:spLocks noGrp="1"/>
          </p:cNvSpPr>
          <p:nvPr>
            <p:ph type="title"/>
          </p:nvPr>
        </p:nvSpPr>
        <p:spPr/>
        <p:txBody>
          <a:bodyPr/>
          <a:lstStyle/>
          <a:p>
            <a:r>
              <a:rPr lang="en-US" dirty="0"/>
              <a:t>A</a:t>
            </a:r>
            <a:r>
              <a:rPr lang="el-GR" dirty="0"/>
              <a:t>σκήσεις</a:t>
            </a:r>
            <a:endParaRPr lang="en-US" dirty="0"/>
          </a:p>
        </p:txBody>
      </p:sp>
      <p:sp>
        <p:nvSpPr>
          <p:cNvPr id="3" name="Content Placeholder 2">
            <a:extLst>
              <a:ext uri="{FF2B5EF4-FFF2-40B4-BE49-F238E27FC236}">
                <a16:creationId xmlns:a16="http://schemas.microsoft.com/office/drawing/2014/main" id="{68839AE2-F976-40C0-3FE8-68FF58F84718}"/>
              </a:ext>
            </a:extLst>
          </p:cNvPr>
          <p:cNvSpPr>
            <a:spLocks noGrp="1"/>
          </p:cNvSpPr>
          <p:nvPr>
            <p:ph idx="1"/>
          </p:nvPr>
        </p:nvSpPr>
        <p:spPr/>
        <p:txBody>
          <a:bodyPr>
            <a:normAutofit/>
          </a:bodyPr>
          <a:lstStyle/>
          <a:p>
            <a:r>
              <a:rPr lang="el-GR" sz="1800" b="1" dirty="0">
                <a:effectLst/>
                <a:latin typeface="Liberation Sans" panose="020B0604020202020204" pitchFamily="34" charset="0"/>
              </a:rPr>
              <a:t>Δημιουργήστε ένα πίνακα με 5 στήλες x 4 γραμμές, χωρίς κεφαλίδα, με περίγραμμα. Γεμίστε με τυχαίους αριθμούς.</a:t>
            </a:r>
          </a:p>
          <a:p>
            <a:r>
              <a:rPr lang="el-GR" sz="1800" b="1" dirty="0">
                <a:effectLst/>
                <a:latin typeface="Liberation Sans" panose="020B0604020202020204" pitchFamily="34" charset="0"/>
              </a:rPr>
              <a:t>Δημιουργήστε ένα πίνακα με 2 στήλες x 4 γραμμές, με κεφαλίδα, χωρίς περίγραμμα. Γεμίστε με φρούτα και λαχανικά.</a:t>
            </a:r>
          </a:p>
          <a:p>
            <a:pPr rtl="0"/>
            <a:r>
              <a:rPr lang="el-GR" sz="1800" b="1" dirty="0">
                <a:effectLst/>
                <a:latin typeface="Liberation Sans" panose="020B0604020202020204" pitchFamily="34" charset="0"/>
              </a:rPr>
              <a:t>Δημιουργήστε ένα πίνακα από το παρακάτω κείμενο διαχωρισμένο με κόμματα, χωρίς κεφαλίδα, με περίγραμμα.</a:t>
            </a:r>
          </a:p>
          <a:p>
            <a:pPr marL="0" indent="0" rtl="0">
              <a:lnSpc>
                <a:spcPct val="120000"/>
              </a:lnSpc>
              <a:buNone/>
            </a:pPr>
            <a:r>
              <a:rPr lang="el-GR" sz="1700" dirty="0">
                <a:effectLst/>
              </a:rPr>
              <a:t>Όνομα, Επίθετο, Μάθημα, Βαθμός</a:t>
            </a:r>
          </a:p>
          <a:p>
            <a:pPr marL="0" indent="0" rtl="0">
              <a:lnSpc>
                <a:spcPct val="120000"/>
              </a:lnSpc>
              <a:buNone/>
            </a:pPr>
            <a:r>
              <a:rPr lang="el-GR" sz="1700" dirty="0">
                <a:effectLst/>
              </a:rPr>
              <a:t>Μαρία, Πετρίδη, Μαθηματικά, 15</a:t>
            </a:r>
          </a:p>
          <a:p>
            <a:pPr marL="0" indent="0" rtl="0">
              <a:lnSpc>
                <a:spcPct val="120000"/>
              </a:lnSpc>
              <a:buNone/>
            </a:pPr>
            <a:r>
              <a:rPr lang="el-GR" sz="1700" dirty="0">
                <a:effectLst/>
              </a:rPr>
              <a:t>Κώστας, Παπαδόπουλος, Γλώσσα, 16</a:t>
            </a:r>
          </a:p>
          <a:p>
            <a:pPr marL="0" indent="0" rtl="0">
              <a:lnSpc>
                <a:spcPct val="120000"/>
              </a:lnSpc>
              <a:buNone/>
            </a:pPr>
            <a:r>
              <a:rPr lang="el-GR" sz="1700" dirty="0">
                <a:effectLst/>
              </a:rPr>
              <a:t>Ελένη, Κανάρη, Φυσική, 18</a:t>
            </a:r>
          </a:p>
          <a:p>
            <a:endParaRPr lang="en-US" dirty="0"/>
          </a:p>
        </p:txBody>
      </p:sp>
      <p:sp>
        <p:nvSpPr>
          <p:cNvPr id="4" name="Footer Placeholder 3">
            <a:extLst>
              <a:ext uri="{FF2B5EF4-FFF2-40B4-BE49-F238E27FC236}">
                <a16:creationId xmlns:a16="http://schemas.microsoft.com/office/drawing/2014/main" id="{0B95B882-88B1-A648-0D5E-EDD0B9C1A0B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404222945"/>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544</TotalTime>
  <Words>1268</Words>
  <Application>Microsoft Office PowerPoint</Application>
  <PresentationFormat>Widescreen</PresentationFormat>
  <Paragraphs>99</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Aharoni</vt:lpstr>
      <vt:lpstr>Aptos</vt:lpstr>
      <vt:lpstr>Arial</vt:lpstr>
      <vt:lpstr>Arial Unicode MS</vt:lpstr>
      <vt:lpstr>Avenir Next LT Pro</vt:lpstr>
      <vt:lpstr>Calibri</vt:lpstr>
      <vt:lpstr>Colibri</vt:lpstr>
      <vt:lpstr>Liberation Sans</vt:lpstr>
      <vt:lpstr>ShapesVTI</vt:lpstr>
      <vt:lpstr>Μάθημα 3ο  Δημιουργία Πινάκων –Επεξεργασία font style-Πίνακας περιεχομένων</vt:lpstr>
      <vt:lpstr>Δημιουργία Πινάκων </vt:lpstr>
      <vt:lpstr>Τι είναι ένας πίνακας </vt:lpstr>
      <vt:lpstr>Εισαγωγή νέου πίνακα </vt:lpstr>
      <vt:lpstr>PowerPoint Presentation</vt:lpstr>
      <vt:lpstr>Δημιουργία πίνακα από μορφοποιημένο κείμενο </vt:lpstr>
      <vt:lpstr>PowerPoint Presentation</vt:lpstr>
      <vt:lpstr>PowerPoint Presentation</vt:lpstr>
      <vt:lpstr>Aσκήσεις</vt:lpstr>
      <vt:lpstr>Εισαγωγή στις τεχνοτροπίες </vt:lpstr>
      <vt:lpstr>Το παράθυρο Τεχνοτροπία παραγράφου </vt:lpstr>
      <vt:lpstr>Εργασία με τεχνοτροπίες</vt:lpstr>
      <vt:lpstr>Πίνακας περιεχομένων </vt:lpstr>
      <vt:lpstr>PowerPoint Presentation</vt:lpstr>
      <vt:lpstr>PowerPoint Presentation</vt:lpstr>
      <vt:lpstr>Ο ΠΠ δημιουργείτε αυτόματα στη θέση που ορίσμαμε και εμφανίζεται με γκρίζο φόντο. Αυτό το φόντο είναι για να σας υπενθυμίσει ότι το κείμενο δημιουργείται αυτόματα και δεν εμφανίζεται στην εκτυπώση</vt:lpstr>
      <vt:lpstr>Επεξεργασία του TOC </vt:lpstr>
      <vt:lpstr>Ενημέρωση και διαγραφή </vt:lpstr>
      <vt:lpstr>Άσκηση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ΓΚΟΥΤΖΙΟΣ ΣΤΕΦΑΝΟΣ</dc:creator>
  <cp:lastModifiedBy>ΓΚΟΥΤΖΙΟΣ ΣΤΕΦΑΝΟΣ</cp:lastModifiedBy>
  <cp:revision>31</cp:revision>
  <dcterms:created xsi:type="dcterms:W3CDTF">2024-11-08T08:47:24Z</dcterms:created>
  <dcterms:modified xsi:type="dcterms:W3CDTF">2025-10-31T14:55:38Z</dcterms:modified>
</cp:coreProperties>
</file>