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8"/>
  </p:notesMasterIdLst>
  <p:sldIdLst>
    <p:sldId id="256" r:id="rId2"/>
    <p:sldId id="278" r:id="rId3"/>
    <p:sldId id="261" r:id="rId4"/>
    <p:sldId id="260" r:id="rId5"/>
    <p:sldId id="259" r:id="rId6"/>
    <p:sldId id="262" r:id="rId7"/>
    <p:sldId id="272" r:id="rId8"/>
    <p:sldId id="263" r:id="rId9"/>
    <p:sldId id="264" r:id="rId10"/>
    <p:sldId id="265" r:id="rId11"/>
    <p:sldId id="266" r:id="rId12"/>
    <p:sldId id="269" r:id="rId13"/>
    <p:sldId id="274" r:id="rId14"/>
    <p:sldId id="258" r:id="rId15"/>
    <p:sldId id="275" r:id="rId16"/>
    <p:sldId id="267" r:id="rId17"/>
    <p:sldId id="276" r:id="rId18"/>
    <p:sldId id="277" r:id="rId19"/>
    <p:sldId id="279" r:id="rId20"/>
    <p:sldId id="273" r:id="rId21"/>
    <p:sldId id="268" r:id="rId22"/>
    <p:sldId id="270" r:id="rId23"/>
    <p:sldId id="289" r:id="rId24"/>
    <p:sldId id="290" r:id="rId25"/>
    <p:sldId id="291" r:id="rId26"/>
    <p:sldId id="292" r:id="rId27"/>
    <p:sldId id="293" r:id="rId28"/>
    <p:sldId id="295" r:id="rId29"/>
    <p:sldId id="298" r:id="rId30"/>
    <p:sldId id="299" r:id="rId31"/>
    <p:sldId id="304" r:id="rId32"/>
    <p:sldId id="307" r:id="rId33"/>
    <p:sldId id="285" r:id="rId34"/>
    <p:sldId id="286" r:id="rId35"/>
    <p:sldId id="287" r:id="rId36"/>
    <p:sldId id="288" r:id="rId37"/>
    <p:sldId id="308" r:id="rId38"/>
    <p:sldId id="309" r:id="rId39"/>
    <p:sldId id="310" r:id="rId40"/>
    <p:sldId id="311" r:id="rId41"/>
    <p:sldId id="271" r:id="rId42"/>
    <p:sldId id="312" r:id="rId43"/>
    <p:sldId id="313" r:id="rId44"/>
    <p:sldId id="314" r:id="rId45"/>
    <p:sldId id="315" r:id="rId46"/>
    <p:sldId id="316" r:id="rId47"/>
    <p:sldId id="317" r:id="rId48"/>
    <p:sldId id="318" r:id="rId49"/>
    <p:sldId id="257"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3ACA36-613C-4260-89DD-287EAD1EEA3E}">
          <p14:sldIdLst>
            <p14:sldId id="256"/>
            <p14:sldId id="278"/>
            <p14:sldId id="261"/>
            <p14:sldId id="260"/>
            <p14:sldId id="259"/>
            <p14:sldId id="262"/>
            <p14:sldId id="272"/>
            <p14:sldId id="263"/>
            <p14:sldId id="264"/>
            <p14:sldId id="265"/>
            <p14:sldId id="266"/>
            <p14:sldId id="269"/>
            <p14:sldId id="274"/>
            <p14:sldId id="258"/>
            <p14:sldId id="275"/>
            <p14:sldId id="267"/>
            <p14:sldId id="276"/>
            <p14:sldId id="277"/>
            <p14:sldId id="279"/>
            <p14:sldId id="273"/>
            <p14:sldId id="268"/>
            <p14:sldId id="270"/>
            <p14:sldId id="289"/>
            <p14:sldId id="290"/>
            <p14:sldId id="291"/>
            <p14:sldId id="292"/>
            <p14:sldId id="293"/>
            <p14:sldId id="295"/>
            <p14:sldId id="298"/>
            <p14:sldId id="299"/>
            <p14:sldId id="304"/>
          </p14:sldIdLst>
        </p14:section>
        <p14:section name="Untitled Section" id="{D56B2DE6-BBD1-4DCC-A554-5150E382A1BE}">
          <p14:sldIdLst>
            <p14:sldId id="307"/>
            <p14:sldId id="285"/>
            <p14:sldId id="286"/>
            <p14:sldId id="287"/>
            <p14:sldId id="288"/>
            <p14:sldId id="308"/>
            <p14:sldId id="309"/>
            <p14:sldId id="310"/>
            <p14:sldId id="311"/>
            <p14:sldId id="271"/>
            <p14:sldId id="312"/>
            <p14:sldId id="313"/>
            <p14:sldId id="314"/>
            <p14:sldId id="315"/>
            <p14:sldId id="316"/>
            <p14:sldId id="317"/>
            <p14:sldId id="318"/>
            <p14:sldId id="257"/>
            <p14:sldId id="319"/>
            <p14:sldId id="320"/>
            <p14:sldId id="321"/>
            <p14:sldId id="322"/>
            <p14:sldId id="323"/>
            <p14:sldId id="324"/>
            <p14:sldId id="325"/>
            <p14:sldId id="326"/>
            <p14:sldId id="327"/>
            <p14:sldId id="328"/>
            <p14:sldId id="329"/>
            <p14:sldId id="330"/>
            <p14:sldId id="331"/>
            <p14:sldId id="332"/>
            <p14:sldId id="333"/>
            <p14:sldId id="334"/>
            <p14:sldId id="3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p:cViewPr>
        <p:scale>
          <a:sx n="100" d="100"/>
          <a:sy n="100" d="100"/>
        </p:scale>
        <p:origin x="702"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77D4F-0E26-4AF9-83F3-EEF30A27D4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D8A9A62-D23E-48D2-B85B-8C4A9739578F}">
      <dgm:prSet/>
      <dgm:spPr/>
      <dgm:t>
        <a:bodyPr/>
        <a:lstStyle/>
        <a:p>
          <a:r>
            <a:rPr lang="el-GR" b="1"/>
            <a:t>Κεφαλίδα</a:t>
          </a:r>
          <a:r>
            <a:rPr lang="el-GR"/>
            <a:t>. Επιλέξτε αυτήν την επιλογή εάν η πρώτη γραμμή του πίνακα περιέχει τα ονόματα των στηλών και όχι τα πραγματικά δεδομένα. Αυτό καθιστά την πρώτη σειρά να είναι διαμορφωμένη ως επικεφαλίδα.</a:t>
          </a:r>
          <a:endParaRPr lang="en-US"/>
        </a:p>
      </dgm:t>
    </dgm:pt>
    <dgm:pt modelId="{5A497668-3CDE-4B90-9641-868C68C524D2}" type="parTrans" cxnId="{1DA788B1-6C85-43EF-8CFE-AE8ED1C8E0AC}">
      <dgm:prSet/>
      <dgm:spPr/>
      <dgm:t>
        <a:bodyPr/>
        <a:lstStyle/>
        <a:p>
          <a:endParaRPr lang="en-US"/>
        </a:p>
      </dgm:t>
    </dgm:pt>
    <dgm:pt modelId="{137C62ED-D818-4DE0-BC2C-871F5EC23635}" type="sibTrans" cxnId="{1DA788B1-6C85-43EF-8CFE-AE8ED1C8E0AC}">
      <dgm:prSet/>
      <dgm:spPr/>
      <dgm:t>
        <a:bodyPr/>
        <a:lstStyle/>
        <a:p>
          <a:endParaRPr lang="en-US"/>
        </a:p>
      </dgm:t>
    </dgm:pt>
    <dgm:pt modelId="{A77B8F6A-0AEC-4ACC-A158-97DE891337D9}">
      <dgm:prSet/>
      <dgm:spPr/>
      <dgm:t>
        <a:bodyPr/>
        <a:lstStyle/>
        <a:p>
          <a:r>
            <a:rPr lang="el-GR" b="1"/>
            <a:t>Επανάληψη γραμμών επικεφαλίδας σε νέες σελίδες</a:t>
          </a:r>
          <a:r>
            <a:rPr lang="el-GR"/>
            <a:t>. Κάνει την γραμμή επικεφαλίδας να εμφανίζεται σε κάθε σελίδα αν ο πίνακας είναι αρκετά μεγάλος.</a:t>
          </a:r>
          <a:endParaRPr lang="en-US"/>
        </a:p>
      </dgm:t>
    </dgm:pt>
    <dgm:pt modelId="{FD07DA14-919B-48E7-9E58-2FE6CED35B4B}" type="parTrans" cxnId="{0EF5772F-49E7-4B84-94DF-9073AD8CA3E2}">
      <dgm:prSet/>
      <dgm:spPr/>
      <dgm:t>
        <a:bodyPr/>
        <a:lstStyle/>
        <a:p>
          <a:endParaRPr lang="en-US"/>
        </a:p>
      </dgm:t>
    </dgm:pt>
    <dgm:pt modelId="{8DFFA291-EF49-4F44-B132-57A44F2BB5BA}" type="sibTrans" cxnId="{0EF5772F-49E7-4B84-94DF-9073AD8CA3E2}">
      <dgm:prSet/>
      <dgm:spPr/>
      <dgm:t>
        <a:bodyPr/>
        <a:lstStyle/>
        <a:p>
          <a:endParaRPr lang="en-US"/>
        </a:p>
      </dgm:t>
    </dgm:pt>
    <dgm:pt modelId="{83154164-5772-4F02-94EB-FE94E7FED6AA}">
      <dgm:prSet/>
      <dgm:spPr/>
      <dgm:t>
        <a:bodyPr/>
        <a:lstStyle/>
        <a:p>
          <a:r>
            <a:rPr lang="el-GR" b="1"/>
            <a:t>Μην διαιρείτε τον πίνακα ανάμεσα στις σελίδες</a:t>
          </a:r>
          <a:r>
            <a:rPr lang="el-GR"/>
            <a:t>. Αποτρέπει το διαχωρισμό του πίνακα σε περισσότερες από μία σελίδες.</a:t>
          </a:r>
          <a:endParaRPr lang="en-US"/>
        </a:p>
      </dgm:t>
    </dgm:pt>
    <dgm:pt modelId="{DDA64AE9-8F36-4E30-9756-B02B22903912}" type="parTrans" cxnId="{9421E534-C296-4436-B044-BC89EC5AB7A2}">
      <dgm:prSet/>
      <dgm:spPr/>
      <dgm:t>
        <a:bodyPr/>
        <a:lstStyle/>
        <a:p>
          <a:endParaRPr lang="en-US"/>
        </a:p>
      </dgm:t>
    </dgm:pt>
    <dgm:pt modelId="{93A4336F-3243-4333-8B96-9DB6AFA229C9}" type="sibTrans" cxnId="{9421E534-C296-4436-B044-BC89EC5AB7A2}">
      <dgm:prSet/>
      <dgm:spPr/>
      <dgm:t>
        <a:bodyPr/>
        <a:lstStyle/>
        <a:p>
          <a:endParaRPr lang="en-US"/>
        </a:p>
      </dgm:t>
    </dgm:pt>
    <dgm:pt modelId="{B02D1DCB-D5DB-4871-B26E-F5FFBF4EBB77}">
      <dgm:prSet/>
      <dgm:spPr/>
      <dgm:t>
        <a:bodyPr/>
        <a:lstStyle/>
        <a:p>
          <a:r>
            <a:rPr lang="el-GR" b="1"/>
            <a:t>Περίγραμμα</a:t>
          </a:r>
          <a:r>
            <a:rPr lang="el-GR"/>
            <a:t>. Περιβάλλει κάθε κελί του πίνακα με ένα περίγραμμα.</a:t>
          </a:r>
          <a:endParaRPr lang="en-US"/>
        </a:p>
      </dgm:t>
    </dgm:pt>
    <dgm:pt modelId="{DD1BEEF4-FA87-4687-ABBA-FF9A3D586E10}" type="parTrans" cxnId="{F8C8C9E1-F09A-4869-864F-85A1DBF02E62}">
      <dgm:prSet/>
      <dgm:spPr/>
      <dgm:t>
        <a:bodyPr/>
        <a:lstStyle/>
        <a:p>
          <a:endParaRPr lang="en-US"/>
        </a:p>
      </dgm:t>
    </dgm:pt>
    <dgm:pt modelId="{2A4897A3-D2EB-412E-A650-B9C4C194AF52}" type="sibTrans" cxnId="{F8C8C9E1-F09A-4869-864F-85A1DBF02E62}">
      <dgm:prSet/>
      <dgm:spPr/>
      <dgm:t>
        <a:bodyPr/>
        <a:lstStyle/>
        <a:p>
          <a:endParaRPr lang="en-US"/>
        </a:p>
      </dgm:t>
    </dgm:pt>
    <dgm:pt modelId="{74BC6C0F-BD2D-4402-BCDB-23B14CC31910}" type="pres">
      <dgm:prSet presAssocID="{3F177D4F-0E26-4AF9-83F3-EEF30A27D453}" presName="linear" presStyleCnt="0">
        <dgm:presLayoutVars>
          <dgm:animLvl val="lvl"/>
          <dgm:resizeHandles val="exact"/>
        </dgm:presLayoutVars>
      </dgm:prSet>
      <dgm:spPr/>
    </dgm:pt>
    <dgm:pt modelId="{215971AD-0150-4404-8E57-AE94D7AF2B5B}" type="pres">
      <dgm:prSet presAssocID="{FD8A9A62-D23E-48D2-B85B-8C4A9739578F}" presName="parentText" presStyleLbl="node1" presStyleIdx="0" presStyleCnt="4">
        <dgm:presLayoutVars>
          <dgm:chMax val="0"/>
          <dgm:bulletEnabled val="1"/>
        </dgm:presLayoutVars>
      </dgm:prSet>
      <dgm:spPr/>
    </dgm:pt>
    <dgm:pt modelId="{4F45000B-3191-4C6F-AC84-9E5673C1C584}" type="pres">
      <dgm:prSet presAssocID="{137C62ED-D818-4DE0-BC2C-871F5EC23635}" presName="spacer" presStyleCnt="0"/>
      <dgm:spPr/>
    </dgm:pt>
    <dgm:pt modelId="{7EDEC880-1474-4315-98C3-315ED8FA8BFC}" type="pres">
      <dgm:prSet presAssocID="{A77B8F6A-0AEC-4ACC-A158-97DE891337D9}" presName="parentText" presStyleLbl="node1" presStyleIdx="1" presStyleCnt="4">
        <dgm:presLayoutVars>
          <dgm:chMax val="0"/>
          <dgm:bulletEnabled val="1"/>
        </dgm:presLayoutVars>
      </dgm:prSet>
      <dgm:spPr/>
    </dgm:pt>
    <dgm:pt modelId="{98048056-A298-413C-8D33-443944A6FDAF}" type="pres">
      <dgm:prSet presAssocID="{8DFFA291-EF49-4F44-B132-57A44F2BB5BA}" presName="spacer" presStyleCnt="0"/>
      <dgm:spPr/>
    </dgm:pt>
    <dgm:pt modelId="{533285EE-369D-4F19-A0A5-D1E4020EEBA9}" type="pres">
      <dgm:prSet presAssocID="{83154164-5772-4F02-94EB-FE94E7FED6AA}" presName="parentText" presStyleLbl="node1" presStyleIdx="2" presStyleCnt="4">
        <dgm:presLayoutVars>
          <dgm:chMax val="0"/>
          <dgm:bulletEnabled val="1"/>
        </dgm:presLayoutVars>
      </dgm:prSet>
      <dgm:spPr/>
    </dgm:pt>
    <dgm:pt modelId="{E39F9CB6-3FEB-4FEC-99F0-1C05AC2AC4A1}" type="pres">
      <dgm:prSet presAssocID="{93A4336F-3243-4333-8B96-9DB6AFA229C9}" presName="spacer" presStyleCnt="0"/>
      <dgm:spPr/>
    </dgm:pt>
    <dgm:pt modelId="{401425F3-3E7F-45BA-B80E-01A345E22420}" type="pres">
      <dgm:prSet presAssocID="{B02D1DCB-D5DB-4871-B26E-F5FFBF4EBB77}" presName="parentText" presStyleLbl="node1" presStyleIdx="3" presStyleCnt="4">
        <dgm:presLayoutVars>
          <dgm:chMax val="0"/>
          <dgm:bulletEnabled val="1"/>
        </dgm:presLayoutVars>
      </dgm:prSet>
      <dgm:spPr/>
    </dgm:pt>
  </dgm:ptLst>
  <dgm:cxnLst>
    <dgm:cxn modelId="{1148CC19-3C0E-415F-B73E-C38AB91728CC}" type="presOf" srcId="{83154164-5772-4F02-94EB-FE94E7FED6AA}" destId="{533285EE-369D-4F19-A0A5-D1E4020EEBA9}" srcOrd="0" destOrd="0" presId="urn:microsoft.com/office/officeart/2005/8/layout/vList2"/>
    <dgm:cxn modelId="{0EF5772F-49E7-4B84-94DF-9073AD8CA3E2}" srcId="{3F177D4F-0E26-4AF9-83F3-EEF30A27D453}" destId="{A77B8F6A-0AEC-4ACC-A158-97DE891337D9}" srcOrd="1" destOrd="0" parTransId="{FD07DA14-919B-48E7-9E58-2FE6CED35B4B}" sibTransId="{8DFFA291-EF49-4F44-B132-57A44F2BB5BA}"/>
    <dgm:cxn modelId="{9421E534-C296-4436-B044-BC89EC5AB7A2}" srcId="{3F177D4F-0E26-4AF9-83F3-EEF30A27D453}" destId="{83154164-5772-4F02-94EB-FE94E7FED6AA}" srcOrd="2" destOrd="0" parTransId="{DDA64AE9-8F36-4E30-9756-B02B22903912}" sibTransId="{93A4336F-3243-4333-8B96-9DB6AFA229C9}"/>
    <dgm:cxn modelId="{FE262842-9BE2-431F-9CEE-426FF7D89E2C}" type="presOf" srcId="{B02D1DCB-D5DB-4871-B26E-F5FFBF4EBB77}" destId="{401425F3-3E7F-45BA-B80E-01A345E22420}" srcOrd="0" destOrd="0" presId="urn:microsoft.com/office/officeart/2005/8/layout/vList2"/>
    <dgm:cxn modelId="{216EB07F-0EFA-4784-8D06-25BB18022340}" type="presOf" srcId="{A77B8F6A-0AEC-4ACC-A158-97DE891337D9}" destId="{7EDEC880-1474-4315-98C3-315ED8FA8BFC}" srcOrd="0" destOrd="0" presId="urn:microsoft.com/office/officeart/2005/8/layout/vList2"/>
    <dgm:cxn modelId="{9BEDC39C-1F34-4D94-A537-0597AA550FDE}" type="presOf" srcId="{3F177D4F-0E26-4AF9-83F3-EEF30A27D453}" destId="{74BC6C0F-BD2D-4402-BCDB-23B14CC31910}" srcOrd="0" destOrd="0" presId="urn:microsoft.com/office/officeart/2005/8/layout/vList2"/>
    <dgm:cxn modelId="{1DA788B1-6C85-43EF-8CFE-AE8ED1C8E0AC}" srcId="{3F177D4F-0E26-4AF9-83F3-EEF30A27D453}" destId="{FD8A9A62-D23E-48D2-B85B-8C4A9739578F}" srcOrd="0" destOrd="0" parTransId="{5A497668-3CDE-4B90-9641-868C68C524D2}" sibTransId="{137C62ED-D818-4DE0-BC2C-871F5EC23635}"/>
    <dgm:cxn modelId="{F8C8C9E1-F09A-4869-864F-85A1DBF02E62}" srcId="{3F177D4F-0E26-4AF9-83F3-EEF30A27D453}" destId="{B02D1DCB-D5DB-4871-B26E-F5FFBF4EBB77}" srcOrd="3" destOrd="0" parTransId="{DD1BEEF4-FA87-4687-ABBA-FF9A3D586E10}" sibTransId="{2A4897A3-D2EB-412E-A650-B9C4C194AF52}"/>
    <dgm:cxn modelId="{B01610E5-DDF2-4A8D-BD0C-5905DCFE9B8A}" type="presOf" srcId="{FD8A9A62-D23E-48D2-B85B-8C4A9739578F}" destId="{215971AD-0150-4404-8E57-AE94D7AF2B5B}" srcOrd="0" destOrd="0" presId="urn:microsoft.com/office/officeart/2005/8/layout/vList2"/>
    <dgm:cxn modelId="{BC12626F-3201-4492-9A89-6676FE0200BD}" type="presParOf" srcId="{74BC6C0F-BD2D-4402-BCDB-23B14CC31910}" destId="{215971AD-0150-4404-8E57-AE94D7AF2B5B}" srcOrd="0" destOrd="0" presId="urn:microsoft.com/office/officeart/2005/8/layout/vList2"/>
    <dgm:cxn modelId="{1EC50986-8555-46A3-ABBE-E056292B8C54}" type="presParOf" srcId="{74BC6C0F-BD2D-4402-BCDB-23B14CC31910}" destId="{4F45000B-3191-4C6F-AC84-9E5673C1C584}" srcOrd="1" destOrd="0" presId="urn:microsoft.com/office/officeart/2005/8/layout/vList2"/>
    <dgm:cxn modelId="{2F32BFD0-25A3-4C46-B2EB-7D34FBB60435}" type="presParOf" srcId="{74BC6C0F-BD2D-4402-BCDB-23B14CC31910}" destId="{7EDEC880-1474-4315-98C3-315ED8FA8BFC}" srcOrd="2" destOrd="0" presId="urn:microsoft.com/office/officeart/2005/8/layout/vList2"/>
    <dgm:cxn modelId="{6466E80F-D82D-4838-A5DD-55B79B9D9789}" type="presParOf" srcId="{74BC6C0F-BD2D-4402-BCDB-23B14CC31910}" destId="{98048056-A298-413C-8D33-443944A6FDAF}" srcOrd="3" destOrd="0" presId="urn:microsoft.com/office/officeart/2005/8/layout/vList2"/>
    <dgm:cxn modelId="{263854B8-6371-47EC-AF65-8C8B8AB9CE12}" type="presParOf" srcId="{74BC6C0F-BD2D-4402-BCDB-23B14CC31910}" destId="{533285EE-369D-4F19-A0A5-D1E4020EEBA9}" srcOrd="4" destOrd="0" presId="urn:microsoft.com/office/officeart/2005/8/layout/vList2"/>
    <dgm:cxn modelId="{4929D3DE-2273-4C3B-A298-B50CCD6D9C5D}" type="presParOf" srcId="{74BC6C0F-BD2D-4402-BCDB-23B14CC31910}" destId="{E39F9CB6-3FEB-4FEC-99F0-1C05AC2AC4A1}" srcOrd="5" destOrd="0" presId="urn:microsoft.com/office/officeart/2005/8/layout/vList2"/>
    <dgm:cxn modelId="{E5678CFF-8D55-4611-BF1D-1CB9429A5F63}" type="presParOf" srcId="{74BC6C0F-BD2D-4402-BCDB-23B14CC31910}" destId="{401425F3-3E7F-45BA-B80E-01A345E2242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971AD-0150-4404-8E57-AE94D7AF2B5B}">
      <dsp:nvSpPr>
        <dsp:cNvPr id="0" name=""/>
        <dsp:cNvSpPr/>
      </dsp:nvSpPr>
      <dsp:spPr>
        <a:xfrm>
          <a:off x="0" y="34245"/>
          <a:ext cx="4573203" cy="549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b="1" kern="1200"/>
            <a:t>Κεφαλίδα</a:t>
          </a:r>
          <a:r>
            <a:rPr lang="el-GR" sz="1000" kern="1200"/>
            <a:t>. Επιλέξτε αυτήν την επιλογή εάν η πρώτη γραμμή του πίνακα περιέχει τα ονόματα των στηλών και όχι τα πραγματικά δεδομένα. Αυτό καθιστά την πρώτη σειρά να είναι διαμορφωμένη ως επικεφαλίδα.</a:t>
          </a:r>
          <a:endParaRPr lang="en-US" sz="1000" kern="1200"/>
        </a:p>
      </dsp:txBody>
      <dsp:txXfrm>
        <a:off x="26844" y="61089"/>
        <a:ext cx="4519515" cy="496212"/>
      </dsp:txXfrm>
    </dsp:sp>
    <dsp:sp modelId="{7EDEC880-1474-4315-98C3-315ED8FA8BFC}">
      <dsp:nvSpPr>
        <dsp:cNvPr id="0" name=""/>
        <dsp:cNvSpPr/>
      </dsp:nvSpPr>
      <dsp:spPr>
        <a:xfrm>
          <a:off x="0" y="612945"/>
          <a:ext cx="4573203" cy="549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b="1" kern="1200"/>
            <a:t>Επανάληψη γραμμών επικεφαλίδας σε νέες σελίδες</a:t>
          </a:r>
          <a:r>
            <a:rPr lang="el-GR" sz="1000" kern="1200"/>
            <a:t>. Κάνει την γραμμή επικεφαλίδας να εμφανίζεται σε κάθε σελίδα αν ο πίνακας είναι αρκετά μεγάλος.</a:t>
          </a:r>
          <a:endParaRPr lang="en-US" sz="1000" kern="1200"/>
        </a:p>
      </dsp:txBody>
      <dsp:txXfrm>
        <a:off x="26844" y="639789"/>
        <a:ext cx="4519515" cy="496212"/>
      </dsp:txXfrm>
    </dsp:sp>
    <dsp:sp modelId="{533285EE-369D-4F19-A0A5-D1E4020EEBA9}">
      <dsp:nvSpPr>
        <dsp:cNvPr id="0" name=""/>
        <dsp:cNvSpPr/>
      </dsp:nvSpPr>
      <dsp:spPr>
        <a:xfrm>
          <a:off x="0" y="1191645"/>
          <a:ext cx="4573203" cy="549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b="1" kern="1200"/>
            <a:t>Μην διαιρείτε τον πίνακα ανάμεσα στις σελίδες</a:t>
          </a:r>
          <a:r>
            <a:rPr lang="el-GR" sz="1000" kern="1200"/>
            <a:t>. Αποτρέπει το διαχωρισμό του πίνακα σε περισσότερες από μία σελίδες.</a:t>
          </a:r>
          <a:endParaRPr lang="en-US" sz="1000" kern="1200"/>
        </a:p>
      </dsp:txBody>
      <dsp:txXfrm>
        <a:off x="26844" y="1218489"/>
        <a:ext cx="4519515" cy="496212"/>
      </dsp:txXfrm>
    </dsp:sp>
    <dsp:sp modelId="{401425F3-3E7F-45BA-B80E-01A345E22420}">
      <dsp:nvSpPr>
        <dsp:cNvPr id="0" name=""/>
        <dsp:cNvSpPr/>
      </dsp:nvSpPr>
      <dsp:spPr>
        <a:xfrm>
          <a:off x="0" y="1770345"/>
          <a:ext cx="4573203" cy="549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sz="1000" b="1" kern="1200"/>
            <a:t>Περίγραμμα</a:t>
          </a:r>
          <a:r>
            <a:rPr lang="el-GR" sz="1000" kern="1200"/>
            <a:t>. Περιβάλλει κάθε κελί του πίνακα με ένα περίγραμμα.</a:t>
          </a:r>
          <a:endParaRPr lang="en-US" sz="1000" kern="1200"/>
        </a:p>
      </dsp:txBody>
      <dsp:txXfrm>
        <a:off x="26844" y="1797189"/>
        <a:ext cx="4519515" cy="4962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16T13:50:32.1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289 386,'-3'56,"-1"1,-4-1,-28 108,12-60,5-19,-119 464,122-495,3 1,3 0,-7 107,16 171,4-159,-4-74,5 0,27 173,-25-243,1-1,1 0,1 0,2 0,1-1,1-1,1 0,2-1,0-1,2 0,27 29,117 142,-107-125,69 70,-106-124,1 0,0-2,2 0,0-2,0 0,1-1,1-1,0-1,0-2,1 0,0-1,0-1,1-2,-1 0,45 0,363-5,-192-3,142-13,4 0,-299 13,-1-4,1-3,-2-5,120-37,-178 43,-1-1,0-1,-1-2,-1 0,38-30,46-26,-21 23,151-88,-177 97,97-81,-146 110,0-2,-1 0,0 0,-1-1,-1 0,0-1,0 0,-1 0,-1-1,0 0,-1 0,0-1,-2 1,1-1,-2-1,3-24,-1-65,-12-160,-2 69,10-29,-10-205,-4 340,-5 0,-39-119,5 28,32 98,-4 2,-3 1,-4 1,-44-79,57 127,-3 2,0 0,-1 1,-2 2,-34-31,7 14,-107-70,112 89,0 2,-1 2,-1 3,-90-21,80 23,9 3,-1 2,0 3,-54-1,-158 8,126 3,-750 19,6 72,826-85,25-6,1 1,0 2,0 1,0 0,1 3,0 0,-32 18,55-26,1 0,0 1,0-1,0 1,0 0,0 0,1 0,0 1,-1-1,1 0,0 1,0 0,1-1,-1 1,1 0,0 0,0 0,0 0,0 0,1 0,0 0,0 5,1 9,1-1,0 0,2 0,5 18,3 17,-7-20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2AD0B-0C92-4C19-B4F1-3D9C25C70093}" type="datetimeFigureOut">
              <a:rPr lang="en-US" smtClean="0"/>
              <a:t>10/17/2025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D0105-79C6-4948-96A6-6339F9D8460A}" type="slidenum">
              <a:rPr lang="en-US" smtClean="0"/>
              <a:t>‹#›</a:t>
            </a:fld>
            <a:endParaRPr lang="en-US"/>
          </a:p>
        </p:txBody>
      </p:sp>
    </p:spTree>
    <p:extLst>
      <p:ext uri="{BB962C8B-B14F-4D97-AF65-F5344CB8AC3E}">
        <p14:creationId xmlns:p14="http://schemas.microsoft.com/office/powerpoint/2010/main" val="431043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BB91F-51F4-4E88-A90B-86A513EBCC89}" type="slidenum">
              <a:rPr lang="en-US" smtClean="0"/>
              <a:t>63</a:t>
            </a:fld>
            <a:endParaRPr lang="en-US"/>
          </a:p>
        </p:txBody>
      </p:sp>
    </p:spTree>
    <p:extLst>
      <p:ext uri="{BB962C8B-B14F-4D97-AF65-F5344CB8AC3E}">
        <p14:creationId xmlns:p14="http://schemas.microsoft.com/office/powerpoint/2010/main" val="88361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375F4B-045F-F555-73AB-2CAB109E10B6}"/>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1E2BBBA-3625-974B-A71E-80CFA6EBCC6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41C824A-6AC4-22FD-269E-A444CD9EDABB}"/>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6195F330-01BB-6975-2865-9A5DC86BE4A3}"/>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A7DCBF20-3DB5-7B09-E69F-CDFACABA3F6F}"/>
              </a:ext>
            </a:extLst>
          </p:cNvPr>
          <p:cNvSpPr>
            <a:spLocks noGrp="1"/>
          </p:cNvSpPr>
          <p:nvPr>
            <p:ph type="sldNum" sz="quarter" idx="12"/>
          </p:nvPr>
        </p:nvSpPr>
        <p:spPr/>
        <p:txBody>
          <a:bodyPr/>
          <a:lstStyle/>
          <a:p>
            <a:pPr>
              <a:defRPr/>
            </a:pPr>
            <a:fld id="{7D11EF0B-091A-4A24-A7E1-A01BFCA54B50}" type="slidenum">
              <a:rPr lang="el-GR" smtClean="0"/>
              <a:pPr>
                <a:defRPr/>
              </a:pPr>
              <a:t>‹#›</a:t>
            </a:fld>
            <a:endParaRPr lang="el-GR"/>
          </a:p>
        </p:txBody>
      </p:sp>
    </p:spTree>
    <p:extLst>
      <p:ext uri="{BB962C8B-B14F-4D97-AF65-F5344CB8AC3E}">
        <p14:creationId xmlns:p14="http://schemas.microsoft.com/office/powerpoint/2010/main" val="29708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121523-89A1-4D30-B0A2-F4F4087AA9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8EF49CE-B862-6DF8-56FF-BCBE729827F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F3A4ECE-7B88-A1EC-91BA-CBA5D70BEE29}"/>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1C73FC93-0959-B08C-C819-EBB86F68CBFB}"/>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D9940C7D-245E-48C8-A3D6-D3922858B0AE}"/>
              </a:ext>
            </a:extLst>
          </p:cNvPr>
          <p:cNvSpPr>
            <a:spLocks noGrp="1"/>
          </p:cNvSpPr>
          <p:nvPr>
            <p:ph type="sldNum" sz="quarter" idx="12"/>
          </p:nvPr>
        </p:nvSpPr>
        <p:spPr/>
        <p:txBody>
          <a:bodyPr/>
          <a:lstStyle/>
          <a:p>
            <a:pPr>
              <a:defRPr/>
            </a:pPr>
            <a:fld id="{738747CD-BA08-498F-B5C9-66033B4C9718}" type="slidenum">
              <a:rPr lang="el-GR" smtClean="0"/>
              <a:pPr>
                <a:defRPr/>
              </a:pPr>
              <a:t>‹#›</a:t>
            </a:fld>
            <a:endParaRPr lang="el-GR"/>
          </a:p>
        </p:txBody>
      </p:sp>
    </p:spTree>
    <p:extLst>
      <p:ext uri="{BB962C8B-B14F-4D97-AF65-F5344CB8AC3E}">
        <p14:creationId xmlns:p14="http://schemas.microsoft.com/office/powerpoint/2010/main" val="19233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C6EAED5-2B4B-45C0-63B6-44259F7CD659}"/>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6575A7D-1AAC-7295-74C3-565FF9D50AD9}"/>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D197239-4287-6379-5A34-BEC330E6875E}"/>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B318C68D-3DFC-C5CE-931B-EFA512A8E995}"/>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2DBB22DD-A2F9-63F6-E8B1-3629B677CD97}"/>
              </a:ext>
            </a:extLst>
          </p:cNvPr>
          <p:cNvSpPr>
            <a:spLocks noGrp="1"/>
          </p:cNvSpPr>
          <p:nvPr>
            <p:ph type="sldNum" sz="quarter" idx="12"/>
          </p:nvPr>
        </p:nvSpPr>
        <p:spPr/>
        <p:txBody>
          <a:bodyPr/>
          <a:lstStyle/>
          <a:p>
            <a:pPr>
              <a:defRPr/>
            </a:pPr>
            <a:fld id="{9E2163E5-5272-42EF-8947-2002109D07D5}" type="slidenum">
              <a:rPr lang="el-GR" smtClean="0"/>
              <a:pPr>
                <a:defRPr/>
              </a:pPr>
              <a:t>‹#›</a:t>
            </a:fld>
            <a:endParaRPr lang="el-GR"/>
          </a:p>
        </p:txBody>
      </p:sp>
    </p:spTree>
    <p:extLst>
      <p:ext uri="{BB962C8B-B14F-4D97-AF65-F5344CB8AC3E}">
        <p14:creationId xmlns:p14="http://schemas.microsoft.com/office/powerpoint/2010/main" val="407414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B53B34-77BC-F438-9EF1-58A12B231D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8F481E7-FFE7-0B70-0860-33A57B11B0D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5161439-B1E5-B089-EF00-E0F12331957E}"/>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18BBBA84-A68E-81F6-1A6C-9D88F0375A77}"/>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8B0464C7-AE55-AAB4-E24A-F9F933B6DCD8}"/>
              </a:ext>
            </a:extLst>
          </p:cNvPr>
          <p:cNvSpPr>
            <a:spLocks noGrp="1"/>
          </p:cNvSpPr>
          <p:nvPr>
            <p:ph type="sldNum" sz="quarter" idx="12"/>
          </p:nvPr>
        </p:nvSpPr>
        <p:spPr/>
        <p:txBody>
          <a:bodyPr/>
          <a:lstStyle/>
          <a:p>
            <a:pPr>
              <a:defRPr/>
            </a:pPr>
            <a:fld id="{B2D5A5E8-926C-4A8D-B390-516CB3150F71}" type="slidenum">
              <a:rPr lang="el-GR" smtClean="0"/>
              <a:pPr>
                <a:defRPr/>
              </a:pPr>
              <a:t>‹#›</a:t>
            </a:fld>
            <a:endParaRPr lang="el-GR"/>
          </a:p>
        </p:txBody>
      </p:sp>
    </p:spTree>
    <p:extLst>
      <p:ext uri="{BB962C8B-B14F-4D97-AF65-F5344CB8AC3E}">
        <p14:creationId xmlns:p14="http://schemas.microsoft.com/office/powerpoint/2010/main" val="396938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9F7254-9D36-0F95-0DAB-BD00BF6C137B}"/>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86CDBF-DB09-3A33-3CCC-6BC19180A0C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56FE850-50F8-0BF4-548E-477389BB38CB}"/>
              </a:ext>
            </a:extLst>
          </p:cNvPr>
          <p:cNvSpPr>
            <a:spLocks noGrp="1"/>
          </p:cNvSpPr>
          <p:nvPr>
            <p:ph type="dt" sz="half" idx="10"/>
          </p:nvPr>
        </p:nvSpPr>
        <p:spPr/>
        <p:txBody>
          <a:bodyPr/>
          <a:lstStyle/>
          <a:p>
            <a:pPr>
              <a:defRPr/>
            </a:pPr>
            <a:endParaRPr lang="el-GR"/>
          </a:p>
        </p:txBody>
      </p:sp>
      <p:sp>
        <p:nvSpPr>
          <p:cNvPr id="5" name="Θέση υποσέλιδου 4">
            <a:extLst>
              <a:ext uri="{FF2B5EF4-FFF2-40B4-BE49-F238E27FC236}">
                <a16:creationId xmlns:a16="http://schemas.microsoft.com/office/drawing/2014/main" id="{BD226010-A393-5B19-6606-A729A1CCCBCD}"/>
              </a:ext>
            </a:extLst>
          </p:cNvPr>
          <p:cNvSpPr>
            <a:spLocks noGrp="1"/>
          </p:cNvSpPr>
          <p:nvPr>
            <p:ph type="ftr" sz="quarter" idx="11"/>
          </p:nvPr>
        </p:nvSpPr>
        <p:spPr/>
        <p:txBody>
          <a:bodyPr/>
          <a:lstStyle/>
          <a:p>
            <a:pPr>
              <a:defRPr/>
            </a:pPr>
            <a:endParaRPr lang="el-GR"/>
          </a:p>
        </p:txBody>
      </p:sp>
      <p:sp>
        <p:nvSpPr>
          <p:cNvPr id="6" name="Θέση αριθμού διαφάνειας 5">
            <a:extLst>
              <a:ext uri="{FF2B5EF4-FFF2-40B4-BE49-F238E27FC236}">
                <a16:creationId xmlns:a16="http://schemas.microsoft.com/office/drawing/2014/main" id="{C115FB1A-4D72-C766-F519-A6AAD2E11312}"/>
              </a:ext>
            </a:extLst>
          </p:cNvPr>
          <p:cNvSpPr>
            <a:spLocks noGrp="1"/>
          </p:cNvSpPr>
          <p:nvPr>
            <p:ph type="sldNum" sz="quarter" idx="12"/>
          </p:nvPr>
        </p:nvSpPr>
        <p:spPr/>
        <p:txBody>
          <a:bodyPr/>
          <a:lstStyle/>
          <a:p>
            <a:pPr>
              <a:defRPr/>
            </a:pPr>
            <a:fld id="{560D9FD9-B861-4694-9C11-3A60196B5563}" type="slidenum">
              <a:rPr lang="el-GR" smtClean="0"/>
              <a:pPr>
                <a:defRPr/>
              </a:pPr>
              <a:t>‹#›</a:t>
            </a:fld>
            <a:endParaRPr lang="el-GR"/>
          </a:p>
        </p:txBody>
      </p:sp>
    </p:spTree>
    <p:extLst>
      <p:ext uri="{BB962C8B-B14F-4D97-AF65-F5344CB8AC3E}">
        <p14:creationId xmlns:p14="http://schemas.microsoft.com/office/powerpoint/2010/main" val="6797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B6429D-9A2B-EC7C-BBAD-0FFDEEEAF62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7ABF9E9-3919-132F-D2F6-B0F5DA202063}"/>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97C37E6-5FCB-46FE-32A1-8809727D4FB2}"/>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B9A42AB-5516-9887-2B3B-C8D329C117E5}"/>
              </a:ext>
            </a:extLst>
          </p:cNvPr>
          <p:cNvSpPr>
            <a:spLocks noGrp="1"/>
          </p:cNvSpPr>
          <p:nvPr>
            <p:ph type="dt" sz="half" idx="10"/>
          </p:nvPr>
        </p:nvSpPr>
        <p:spPr/>
        <p:txBody>
          <a:bodyPr/>
          <a:lstStyle/>
          <a:p>
            <a:pPr>
              <a:defRPr/>
            </a:pPr>
            <a:endParaRPr lang="el-GR"/>
          </a:p>
        </p:txBody>
      </p:sp>
      <p:sp>
        <p:nvSpPr>
          <p:cNvPr id="6" name="Θέση υποσέλιδου 5">
            <a:extLst>
              <a:ext uri="{FF2B5EF4-FFF2-40B4-BE49-F238E27FC236}">
                <a16:creationId xmlns:a16="http://schemas.microsoft.com/office/drawing/2014/main" id="{F6666E60-F9D2-B53A-FF50-9321D7A68682}"/>
              </a:ext>
            </a:extLst>
          </p:cNvPr>
          <p:cNvSpPr>
            <a:spLocks noGrp="1"/>
          </p:cNvSpPr>
          <p:nvPr>
            <p:ph type="ftr" sz="quarter" idx="11"/>
          </p:nvPr>
        </p:nvSpPr>
        <p:spPr/>
        <p:txBody>
          <a:bodyPr/>
          <a:lstStyle/>
          <a:p>
            <a:pPr>
              <a:defRPr/>
            </a:pPr>
            <a:endParaRPr lang="el-GR"/>
          </a:p>
        </p:txBody>
      </p:sp>
      <p:sp>
        <p:nvSpPr>
          <p:cNvPr id="7" name="Θέση αριθμού διαφάνειας 6">
            <a:extLst>
              <a:ext uri="{FF2B5EF4-FFF2-40B4-BE49-F238E27FC236}">
                <a16:creationId xmlns:a16="http://schemas.microsoft.com/office/drawing/2014/main" id="{C30CFFE8-A45D-18B0-0AB5-17C4D8E59715}"/>
              </a:ext>
            </a:extLst>
          </p:cNvPr>
          <p:cNvSpPr>
            <a:spLocks noGrp="1"/>
          </p:cNvSpPr>
          <p:nvPr>
            <p:ph type="sldNum" sz="quarter" idx="12"/>
          </p:nvPr>
        </p:nvSpPr>
        <p:spPr/>
        <p:txBody>
          <a:bodyPr/>
          <a:lstStyle/>
          <a:p>
            <a:pPr>
              <a:defRPr/>
            </a:pPr>
            <a:fld id="{0361A73F-2CF2-4DB5-AB51-FF01908FAEBE}" type="slidenum">
              <a:rPr lang="el-GR" smtClean="0"/>
              <a:pPr>
                <a:defRPr/>
              </a:pPr>
              <a:t>‹#›</a:t>
            </a:fld>
            <a:endParaRPr lang="el-GR"/>
          </a:p>
        </p:txBody>
      </p:sp>
    </p:spTree>
    <p:extLst>
      <p:ext uri="{BB962C8B-B14F-4D97-AF65-F5344CB8AC3E}">
        <p14:creationId xmlns:p14="http://schemas.microsoft.com/office/powerpoint/2010/main" val="240211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5DE634-741E-CB83-F74B-0B72B1506970}"/>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00C721-14CA-42BD-36EE-2AABE475D9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F01C777-3125-2B92-2170-6A996E70EBFE}"/>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7E01CBA-A9DA-C9B3-3982-24E05CFC41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AEC3E42-A2DE-F0CE-3FE6-B27E3C6F681C}"/>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AED5B39-26BF-28FF-8B4C-550415E78E79}"/>
              </a:ext>
            </a:extLst>
          </p:cNvPr>
          <p:cNvSpPr>
            <a:spLocks noGrp="1"/>
          </p:cNvSpPr>
          <p:nvPr>
            <p:ph type="dt" sz="half" idx="10"/>
          </p:nvPr>
        </p:nvSpPr>
        <p:spPr/>
        <p:txBody>
          <a:bodyPr/>
          <a:lstStyle/>
          <a:p>
            <a:pPr>
              <a:defRPr/>
            </a:pPr>
            <a:endParaRPr lang="el-GR"/>
          </a:p>
        </p:txBody>
      </p:sp>
      <p:sp>
        <p:nvSpPr>
          <p:cNvPr id="8" name="Θέση υποσέλιδου 7">
            <a:extLst>
              <a:ext uri="{FF2B5EF4-FFF2-40B4-BE49-F238E27FC236}">
                <a16:creationId xmlns:a16="http://schemas.microsoft.com/office/drawing/2014/main" id="{947E1430-5FE6-7725-14D8-08E53DD9A43D}"/>
              </a:ext>
            </a:extLst>
          </p:cNvPr>
          <p:cNvSpPr>
            <a:spLocks noGrp="1"/>
          </p:cNvSpPr>
          <p:nvPr>
            <p:ph type="ftr" sz="quarter" idx="11"/>
          </p:nvPr>
        </p:nvSpPr>
        <p:spPr/>
        <p:txBody>
          <a:bodyPr/>
          <a:lstStyle/>
          <a:p>
            <a:pPr>
              <a:defRPr/>
            </a:pPr>
            <a:endParaRPr lang="el-GR"/>
          </a:p>
        </p:txBody>
      </p:sp>
      <p:sp>
        <p:nvSpPr>
          <p:cNvPr id="9" name="Θέση αριθμού διαφάνειας 8">
            <a:extLst>
              <a:ext uri="{FF2B5EF4-FFF2-40B4-BE49-F238E27FC236}">
                <a16:creationId xmlns:a16="http://schemas.microsoft.com/office/drawing/2014/main" id="{915B9A5A-1B48-0596-C13E-94443CFC4848}"/>
              </a:ext>
            </a:extLst>
          </p:cNvPr>
          <p:cNvSpPr>
            <a:spLocks noGrp="1"/>
          </p:cNvSpPr>
          <p:nvPr>
            <p:ph type="sldNum" sz="quarter" idx="12"/>
          </p:nvPr>
        </p:nvSpPr>
        <p:spPr/>
        <p:txBody>
          <a:bodyPr/>
          <a:lstStyle/>
          <a:p>
            <a:pPr>
              <a:defRPr/>
            </a:pPr>
            <a:fld id="{521C74F2-D5D1-44CE-881B-E436C2735640}" type="slidenum">
              <a:rPr lang="el-GR" smtClean="0"/>
              <a:pPr>
                <a:defRPr/>
              </a:pPr>
              <a:t>‹#›</a:t>
            </a:fld>
            <a:endParaRPr lang="el-GR"/>
          </a:p>
        </p:txBody>
      </p:sp>
    </p:spTree>
    <p:extLst>
      <p:ext uri="{BB962C8B-B14F-4D97-AF65-F5344CB8AC3E}">
        <p14:creationId xmlns:p14="http://schemas.microsoft.com/office/powerpoint/2010/main" val="17659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4AEBDF-7153-4FCB-3951-87E7A4C2792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43672D7-33E5-2740-38D9-9C11A38D0C70}"/>
              </a:ext>
            </a:extLst>
          </p:cNvPr>
          <p:cNvSpPr>
            <a:spLocks noGrp="1"/>
          </p:cNvSpPr>
          <p:nvPr>
            <p:ph type="dt" sz="half" idx="10"/>
          </p:nvPr>
        </p:nvSpPr>
        <p:spPr/>
        <p:txBody>
          <a:bodyPr/>
          <a:lstStyle/>
          <a:p>
            <a:pPr>
              <a:defRPr/>
            </a:pPr>
            <a:endParaRPr lang="el-GR"/>
          </a:p>
        </p:txBody>
      </p:sp>
      <p:sp>
        <p:nvSpPr>
          <p:cNvPr id="4" name="Θέση υποσέλιδου 3">
            <a:extLst>
              <a:ext uri="{FF2B5EF4-FFF2-40B4-BE49-F238E27FC236}">
                <a16:creationId xmlns:a16="http://schemas.microsoft.com/office/drawing/2014/main" id="{2A739DBA-01E0-99E1-09AC-DA25821B74B9}"/>
              </a:ext>
            </a:extLst>
          </p:cNvPr>
          <p:cNvSpPr>
            <a:spLocks noGrp="1"/>
          </p:cNvSpPr>
          <p:nvPr>
            <p:ph type="ftr" sz="quarter" idx="11"/>
          </p:nvPr>
        </p:nvSpPr>
        <p:spPr/>
        <p:txBody>
          <a:bodyPr/>
          <a:lstStyle/>
          <a:p>
            <a:pPr>
              <a:defRPr/>
            </a:pPr>
            <a:endParaRPr lang="el-GR"/>
          </a:p>
        </p:txBody>
      </p:sp>
      <p:sp>
        <p:nvSpPr>
          <p:cNvPr id="5" name="Θέση αριθμού διαφάνειας 4">
            <a:extLst>
              <a:ext uri="{FF2B5EF4-FFF2-40B4-BE49-F238E27FC236}">
                <a16:creationId xmlns:a16="http://schemas.microsoft.com/office/drawing/2014/main" id="{4CB15A63-134A-7B48-9C64-F78FFD6DDC0D}"/>
              </a:ext>
            </a:extLst>
          </p:cNvPr>
          <p:cNvSpPr>
            <a:spLocks noGrp="1"/>
          </p:cNvSpPr>
          <p:nvPr>
            <p:ph type="sldNum" sz="quarter" idx="12"/>
          </p:nvPr>
        </p:nvSpPr>
        <p:spPr/>
        <p:txBody>
          <a:bodyPr/>
          <a:lstStyle/>
          <a:p>
            <a:pPr>
              <a:defRPr/>
            </a:pPr>
            <a:fld id="{9EBC2EE3-3D4A-42C3-852B-B27864D47CC0}" type="slidenum">
              <a:rPr lang="el-GR" smtClean="0"/>
              <a:pPr>
                <a:defRPr/>
              </a:pPr>
              <a:t>‹#›</a:t>
            </a:fld>
            <a:endParaRPr lang="el-GR"/>
          </a:p>
        </p:txBody>
      </p:sp>
    </p:spTree>
    <p:extLst>
      <p:ext uri="{BB962C8B-B14F-4D97-AF65-F5344CB8AC3E}">
        <p14:creationId xmlns:p14="http://schemas.microsoft.com/office/powerpoint/2010/main" val="323841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35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FC0581-F9E1-4521-7EAF-66852F9F70E8}"/>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77F0BC5-839A-E17E-BA6D-3E31013E7C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DF656CF-8C6A-4CD4-3810-77B67ED59BB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DCC4138-C5AA-D08B-3980-A2816CE6FB23}"/>
              </a:ext>
            </a:extLst>
          </p:cNvPr>
          <p:cNvSpPr>
            <a:spLocks noGrp="1"/>
          </p:cNvSpPr>
          <p:nvPr>
            <p:ph type="dt" sz="half" idx="10"/>
          </p:nvPr>
        </p:nvSpPr>
        <p:spPr/>
        <p:txBody>
          <a:bodyPr/>
          <a:lstStyle/>
          <a:p>
            <a:pPr>
              <a:defRPr/>
            </a:pPr>
            <a:endParaRPr lang="el-GR"/>
          </a:p>
        </p:txBody>
      </p:sp>
      <p:sp>
        <p:nvSpPr>
          <p:cNvPr id="6" name="Θέση υποσέλιδου 5">
            <a:extLst>
              <a:ext uri="{FF2B5EF4-FFF2-40B4-BE49-F238E27FC236}">
                <a16:creationId xmlns:a16="http://schemas.microsoft.com/office/drawing/2014/main" id="{550FA0A1-9D79-F391-94E9-BFD960E30343}"/>
              </a:ext>
            </a:extLst>
          </p:cNvPr>
          <p:cNvSpPr>
            <a:spLocks noGrp="1"/>
          </p:cNvSpPr>
          <p:nvPr>
            <p:ph type="ftr" sz="quarter" idx="11"/>
          </p:nvPr>
        </p:nvSpPr>
        <p:spPr/>
        <p:txBody>
          <a:bodyPr/>
          <a:lstStyle/>
          <a:p>
            <a:pPr>
              <a:defRPr/>
            </a:pPr>
            <a:endParaRPr lang="el-GR"/>
          </a:p>
        </p:txBody>
      </p:sp>
      <p:sp>
        <p:nvSpPr>
          <p:cNvPr id="7" name="Θέση αριθμού διαφάνειας 6">
            <a:extLst>
              <a:ext uri="{FF2B5EF4-FFF2-40B4-BE49-F238E27FC236}">
                <a16:creationId xmlns:a16="http://schemas.microsoft.com/office/drawing/2014/main" id="{ACA4A422-AF47-5186-4AF6-56C279B6A3D1}"/>
              </a:ext>
            </a:extLst>
          </p:cNvPr>
          <p:cNvSpPr>
            <a:spLocks noGrp="1"/>
          </p:cNvSpPr>
          <p:nvPr>
            <p:ph type="sldNum" sz="quarter" idx="12"/>
          </p:nvPr>
        </p:nvSpPr>
        <p:spPr/>
        <p:txBody>
          <a:bodyPr/>
          <a:lstStyle/>
          <a:p>
            <a:pPr>
              <a:defRPr/>
            </a:pPr>
            <a:fld id="{80A21CBB-A21D-4857-B9E1-6883607C5B26}" type="slidenum">
              <a:rPr lang="el-GR" smtClean="0"/>
              <a:pPr>
                <a:defRPr/>
              </a:pPr>
              <a:t>‹#›</a:t>
            </a:fld>
            <a:endParaRPr lang="el-GR"/>
          </a:p>
        </p:txBody>
      </p:sp>
    </p:spTree>
    <p:extLst>
      <p:ext uri="{BB962C8B-B14F-4D97-AF65-F5344CB8AC3E}">
        <p14:creationId xmlns:p14="http://schemas.microsoft.com/office/powerpoint/2010/main" val="68221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D865F1-D5C4-74CB-CF88-ACA20F95C228}"/>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595D6E8-D111-7BC8-A778-2E8BAA1C1D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DD28670F-808B-EC6A-78B2-06786DEDC2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7489E0C-8C6B-8F03-29F6-5BA97FD4B080}"/>
              </a:ext>
            </a:extLst>
          </p:cNvPr>
          <p:cNvSpPr>
            <a:spLocks noGrp="1"/>
          </p:cNvSpPr>
          <p:nvPr>
            <p:ph type="dt" sz="half" idx="10"/>
          </p:nvPr>
        </p:nvSpPr>
        <p:spPr/>
        <p:txBody>
          <a:bodyPr/>
          <a:lstStyle/>
          <a:p>
            <a:pPr>
              <a:defRPr/>
            </a:pPr>
            <a:endParaRPr lang="el-GR"/>
          </a:p>
        </p:txBody>
      </p:sp>
      <p:sp>
        <p:nvSpPr>
          <p:cNvPr id="6" name="Θέση υποσέλιδου 5">
            <a:extLst>
              <a:ext uri="{FF2B5EF4-FFF2-40B4-BE49-F238E27FC236}">
                <a16:creationId xmlns:a16="http://schemas.microsoft.com/office/drawing/2014/main" id="{103F18D3-677C-1FD2-1F9A-A4DD4839F91B}"/>
              </a:ext>
            </a:extLst>
          </p:cNvPr>
          <p:cNvSpPr>
            <a:spLocks noGrp="1"/>
          </p:cNvSpPr>
          <p:nvPr>
            <p:ph type="ftr" sz="quarter" idx="11"/>
          </p:nvPr>
        </p:nvSpPr>
        <p:spPr/>
        <p:txBody>
          <a:bodyPr/>
          <a:lstStyle/>
          <a:p>
            <a:pPr>
              <a:defRPr/>
            </a:pPr>
            <a:endParaRPr lang="el-GR"/>
          </a:p>
        </p:txBody>
      </p:sp>
      <p:sp>
        <p:nvSpPr>
          <p:cNvPr id="7" name="Θέση αριθμού διαφάνειας 6">
            <a:extLst>
              <a:ext uri="{FF2B5EF4-FFF2-40B4-BE49-F238E27FC236}">
                <a16:creationId xmlns:a16="http://schemas.microsoft.com/office/drawing/2014/main" id="{C5AEDA5F-7A52-CDC5-39A2-6BF8B485ECC5}"/>
              </a:ext>
            </a:extLst>
          </p:cNvPr>
          <p:cNvSpPr>
            <a:spLocks noGrp="1"/>
          </p:cNvSpPr>
          <p:nvPr>
            <p:ph type="sldNum" sz="quarter" idx="12"/>
          </p:nvPr>
        </p:nvSpPr>
        <p:spPr/>
        <p:txBody>
          <a:bodyPr/>
          <a:lstStyle/>
          <a:p>
            <a:pPr>
              <a:defRPr/>
            </a:pPr>
            <a:fld id="{8680AF82-D7BA-4E84-AAB4-98549FA50A6B}" type="slidenum">
              <a:rPr lang="el-GR" smtClean="0"/>
              <a:pPr>
                <a:defRPr/>
              </a:pPr>
              <a:t>‹#›</a:t>
            </a:fld>
            <a:endParaRPr lang="el-GR"/>
          </a:p>
        </p:txBody>
      </p:sp>
    </p:spTree>
    <p:extLst>
      <p:ext uri="{BB962C8B-B14F-4D97-AF65-F5344CB8AC3E}">
        <p14:creationId xmlns:p14="http://schemas.microsoft.com/office/powerpoint/2010/main" val="97305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184B704-461A-AD30-3F7A-034E8C8148C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753FAB4-EA7B-9F64-4C40-E046EBA6A8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6305439-077C-5351-0CB6-A3810A6B6BD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l-GR"/>
          </a:p>
        </p:txBody>
      </p:sp>
      <p:sp>
        <p:nvSpPr>
          <p:cNvPr id="5" name="Θέση υποσέλιδου 4">
            <a:extLst>
              <a:ext uri="{FF2B5EF4-FFF2-40B4-BE49-F238E27FC236}">
                <a16:creationId xmlns:a16="http://schemas.microsoft.com/office/drawing/2014/main" id="{99C7F815-9674-4DCD-0AA0-37E25463CA9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l-GR"/>
          </a:p>
        </p:txBody>
      </p:sp>
      <p:sp>
        <p:nvSpPr>
          <p:cNvPr id="6" name="Θέση αριθμού διαφάνειας 5">
            <a:extLst>
              <a:ext uri="{FF2B5EF4-FFF2-40B4-BE49-F238E27FC236}">
                <a16:creationId xmlns:a16="http://schemas.microsoft.com/office/drawing/2014/main" id="{42313E0B-3C41-FB12-1029-9D352A6CCFD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2D5A5E8-926C-4A8D-B390-516CB3150F71}" type="slidenum">
              <a:rPr lang="el-GR" smtClean="0"/>
              <a:pPr>
                <a:defRPr/>
              </a:pPr>
              <a:t>‹#›</a:t>
            </a:fld>
            <a:endParaRPr lang="el-GR"/>
          </a:p>
        </p:txBody>
      </p:sp>
    </p:spTree>
    <p:extLst>
      <p:ext uri="{BB962C8B-B14F-4D97-AF65-F5344CB8AC3E}">
        <p14:creationId xmlns:p14="http://schemas.microsoft.com/office/powerpoint/2010/main" val="37650296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video" Target="https://www.youtube.com/embed/r6Y-94FgzAQ?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video" Target="https://www.youtube.com/embed/r6Y-94FgzAQ?feature=oembed"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1087403"/>
            <a:ext cx="6143625"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0" name="Rectangle 2"/>
          <p:cNvSpPr>
            <a:spLocks noGrp="1" noChangeArrowheads="1"/>
          </p:cNvSpPr>
          <p:nvPr>
            <p:ph type="ctrTitle"/>
          </p:nvPr>
        </p:nvSpPr>
        <p:spPr>
          <a:xfrm>
            <a:off x="3820140" y="2744662"/>
            <a:ext cx="4942280" cy="2387600"/>
          </a:xfrm>
        </p:spPr>
        <p:txBody>
          <a:bodyPr>
            <a:normAutofit/>
          </a:bodyPr>
          <a:lstStyle/>
          <a:p>
            <a:pPr algn="r" eaLnBrk="1" fontAlgn="auto" hangingPunct="1">
              <a:spcAft>
                <a:spcPts val="0"/>
              </a:spcAft>
              <a:defRPr/>
            </a:pPr>
            <a:r>
              <a:rPr lang="el-GR">
                <a:solidFill>
                  <a:srgbClr val="FFFFFF"/>
                </a:solidFill>
              </a:rPr>
              <a:t>ΕΙΣΑΓΩΓΗ ΣΤΙΣ ΝΕΕΣ ΤΕΧΝΟΛΟΓΙΕΣ ΕΠΙΚΟΙΝΩΝΙΑΣ </a:t>
            </a:r>
          </a:p>
        </p:txBody>
      </p:sp>
      <p:sp>
        <p:nvSpPr>
          <p:cNvPr id="9219" name="Rectangle 3"/>
          <p:cNvSpPr>
            <a:spLocks noGrp="1" noChangeArrowheads="1"/>
          </p:cNvSpPr>
          <p:nvPr>
            <p:ph type="subTitle" idx="1"/>
          </p:nvPr>
        </p:nvSpPr>
        <p:spPr>
          <a:xfrm>
            <a:off x="3820140" y="5224337"/>
            <a:ext cx="4942280" cy="1329443"/>
          </a:xfrm>
        </p:spPr>
        <p:txBody>
          <a:bodyPr>
            <a:normAutofit/>
          </a:bodyPr>
          <a:lstStyle/>
          <a:p>
            <a:pPr marR="0" algn="r" eaLnBrk="1" hangingPunct="1"/>
            <a:r>
              <a:rPr lang="el-GR">
                <a:solidFill>
                  <a:srgbClr val="FFFFFF"/>
                </a:solidFill>
              </a:rPr>
              <a:t>Μάθημα </a:t>
            </a:r>
            <a:r>
              <a:rPr lang="en-US">
                <a:solidFill>
                  <a:srgbClr val="FFFFFF"/>
                </a:solidFill>
              </a:rPr>
              <a:t>2</a:t>
            </a:r>
            <a:r>
              <a:rPr lang="el-GR" baseline="30000">
                <a:solidFill>
                  <a:srgbClr val="FFFFFF"/>
                </a:solidFill>
              </a:rPr>
              <a:t>ο</a:t>
            </a:r>
            <a:r>
              <a:rPr lang="el-GR">
                <a:solidFill>
                  <a:srgbClr val="FFFFFF"/>
                </a:solidFill>
              </a:rPr>
              <a:t> </a:t>
            </a:r>
          </a:p>
        </p:txBody>
      </p:sp>
      <p:cxnSp>
        <p:nvCxnSpPr>
          <p:cNvPr id="9228" name="Straight Connector 9227">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230" name="Freeform: Shape 9229">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1"/>
            <a:ext cx="1709806"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9232" name="Freeform: Shape 9231">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34" name="Oval 9233">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514898"/>
            <a:ext cx="1795013"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236" name="Freeform: Shape 9235">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238" name="Arc 9237">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4333" y="4713856"/>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Rectangle 1844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515125" y="591344"/>
            <a:ext cx="2400300" cy="5585619"/>
          </a:xfrm>
        </p:spPr>
        <p:txBody>
          <a:bodyPr>
            <a:normAutofit/>
          </a:bodyPr>
          <a:lstStyle/>
          <a:p>
            <a:pPr eaLnBrk="1" fontAlgn="auto" hangingPunct="1">
              <a:spcAft>
                <a:spcPts val="0"/>
              </a:spcAft>
              <a:defRPr/>
            </a:pPr>
            <a:r>
              <a:rPr lang="en-US">
                <a:solidFill>
                  <a:srgbClr val="FFFFFF"/>
                </a:solidFill>
              </a:rPr>
              <a:t>Writer</a:t>
            </a:r>
            <a:endParaRPr lang="el-GR">
              <a:solidFill>
                <a:srgbClr val="FFFFFF"/>
              </a:solidFill>
            </a:endParaRPr>
          </a:p>
        </p:txBody>
      </p:sp>
      <p:sp>
        <p:nvSpPr>
          <p:cNvPr id="18443" name="Arc 184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434" name="Rectangle 3"/>
          <p:cNvSpPr>
            <a:spLocks noGrp="1" noChangeArrowheads="1"/>
          </p:cNvSpPr>
          <p:nvPr>
            <p:ph idx="1"/>
          </p:nvPr>
        </p:nvSpPr>
        <p:spPr>
          <a:xfrm>
            <a:off x="3335481" y="591344"/>
            <a:ext cx="5179868" cy="5585619"/>
          </a:xfrm>
        </p:spPr>
        <p:txBody>
          <a:bodyPr anchor="ctr">
            <a:normAutofit/>
          </a:bodyPr>
          <a:lstStyle/>
          <a:p>
            <a:pPr eaLnBrk="1" hangingPunct="1">
              <a:buFontTx/>
              <a:buNone/>
            </a:pPr>
            <a:r>
              <a:rPr lang="el-GR" b="1" dirty="0"/>
              <a:t>Επιλογή Κειμένου</a:t>
            </a:r>
          </a:p>
          <a:p>
            <a:pPr eaLnBrk="1" hangingPunct="1"/>
            <a:endParaRPr lang="el-GR" b="1" dirty="0"/>
          </a:p>
          <a:p>
            <a:pPr eaLnBrk="1" hangingPunct="1"/>
            <a:endParaRPr lang="el-GR" dirty="0"/>
          </a:p>
          <a:p>
            <a:pPr eaLnBrk="1" hangingPunct="1"/>
            <a:r>
              <a:rPr lang="el-GR" dirty="0"/>
              <a:t>Με το ποντίκι</a:t>
            </a:r>
          </a:p>
          <a:p>
            <a:pPr eaLnBrk="1" hangingPunct="1"/>
            <a:r>
              <a:rPr lang="el-GR" dirty="0"/>
              <a:t>Με τα πλήκτρα </a:t>
            </a:r>
            <a:r>
              <a:rPr lang="en-US" dirty="0"/>
              <a:t>ctrl </a:t>
            </a:r>
            <a:r>
              <a:rPr lang="el-GR" dirty="0"/>
              <a:t>και το </a:t>
            </a:r>
            <a:r>
              <a:rPr lang="en-US" dirty="0"/>
              <a:t>shift</a:t>
            </a:r>
            <a:endParaRPr lang="el-GR" dirty="0"/>
          </a:p>
          <a:p>
            <a:pPr eaLnBrk="1" hangingPunct="1"/>
            <a:endParaRPr lang="el-GR" dirty="0"/>
          </a:p>
          <a:p>
            <a:pPr eaLnBrk="1" hangingPunct="1">
              <a:buFontTx/>
              <a:buNone/>
            </a:pPr>
            <a:r>
              <a:rPr lang="el-GR" dirty="0"/>
              <a:t>Επιλέξτε τη λέξη μάθημα από το κείμενο που πληκτρολογήσατε</a:t>
            </a:r>
          </a:p>
          <a:p>
            <a:pPr eaLnBrk="1" hangingPunct="1">
              <a:buFontTx/>
              <a:buNone/>
            </a:pPr>
            <a:r>
              <a:rPr lang="el-GR" dirty="0"/>
              <a:t>Επιλέξτε την πρώτη γραμμή της παραγράφου</a:t>
            </a:r>
            <a:endParaRPr lang="en-US" dirty="0"/>
          </a:p>
          <a:p>
            <a:pPr eaLnBrk="1" hangingPunct="1"/>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6" name="Rectangle 1229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title"/>
          </p:nvPr>
        </p:nvSpPr>
        <p:spPr>
          <a:xfrm>
            <a:off x="628650" y="365125"/>
            <a:ext cx="7886700" cy="1325563"/>
          </a:xfrm>
        </p:spPr>
        <p:txBody>
          <a:bodyPr>
            <a:normAutofit/>
          </a:bodyPr>
          <a:lstStyle/>
          <a:p>
            <a:pPr eaLnBrk="1" fontAlgn="auto" hangingPunct="1">
              <a:spcAft>
                <a:spcPts val="0"/>
              </a:spcAft>
              <a:defRPr/>
            </a:pPr>
            <a:r>
              <a:rPr lang="en-US" sz="4700" dirty="0"/>
              <a:t>Writer</a:t>
            </a:r>
            <a:endParaRPr lang="el-GR" sz="4700" dirty="0"/>
          </a:p>
        </p:txBody>
      </p:sp>
      <p:sp>
        <p:nvSpPr>
          <p:cNvPr id="1229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Rectangle 3"/>
          <p:cNvSpPr>
            <a:spLocks noGrp="1" noChangeArrowheads="1"/>
          </p:cNvSpPr>
          <p:nvPr>
            <p:ph idx="1"/>
          </p:nvPr>
        </p:nvSpPr>
        <p:spPr>
          <a:xfrm>
            <a:off x="628650" y="1929384"/>
            <a:ext cx="7886700" cy="4251960"/>
          </a:xfrm>
        </p:spPr>
        <p:txBody>
          <a:bodyPr>
            <a:normAutofit/>
          </a:bodyPr>
          <a:lstStyle/>
          <a:p>
            <a:pPr marL="365760" indent="-256032" eaLnBrk="1" fontAlgn="auto" hangingPunct="1">
              <a:spcAft>
                <a:spcPts val="0"/>
              </a:spcAft>
              <a:buFontTx/>
              <a:buNone/>
              <a:defRPr/>
            </a:pPr>
            <a:r>
              <a:rPr lang="el-GR" sz="1900" b="1"/>
              <a:t>Διαγραφή κειμένου – χαρακτήρα</a:t>
            </a:r>
          </a:p>
          <a:p>
            <a:pPr marL="365760" indent="-256032" eaLnBrk="1" fontAlgn="auto" hangingPunct="1">
              <a:spcAft>
                <a:spcPts val="0"/>
              </a:spcAft>
              <a:buFont typeface="Wingdings 3"/>
              <a:buChar char=""/>
              <a:defRPr/>
            </a:pPr>
            <a:endParaRPr lang="el-GR" sz="1900"/>
          </a:p>
          <a:p>
            <a:pPr marL="365760" indent="-256032" eaLnBrk="1" fontAlgn="auto" hangingPunct="1">
              <a:spcAft>
                <a:spcPts val="0"/>
              </a:spcAft>
              <a:buFontTx/>
              <a:buNone/>
              <a:defRPr/>
            </a:pPr>
            <a:r>
              <a:rPr lang="el-GR" sz="1900" u="sng"/>
              <a:t>Χαρακτήρα</a:t>
            </a:r>
          </a:p>
          <a:p>
            <a:pPr marL="365760" indent="-256032" eaLnBrk="1" fontAlgn="auto" hangingPunct="1">
              <a:spcAft>
                <a:spcPts val="0"/>
              </a:spcAft>
              <a:buFont typeface="Wingdings 3"/>
              <a:buChar char=""/>
              <a:defRPr/>
            </a:pPr>
            <a:r>
              <a:rPr lang="el-GR" sz="1900"/>
              <a:t>Μεταφέρω τον κέρσορα στο σημείο διαγραφής και διαγράφω με το πλήκτρο </a:t>
            </a:r>
            <a:r>
              <a:rPr lang="en-US" sz="1900"/>
              <a:t>Backspace</a:t>
            </a:r>
            <a:r>
              <a:rPr lang="el-GR" sz="1900"/>
              <a:t> (Αριστερή διαγραφή)</a:t>
            </a:r>
            <a:r>
              <a:rPr lang="en-US" sz="1900"/>
              <a:t> </a:t>
            </a:r>
            <a:r>
              <a:rPr lang="el-GR" sz="1900"/>
              <a:t>ή με το πλήκτρο </a:t>
            </a:r>
            <a:r>
              <a:rPr lang="en-US" sz="1900"/>
              <a:t>Delete</a:t>
            </a:r>
            <a:r>
              <a:rPr lang="el-GR" sz="1900"/>
              <a:t> (Δεξιά διαγραφή)</a:t>
            </a:r>
          </a:p>
          <a:p>
            <a:pPr marL="365760" indent="-256032" eaLnBrk="1" fontAlgn="auto" hangingPunct="1">
              <a:spcAft>
                <a:spcPts val="0"/>
              </a:spcAft>
              <a:buFont typeface="Wingdings 3"/>
              <a:buChar char=""/>
              <a:defRPr/>
            </a:pPr>
            <a:endParaRPr lang="el-GR" sz="1900"/>
          </a:p>
          <a:p>
            <a:pPr marL="365760" indent="-256032" eaLnBrk="1" fontAlgn="auto" hangingPunct="1">
              <a:spcAft>
                <a:spcPts val="0"/>
              </a:spcAft>
              <a:buFontTx/>
              <a:buNone/>
              <a:defRPr/>
            </a:pPr>
            <a:r>
              <a:rPr lang="el-GR" sz="1900" u="sng"/>
              <a:t>Κειμένου</a:t>
            </a:r>
          </a:p>
          <a:p>
            <a:pPr marL="365760" indent="-256032" eaLnBrk="1" fontAlgn="auto" hangingPunct="1">
              <a:spcAft>
                <a:spcPts val="0"/>
              </a:spcAft>
              <a:buFont typeface="Wingdings 3"/>
              <a:buChar char=""/>
              <a:defRPr/>
            </a:pPr>
            <a:r>
              <a:rPr lang="el-GR" sz="1900"/>
              <a:t>Επιλέγω το κείμενο για διαγραφή και πατάω το πλήκτρο </a:t>
            </a:r>
            <a:r>
              <a:rPr lang="en-US" sz="1900"/>
              <a:t>Backspace </a:t>
            </a:r>
            <a:r>
              <a:rPr lang="el-GR" sz="1900"/>
              <a:t>ή με το πλήκτρο </a:t>
            </a:r>
            <a:r>
              <a:rPr lang="en-US" sz="1900"/>
              <a:t>Delete</a:t>
            </a:r>
            <a:endParaRPr lang="el-GR" sz="1900"/>
          </a:p>
          <a:p>
            <a:pPr marL="365760" indent="-256032" eaLnBrk="1" fontAlgn="auto" hangingPunct="1">
              <a:spcAft>
                <a:spcPts val="0"/>
              </a:spcAft>
              <a:buFont typeface="Wingdings 3"/>
              <a:buChar char=""/>
              <a:defRPr/>
            </a:pPr>
            <a:endParaRPr lang="el-GR" sz="19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Freeform: Shape 1536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515125" y="1153572"/>
            <a:ext cx="2400300" cy="4461163"/>
          </a:xfrm>
        </p:spPr>
        <p:txBody>
          <a:bodyPr>
            <a:normAutofit/>
          </a:bodyPr>
          <a:lstStyle/>
          <a:p>
            <a:pPr eaLnBrk="1" fontAlgn="auto" hangingPunct="1">
              <a:spcAft>
                <a:spcPts val="0"/>
              </a:spcAft>
              <a:defRPr/>
            </a:pPr>
            <a:r>
              <a:rPr lang="en-US" dirty="0">
                <a:solidFill>
                  <a:srgbClr val="FFFFFF"/>
                </a:solidFill>
              </a:rPr>
              <a:t>Writer</a:t>
            </a:r>
            <a:br>
              <a:rPr lang="en-US" dirty="0">
                <a:solidFill>
                  <a:srgbClr val="FFFFFF"/>
                </a:solidFill>
              </a:rPr>
            </a:br>
            <a:endParaRPr lang="el-GR" dirty="0">
              <a:solidFill>
                <a:srgbClr val="FFFFFF"/>
              </a:solidFill>
            </a:endParaRPr>
          </a:p>
        </p:txBody>
      </p:sp>
      <p:sp>
        <p:nvSpPr>
          <p:cNvPr id="15372" name="Arc 1537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363" name="Rectangle 3"/>
          <p:cNvSpPr>
            <a:spLocks noGrp="1" noChangeArrowheads="1"/>
          </p:cNvSpPr>
          <p:nvPr>
            <p:ph idx="1"/>
          </p:nvPr>
        </p:nvSpPr>
        <p:spPr>
          <a:xfrm>
            <a:off x="3335481" y="591344"/>
            <a:ext cx="5179868" cy="5585619"/>
          </a:xfrm>
        </p:spPr>
        <p:txBody>
          <a:bodyPr anchor="ctr">
            <a:normAutofit/>
          </a:bodyPr>
          <a:lstStyle/>
          <a:p>
            <a:pPr marL="365760" indent="-256032" eaLnBrk="1" fontAlgn="auto" hangingPunct="1">
              <a:spcAft>
                <a:spcPts val="0"/>
              </a:spcAft>
              <a:buFont typeface="Wingdings 3"/>
              <a:buNone/>
              <a:defRPr/>
            </a:pPr>
            <a:r>
              <a:rPr lang="el-GR" b="1" dirty="0"/>
              <a:t>Αναίρεση</a:t>
            </a:r>
          </a:p>
          <a:p>
            <a:pPr marL="365760" indent="-256032" eaLnBrk="1" fontAlgn="auto" hangingPunct="1">
              <a:spcAft>
                <a:spcPts val="0"/>
              </a:spcAft>
              <a:buFont typeface="Wingdings 3"/>
              <a:buChar char=""/>
              <a:defRPr/>
            </a:pPr>
            <a:endParaRPr lang="el-GR" dirty="0"/>
          </a:p>
          <a:p>
            <a:pPr marL="365760" indent="-256032" eaLnBrk="1" fontAlgn="auto" hangingPunct="1">
              <a:spcAft>
                <a:spcPts val="0"/>
              </a:spcAft>
              <a:buFont typeface="Wingdings 3"/>
              <a:buChar char=""/>
              <a:defRPr/>
            </a:pPr>
            <a:r>
              <a:rPr lang="el-GR" dirty="0"/>
              <a:t>Κατά τη διαδικασία της αναίρεσης, «ακυρώνεται» η τελευταία ενέργεια που έχει γίνει</a:t>
            </a:r>
          </a:p>
          <a:p>
            <a:pPr marL="365760" indent="-256032" eaLnBrk="1" fontAlgn="auto" hangingPunct="1">
              <a:spcAft>
                <a:spcPts val="0"/>
              </a:spcAft>
              <a:buFont typeface="Wingdings 3"/>
              <a:buChar char=""/>
              <a:defRPr/>
            </a:pPr>
            <a:endParaRPr lang="el-GR" dirty="0"/>
          </a:p>
          <a:p>
            <a:pPr marL="365760" indent="-256032" eaLnBrk="1" fontAlgn="auto" hangingPunct="1">
              <a:spcAft>
                <a:spcPts val="0"/>
              </a:spcAft>
              <a:buFont typeface="Wingdings 3"/>
              <a:buNone/>
              <a:defRPr/>
            </a:pPr>
            <a:r>
              <a:rPr lang="el-GR" u="sng" dirty="0"/>
              <a:t>Πληκτρολόγιο</a:t>
            </a:r>
            <a:r>
              <a:rPr lang="el-GR" dirty="0"/>
              <a:t> </a:t>
            </a:r>
          </a:p>
          <a:p>
            <a:pPr marL="365760" indent="-256032" eaLnBrk="1" fontAlgn="auto" hangingPunct="1">
              <a:spcAft>
                <a:spcPts val="0"/>
              </a:spcAft>
              <a:buFont typeface="Wingdings 3"/>
              <a:buChar char=""/>
              <a:defRPr/>
            </a:pPr>
            <a:r>
              <a:rPr lang="en-US" dirty="0" err="1"/>
              <a:t>Cntrl+Z</a:t>
            </a:r>
            <a:endParaRPr lang="en-US" dirty="0"/>
          </a:p>
          <a:p>
            <a:pPr marL="365760" indent="-256032" eaLnBrk="1" fontAlgn="auto" hangingPunct="1">
              <a:spcAft>
                <a:spcPts val="0"/>
              </a:spcAft>
              <a:buFont typeface="Wingdings 3"/>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1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5486400"/>
            <a:ext cx="2004648"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Εικόνα 5">
            <a:extLst>
              <a:ext uri="{FF2B5EF4-FFF2-40B4-BE49-F238E27FC236}">
                <a16:creationId xmlns:a16="http://schemas.microsoft.com/office/drawing/2014/main" id="{DC1A8A79-2477-AA07-E129-946C408102A4}"/>
              </a:ext>
            </a:extLst>
          </p:cNvPr>
          <p:cNvPicPr>
            <a:picLocks noChangeAspect="1"/>
          </p:cNvPicPr>
          <p:nvPr/>
        </p:nvPicPr>
        <p:blipFill rotWithShape="1">
          <a:blip r:embed="rId2"/>
          <a:srcRect t="861" r="61812" b="81500"/>
          <a:stretch/>
        </p:blipFill>
        <p:spPr>
          <a:xfrm>
            <a:off x="481122" y="3563515"/>
            <a:ext cx="7266468" cy="209773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5" name="Arc 1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650160"/>
            <a:ext cx="2240924"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2 - Τίτλος"/>
          <p:cNvSpPr>
            <a:spLocks noGrp="1"/>
          </p:cNvSpPr>
          <p:nvPr>
            <p:ph type="title"/>
          </p:nvPr>
        </p:nvSpPr>
        <p:spPr>
          <a:xfrm>
            <a:off x="628650" y="479493"/>
            <a:ext cx="3943350" cy="1325563"/>
          </a:xfrm>
        </p:spPr>
        <p:txBody>
          <a:bodyPr>
            <a:normAutofit/>
          </a:bodyPr>
          <a:lstStyle/>
          <a:p>
            <a:r>
              <a:rPr lang="en-US" dirty="0"/>
              <a:t>Writer</a:t>
            </a:r>
            <a:endParaRPr lang="el-GR" dirty="0"/>
          </a:p>
        </p:txBody>
      </p:sp>
      <p:sp>
        <p:nvSpPr>
          <p:cNvPr id="2" name="1 - Θέση περιεχομένου"/>
          <p:cNvSpPr>
            <a:spLocks noGrp="1"/>
          </p:cNvSpPr>
          <p:nvPr>
            <p:ph idx="1"/>
          </p:nvPr>
        </p:nvSpPr>
        <p:spPr>
          <a:xfrm>
            <a:off x="628650" y="1984443"/>
            <a:ext cx="3943350" cy="4192520"/>
          </a:xfrm>
        </p:spPr>
        <p:txBody>
          <a:bodyPr>
            <a:normAutofit/>
          </a:bodyPr>
          <a:lstStyle/>
          <a:p>
            <a:pPr>
              <a:buNone/>
            </a:pPr>
            <a:r>
              <a:rPr lang="el-GR" b="1" dirty="0"/>
              <a:t>Αναίρεση</a:t>
            </a:r>
            <a:endParaRPr lang="en-US" b="1"/>
          </a:p>
          <a:p>
            <a:endParaRPr lang="en-US" b="1" dirty="0"/>
          </a:p>
          <a:p>
            <a:pPr>
              <a:buNone/>
            </a:pPr>
            <a:r>
              <a:rPr lang="el-GR" u="sng" dirty="0"/>
              <a:t>Μενού</a:t>
            </a:r>
            <a:endParaRPr lang="el-GR" u="sng"/>
          </a:p>
          <a:p>
            <a:endParaRPr lang="el-GR" b="1" dirty="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515125" y="591344"/>
            <a:ext cx="2400300" cy="5585619"/>
          </a:xfrm>
        </p:spPr>
        <p:txBody>
          <a:bodyPr>
            <a:normAutofit/>
          </a:bodyPr>
          <a:lstStyle/>
          <a:p>
            <a:pPr eaLnBrk="1" fontAlgn="auto" hangingPunct="1">
              <a:spcAft>
                <a:spcPts val="0"/>
              </a:spcAft>
              <a:defRPr/>
            </a:pPr>
            <a:r>
              <a:rPr lang="en-US">
                <a:solidFill>
                  <a:srgbClr val="FFFFFF"/>
                </a:solidFill>
              </a:rPr>
              <a:t>Writer</a:t>
            </a:r>
            <a:endParaRPr lang="el-GR">
              <a:solidFill>
                <a:srgbClr val="FFFFFF"/>
              </a:solidFill>
            </a:endParaRPr>
          </a:p>
        </p:txBody>
      </p:sp>
      <p:sp>
        <p:nvSpPr>
          <p:cNvPr id="4108" name="Arc 41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99" name="Rectangle 3"/>
          <p:cNvSpPr>
            <a:spLocks noGrp="1" noChangeArrowheads="1"/>
          </p:cNvSpPr>
          <p:nvPr>
            <p:ph idx="1"/>
          </p:nvPr>
        </p:nvSpPr>
        <p:spPr>
          <a:xfrm>
            <a:off x="3335481" y="591344"/>
            <a:ext cx="5179868" cy="5585619"/>
          </a:xfrm>
        </p:spPr>
        <p:txBody>
          <a:bodyPr anchor="ctr">
            <a:normAutofit/>
          </a:bodyPr>
          <a:lstStyle/>
          <a:p>
            <a:pPr marL="365760" indent="-256032" eaLnBrk="1" fontAlgn="auto" hangingPunct="1">
              <a:spcAft>
                <a:spcPts val="0"/>
              </a:spcAft>
              <a:buFont typeface="Wingdings 3"/>
              <a:buNone/>
              <a:defRPr/>
            </a:pPr>
            <a:r>
              <a:rPr lang="el-GR" sz="1900" b="1" dirty="0"/>
              <a:t>Αντιγραφή - Επικόλληση Κειμένου</a:t>
            </a:r>
          </a:p>
          <a:p>
            <a:pPr marL="365760" indent="-256032" eaLnBrk="1" fontAlgn="auto" hangingPunct="1">
              <a:spcAft>
                <a:spcPts val="0"/>
              </a:spcAft>
              <a:buFont typeface="Wingdings 3"/>
              <a:buChar char=""/>
              <a:defRPr/>
            </a:pPr>
            <a:endParaRPr lang="el-GR" sz="1900" dirty="0"/>
          </a:p>
          <a:p>
            <a:pPr marL="365760" indent="-256032" eaLnBrk="1" fontAlgn="auto" hangingPunct="1">
              <a:spcAft>
                <a:spcPts val="0"/>
              </a:spcAft>
              <a:buFont typeface="Wingdings 3"/>
              <a:buNone/>
              <a:defRPr/>
            </a:pPr>
            <a:r>
              <a:rPr lang="el-GR" sz="1900" dirty="0"/>
              <a:t>Αφού επιλέξω το κείμενο που είναι για αντιγραφή</a:t>
            </a:r>
          </a:p>
          <a:p>
            <a:pPr marL="365760" indent="-256032" eaLnBrk="1" fontAlgn="auto" hangingPunct="1">
              <a:spcAft>
                <a:spcPts val="0"/>
              </a:spcAft>
              <a:buFont typeface="Wingdings 3"/>
              <a:buChar char=""/>
              <a:defRPr/>
            </a:pPr>
            <a:endParaRPr lang="el-GR" sz="1900" dirty="0"/>
          </a:p>
          <a:p>
            <a:pPr marL="365760" indent="-256032" eaLnBrk="1" fontAlgn="auto" hangingPunct="1">
              <a:spcAft>
                <a:spcPts val="0"/>
              </a:spcAft>
              <a:buFont typeface="Wingdings 3"/>
              <a:buNone/>
              <a:defRPr/>
            </a:pPr>
            <a:r>
              <a:rPr lang="el-GR" sz="1900" u="sng" dirty="0"/>
              <a:t>Πληκτρολόγιο</a:t>
            </a:r>
          </a:p>
          <a:p>
            <a:pPr marL="365760" indent="-256032" eaLnBrk="1" fontAlgn="auto" hangingPunct="1">
              <a:spcAft>
                <a:spcPts val="0"/>
              </a:spcAft>
              <a:buFont typeface="Wingdings 3"/>
              <a:buChar char=""/>
              <a:defRPr/>
            </a:pPr>
            <a:r>
              <a:rPr lang="en-US" sz="1900" dirty="0" err="1"/>
              <a:t>Cntrl+C</a:t>
            </a:r>
            <a:r>
              <a:rPr lang="en-US" sz="1900" dirty="0"/>
              <a:t> </a:t>
            </a:r>
            <a:r>
              <a:rPr lang="el-GR" sz="1900" dirty="0"/>
              <a:t>για αντιγραφή</a:t>
            </a:r>
          </a:p>
          <a:p>
            <a:pPr marL="365760" indent="-256032" eaLnBrk="1" fontAlgn="auto" hangingPunct="1">
              <a:spcAft>
                <a:spcPts val="0"/>
              </a:spcAft>
              <a:buNone/>
              <a:defRPr/>
            </a:pPr>
            <a:r>
              <a:rPr lang="el-GR" sz="1900" dirty="0"/>
              <a:t>				και για επικόλληση </a:t>
            </a:r>
            <a:r>
              <a:rPr lang="en-US" sz="1900" dirty="0" err="1"/>
              <a:t>Cntrl+V</a:t>
            </a:r>
            <a:endParaRPr lang="en-US" sz="1900" dirty="0"/>
          </a:p>
          <a:p>
            <a:pPr marL="365760" indent="-256032" eaLnBrk="1" fontAlgn="auto" hangingPunct="1">
              <a:spcAft>
                <a:spcPts val="0"/>
              </a:spcAft>
              <a:buNone/>
              <a:defRPr/>
            </a:pPr>
            <a:endParaRPr lang="en-US" sz="1900" dirty="0"/>
          </a:p>
          <a:p>
            <a:pPr marL="365760" indent="-256032" eaLnBrk="1" fontAlgn="auto" hangingPunct="1">
              <a:spcAft>
                <a:spcPts val="0"/>
              </a:spcAft>
              <a:buNone/>
              <a:defRPr/>
            </a:pPr>
            <a:endParaRPr lang="el-GR" sz="1900" dirty="0"/>
          </a:p>
          <a:p>
            <a:pPr marL="365760" indent="-256032" eaLnBrk="1" fontAlgn="auto" hangingPunct="1">
              <a:spcAft>
                <a:spcPts val="0"/>
              </a:spcAft>
              <a:buFont typeface="Wingdings 3" pitchFamily="18" charset="2"/>
              <a:buNone/>
              <a:defRPr/>
            </a:pPr>
            <a:r>
              <a:rPr lang="el-GR" sz="1900" u="sng" dirty="0"/>
              <a:t>Ποντίκι</a:t>
            </a:r>
          </a:p>
          <a:p>
            <a:pPr marL="365760" indent="-256032" eaLnBrk="1" fontAlgn="auto" hangingPunct="1">
              <a:spcAft>
                <a:spcPts val="0"/>
              </a:spcAft>
              <a:buFont typeface="Wingdings 3"/>
              <a:buChar char=""/>
              <a:defRPr/>
            </a:pPr>
            <a:r>
              <a:rPr lang="el-GR" sz="1900" dirty="0"/>
              <a:t>Επιλέγω το κείμενο</a:t>
            </a:r>
          </a:p>
          <a:p>
            <a:pPr marL="365760" indent="-256032" eaLnBrk="1" fontAlgn="auto" hangingPunct="1">
              <a:spcAft>
                <a:spcPts val="0"/>
              </a:spcAft>
              <a:buFont typeface="Wingdings 3"/>
              <a:buChar char=""/>
              <a:defRPr/>
            </a:pPr>
            <a:r>
              <a:rPr lang="el-GR" sz="1900" dirty="0"/>
              <a:t>Δεξί κλικ και Αντιγραφή</a:t>
            </a:r>
          </a:p>
          <a:p>
            <a:pPr marL="365760" indent="-256032" eaLnBrk="1" fontAlgn="auto" hangingPunct="1">
              <a:spcAft>
                <a:spcPts val="0"/>
              </a:spcAft>
              <a:buFont typeface="Wingdings 3"/>
              <a:buChar char=""/>
              <a:defRPr/>
            </a:pPr>
            <a:r>
              <a:rPr lang="el-GR" sz="1900" dirty="0"/>
              <a:t>Δεξί κλικ και Επικόλληση</a:t>
            </a:r>
            <a:endParaRPr lang="en-US" sz="1900" dirty="0"/>
          </a:p>
          <a:p>
            <a:pPr marL="365760" indent="-256032" eaLnBrk="1" fontAlgn="auto" hangingPunct="1">
              <a:spcAft>
                <a:spcPts val="0"/>
              </a:spcAft>
              <a:buFont typeface="Wingdings 3"/>
              <a:buChar char=""/>
              <a:defRPr/>
            </a:pPr>
            <a:endParaRPr lang="en-US" sz="1900" dirty="0"/>
          </a:p>
          <a:p>
            <a:pPr marL="365760" indent="-256032" eaLnBrk="1" fontAlgn="auto" hangingPunct="1">
              <a:spcAft>
                <a:spcPts val="0"/>
              </a:spcAft>
              <a:buFont typeface="Wingdings 3"/>
              <a:buChar char=""/>
              <a:defRPr/>
            </a:pPr>
            <a:endParaRPr lang="el-GR" sz="1900" dirty="0"/>
          </a:p>
          <a:p>
            <a:pPr marL="365760" indent="-256032" eaLnBrk="1" fontAlgn="auto" hangingPunct="1">
              <a:spcAft>
                <a:spcPts val="0"/>
              </a:spcAft>
              <a:buFont typeface="Wingdings 3"/>
              <a:buChar char=""/>
              <a:defRPr/>
            </a:pPr>
            <a:endParaRPr lang="el-GR"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2 - Τίτλος"/>
          <p:cNvSpPr>
            <a:spLocks noGrp="1"/>
          </p:cNvSpPr>
          <p:nvPr>
            <p:ph type="title"/>
          </p:nvPr>
        </p:nvSpPr>
        <p:spPr>
          <a:xfrm>
            <a:off x="482600" y="640080"/>
            <a:ext cx="2322320" cy="5613236"/>
          </a:xfrm>
        </p:spPr>
        <p:txBody>
          <a:bodyPr anchor="ctr">
            <a:normAutofit/>
          </a:bodyPr>
          <a:lstStyle/>
          <a:p>
            <a:r>
              <a:rPr lang="en-US">
                <a:solidFill>
                  <a:srgbClr val="FFFFFF"/>
                </a:solidFill>
              </a:rPr>
              <a:t>Writer</a:t>
            </a:r>
            <a:endParaRPr lang="el-GR">
              <a:solidFill>
                <a:srgbClr val="FFFFFF"/>
              </a:solidFill>
            </a:endParaRPr>
          </a:p>
        </p:txBody>
      </p:sp>
      <p:sp>
        <p:nvSpPr>
          <p:cNvPr id="2" name="1 - Θέση περιεχομένου"/>
          <p:cNvSpPr>
            <a:spLocks noGrp="1"/>
          </p:cNvSpPr>
          <p:nvPr>
            <p:ph idx="1"/>
          </p:nvPr>
        </p:nvSpPr>
        <p:spPr>
          <a:xfrm>
            <a:off x="3524863" y="640082"/>
            <a:ext cx="5136536" cy="2484884"/>
          </a:xfrm>
        </p:spPr>
        <p:txBody>
          <a:bodyPr anchor="ctr">
            <a:normAutofit/>
          </a:bodyPr>
          <a:lstStyle/>
          <a:p>
            <a:pPr>
              <a:buNone/>
            </a:pPr>
            <a:r>
              <a:rPr lang="el-GR" sz="1700" b="1" dirty="0"/>
              <a:t>Αντιγραφή - Επικόλληση Κειμένου</a:t>
            </a:r>
          </a:p>
          <a:p>
            <a:endParaRPr lang="en-US" sz="1700" dirty="0"/>
          </a:p>
          <a:p>
            <a:pPr>
              <a:buNone/>
            </a:pPr>
            <a:r>
              <a:rPr lang="el-GR" sz="1700" u="sng" dirty="0"/>
              <a:t>Μενού</a:t>
            </a:r>
          </a:p>
          <a:p>
            <a:pPr>
              <a:buNone/>
            </a:pPr>
            <a:endParaRPr lang="en-US" sz="1700" dirty="0"/>
          </a:p>
          <a:p>
            <a:pPr>
              <a:buNone/>
            </a:pPr>
            <a:endParaRPr lang="el-GR" sz="1700" dirty="0"/>
          </a:p>
        </p:txBody>
      </p:sp>
      <p:pic>
        <p:nvPicPr>
          <p:cNvPr id="6" name="Εικόνα 5">
            <a:extLst>
              <a:ext uri="{FF2B5EF4-FFF2-40B4-BE49-F238E27FC236}">
                <a16:creationId xmlns:a16="http://schemas.microsoft.com/office/drawing/2014/main" id="{D09DFDEC-3706-FF79-4358-A11853A183E1}"/>
              </a:ext>
            </a:extLst>
          </p:cNvPr>
          <p:cNvPicPr>
            <a:picLocks noChangeAspect="1"/>
          </p:cNvPicPr>
          <p:nvPr/>
        </p:nvPicPr>
        <p:blipFill rotWithShape="1">
          <a:blip r:embed="rId2"/>
          <a:srcRect l="-1" t="-7714" r="69895" b="72857"/>
          <a:stretch/>
        </p:blipFill>
        <p:spPr>
          <a:xfrm>
            <a:off x="3537355" y="1876834"/>
            <a:ext cx="4234780" cy="30643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2" name="Rectangle 1332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515125" y="591344"/>
            <a:ext cx="2400300" cy="5585619"/>
          </a:xfrm>
        </p:spPr>
        <p:txBody>
          <a:bodyPr>
            <a:normAutofit/>
          </a:bodyPr>
          <a:lstStyle/>
          <a:p>
            <a:pPr eaLnBrk="1" fontAlgn="auto" hangingPunct="1">
              <a:spcAft>
                <a:spcPts val="0"/>
              </a:spcAft>
              <a:defRPr/>
            </a:pPr>
            <a:r>
              <a:rPr lang="en-US">
                <a:solidFill>
                  <a:srgbClr val="FFFFFF"/>
                </a:solidFill>
              </a:rPr>
              <a:t>Writer</a:t>
            </a:r>
            <a:endParaRPr lang="el-GR">
              <a:solidFill>
                <a:srgbClr val="FFFFFF"/>
              </a:solidFill>
            </a:endParaRPr>
          </a:p>
        </p:txBody>
      </p:sp>
      <p:sp>
        <p:nvSpPr>
          <p:cNvPr id="13324" name="Arc 133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15" name="Rectangle 3"/>
          <p:cNvSpPr>
            <a:spLocks noGrp="1" noChangeArrowheads="1"/>
          </p:cNvSpPr>
          <p:nvPr>
            <p:ph idx="1"/>
          </p:nvPr>
        </p:nvSpPr>
        <p:spPr>
          <a:xfrm>
            <a:off x="3335481" y="591344"/>
            <a:ext cx="5179868" cy="5585619"/>
          </a:xfrm>
        </p:spPr>
        <p:txBody>
          <a:bodyPr anchor="ctr">
            <a:normAutofit/>
          </a:bodyPr>
          <a:lstStyle/>
          <a:p>
            <a:pPr marL="365760" indent="-256032" eaLnBrk="1" fontAlgn="auto" hangingPunct="1">
              <a:spcAft>
                <a:spcPts val="0"/>
              </a:spcAft>
              <a:buFont typeface="Wingdings 3"/>
              <a:buNone/>
              <a:defRPr/>
            </a:pPr>
            <a:r>
              <a:rPr lang="el-GR" b="1" dirty="0"/>
              <a:t>Αποκοπή – Επικόλληση</a:t>
            </a:r>
          </a:p>
          <a:p>
            <a:pPr marL="365760" indent="-256032" eaLnBrk="1" fontAlgn="auto" hangingPunct="1">
              <a:spcAft>
                <a:spcPts val="0"/>
              </a:spcAft>
              <a:buFont typeface="Wingdings 3"/>
              <a:buChar char=""/>
              <a:defRPr/>
            </a:pPr>
            <a:endParaRPr lang="el-GR" dirty="0"/>
          </a:p>
          <a:p>
            <a:pPr marL="365760" indent="-256032" eaLnBrk="1" fontAlgn="auto" hangingPunct="1">
              <a:spcAft>
                <a:spcPts val="0"/>
              </a:spcAft>
              <a:buFont typeface="Wingdings 3"/>
              <a:buNone/>
              <a:defRPr/>
            </a:pPr>
            <a:r>
              <a:rPr lang="el-GR" dirty="0"/>
              <a:t>Αφού επιλέξω το κείμενο που είναι για αποκοπή</a:t>
            </a:r>
          </a:p>
          <a:p>
            <a:pPr marL="365760" indent="-256032" eaLnBrk="1" fontAlgn="auto" hangingPunct="1">
              <a:spcAft>
                <a:spcPts val="0"/>
              </a:spcAft>
              <a:buFont typeface="Wingdings 3"/>
              <a:buChar char=""/>
              <a:defRPr/>
            </a:pPr>
            <a:endParaRPr lang="el-GR" dirty="0"/>
          </a:p>
          <a:p>
            <a:pPr marL="365760" indent="-256032" eaLnBrk="1" fontAlgn="auto" hangingPunct="1">
              <a:spcAft>
                <a:spcPts val="0"/>
              </a:spcAft>
              <a:buFont typeface="Wingdings 3"/>
              <a:buNone/>
              <a:defRPr/>
            </a:pPr>
            <a:r>
              <a:rPr lang="el-GR" u="sng" dirty="0"/>
              <a:t>Πληκτρολόγιο</a:t>
            </a:r>
          </a:p>
          <a:p>
            <a:pPr marL="365760" indent="-256032" eaLnBrk="1" fontAlgn="auto" hangingPunct="1">
              <a:spcAft>
                <a:spcPts val="0"/>
              </a:spcAft>
              <a:buFont typeface="Wingdings 3"/>
              <a:buChar char=""/>
              <a:defRPr/>
            </a:pPr>
            <a:r>
              <a:rPr lang="el-GR" dirty="0"/>
              <a:t>Αποκοπή: </a:t>
            </a:r>
            <a:r>
              <a:rPr lang="en-US" dirty="0" err="1"/>
              <a:t>Cntrl+X</a:t>
            </a:r>
            <a:endParaRPr lang="en-US" dirty="0"/>
          </a:p>
          <a:p>
            <a:pPr marL="365760" indent="-256032" eaLnBrk="1" fontAlgn="auto" hangingPunct="1">
              <a:spcAft>
                <a:spcPts val="0"/>
              </a:spcAft>
              <a:buFont typeface="Wingdings 3"/>
              <a:buChar char=""/>
              <a:defRPr/>
            </a:pPr>
            <a:r>
              <a:rPr lang="el-GR" dirty="0"/>
              <a:t>Επικόλληση: </a:t>
            </a:r>
            <a:r>
              <a:rPr lang="en-US" dirty="0" err="1"/>
              <a:t>Cntrl+V</a:t>
            </a:r>
            <a:endParaRPr lang="el-GR" dirty="0"/>
          </a:p>
          <a:p>
            <a:pPr marL="365760" indent="-256032" eaLnBrk="1" fontAlgn="auto" hangingPunct="1">
              <a:spcAft>
                <a:spcPts val="0"/>
              </a:spcAft>
              <a:buNone/>
              <a:defRPr/>
            </a:pPr>
            <a:endParaRPr lang="el-GR" dirty="0"/>
          </a:p>
          <a:p>
            <a:pPr marL="365760" indent="-256032" eaLnBrk="1" fontAlgn="auto" hangingPunct="1">
              <a:spcAft>
                <a:spcPts val="0"/>
              </a:spcAft>
              <a:buNone/>
              <a:defRPr/>
            </a:pPr>
            <a:endParaRPr lang="el-GR" dirty="0"/>
          </a:p>
          <a:p>
            <a:pPr marL="365760" indent="-256032" eaLnBrk="1" fontAlgn="auto" hangingPunct="1">
              <a:spcAft>
                <a:spcPts val="0"/>
              </a:spcAft>
              <a:buFont typeface="Wingdings 3" pitchFamily="18" charset="2"/>
              <a:buNone/>
              <a:defRPr/>
            </a:pPr>
            <a:r>
              <a:rPr lang="el-GR" u="sng" dirty="0"/>
              <a:t>Ποντίκι</a:t>
            </a:r>
          </a:p>
          <a:p>
            <a:pPr marL="365760" indent="-256032" eaLnBrk="1" fontAlgn="auto" hangingPunct="1">
              <a:spcAft>
                <a:spcPts val="0"/>
              </a:spcAft>
              <a:buFont typeface="Wingdings 3"/>
              <a:buChar char=""/>
              <a:defRPr/>
            </a:pPr>
            <a:r>
              <a:rPr lang="el-GR" dirty="0"/>
              <a:t>Δεξί κλικ -&gt;Αποκοπή</a:t>
            </a:r>
          </a:p>
          <a:p>
            <a:pPr marL="365760" indent="-256032" eaLnBrk="1" fontAlgn="auto" hangingPunct="1">
              <a:spcAft>
                <a:spcPts val="0"/>
              </a:spcAft>
              <a:buFont typeface="Wingdings 3"/>
              <a:buChar char=""/>
              <a:defRPr/>
            </a:pPr>
            <a:r>
              <a:rPr lang="el-GR" dirty="0"/>
              <a:t>Δεξί κλικ-&gt;Επικόλληση</a:t>
            </a:r>
            <a:endParaRPr lang="en-US" dirty="0"/>
          </a:p>
          <a:p>
            <a:pPr marL="365760" indent="-256032" eaLnBrk="1" fontAlgn="auto" hangingPunct="1">
              <a:spcAft>
                <a:spcPts val="0"/>
              </a:spcAft>
              <a:buFont typeface="Wingdings 3"/>
              <a:buChar char=""/>
              <a:defRPr/>
            </a:pPr>
            <a:endParaRPr lang="en-US" dirty="0"/>
          </a:p>
          <a:p>
            <a:pPr marL="365760" indent="-256032" eaLnBrk="1" fontAlgn="auto" hangingPunct="1">
              <a:spcAft>
                <a:spcPts val="0"/>
              </a:spcAft>
              <a:buFont typeface="Wingdings 3"/>
              <a:buChar char=""/>
              <a:defRPr/>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 Τίτλος"/>
          <p:cNvSpPr>
            <a:spLocks noGrp="1"/>
          </p:cNvSpPr>
          <p:nvPr>
            <p:ph type="title"/>
          </p:nvPr>
        </p:nvSpPr>
        <p:spPr>
          <a:xfrm>
            <a:off x="482600" y="321734"/>
            <a:ext cx="8178799" cy="1135737"/>
          </a:xfrm>
        </p:spPr>
        <p:txBody>
          <a:bodyPr>
            <a:normAutofit/>
          </a:bodyPr>
          <a:lstStyle/>
          <a:p>
            <a:r>
              <a:rPr lang="en-US" sz="3100" dirty="0"/>
              <a:t>Writer</a:t>
            </a:r>
            <a:endParaRPr lang="el-GR" sz="3100" dirty="0"/>
          </a:p>
        </p:txBody>
      </p:sp>
      <p:sp>
        <p:nvSpPr>
          <p:cNvPr id="2" name="1 - Θέση περιεχομένου"/>
          <p:cNvSpPr>
            <a:spLocks noGrp="1"/>
          </p:cNvSpPr>
          <p:nvPr>
            <p:ph idx="1"/>
          </p:nvPr>
        </p:nvSpPr>
        <p:spPr>
          <a:xfrm>
            <a:off x="482601" y="1782981"/>
            <a:ext cx="3006288" cy="4393982"/>
          </a:xfrm>
        </p:spPr>
        <p:txBody>
          <a:bodyPr>
            <a:normAutofit/>
          </a:bodyPr>
          <a:lstStyle/>
          <a:p>
            <a:pPr>
              <a:buNone/>
            </a:pPr>
            <a:r>
              <a:rPr lang="el-GR" sz="1700" b="1"/>
              <a:t>Αποκοπή – Επικόλληση</a:t>
            </a:r>
          </a:p>
          <a:p>
            <a:pPr>
              <a:buNone/>
            </a:pPr>
            <a:endParaRPr lang="el-GR" sz="1700" b="1"/>
          </a:p>
          <a:p>
            <a:pPr>
              <a:buNone/>
            </a:pPr>
            <a:r>
              <a:rPr lang="el-GR" sz="1700" u="sng"/>
              <a:t>Μενού</a:t>
            </a:r>
          </a:p>
          <a:p>
            <a:pPr>
              <a:buNone/>
            </a:pPr>
            <a:endParaRPr lang="el-GR" sz="1700" b="1"/>
          </a:p>
          <a:p>
            <a:pPr>
              <a:buNone/>
            </a:pPr>
            <a:endParaRPr lang="el-GR" sz="170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Εικόνα 5">
            <a:extLst>
              <a:ext uri="{FF2B5EF4-FFF2-40B4-BE49-F238E27FC236}">
                <a16:creationId xmlns:a16="http://schemas.microsoft.com/office/drawing/2014/main" id="{B76BFF35-E893-3566-E158-44CA5E8E028D}"/>
              </a:ext>
            </a:extLst>
          </p:cNvPr>
          <p:cNvPicPr>
            <a:picLocks noChangeAspect="1"/>
          </p:cNvPicPr>
          <p:nvPr/>
        </p:nvPicPr>
        <p:blipFill rotWithShape="1">
          <a:blip r:embed="rId2"/>
          <a:srcRect r="63387" b="71420"/>
          <a:stretch/>
        </p:blipFill>
        <p:spPr>
          <a:xfrm>
            <a:off x="1763688" y="3135901"/>
            <a:ext cx="4689909" cy="2931192"/>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a:t>Writer</a:t>
            </a:r>
            <a:endParaRPr lang="el-GR" dirty="0"/>
          </a:p>
        </p:txBody>
      </p:sp>
      <p:sp>
        <p:nvSpPr>
          <p:cNvPr id="2" name="1 - Θέση περιεχομένου"/>
          <p:cNvSpPr>
            <a:spLocks noGrp="1"/>
          </p:cNvSpPr>
          <p:nvPr>
            <p:ph idx="1"/>
          </p:nvPr>
        </p:nvSpPr>
        <p:spPr/>
        <p:txBody>
          <a:bodyPr/>
          <a:lstStyle/>
          <a:p>
            <a:pPr algn="ctr">
              <a:buNone/>
            </a:pPr>
            <a:r>
              <a:rPr lang="el-GR" b="1" dirty="0"/>
              <a:t>Επικόλληση</a:t>
            </a:r>
          </a:p>
          <a:p>
            <a:endParaRPr lang="el-GR" dirty="0"/>
          </a:p>
          <a:p>
            <a:endParaRPr lang="el-GR" dirty="0"/>
          </a:p>
        </p:txBody>
      </p:sp>
      <p:pic>
        <p:nvPicPr>
          <p:cNvPr id="5" name="Εικόνα 4">
            <a:extLst>
              <a:ext uri="{FF2B5EF4-FFF2-40B4-BE49-F238E27FC236}">
                <a16:creationId xmlns:a16="http://schemas.microsoft.com/office/drawing/2014/main" id="{F889282E-7BC1-BE50-C8EA-BAA08966BEE6}"/>
              </a:ext>
            </a:extLst>
          </p:cNvPr>
          <p:cNvPicPr>
            <a:picLocks noChangeAspect="1"/>
          </p:cNvPicPr>
          <p:nvPr/>
        </p:nvPicPr>
        <p:blipFill rotWithShape="1">
          <a:blip r:embed="rId2"/>
          <a:srcRect l="-1" t="-1537" r="69688" b="85557"/>
          <a:stretch/>
        </p:blipFill>
        <p:spPr>
          <a:xfrm>
            <a:off x="1239563" y="2636912"/>
            <a:ext cx="6664874" cy="219601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Γραφή 5">
                <a:extLst>
                  <a:ext uri="{FF2B5EF4-FFF2-40B4-BE49-F238E27FC236}">
                    <a16:creationId xmlns:a16="http://schemas.microsoft.com/office/drawing/2014/main" id="{BA2011D4-6095-21B1-F0F4-571021F72FBA}"/>
                  </a:ext>
                </a:extLst>
              </p14:cNvPr>
              <p14:cNvContentPartPr/>
              <p14:nvPr/>
            </p14:nvContentPartPr>
            <p14:xfrm>
              <a:off x="5690790" y="3232980"/>
              <a:ext cx="1413360" cy="1329840"/>
            </p14:xfrm>
          </p:contentPart>
        </mc:Choice>
        <mc:Fallback xmlns="">
          <p:pic>
            <p:nvPicPr>
              <p:cNvPr id="6" name="Γραφή 5">
                <a:extLst>
                  <a:ext uri="{FF2B5EF4-FFF2-40B4-BE49-F238E27FC236}">
                    <a16:creationId xmlns:a16="http://schemas.microsoft.com/office/drawing/2014/main" id="{BA2011D4-6095-21B1-F0F4-571021F72FBA}"/>
                  </a:ext>
                </a:extLst>
              </p:cNvPr>
              <p:cNvPicPr/>
              <p:nvPr/>
            </p:nvPicPr>
            <p:blipFill>
              <a:blip r:embed="rId4"/>
              <a:stretch>
                <a:fillRect/>
              </a:stretch>
            </p:blipFill>
            <p:spPr>
              <a:xfrm>
                <a:off x="5636790" y="3124980"/>
                <a:ext cx="1521000" cy="154548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2 - Τίτλος"/>
          <p:cNvSpPr>
            <a:spLocks noGrp="1"/>
          </p:cNvSpPr>
          <p:nvPr>
            <p:ph type="title"/>
          </p:nvPr>
        </p:nvSpPr>
        <p:spPr>
          <a:xfrm>
            <a:off x="628650" y="365125"/>
            <a:ext cx="7886700" cy="1325563"/>
          </a:xfrm>
        </p:spPr>
        <p:txBody>
          <a:bodyPr>
            <a:normAutofit/>
          </a:bodyPr>
          <a:lstStyle/>
          <a:p>
            <a:r>
              <a:rPr lang="en-US" dirty="0"/>
              <a:t>Writer</a:t>
            </a:r>
            <a:endParaRPr lang="el-GR"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1 - Θέση περιεχομένου"/>
          <p:cNvSpPr>
            <a:spLocks noGrp="1"/>
          </p:cNvSpPr>
          <p:nvPr>
            <p:ph idx="1"/>
          </p:nvPr>
        </p:nvSpPr>
        <p:spPr>
          <a:xfrm>
            <a:off x="628650" y="1825625"/>
            <a:ext cx="7886700" cy="4351338"/>
          </a:xfrm>
        </p:spPr>
        <p:txBody>
          <a:bodyPr>
            <a:normAutofit/>
          </a:bodyPr>
          <a:lstStyle/>
          <a:p>
            <a:r>
              <a:rPr lang="el-GR" dirty="0"/>
              <a:t>Εκτελέστε τις διαδικασίες της αντιγραφής – επικόλληση και αποκοπής – επικόλληση μέσα στο έγγραφό σας σε οποιεσδήποτε λέξεις και σε οποιοδήποτε σημείο θέλετε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Τίτλος"/>
          <p:cNvSpPr>
            <a:spLocks noGrp="1"/>
          </p:cNvSpPr>
          <p:nvPr>
            <p:ph type="title"/>
          </p:nvPr>
        </p:nvSpPr>
        <p:spPr>
          <a:xfrm>
            <a:off x="515125" y="1153572"/>
            <a:ext cx="2400300" cy="4461163"/>
          </a:xfrm>
        </p:spPr>
        <p:txBody>
          <a:bodyPr>
            <a:normAutofit/>
          </a:bodyPr>
          <a:lstStyle/>
          <a:p>
            <a:r>
              <a:rPr lang="el-GR" sz="2800">
                <a:solidFill>
                  <a:srgbClr val="FFFFFF"/>
                </a:solidFill>
              </a:rPr>
              <a:t>Προγράμματα Μαθήματος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1 - Θέση περιεχομένου"/>
          <p:cNvSpPr>
            <a:spLocks noGrp="1"/>
          </p:cNvSpPr>
          <p:nvPr>
            <p:ph idx="1"/>
          </p:nvPr>
        </p:nvSpPr>
        <p:spPr>
          <a:xfrm>
            <a:off x="3335481" y="591344"/>
            <a:ext cx="5179868" cy="5585619"/>
          </a:xfrm>
        </p:spPr>
        <p:txBody>
          <a:bodyPr anchor="ctr">
            <a:normAutofit/>
          </a:bodyPr>
          <a:lstStyle/>
          <a:p>
            <a:pPr marL="392113" lvl="1" indent="0">
              <a:buNone/>
            </a:pPr>
            <a:r>
              <a:rPr lang="en-US" dirty="0"/>
              <a:t>Libre writer </a:t>
            </a:r>
          </a:p>
          <a:p>
            <a:pPr marL="392113" lvl="1" indent="0">
              <a:buNone/>
            </a:pPr>
            <a:r>
              <a:rPr lang="el-GR" dirty="0"/>
              <a:t>Επεξεργαστής Κειμένου (Εγγραφή και Μορφοποίηση Κειμένου)</a:t>
            </a:r>
          </a:p>
          <a:p>
            <a:pPr marL="392113" lvl="1" indent="0">
              <a:buNone/>
            </a:pPr>
            <a:endParaRPr lang="en-US" dirty="0"/>
          </a:p>
          <a:p>
            <a:pPr marL="109537" indent="0">
              <a:buNone/>
            </a:pPr>
            <a:r>
              <a:rPr lang="en-US" dirty="0"/>
              <a:t>    </a:t>
            </a:r>
            <a:r>
              <a:rPr lang="en-US" sz="1800" dirty="0"/>
              <a:t>Libre calc</a:t>
            </a:r>
            <a:endParaRPr lang="el-GR" sz="1800" dirty="0"/>
          </a:p>
          <a:p>
            <a:pPr marL="392113" lvl="1" indent="0">
              <a:buNone/>
            </a:pPr>
            <a:r>
              <a:rPr lang="el-GR" dirty="0"/>
              <a:t>Υπολογιστικά Φύλλα (Υπολογισμοί και διαγράμματα)</a:t>
            </a:r>
            <a:endParaRPr lang="en-US" dirty="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Τίτλος"/>
          <p:cNvSpPr>
            <a:spLocks noGrp="1"/>
          </p:cNvSpPr>
          <p:nvPr>
            <p:ph type="title"/>
          </p:nvPr>
        </p:nvSpPr>
        <p:spPr>
          <a:xfrm>
            <a:off x="628650" y="365125"/>
            <a:ext cx="7886700" cy="1325563"/>
          </a:xfrm>
        </p:spPr>
        <p:txBody>
          <a:bodyPr>
            <a:normAutofit/>
          </a:bodyPr>
          <a:lstStyle/>
          <a:p>
            <a:pPr eaLnBrk="1" hangingPunct="1">
              <a:defRPr/>
            </a:pPr>
            <a:r>
              <a:rPr lang="en-US" sz="4700"/>
              <a:t>Writer</a:t>
            </a:r>
            <a:endParaRPr lang="el-GR" sz="4700"/>
          </a:p>
        </p:txBody>
      </p:sp>
      <p:sp>
        <p:nvSpPr>
          <p:cNvPr id="225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1 - Θέση περιεχομένου"/>
          <p:cNvSpPr>
            <a:spLocks noGrp="1"/>
          </p:cNvSpPr>
          <p:nvPr>
            <p:ph idx="1"/>
          </p:nvPr>
        </p:nvSpPr>
        <p:spPr>
          <a:xfrm>
            <a:off x="628650" y="1929384"/>
            <a:ext cx="7886700" cy="4251960"/>
          </a:xfrm>
        </p:spPr>
        <p:txBody>
          <a:bodyPr>
            <a:normAutofit/>
          </a:bodyPr>
          <a:lstStyle/>
          <a:p>
            <a:pPr eaLnBrk="1" hangingPunct="1">
              <a:buFont typeface="Wingdings 3" pitchFamily="18" charset="2"/>
              <a:buNone/>
            </a:pPr>
            <a:endParaRPr lang="el-GR" sz="1900" dirty="0"/>
          </a:p>
          <a:p>
            <a:pPr eaLnBrk="1" hangingPunct="1">
              <a:buFont typeface="Wingdings 3" pitchFamily="18" charset="2"/>
              <a:buNone/>
            </a:pPr>
            <a:endParaRPr lang="el-GR" sz="1900" dirty="0"/>
          </a:p>
          <a:p>
            <a:pPr eaLnBrk="1" hangingPunct="1">
              <a:buFont typeface="Wingdings 3" pitchFamily="18" charset="2"/>
              <a:buNone/>
            </a:pPr>
            <a:endParaRPr lang="el-GR" sz="1900" dirty="0"/>
          </a:p>
          <a:p>
            <a:pPr eaLnBrk="1" hangingPunct="1">
              <a:buFont typeface="Wingdings 3" pitchFamily="18" charset="2"/>
              <a:buNone/>
            </a:pPr>
            <a:r>
              <a:rPr lang="el-GR" sz="1900" dirty="0"/>
              <a:t>Ποια είναι η διαφορά της Αντιγραφής και της Αποκοπής που παρατηρείτε;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Freeform: Shape 2356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8" name="Rectangle 2"/>
          <p:cNvSpPr>
            <a:spLocks noGrp="1" noChangeArrowheads="1"/>
          </p:cNvSpPr>
          <p:nvPr>
            <p:ph type="title"/>
          </p:nvPr>
        </p:nvSpPr>
        <p:spPr>
          <a:xfrm>
            <a:off x="628650" y="365125"/>
            <a:ext cx="7886700" cy="1325563"/>
          </a:xfrm>
        </p:spPr>
        <p:txBody>
          <a:bodyPr>
            <a:normAutofit/>
          </a:bodyPr>
          <a:lstStyle/>
          <a:p>
            <a:pPr eaLnBrk="1" fontAlgn="auto" hangingPunct="1">
              <a:spcAft>
                <a:spcPts val="0"/>
              </a:spcAft>
              <a:defRPr/>
            </a:pPr>
            <a:r>
              <a:rPr lang="en-US" dirty="0"/>
              <a:t>Writer</a:t>
            </a:r>
            <a:endParaRPr lang="el-GR" dirty="0"/>
          </a:p>
        </p:txBody>
      </p:sp>
      <p:sp>
        <p:nvSpPr>
          <p:cNvPr id="23563" name="Arc 2356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554" name="Rectangle 3"/>
          <p:cNvSpPr>
            <a:spLocks noGrp="1" noChangeArrowheads="1"/>
          </p:cNvSpPr>
          <p:nvPr>
            <p:ph idx="1"/>
          </p:nvPr>
        </p:nvSpPr>
        <p:spPr>
          <a:xfrm>
            <a:off x="628650" y="1825625"/>
            <a:ext cx="7886700" cy="4351338"/>
          </a:xfrm>
        </p:spPr>
        <p:txBody>
          <a:bodyPr>
            <a:normAutofit/>
          </a:bodyPr>
          <a:lstStyle/>
          <a:p>
            <a:pPr eaLnBrk="1" hangingPunct="1">
              <a:buFont typeface="Wingdings 3" pitchFamily="18" charset="2"/>
              <a:buNone/>
            </a:pPr>
            <a:r>
              <a:rPr lang="el-GR" b="1" dirty="0"/>
              <a:t>Διαφορά Αντιγραφής και Αποκοπής</a:t>
            </a:r>
          </a:p>
          <a:p>
            <a:pPr eaLnBrk="1" hangingPunct="1"/>
            <a:endParaRPr lang="el-GR" dirty="0"/>
          </a:p>
          <a:p>
            <a:pPr eaLnBrk="1" hangingPunct="1"/>
            <a:r>
              <a:rPr lang="el-GR" dirty="0"/>
              <a:t>Κατά την αποκοπή το κείμενο που έχει επιλεγεί σβήνεται και μπορεί μόνο να επικολληθεί(δεν υπάρχει αντίγραφο του αρχικού).</a:t>
            </a:r>
          </a:p>
          <a:p>
            <a:pPr eaLnBrk="1" hangingPunct="1"/>
            <a:endParaRPr lang="el-GR" dirty="0"/>
          </a:p>
          <a:p>
            <a:pPr eaLnBrk="1" hangingPunct="1"/>
            <a:r>
              <a:rPr lang="el-GR" dirty="0"/>
              <a:t>Κατά την αντιγραφή το αρχικό κείμενο δεν αποκόπτεται(υπάρχει αντίγραφο του αρχικού).</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pic>
        <p:nvPicPr>
          <p:cNvPr id="6" name="Εικόνα 5">
            <a:extLst>
              <a:ext uri="{FF2B5EF4-FFF2-40B4-BE49-F238E27FC236}">
                <a16:creationId xmlns:a16="http://schemas.microsoft.com/office/drawing/2014/main" id="{D1E3DCB3-89C1-53BC-1C5C-7300B72121C0}"/>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
        <p:nvSpPr>
          <p:cNvPr id="5" name="4 - Έλλειψη"/>
          <p:cNvSpPr/>
          <p:nvPr/>
        </p:nvSpPr>
        <p:spPr>
          <a:xfrm>
            <a:off x="1403648" y="2807953"/>
            <a:ext cx="5214942" cy="3369010"/>
          </a:xfrm>
          <a:prstGeom prst="ellipse">
            <a:avLst/>
          </a:prstGeom>
          <a:solidFill>
            <a:srgbClr val="2DA2BF">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A4F6627-3F2E-D5CA-5962-2FC248509C10}"/>
              </a:ext>
            </a:extLst>
          </p:cNvPr>
          <p:cNvPicPr>
            <a:picLocks noChangeAspect="1"/>
          </p:cNvPicPr>
          <p:nvPr/>
        </p:nvPicPr>
        <p:blipFill rotWithShape="1">
          <a:blip r:embed="rId2"/>
          <a:srcRect r="32675" b="84020"/>
          <a:stretch/>
        </p:blipFill>
        <p:spPr>
          <a:xfrm>
            <a:off x="701823" y="3338513"/>
            <a:ext cx="7740353" cy="1325562"/>
          </a:xfrm>
          <a:prstGeom prst="rect">
            <a:avLst/>
          </a:prstGeom>
        </p:spPr>
      </p:pic>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br>
              <a:rPr lang="en-US" dirty="0"/>
            </a:b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a:cxnSpLocks/>
          </p:cNvCxnSpPr>
          <p:nvPr/>
        </p:nvCxnSpPr>
        <p:spPr>
          <a:xfrm flipV="1">
            <a:off x="4788024" y="2357430"/>
            <a:ext cx="1998554" cy="1287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5929322" y="2071678"/>
            <a:ext cx="1752339" cy="369332"/>
          </a:xfrm>
          <a:prstGeom prst="rect">
            <a:avLst/>
          </a:prstGeom>
          <a:noFill/>
        </p:spPr>
        <p:txBody>
          <a:bodyPr wrap="none" rtlCol="0">
            <a:spAutoFit/>
          </a:bodyPr>
          <a:lstStyle/>
          <a:p>
            <a:r>
              <a:rPr lang="el-GR" dirty="0"/>
              <a:t>Γραμματοσειρά</a:t>
            </a:r>
          </a:p>
        </p:txBody>
      </p:sp>
      <p:sp>
        <p:nvSpPr>
          <p:cNvPr id="2" name="4 - Έλλειψη">
            <a:extLst>
              <a:ext uri="{FF2B5EF4-FFF2-40B4-BE49-F238E27FC236}">
                <a16:creationId xmlns:a16="http://schemas.microsoft.com/office/drawing/2014/main" id="{69F498EC-5FB4-B147-66A9-FA2B9E23BB5B}"/>
              </a:ext>
            </a:extLst>
          </p:cNvPr>
          <p:cNvSpPr/>
          <p:nvPr/>
        </p:nvSpPr>
        <p:spPr>
          <a:xfrm>
            <a:off x="2051720" y="3429000"/>
            <a:ext cx="3384376" cy="2105021"/>
          </a:xfrm>
          <a:prstGeom prst="ellipse">
            <a:avLst/>
          </a:prstGeom>
          <a:solidFill>
            <a:srgbClr val="2DA2BF">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3152149-B8A7-8414-5B41-7E54654BB25D}"/>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a:cxnSpLocks/>
          </p:cNvCxnSpPr>
          <p:nvPr/>
        </p:nvCxnSpPr>
        <p:spPr>
          <a:xfrm>
            <a:off x="4655447" y="4345553"/>
            <a:ext cx="1212697" cy="10633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5076056" y="5498590"/>
            <a:ext cx="2795894" cy="369332"/>
          </a:xfrm>
          <a:prstGeom prst="rect">
            <a:avLst/>
          </a:prstGeom>
          <a:noFill/>
        </p:spPr>
        <p:txBody>
          <a:bodyPr wrap="none" rtlCol="0">
            <a:spAutoFit/>
          </a:bodyPr>
          <a:lstStyle/>
          <a:p>
            <a:r>
              <a:rPr lang="el-GR" dirty="0"/>
              <a:t>Μέγεθος γραμματοσειράς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a:cxnSpLocks/>
          </p:cNvCxnSpPr>
          <p:nvPr/>
        </p:nvCxnSpPr>
        <p:spPr>
          <a:xfrm flipH="1">
            <a:off x="4357686" y="4581128"/>
            <a:ext cx="646362" cy="12053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3571868" y="5786454"/>
            <a:ext cx="1662571" cy="369332"/>
          </a:xfrm>
          <a:prstGeom prst="rect">
            <a:avLst/>
          </a:prstGeom>
          <a:noFill/>
        </p:spPr>
        <p:txBody>
          <a:bodyPr wrap="none" rtlCol="0">
            <a:spAutoFit/>
          </a:bodyPr>
          <a:lstStyle/>
          <a:p>
            <a:r>
              <a:rPr lang="el-GR" dirty="0"/>
              <a:t>Έντονη γραφή</a:t>
            </a:r>
          </a:p>
        </p:txBody>
      </p:sp>
      <p:pic>
        <p:nvPicPr>
          <p:cNvPr id="2" name="Εικόνα 1">
            <a:extLst>
              <a:ext uri="{FF2B5EF4-FFF2-40B4-BE49-F238E27FC236}">
                <a16:creationId xmlns:a16="http://schemas.microsoft.com/office/drawing/2014/main" id="{10AC77A8-CC6D-878F-59ED-92F1A668F1E5}"/>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a:cxnSpLocks/>
          </p:cNvCxnSpPr>
          <p:nvPr/>
        </p:nvCxnSpPr>
        <p:spPr>
          <a:xfrm flipH="1">
            <a:off x="4643438" y="4509120"/>
            <a:ext cx="576634" cy="1348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3714744" y="5857892"/>
            <a:ext cx="1617494" cy="369332"/>
          </a:xfrm>
          <a:prstGeom prst="rect">
            <a:avLst/>
          </a:prstGeom>
          <a:noFill/>
        </p:spPr>
        <p:txBody>
          <a:bodyPr wrap="none" rtlCol="0">
            <a:spAutoFit/>
          </a:bodyPr>
          <a:lstStyle/>
          <a:p>
            <a:r>
              <a:rPr lang="el-GR" dirty="0"/>
              <a:t>Πλάγια γραφή</a:t>
            </a:r>
          </a:p>
        </p:txBody>
      </p:sp>
      <p:pic>
        <p:nvPicPr>
          <p:cNvPr id="2" name="Εικόνα 1">
            <a:extLst>
              <a:ext uri="{FF2B5EF4-FFF2-40B4-BE49-F238E27FC236}">
                <a16:creationId xmlns:a16="http://schemas.microsoft.com/office/drawing/2014/main" id="{F26B51C1-92CA-AC2F-50B5-C727892E3EE3}"/>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
        <p:nvSpPr>
          <p:cNvPr id="8" name="Τίτλος 7">
            <a:extLst>
              <a:ext uri="{FF2B5EF4-FFF2-40B4-BE49-F238E27FC236}">
                <a16:creationId xmlns:a16="http://schemas.microsoft.com/office/drawing/2014/main" id="{AB65F213-7BCB-25D3-12E6-9CB8E4D93D3E}"/>
              </a:ext>
            </a:extLst>
          </p:cNvPr>
          <p:cNvSpPr>
            <a:spLocks noGrp="1"/>
          </p:cNvSpPr>
          <p:nvPr>
            <p:ph type="title"/>
          </p:nvPr>
        </p:nvSpPr>
        <p:spPr/>
        <p:txBody>
          <a:bodyPr/>
          <a:lstStyle/>
          <a:p>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3D9B7D5-B72A-34D3-183A-FCC7C55D0CE1}"/>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a:cxnSpLocks/>
          </p:cNvCxnSpPr>
          <p:nvPr/>
        </p:nvCxnSpPr>
        <p:spPr>
          <a:xfrm flipH="1">
            <a:off x="5214148" y="4509120"/>
            <a:ext cx="286546" cy="1278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4357686" y="5786454"/>
            <a:ext cx="1590435" cy="369332"/>
          </a:xfrm>
          <a:prstGeom prst="rect">
            <a:avLst/>
          </a:prstGeom>
          <a:noFill/>
        </p:spPr>
        <p:txBody>
          <a:bodyPr wrap="none" rtlCol="0">
            <a:spAutoFit/>
          </a:bodyPr>
          <a:lstStyle/>
          <a:p>
            <a:r>
              <a:rPr lang="el-GR" dirty="0"/>
              <a:t>Υπογράμμιση</a:t>
            </a:r>
          </a:p>
        </p:txBody>
      </p:sp>
      <p:cxnSp>
        <p:nvCxnSpPr>
          <p:cNvPr id="9" name="8 - Ευθύγραμμο βέλος σύνδεσης"/>
          <p:cNvCxnSpPr>
            <a:cxnSpLocks/>
          </p:cNvCxnSpPr>
          <p:nvPr/>
        </p:nvCxnSpPr>
        <p:spPr>
          <a:xfrm>
            <a:off x="5948121" y="4509120"/>
            <a:ext cx="909895" cy="1491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6 - TextBox">
            <a:extLst>
              <a:ext uri="{FF2B5EF4-FFF2-40B4-BE49-F238E27FC236}">
                <a16:creationId xmlns:a16="http://schemas.microsoft.com/office/drawing/2014/main" id="{EE094C60-0106-8AFD-CD69-189DA5C664DA}"/>
              </a:ext>
            </a:extLst>
          </p:cNvPr>
          <p:cNvSpPr txBox="1"/>
          <p:nvPr/>
        </p:nvSpPr>
        <p:spPr>
          <a:xfrm>
            <a:off x="6327266" y="6123541"/>
            <a:ext cx="1762021" cy="369332"/>
          </a:xfrm>
          <a:prstGeom prst="rect">
            <a:avLst/>
          </a:prstGeom>
          <a:noFill/>
        </p:spPr>
        <p:txBody>
          <a:bodyPr wrap="square" rtlCol="0">
            <a:spAutoFit/>
          </a:bodyPr>
          <a:lstStyle/>
          <a:p>
            <a:r>
              <a:rPr lang="el-GR" dirty="0"/>
              <a:t>Διακριτή γραφή</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p:nvPr/>
        </p:nvCxnSpPr>
        <p:spPr>
          <a:xfrm rot="5400000">
            <a:off x="5679289" y="5250669"/>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5786446" y="5786454"/>
            <a:ext cx="938077" cy="369332"/>
          </a:xfrm>
          <a:prstGeom prst="rect">
            <a:avLst/>
          </a:prstGeom>
          <a:noFill/>
        </p:spPr>
        <p:txBody>
          <a:bodyPr wrap="none" rtlCol="0">
            <a:spAutoFit/>
          </a:bodyPr>
          <a:lstStyle/>
          <a:p>
            <a:r>
              <a:rPr lang="el-GR" dirty="0"/>
              <a:t>Δείκτης</a:t>
            </a:r>
          </a:p>
        </p:txBody>
      </p:sp>
      <p:pic>
        <p:nvPicPr>
          <p:cNvPr id="3" name="Εικόνα 2">
            <a:extLst>
              <a:ext uri="{FF2B5EF4-FFF2-40B4-BE49-F238E27FC236}">
                <a16:creationId xmlns:a16="http://schemas.microsoft.com/office/drawing/2014/main" id="{46B6764C-2912-345B-1382-6694667D2E15}"/>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
        <p:nvSpPr>
          <p:cNvPr id="4" name="6 - TextBox">
            <a:extLst>
              <a:ext uri="{FF2B5EF4-FFF2-40B4-BE49-F238E27FC236}">
                <a16:creationId xmlns:a16="http://schemas.microsoft.com/office/drawing/2014/main" id="{337C45F1-7A9A-5E1C-6CD3-1E836E7026F2}"/>
              </a:ext>
            </a:extLst>
          </p:cNvPr>
          <p:cNvSpPr txBox="1"/>
          <p:nvPr/>
        </p:nvSpPr>
        <p:spPr>
          <a:xfrm>
            <a:off x="6643702" y="5225012"/>
            <a:ext cx="1012200" cy="369332"/>
          </a:xfrm>
          <a:prstGeom prst="rect">
            <a:avLst/>
          </a:prstGeom>
          <a:noFill/>
        </p:spPr>
        <p:txBody>
          <a:bodyPr wrap="none" rtlCol="0">
            <a:spAutoFit/>
          </a:bodyPr>
          <a:lstStyle/>
          <a:p>
            <a:r>
              <a:rPr lang="el-GR" dirty="0"/>
              <a:t>Εκθέτης</a:t>
            </a:r>
          </a:p>
        </p:txBody>
      </p:sp>
      <p:cxnSp>
        <p:nvCxnSpPr>
          <p:cNvPr id="5" name="5 - Ευθύγραμμο βέλος σύνδεσης">
            <a:extLst>
              <a:ext uri="{FF2B5EF4-FFF2-40B4-BE49-F238E27FC236}">
                <a16:creationId xmlns:a16="http://schemas.microsoft.com/office/drawing/2014/main" id="{2AC4F00A-1F59-3E10-9154-67E7E08B52D9}"/>
              </a:ext>
            </a:extLst>
          </p:cNvPr>
          <p:cNvCxnSpPr>
            <a:cxnSpLocks/>
          </p:cNvCxnSpPr>
          <p:nvPr/>
        </p:nvCxnSpPr>
        <p:spPr>
          <a:xfrm>
            <a:off x="6566186" y="4454002"/>
            <a:ext cx="382078" cy="700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a:cxnSpLocks/>
          </p:cNvCxnSpPr>
          <p:nvPr/>
        </p:nvCxnSpPr>
        <p:spPr>
          <a:xfrm flipH="1">
            <a:off x="7143768" y="4437112"/>
            <a:ext cx="308552" cy="1277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5929322" y="5715016"/>
            <a:ext cx="2441694" cy="369332"/>
          </a:xfrm>
          <a:prstGeom prst="rect">
            <a:avLst/>
          </a:prstGeom>
          <a:noFill/>
        </p:spPr>
        <p:txBody>
          <a:bodyPr wrap="none" rtlCol="0">
            <a:spAutoFit/>
          </a:bodyPr>
          <a:lstStyle/>
          <a:p>
            <a:r>
              <a:rPr lang="el-GR" dirty="0"/>
              <a:t>Χρώμα Επισήμανσης </a:t>
            </a:r>
          </a:p>
        </p:txBody>
      </p:sp>
      <p:pic>
        <p:nvPicPr>
          <p:cNvPr id="3" name="Εικόνα 2">
            <a:extLst>
              <a:ext uri="{FF2B5EF4-FFF2-40B4-BE49-F238E27FC236}">
                <a16:creationId xmlns:a16="http://schemas.microsoft.com/office/drawing/2014/main" id="{8BBCEF1D-02E8-A325-200A-D099440C5B7E}"/>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Freeform: Shape 1127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515125" y="1153572"/>
            <a:ext cx="2400300" cy="4461163"/>
          </a:xfrm>
        </p:spPr>
        <p:txBody>
          <a:bodyPr>
            <a:normAutofit/>
          </a:bodyPr>
          <a:lstStyle/>
          <a:p>
            <a:pPr eaLnBrk="1" fontAlgn="auto" hangingPunct="1">
              <a:spcAft>
                <a:spcPts val="0"/>
              </a:spcAft>
              <a:defRPr/>
            </a:pPr>
            <a:r>
              <a:rPr lang="en-US">
                <a:solidFill>
                  <a:srgbClr val="FFFFFF"/>
                </a:solidFill>
              </a:rPr>
              <a:t>Writer</a:t>
            </a:r>
            <a:endParaRPr lang="el-GR">
              <a:solidFill>
                <a:srgbClr val="FFFFFF"/>
              </a:solidFill>
            </a:endParaRPr>
          </a:p>
        </p:txBody>
      </p:sp>
      <p:sp>
        <p:nvSpPr>
          <p:cNvPr id="11275" name="Arc 112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66" name="Rectangle 3"/>
          <p:cNvSpPr>
            <a:spLocks noGrp="1" noChangeArrowheads="1"/>
          </p:cNvSpPr>
          <p:nvPr>
            <p:ph idx="1"/>
          </p:nvPr>
        </p:nvSpPr>
        <p:spPr>
          <a:xfrm>
            <a:off x="3335481" y="591344"/>
            <a:ext cx="5179868" cy="5585619"/>
          </a:xfrm>
        </p:spPr>
        <p:txBody>
          <a:bodyPr anchor="ctr">
            <a:normAutofit/>
          </a:bodyPr>
          <a:lstStyle/>
          <a:p>
            <a:pPr eaLnBrk="1" hangingPunct="1">
              <a:buFontTx/>
              <a:buNone/>
            </a:pPr>
            <a:r>
              <a:rPr lang="el-GR" b="1" dirty="0"/>
              <a:t>Βασική οθόνη</a:t>
            </a:r>
            <a:endParaRPr lang="el-GR" b="1"/>
          </a:p>
          <a:p>
            <a:pPr eaLnBrk="1" hangingPunct="1"/>
            <a:endParaRPr lang="el-GR" b="1" dirty="0"/>
          </a:p>
          <a:p>
            <a:pPr eaLnBrk="1" hangingPunct="1"/>
            <a:r>
              <a:rPr lang="el-GR" dirty="0"/>
              <a:t>Μενού</a:t>
            </a:r>
            <a:r>
              <a:rPr lang="en-US" dirty="0"/>
              <a:t> - </a:t>
            </a:r>
            <a:r>
              <a:rPr lang="el-GR" dirty="0"/>
              <a:t>Καρτέλες</a:t>
            </a:r>
          </a:p>
          <a:p>
            <a:pPr eaLnBrk="1" hangingPunct="1"/>
            <a:r>
              <a:rPr lang="el-GR" dirty="0"/>
              <a:t>Εργαλεία</a:t>
            </a:r>
          </a:p>
          <a:p>
            <a:pPr eaLnBrk="1" hangingPunct="1"/>
            <a:r>
              <a:rPr lang="el-GR" dirty="0"/>
              <a:t>Κύριο παράθυρο</a:t>
            </a:r>
          </a:p>
          <a:p>
            <a:pPr eaLnBrk="1" hangingPunct="1"/>
            <a:r>
              <a:rPr lang="el-GR" dirty="0"/>
              <a:t>Γραμμή πληροφοριών</a:t>
            </a:r>
          </a:p>
          <a:p>
            <a:pPr eaLnBrk="1" hangingPunct="1"/>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25602" name="Rectangle 3"/>
          <p:cNvSpPr>
            <a:spLocks noGrp="1" noChangeArrowheads="1"/>
          </p:cNvSpPr>
          <p:nvPr>
            <p:ph idx="1"/>
          </p:nvPr>
        </p:nvSpPr>
        <p:spPr/>
        <p:txBody>
          <a:bodyPr/>
          <a:lstStyle/>
          <a:p>
            <a:pPr algn="ctr" eaLnBrk="1" hangingPunct="1">
              <a:buFont typeface="Wingdings 3" pitchFamily="18" charset="2"/>
              <a:buNone/>
            </a:pPr>
            <a:r>
              <a:rPr lang="el-GR" b="1" dirty="0"/>
              <a:t>Μορφοποίηση κειμένου</a:t>
            </a:r>
          </a:p>
          <a:p>
            <a:pPr eaLnBrk="1" hangingPunct="1"/>
            <a:endParaRPr lang="el-GR" dirty="0"/>
          </a:p>
          <a:p>
            <a:pPr algn="ctr" eaLnBrk="1" hangingPunct="1">
              <a:buFont typeface="Wingdings 3" pitchFamily="18" charset="2"/>
              <a:buNone/>
            </a:pPr>
            <a:r>
              <a:rPr lang="el-GR" u="sng" dirty="0"/>
              <a:t>Μενού</a:t>
            </a:r>
          </a:p>
          <a:p>
            <a:pPr eaLnBrk="1" hangingPunct="1">
              <a:buFont typeface="Wingdings 3" pitchFamily="18" charset="2"/>
              <a:buNone/>
            </a:pPr>
            <a:endParaRPr lang="el-GR" dirty="0"/>
          </a:p>
          <a:p>
            <a:pPr eaLnBrk="1" hangingPunct="1">
              <a:buFont typeface="Wingdings 3" pitchFamily="18" charset="2"/>
              <a:buNone/>
            </a:pPr>
            <a:endParaRPr lang="el-GR" dirty="0"/>
          </a:p>
        </p:txBody>
      </p:sp>
      <p:cxnSp>
        <p:nvCxnSpPr>
          <p:cNvPr id="6" name="5 - Ευθύγραμμο βέλος σύνδεσης"/>
          <p:cNvCxnSpPr>
            <a:cxnSpLocks/>
          </p:cNvCxnSpPr>
          <p:nvPr/>
        </p:nvCxnSpPr>
        <p:spPr>
          <a:xfrm>
            <a:off x="7092280" y="4653136"/>
            <a:ext cx="908744" cy="1133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6500826" y="5702874"/>
            <a:ext cx="2646815" cy="369332"/>
          </a:xfrm>
          <a:prstGeom prst="rect">
            <a:avLst/>
          </a:prstGeom>
          <a:noFill/>
        </p:spPr>
        <p:txBody>
          <a:bodyPr wrap="none" rtlCol="0">
            <a:spAutoFit/>
          </a:bodyPr>
          <a:lstStyle/>
          <a:p>
            <a:r>
              <a:rPr lang="el-GR" dirty="0"/>
              <a:t>Χρώμα γραμματοσειράς</a:t>
            </a:r>
          </a:p>
        </p:txBody>
      </p:sp>
      <p:pic>
        <p:nvPicPr>
          <p:cNvPr id="2" name="Εικόνα 1">
            <a:extLst>
              <a:ext uri="{FF2B5EF4-FFF2-40B4-BE49-F238E27FC236}">
                <a16:creationId xmlns:a16="http://schemas.microsoft.com/office/drawing/2014/main" id="{CAFB7A71-6974-65F3-E256-C9FAF342E8B1}"/>
              </a:ext>
            </a:extLst>
          </p:cNvPr>
          <p:cNvPicPr>
            <a:picLocks noChangeAspect="1"/>
          </p:cNvPicPr>
          <p:nvPr/>
        </p:nvPicPr>
        <p:blipFill rotWithShape="1">
          <a:blip r:embed="rId2"/>
          <a:srcRect r="32675" b="84020"/>
          <a:stretch/>
        </p:blipFill>
        <p:spPr>
          <a:xfrm>
            <a:off x="785271" y="3429000"/>
            <a:ext cx="7740353" cy="132556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Τίτλος"/>
          <p:cNvSpPr>
            <a:spLocks noGrp="1"/>
          </p:cNvSpPr>
          <p:nvPr>
            <p:ph type="title"/>
          </p:nvPr>
        </p:nvSpPr>
        <p:spPr>
          <a:xfrm>
            <a:off x="628650" y="585216"/>
            <a:ext cx="7886700" cy="1325563"/>
          </a:xfrm>
        </p:spPr>
        <p:txBody>
          <a:bodyPr>
            <a:normAutofit/>
          </a:bodyPr>
          <a:lstStyle/>
          <a:p>
            <a:r>
              <a:rPr lang="en-US">
                <a:solidFill>
                  <a:schemeClr val="bg1"/>
                </a:solidFill>
              </a:rPr>
              <a:t>Writer</a:t>
            </a:r>
            <a:r>
              <a:rPr lang="el-GR">
                <a:solidFill>
                  <a:schemeClr val="bg1"/>
                </a:solidFill>
              </a:rPr>
              <a:t> </a:t>
            </a:r>
          </a:p>
        </p:txBody>
      </p:sp>
      <p:pic>
        <p:nvPicPr>
          <p:cNvPr id="5" name="Θέση περιεχομένου 4">
            <a:extLst>
              <a:ext uri="{FF2B5EF4-FFF2-40B4-BE49-F238E27FC236}">
                <a16:creationId xmlns:a16="http://schemas.microsoft.com/office/drawing/2014/main" id="{9C3074DD-AC00-7F53-339A-E9E0AE7D34B5}"/>
              </a:ext>
            </a:extLst>
          </p:cNvPr>
          <p:cNvPicPr>
            <a:picLocks noChangeAspect="1"/>
          </p:cNvPicPr>
          <p:nvPr/>
        </p:nvPicPr>
        <p:blipFill rotWithShape="1">
          <a:blip r:embed="rId2"/>
          <a:srcRect l="10446" r="9690" b="2"/>
          <a:stretch/>
        </p:blipFill>
        <p:spPr>
          <a:xfrm>
            <a:off x="971600" y="2148524"/>
            <a:ext cx="6956266" cy="45711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027D23C6-19AD-CA6A-2D08-9390AE76D927}"/>
              </a:ext>
            </a:extLst>
          </p:cNvPr>
          <p:cNvPicPr>
            <a:picLocks noChangeAspect="1"/>
          </p:cNvPicPr>
          <p:nvPr/>
        </p:nvPicPr>
        <p:blipFill rotWithShape="1">
          <a:blip r:embed="rId2"/>
          <a:srcRect l="59450" r="16926" b="80000"/>
          <a:stretch/>
        </p:blipFill>
        <p:spPr>
          <a:xfrm>
            <a:off x="855475" y="2626744"/>
            <a:ext cx="4073389" cy="2155262"/>
          </a:xfrm>
          <a:prstGeom prst="rect">
            <a:avLst/>
          </a:prstGeom>
        </p:spPr>
      </p:pic>
      <p:sp>
        <p:nvSpPr>
          <p:cNvPr id="2" name="1 - Τίτλος"/>
          <p:cNvSpPr>
            <a:spLocks noGrp="1"/>
          </p:cNvSpPr>
          <p:nvPr>
            <p:ph type="title"/>
          </p:nvPr>
        </p:nvSpPr>
        <p:spPr/>
        <p:txBody>
          <a:bodyPr/>
          <a:lstStyle/>
          <a:p>
            <a:r>
              <a:rPr lang="el-GR" b="1" u="sng" dirty="0">
                <a:solidFill>
                  <a:schemeClr val="accent1">
                    <a:lumMod val="75000"/>
                  </a:schemeClr>
                </a:solidFill>
              </a:rPr>
              <a:t>Λίστες με Κουκίδες και Αρίθμηση</a:t>
            </a:r>
          </a:p>
        </p:txBody>
      </p:sp>
      <p:sp>
        <p:nvSpPr>
          <p:cNvPr id="5" name="4 - Έλλειψη"/>
          <p:cNvSpPr/>
          <p:nvPr/>
        </p:nvSpPr>
        <p:spPr>
          <a:xfrm>
            <a:off x="2137126" y="3438585"/>
            <a:ext cx="2096630" cy="138590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Ευθύγραμμο βέλος σύνδεσης"/>
          <p:cNvCxnSpPr/>
          <p:nvPr/>
        </p:nvCxnSpPr>
        <p:spPr>
          <a:xfrm rot="5400000" flipH="1" flipV="1">
            <a:off x="2714612" y="3071016"/>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2000232" y="2357430"/>
            <a:ext cx="2465227" cy="369332"/>
          </a:xfrm>
          <a:prstGeom prst="rect">
            <a:avLst/>
          </a:prstGeom>
          <a:noFill/>
        </p:spPr>
        <p:txBody>
          <a:bodyPr wrap="none" rtlCol="0">
            <a:spAutoFit/>
          </a:bodyPr>
          <a:lstStyle/>
          <a:p>
            <a:r>
              <a:rPr lang="el-GR" dirty="0"/>
              <a:t>Κουκίδες και αρίθμηση</a:t>
            </a:r>
          </a:p>
        </p:txBody>
      </p:sp>
      <p:sp>
        <p:nvSpPr>
          <p:cNvPr id="6" name="TextBox 5">
            <a:extLst>
              <a:ext uri="{FF2B5EF4-FFF2-40B4-BE49-F238E27FC236}">
                <a16:creationId xmlns:a16="http://schemas.microsoft.com/office/drawing/2014/main" id="{8F9CA668-C3BA-2705-9E59-2524DA9803DA}"/>
              </a:ext>
            </a:extLst>
          </p:cNvPr>
          <p:cNvSpPr txBox="1"/>
          <p:nvPr/>
        </p:nvSpPr>
        <p:spPr>
          <a:xfrm>
            <a:off x="5398400" y="2060848"/>
            <a:ext cx="3310830" cy="3785652"/>
          </a:xfrm>
          <a:prstGeom prst="rect">
            <a:avLst/>
          </a:prstGeom>
          <a:solidFill>
            <a:schemeClr val="accent1">
              <a:lumMod val="75000"/>
            </a:schemeClr>
          </a:solidFill>
        </p:spPr>
        <p:txBody>
          <a:bodyPr wrap="square">
            <a:spAutoFit/>
          </a:bodyPr>
          <a:lstStyle/>
          <a:p>
            <a:pPr algn="just"/>
            <a:r>
              <a:rPr lang="el-GR" sz="1600" dirty="0">
                <a:solidFill>
                  <a:schemeClr val="bg1"/>
                </a:solidFill>
              </a:rPr>
              <a:t>Οι αριθμημένες λίστες και οι λίστες με κουκκίδες μπορούν να χρησιμοποιηθούν σε ένα έγγραφο</a:t>
            </a:r>
            <a:r>
              <a:rPr lang="en-US" sz="1600" dirty="0">
                <a:solidFill>
                  <a:schemeClr val="bg1"/>
                </a:solidFill>
              </a:rPr>
              <a:t> </a:t>
            </a:r>
            <a:r>
              <a:rPr lang="el-GR" sz="1600" dirty="0">
                <a:solidFill>
                  <a:schemeClr val="bg1"/>
                </a:solidFill>
              </a:rPr>
              <a:t>για να συγκεντρώσουν μαζί σχετικά στοιχεία, να δώσουν έμφαση ή ιεραρχία στο κείμενο. Το κείμενο μορφή λίστας γίνεται πιο ευανάγνωστο.</a:t>
            </a:r>
          </a:p>
          <a:p>
            <a:pPr algn="just"/>
            <a:r>
              <a:rPr lang="el-GR" sz="1600" dirty="0">
                <a:solidFill>
                  <a:schemeClr val="bg1"/>
                </a:solidFill>
              </a:rPr>
              <a:t>Οι </a:t>
            </a:r>
            <a:r>
              <a:rPr lang="el-GR" sz="1600" b="1" dirty="0">
                <a:solidFill>
                  <a:schemeClr val="bg1"/>
                </a:solidFill>
              </a:rPr>
              <a:t>αριθμημένες</a:t>
            </a:r>
            <a:r>
              <a:rPr lang="el-GR" sz="1600" dirty="0">
                <a:solidFill>
                  <a:schemeClr val="bg1"/>
                </a:solidFill>
              </a:rPr>
              <a:t> λίστες είναι κατάλληλες όταν η σειρά ή η ακολουθία είναι σημαντική. Οι λίστες με </a:t>
            </a:r>
            <a:r>
              <a:rPr lang="el-GR" sz="1600" b="1" dirty="0">
                <a:solidFill>
                  <a:schemeClr val="bg1"/>
                </a:solidFill>
              </a:rPr>
              <a:t>κουκκίδες</a:t>
            </a:r>
            <a:r>
              <a:rPr lang="el-GR" sz="1600" dirty="0">
                <a:solidFill>
                  <a:schemeClr val="bg1"/>
                </a:solidFill>
              </a:rPr>
              <a:t> λειτουργούν καλύτερα όταν η σειρά δεν έχει σημασία, αλλά τα στοιχεία στη λίστα σχετίζονται.</a:t>
            </a:r>
          </a:p>
        </p:txBody>
      </p:sp>
      <p:sp>
        <p:nvSpPr>
          <p:cNvPr id="3" name="Footer Placeholder 2">
            <a:extLst>
              <a:ext uri="{FF2B5EF4-FFF2-40B4-BE49-F238E27FC236}">
                <a16:creationId xmlns:a16="http://schemas.microsoft.com/office/drawing/2014/main" id="{3676BEFA-59F1-71B8-73C1-8E16FE5C7C0D}"/>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7797E-9667-B02E-6942-E733F6F89408}"/>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3697510F-7309-400F-CA26-EE859A622F18}"/>
              </a:ext>
            </a:extLst>
          </p:cNvPr>
          <p:cNvSpPr>
            <a:spLocks noGrp="1"/>
          </p:cNvSpPr>
          <p:nvPr>
            <p:ph type="title"/>
          </p:nvPr>
        </p:nvSpPr>
        <p:spPr/>
        <p:txBody>
          <a:bodyPr/>
          <a:lstStyle/>
          <a:p>
            <a:r>
              <a:rPr lang="el-GR" b="1" u="sng" dirty="0">
                <a:solidFill>
                  <a:schemeClr val="accent1">
                    <a:lumMod val="75000"/>
                  </a:schemeClr>
                </a:solidFill>
              </a:rPr>
              <a:t>Λίστες με Κουκίδες και Αρίθμηση</a:t>
            </a:r>
          </a:p>
        </p:txBody>
      </p:sp>
      <p:sp>
        <p:nvSpPr>
          <p:cNvPr id="4" name="Rectangle 6">
            <a:extLst>
              <a:ext uri="{FF2B5EF4-FFF2-40B4-BE49-F238E27FC236}">
                <a16:creationId xmlns:a16="http://schemas.microsoft.com/office/drawing/2014/main" id="{E7ED6C21-52CE-6E14-EABE-E30FCCF2294A}"/>
              </a:ext>
            </a:extLst>
          </p:cNvPr>
          <p:cNvSpPr>
            <a:spLocks noChangeArrowheads="1"/>
          </p:cNvSpPr>
          <p:nvPr/>
        </p:nvSpPr>
        <p:spPr bwMode="auto">
          <a:xfrm>
            <a:off x="251520" y="1695382"/>
            <a:ext cx="792088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Arial" panose="020B0604020202020204" pitchFamily="34" charset="0"/>
              </a:rPr>
              <a:t>Δημιουργί</a:t>
            </a:r>
            <a:r>
              <a:rPr kumimoji="0" lang="en-US" altLang="en-US" sz="1600" b="1" i="0" u="none" strike="noStrike" cap="none" normalizeH="0" baseline="0" dirty="0">
                <a:ln>
                  <a:noFill/>
                </a:ln>
                <a:solidFill>
                  <a:schemeClr val="tx1"/>
                </a:solidFill>
                <a:effectLst/>
                <a:latin typeface="Arial" panose="020B0604020202020204" pitchFamily="34" charset="0"/>
              </a:rPr>
              <a:t>α λιστών</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Arial" panose="020B0604020202020204" pitchFamily="34" charset="0"/>
              </a:rPr>
              <a:t>Γι</a:t>
            </a:r>
            <a:r>
              <a:rPr kumimoji="0" lang="en-US" altLang="en-US" sz="1600" b="0" i="0" u="none" strike="noStrike" cap="none" normalizeH="0" baseline="0" dirty="0">
                <a:ln>
                  <a:noFill/>
                </a:ln>
                <a:solidFill>
                  <a:schemeClr val="tx1"/>
                </a:solidFill>
                <a:effectLst/>
                <a:latin typeface="Arial" panose="020B0604020202020204" pitchFamily="34" charset="0"/>
              </a:rPr>
              <a:t>α να δημιουργήσετε μια λίστα στο Writer, όλα τα στοιχεία πρέπει να είναι χωρισμένα με χαρακτήρα New Line, δηλαδή κάθε στοιχείο μια παράγραφος.Για να δημιουργήσετε μια λίστα:</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600" b="0" i="0" u="none" strike="noStrike" cap="none" normalizeH="0" baseline="0" dirty="0">
                <a:ln>
                  <a:noFill/>
                </a:ln>
                <a:solidFill>
                  <a:schemeClr val="tx1"/>
                </a:solidFill>
                <a:effectLst/>
                <a:latin typeface="Arial" panose="020B0604020202020204" pitchFamily="34" charset="0"/>
              </a:rPr>
              <a:t>Επ</a:t>
            </a:r>
            <a:r>
              <a:rPr kumimoji="0" lang="en-US" altLang="en-US" sz="1600" b="0" i="0" u="none" strike="noStrike" cap="none" normalizeH="0" baseline="0" dirty="0" err="1">
                <a:ln>
                  <a:noFill/>
                </a:ln>
                <a:solidFill>
                  <a:schemeClr val="tx1"/>
                </a:solidFill>
                <a:effectLst/>
                <a:latin typeface="Arial" panose="020B0604020202020204" pitchFamily="34" charset="0"/>
              </a:rPr>
              <a:t>ιλέξτε</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όλ</a:t>
            </a:r>
            <a:r>
              <a:rPr kumimoji="0" lang="en-US" altLang="en-US" sz="1600" b="0" i="0" u="none" strike="noStrike" cap="none" normalizeH="0" baseline="0" dirty="0">
                <a:ln>
                  <a:noFill/>
                </a:ln>
                <a:solidFill>
                  <a:schemeClr val="tx1"/>
                </a:solidFill>
                <a:effectLst/>
                <a:latin typeface="Arial" panose="020B0604020202020204" pitchFamily="34" charset="0"/>
              </a:rPr>
              <a:t>α τα στοιχεία της λίστας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altLang="en-US"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600" b="0" i="0" u="none" strike="noStrike" cap="none" normalizeH="0" baseline="0" dirty="0" err="1">
                <a:ln>
                  <a:noFill/>
                </a:ln>
                <a:solidFill>
                  <a:schemeClr val="tx1"/>
                </a:solidFill>
                <a:effectLst/>
                <a:latin typeface="Arial" panose="020B0604020202020204" pitchFamily="34" charset="0"/>
              </a:rPr>
              <a:t>Κάντε</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κλικ</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στο</a:t>
            </a:r>
            <a:r>
              <a:rPr kumimoji="0" lang="en-US" altLang="en-US" sz="1600" b="0" i="0" u="none" strike="noStrike" cap="none" normalizeH="0" baseline="0" dirty="0">
                <a:ln>
                  <a:noFill/>
                </a:ln>
                <a:solidFill>
                  <a:schemeClr val="tx1"/>
                </a:solidFill>
                <a:effectLst/>
                <a:latin typeface="Arial" panose="020B0604020202020204" pitchFamily="34" charset="0"/>
              </a:rPr>
              <a:t> </a:t>
            </a:r>
            <a:r>
              <a:rPr kumimoji="0" lang="en-US" altLang="en-US" sz="1600" b="0" i="0" u="none" strike="noStrike" cap="none" normalizeH="0" baseline="0" dirty="0" err="1">
                <a:ln>
                  <a:noFill/>
                </a:ln>
                <a:solidFill>
                  <a:schemeClr val="tx1"/>
                </a:solidFill>
                <a:effectLst/>
                <a:latin typeface="Arial" panose="020B0604020202020204" pitchFamily="34" charset="0"/>
              </a:rPr>
              <a:t>κουμ</a:t>
            </a:r>
            <a:r>
              <a:rPr kumimoji="0" lang="en-US" altLang="en-US" sz="1600" b="0" i="0" u="none" strike="noStrike" cap="none" normalizeH="0" baseline="0" dirty="0">
                <a:ln>
                  <a:noFill/>
                </a:ln>
                <a:solidFill>
                  <a:schemeClr val="tx1"/>
                </a:solidFill>
                <a:effectLst/>
                <a:latin typeface="Arial" panose="020B0604020202020204" pitchFamily="34" charset="0"/>
              </a:rPr>
              <a:t>πί Κουκκίδες         ή Αρίθμηση         της εργαλειοθήκης</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C06B2847-0B12-FEDF-AE26-F5B747898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883" y="3616661"/>
            <a:ext cx="387044" cy="3870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FE4CFE7-4CED-4964-8BF1-D59153BF1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074" y="3682585"/>
            <a:ext cx="387044" cy="3870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3C4AB8-5F83-F753-5799-81502A1309A4}"/>
              </a:ext>
            </a:extLst>
          </p:cNvPr>
          <p:cNvSpPr>
            <a:spLocks noChangeArrowheads="1"/>
          </p:cNvSpPr>
          <p:nvPr/>
        </p:nvSpPr>
        <p:spPr bwMode="auto">
          <a:xfrm>
            <a:off x="-1332656" y="5155943"/>
            <a:ext cx="839890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Λίστ</a:t>
            </a:r>
            <a:r>
              <a:rPr kumimoji="0" lang="en-US" altLang="en-US" sz="1800" b="0" i="0" u="none" strike="noStrike" cap="none" normalizeH="0" baseline="0" dirty="0">
                <a:ln>
                  <a:noFill/>
                </a:ln>
                <a:solidFill>
                  <a:schemeClr val="tx1"/>
                </a:solidFill>
                <a:effectLst/>
                <a:latin typeface="Arial" panose="020B0604020202020204" pitchFamily="34" charset="0"/>
              </a:rPr>
              <a:t>α με Κουκκίδες   </a:t>
            </a:r>
            <a:r>
              <a:rPr kumimoji="0" lang="en-US" altLang="en-US" sz="9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Λίστα με Αρίθμησ</a:t>
            </a:r>
            <a:r>
              <a:rPr lang="el-GR" altLang="en-US" dirty="0">
                <a:latin typeface="Arial" panose="020B0604020202020204" pitchFamily="34" charset="0"/>
              </a:rPr>
              <a:t>η</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34" name="Picture 10">
            <a:extLst>
              <a:ext uri="{FF2B5EF4-FFF2-40B4-BE49-F238E27FC236}">
                <a16:creationId xmlns:a16="http://schemas.microsoft.com/office/drawing/2014/main" id="{11743583-3F8A-284E-794D-7C14C1D95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25" y="4486479"/>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8EFC798B-A792-CF86-5BEB-4727EDAD5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673170"/>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7CB83FD5-63A0-55B2-18FA-6F9BB1EA6949}"/>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2470186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14BDA-A70C-8A95-7820-2C6CBD23E41B}"/>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722C8B3E-CCA2-FC63-373F-826B79E9A61F}"/>
              </a:ext>
            </a:extLst>
          </p:cNvPr>
          <p:cNvSpPr>
            <a:spLocks noGrp="1"/>
          </p:cNvSpPr>
          <p:nvPr>
            <p:ph type="title"/>
          </p:nvPr>
        </p:nvSpPr>
        <p:spPr/>
        <p:txBody>
          <a:bodyPr/>
          <a:lstStyle/>
          <a:p>
            <a:r>
              <a:rPr lang="el-GR" b="1" u="sng" dirty="0">
                <a:solidFill>
                  <a:schemeClr val="accent1">
                    <a:lumMod val="75000"/>
                  </a:schemeClr>
                </a:solidFill>
              </a:rPr>
              <a:t>Λίστες με Κουκίδες και Αρίθμηση</a:t>
            </a:r>
          </a:p>
        </p:txBody>
      </p:sp>
      <p:pic>
        <p:nvPicPr>
          <p:cNvPr id="9" name="Content Placeholder 8">
            <a:extLst>
              <a:ext uri="{FF2B5EF4-FFF2-40B4-BE49-F238E27FC236}">
                <a16:creationId xmlns:a16="http://schemas.microsoft.com/office/drawing/2014/main" id="{5FC73E3C-F537-63A5-1B27-4CFCC24B56C3}"/>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1680" y="3861048"/>
            <a:ext cx="581025" cy="400050"/>
          </a:xfrm>
        </p:spPr>
      </p:pic>
      <p:sp>
        <p:nvSpPr>
          <p:cNvPr id="7" name="Rectangle 5">
            <a:extLst>
              <a:ext uri="{FF2B5EF4-FFF2-40B4-BE49-F238E27FC236}">
                <a16:creationId xmlns:a16="http://schemas.microsoft.com/office/drawing/2014/main" id="{AE9CB90E-0E29-65CF-035F-088B315A1C2C}"/>
              </a:ext>
            </a:extLst>
          </p:cNvPr>
          <p:cNvSpPr>
            <a:spLocks noChangeArrowheads="1"/>
          </p:cNvSpPr>
          <p:nvPr/>
        </p:nvSpPr>
        <p:spPr bwMode="auto">
          <a:xfrm>
            <a:off x="914400" y="2312438"/>
            <a:ext cx="374904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600" i="0" u="none" strike="noStrike" cap="none" normalizeH="0" baseline="0" dirty="0" err="1">
                <a:ln>
                  <a:noFill/>
                </a:ln>
                <a:solidFill>
                  <a:schemeClr val="tx1"/>
                </a:solidFill>
                <a:effectLst/>
                <a:latin typeface="Arial" panose="020B0604020202020204" pitchFamily="34" charset="0"/>
              </a:rPr>
              <a:t>Γι</a:t>
            </a:r>
            <a:r>
              <a:rPr kumimoji="0" lang="en-US" altLang="en-US" sz="1600" i="0" u="none" strike="noStrike" cap="none" normalizeH="0" baseline="0" dirty="0">
                <a:ln>
                  <a:noFill/>
                </a:ln>
                <a:solidFill>
                  <a:schemeClr val="tx1"/>
                </a:solidFill>
                <a:effectLst/>
                <a:latin typeface="Arial" panose="020B0604020202020204" pitchFamily="34" charset="0"/>
              </a:rPr>
              <a:t>α να αλλάξετε τη μορφή των κουκίδων ή των αριθμών σε μια λίστα:</a:t>
            </a:r>
          </a:p>
          <a:p>
            <a:pPr marL="0" marR="0" lvl="0" indent="0" algn="just" defTabSz="914400" rtl="0" eaLnBrk="0" fontAlgn="base" latinLnBrk="0" hangingPunct="0">
              <a:lnSpc>
                <a:spcPct val="150000"/>
              </a:lnSpc>
              <a:spcBef>
                <a:spcPct val="0"/>
              </a:spcBef>
              <a:spcAft>
                <a:spcPct val="0"/>
              </a:spcAft>
              <a:buClrTx/>
              <a:buSzTx/>
              <a:buFontTx/>
              <a:buAutoNum type="arabicPeriod"/>
              <a:tabLst/>
            </a:pPr>
            <a:r>
              <a:rPr kumimoji="0" lang="en-US" altLang="en-US" sz="1600" i="0" u="none" strike="noStrike" cap="none" normalizeH="0" baseline="0" dirty="0">
                <a:ln>
                  <a:noFill/>
                </a:ln>
                <a:solidFill>
                  <a:schemeClr val="tx1"/>
                </a:solidFill>
                <a:effectLst/>
                <a:latin typeface="Arial" panose="020B0604020202020204" pitchFamily="34" charset="0"/>
              </a:rPr>
              <a:t>Επ</a:t>
            </a:r>
            <a:r>
              <a:rPr kumimoji="0" lang="en-US" altLang="en-US" sz="1600" i="0" u="none" strike="noStrike" cap="none" normalizeH="0" baseline="0" dirty="0" err="1">
                <a:ln>
                  <a:noFill/>
                </a:ln>
                <a:solidFill>
                  <a:schemeClr val="tx1"/>
                </a:solidFill>
                <a:effectLst/>
                <a:latin typeface="Arial" panose="020B0604020202020204" pitchFamily="34" charset="0"/>
              </a:rPr>
              <a:t>ιλέξτε</a:t>
            </a:r>
            <a:r>
              <a:rPr kumimoji="0" lang="en-US" altLang="en-US" sz="1600" i="0" u="none" strike="noStrike" cap="none" normalizeH="0" baseline="0" dirty="0">
                <a:ln>
                  <a:noFill/>
                </a:ln>
                <a:solidFill>
                  <a:schemeClr val="tx1"/>
                </a:solidFill>
                <a:effectLst/>
                <a:latin typeface="Arial" panose="020B0604020202020204" pitchFamily="34" charset="0"/>
              </a:rPr>
              <a:t> π</a:t>
            </a:r>
            <a:r>
              <a:rPr kumimoji="0" lang="en-US" altLang="en-US" sz="1600" i="0" u="none" strike="noStrike" cap="none" normalizeH="0" baseline="0" dirty="0" err="1">
                <a:ln>
                  <a:noFill/>
                </a:ln>
                <a:solidFill>
                  <a:schemeClr val="tx1"/>
                </a:solidFill>
                <a:effectLst/>
                <a:latin typeface="Arial" panose="020B0604020202020204" pitchFamily="34" charset="0"/>
              </a:rPr>
              <a:t>ρώτ</a:t>
            </a:r>
            <a:r>
              <a:rPr kumimoji="0" lang="en-US" altLang="en-US" sz="1600" i="0" u="none" strike="noStrike" cap="none" normalizeH="0" baseline="0" dirty="0">
                <a:ln>
                  <a:noFill/>
                </a:ln>
                <a:solidFill>
                  <a:schemeClr val="tx1"/>
                </a:solidFill>
                <a:effectLst/>
                <a:latin typeface="Arial" panose="020B0604020202020204" pitchFamily="34" charset="0"/>
              </a:rPr>
              <a:t>α όλα τα στοιχεία λίστας</a:t>
            </a:r>
            <a:r>
              <a:rPr kumimoji="0" lang="el-GR"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a:ln>
                  <a:noFill/>
                </a:ln>
                <a:solidFill>
                  <a:schemeClr val="tx1"/>
                </a:solidFill>
                <a:effectLst/>
                <a:latin typeface="Arial" panose="020B0604020202020204" pitchFamily="34" charset="0"/>
              </a:rPr>
              <a:t>και κάντε κλικ στο β</a:t>
            </a:r>
            <a:r>
              <a:rPr kumimoji="0" lang="en-US" altLang="en-US" sz="1600" i="0" u="none" strike="noStrike" cap="none" normalizeH="0" baseline="0" dirty="0" err="1">
                <a:ln>
                  <a:noFill/>
                </a:ln>
                <a:solidFill>
                  <a:schemeClr val="tx1"/>
                </a:solidFill>
                <a:effectLst/>
                <a:latin typeface="Arial" panose="020B0604020202020204" pitchFamily="34" charset="0"/>
              </a:rPr>
              <a:t>έλος</a:t>
            </a:r>
            <a:r>
              <a:rPr kumimoji="0" lang="en-US"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err="1">
                <a:ln>
                  <a:noFill/>
                </a:ln>
                <a:solidFill>
                  <a:schemeClr val="tx1"/>
                </a:solidFill>
                <a:effectLst/>
                <a:latin typeface="Arial" panose="020B0604020202020204" pitchFamily="34" charset="0"/>
              </a:rPr>
              <a:t>στο</a:t>
            </a:r>
            <a:r>
              <a:rPr kumimoji="0" lang="en-US" altLang="en-US" sz="1600" i="0" u="none" strike="noStrike" cap="none" normalizeH="0" baseline="0" dirty="0">
                <a:ln>
                  <a:noFill/>
                </a:ln>
                <a:solidFill>
                  <a:schemeClr val="tx1"/>
                </a:solidFill>
                <a:effectLst/>
                <a:latin typeface="Arial" panose="020B0604020202020204" pitchFamily="34" charset="0"/>
              </a:rPr>
              <a:t> εικονίδιο </a:t>
            </a:r>
            <a:r>
              <a:rPr kumimoji="0" lang="en-US" altLang="en-US" sz="1600" i="0" u="none" strike="noStrike" cap="none" normalizeH="0" baseline="0" dirty="0" err="1">
                <a:ln>
                  <a:noFill/>
                </a:ln>
                <a:solidFill>
                  <a:schemeClr val="tx1"/>
                </a:solidFill>
                <a:effectLst/>
                <a:latin typeface="Arial" panose="020B0604020202020204" pitchFamily="34" charset="0"/>
              </a:rPr>
              <a:t>λίστ</a:t>
            </a:r>
            <a:r>
              <a:rPr kumimoji="0" lang="en-US" altLang="en-US" sz="1600" i="0" u="none" strike="noStrike" cap="none" normalizeH="0" baseline="0" dirty="0">
                <a:ln>
                  <a:noFill/>
                </a:ln>
                <a:solidFill>
                  <a:schemeClr val="tx1"/>
                </a:solidFill>
                <a:effectLst/>
                <a:latin typeface="Arial" panose="020B0604020202020204" pitchFamily="34" charset="0"/>
              </a:rPr>
              <a:t>ας με κουκκίδες ή αρίθμηση. </a:t>
            </a:r>
          </a:p>
          <a:p>
            <a:pPr marL="0" marR="0" lvl="0" indent="0" algn="just" defTabSz="914400" rtl="0" eaLnBrk="0" fontAlgn="base" latinLnBrk="0" hangingPunct="0">
              <a:lnSpc>
                <a:spcPct val="150000"/>
              </a:lnSpc>
              <a:spcBef>
                <a:spcPct val="0"/>
              </a:spcBef>
              <a:spcAft>
                <a:spcPct val="0"/>
              </a:spcAft>
              <a:buClrTx/>
              <a:buSzTx/>
              <a:buFontTx/>
              <a:buAutoNum type="arabicPeriod" startAt="2"/>
              <a:tabLst/>
            </a:pPr>
            <a:r>
              <a:rPr kumimoji="0" lang="en-US" altLang="en-US" sz="1600" i="0" u="none" strike="noStrike" cap="none" normalizeH="0" baseline="0" dirty="0" err="1">
                <a:ln>
                  <a:noFill/>
                </a:ln>
                <a:solidFill>
                  <a:schemeClr val="tx1"/>
                </a:solidFill>
                <a:effectLst/>
                <a:latin typeface="Arial" panose="020B0604020202020204" pitchFamily="34" charset="0"/>
              </a:rPr>
              <a:t>Στο</a:t>
            </a:r>
            <a:r>
              <a:rPr kumimoji="0" lang="en-US" altLang="en-US" sz="1600" i="0" u="none" strike="noStrike" cap="none" normalizeH="0" baseline="0" dirty="0">
                <a:ln>
                  <a:noFill/>
                </a:ln>
                <a:solidFill>
                  <a:schemeClr val="tx1"/>
                </a:solidFill>
                <a:effectLst/>
                <a:latin typeface="Arial" panose="020B0604020202020204" pitchFamily="34" charset="0"/>
              </a:rPr>
              <a:t> αναπ</a:t>
            </a:r>
            <a:r>
              <a:rPr kumimoji="0" lang="en-US" altLang="en-US" sz="1600" i="0" u="none" strike="noStrike" cap="none" normalizeH="0" baseline="0" dirty="0" err="1">
                <a:ln>
                  <a:noFill/>
                </a:ln>
                <a:solidFill>
                  <a:schemeClr val="tx1"/>
                </a:solidFill>
                <a:effectLst/>
                <a:latin typeface="Arial" panose="020B0604020202020204" pitchFamily="34" charset="0"/>
              </a:rPr>
              <a:t>τυσσόμενο</a:t>
            </a:r>
            <a:r>
              <a:rPr kumimoji="0" lang="en-US" altLang="en-US" sz="1600" i="0" u="none" strike="noStrike" cap="none" normalizeH="0" baseline="0" dirty="0">
                <a:ln>
                  <a:noFill/>
                </a:ln>
                <a:solidFill>
                  <a:schemeClr val="tx1"/>
                </a:solidFill>
                <a:effectLst/>
                <a:latin typeface="Arial" panose="020B0604020202020204" pitchFamily="34" charset="0"/>
              </a:rPr>
              <a:t> πλα</a:t>
            </a:r>
            <a:r>
              <a:rPr kumimoji="0" lang="en-US" altLang="en-US" sz="1600" i="0" u="none" strike="noStrike" cap="none" normalizeH="0" baseline="0" dirty="0" err="1">
                <a:ln>
                  <a:noFill/>
                </a:ln>
                <a:solidFill>
                  <a:schemeClr val="tx1"/>
                </a:solidFill>
                <a:effectLst/>
                <a:latin typeface="Arial" panose="020B0604020202020204" pitchFamily="34" charset="0"/>
              </a:rPr>
              <a:t>ίσιο</a:t>
            </a:r>
            <a:r>
              <a:rPr kumimoji="0" lang="en-US" altLang="en-US" sz="1600" i="0" u="none" strike="noStrike" cap="none" normalizeH="0" baseline="0" dirty="0">
                <a:ln>
                  <a:noFill/>
                </a:ln>
                <a:solidFill>
                  <a:schemeClr val="tx1"/>
                </a:solidFill>
                <a:effectLst/>
                <a:latin typeface="Arial" panose="020B0604020202020204" pitchFamily="34" charset="0"/>
              </a:rPr>
              <a:t> επ</a:t>
            </a:r>
            <a:r>
              <a:rPr kumimoji="0" lang="en-US" altLang="en-US" sz="1600" i="0" u="none" strike="noStrike" cap="none" normalizeH="0" baseline="0" dirty="0" err="1">
                <a:ln>
                  <a:noFill/>
                </a:ln>
                <a:solidFill>
                  <a:schemeClr val="tx1"/>
                </a:solidFill>
                <a:effectLst/>
                <a:latin typeface="Arial" panose="020B0604020202020204" pitchFamily="34" charset="0"/>
              </a:rPr>
              <a:t>ιλέξτε</a:t>
            </a:r>
            <a:r>
              <a:rPr kumimoji="0" lang="en-US"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err="1">
                <a:ln>
                  <a:noFill/>
                </a:ln>
                <a:solidFill>
                  <a:schemeClr val="tx1"/>
                </a:solidFill>
                <a:effectLst/>
                <a:latin typeface="Arial" panose="020B0604020202020204" pitchFamily="34" charset="0"/>
              </a:rPr>
              <a:t>τη</a:t>
            </a:r>
            <a:r>
              <a:rPr kumimoji="0" lang="en-US" altLang="en-US" sz="1600" i="0" u="none" strike="noStrike" cap="none" normalizeH="0" baseline="0" dirty="0">
                <a:ln>
                  <a:noFill/>
                </a:ln>
                <a:solidFill>
                  <a:schemeClr val="tx1"/>
                </a:solidFill>
                <a:effectLst/>
                <a:latin typeface="Arial" panose="020B0604020202020204" pitchFamily="34" charset="0"/>
              </a:rPr>
              <a:t> </a:t>
            </a:r>
            <a:r>
              <a:rPr kumimoji="0" lang="en-US" altLang="en-US" sz="1600" i="0" u="none" strike="noStrike" cap="none" normalizeH="0" baseline="0" dirty="0" err="1">
                <a:ln>
                  <a:noFill/>
                </a:ln>
                <a:solidFill>
                  <a:schemeClr val="tx1"/>
                </a:solidFill>
                <a:effectLst/>
                <a:latin typeface="Arial" panose="020B0604020202020204" pitchFamily="34" charset="0"/>
              </a:rPr>
              <a:t>νέ</a:t>
            </a:r>
            <a:r>
              <a:rPr kumimoji="0" lang="en-US" altLang="en-US" sz="1600" i="0" u="none" strike="noStrike" cap="none" normalizeH="0" baseline="0" dirty="0">
                <a:ln>
                  <a:noFill/>
                </a:ln>
                <a:solidFill>
                  <a:schemeClr val="tx1"/>
                </a:solidFill>
                <a:effectLst/>
                <a:latin typeface="Arial" panose="020B0604020202020204" pitchFamily="34" charset="0"/>
              </a:rPr>
              <a:t>α μορφή σφαίρας ή αριθμών: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6" name="Picture 8">
            <a:extLst>
              <a:ext uri="{FF2B5EF4-FFF2-40B4-BE49-F238E27FC236}">
                <a16:creationId xmlns:a16="http://schemas.microsoft.com/office/drawing/2014/main" id="{4CED8294-37F5-2786-0E9D-8752E2877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7527" y="1854673"/>
            <a:ext cx="2256841" cy="185434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2D138371-BE7C-F73D-F5AE-F415736EC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527" y="4055343"/>
            <a:ext cx="2325108" cy="189507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C1D77B9-5231-463C-73A4-74FF7E720167}"/>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190640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FB363-324B-58FD-220A-FEECC9ACBEBE}"/>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D769191A-1833-C6DE-C016-18A6C0950357}"/>
              </a:ext>
            </a:extLst>
          </p:cNvPr>
          <p:cNvSpPr>
            <a:spLocks noGrp="1"/>
          </p:cNvSpPr>
          <p:nvPr>
            <p:ph type="title"/>
          </p:nvPr>
        </p:nvSpPr>
        <p:spPr/>
        <p:txBody>
          <a:bodyPr bIns="91440" anchor="b" anchorCtr="0">
            <a:normAutofit/>
          </a:bodyPr>
          <a:lstStyle/>
          <a:p>
            <a:r>
              <a:rPr lang="el-GR" b="1" u="sng" dirty="0">
                <a:solidFill>
                  <a:schemeClr val="accent1">
                    <a:lumMod val="75000"/>
                  </a:schemeClr>
                </a:solidFill>
              </a:rPr>
              <a:t>Λίστες με Κουκίδες και Αρίθμηση</a:t>
            </a:r>
          </a:p>
        </p:txBody>
      </p:sp>
      <p:sp>
        <p:nvSpPr>
          <p:cNvPr id="16" name="Text Placeholder 2">
            <a:extLst>
              <a:ext uri="{FF2B5EF4-FFF2-40B4-BE49-F238E27FC236}">
                <a16:creationId xmlns:a16="http://schemas.microsoft.com/office/drawing/2014/main" id="{241F44C2-4A74-C07D-DE3E-6F7D18F5995B}"/>
              </a:ext>
            </a:extLst>
          </p:cNvPr>
          <p:cNvSpPr>
            <a:spLocks noGrp="1"/>
          </p:cNvSpPr>
          <p:nvPr>
            <p:ph type="body" idx="1"/>
          </p:nvPr>
        </p:nvSpPr>
        <p:spPr/>
        <p:txBody>
          <a:bodyPr/>
          <a:lstStyle/>
          <a:p>
            <a:endParaRPr lang="en-US"/>
          </a:p>
        </p:txBody>
      </p:sp>
      <p:sp>
        <p:nvSpPr>
          <p:cNvPr id="17" name="Text Placeholder 3">
            <a:extLst>
              <a:ext uri="{FF2B5EF4-FFF2-40B4-BE49-F238E27FC236}">
                <a16:creationId xmlns:a16="http://schemas.microsoft.com/office/drawing/2014/main" id="{A3640F0E-D35A-FAE1-F836-A0C62C2C03F7}"/>
              </a:ext>
            </a:extLst>
          </p:cNvPr>
          <p:cNvSpPr>
            <a:spLocks noGrp="1"/>
          </p:cNvSpPr>
          <p:nvPr>
            <p:ph type="body" sz="half" idx="3"/>
          </p:nvPr>
        </p:nvSpPr>
        <p:spPr/>
        <p:txBody>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C3EB906C-4025-A593-8C64-052C3034F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758154"/>
            <a:ext cx="3733800" cy="2865691"/>
          </a:xfrm>
          <a:prstGeom prst="rect">
            <a:avLst/>
          </a:prstGeom>
          <a:noFill/>
        </p:spPr>
      </p:pic>
      <p:sp>
        <p:nvSpPr>
          <p:cNvPr id="7" name="Rectangle 5">
            <a:extLst>
              <a:ext uri="{FF2B5EF4-FFF2-40B4-BE49-F238E27FC236}">
                <a16:creationId xmlns:a16="http://schemas.microsoft.com/office/drawing/2014/main" id="{A77C37D2-DAED-F40D-294F-9A2E52F68DB3}"/>
              </a:ext>
            </a:extLst>
          </p:cNvPr>
          <p:cNvSpPr>
            <a:spLocks noChangeArrowheads="1"/>
          </p:cNvSpPr>
          <p:nvPr/>
        </p:nvSpPr>
        <p:spPr bwMode="auto">
          <a:xfrm>
            <a:off x="5076056" y="2420888"/>
            <a:ext cx="3733800" cy="3886200"/>
          </a:xfrm>
          <a:prstGeom prst="rect">
            <a:avLst/>
          </a:prstGeom>
          <a:solidFill>
            <a:schemeClr val="accent1">
              <a:lumMod val="75000"/>
            </a:schemeClr>
          </a:solidFill>
        </p:spPr>
        <p:txBody>
          <a:bodyPr vert="horz" lIns="91440" tIns="45720" rIns="91440" bIns="45720" numCol="1" anchorCtr="0" compatLnSpc="1">
            <a:prstTxWarp prst="textNoShape">
              <a:avLst/>
            </a:prstTxWarp>
            <a:normAutofit/>
          </a:bodyPr>
          <a:lstStyle/>
          <a:p>
            <a:pPr marL="731520" lvl="1" indent="-274320">
              <a:lnSpc>
                <a:spcPct val="90000"/>
              </a:lnSpc>
              <a:spcBef>
                <a:spcPts val="580"/>
              </a:spcBef>
              <a:buClr>
                <a:schemeClr val="accent1"/>
              </a:buClr>
              <a:buSzPct val="85000"/>
              <a:buFont typeface="Wingdings 2"/>
              <a:buChar char=""/>
            </a:pPr>
            <a:endParaRPr lang="el-GR" sz="1600" b="1" dirty="0">
              <a:solidFill>
                <a:schemeClr val="bg1"/>
              </a:solidFill>
              <a:effectLst/>
            </a:endParaRPr>
          </a:p>
          <a:p>
            <a:pPr lvl="1">
              <a:lnSpc>
                <a:spcPct val="90000"/>
              </a:lnSpc>
              <a:spcBef>
                <a:spcPts val="580"/>
              </a:spcBef>
              <a:buClr>
                <a:schemeClr val="accent1"/>
              </a:buClr>
              <a:buSzPct val="85000"/>
            </a:pPr>
            <a:r>
              <a:rPr lang="en-US" sz="1600" b="1" dirty="0" err="1">
                <a:solidFill>
                  <a:schemeClr val="bg1"/>
                </a:solidFill>
                <a:effectLst/>
              </a:rPr>
              <a:t>Το</a:t>
            </a:r>
            <a:r>
              <a:rPr lang="en-US" sz="1600" b="1" dirty="0">
                <a:solidFill>
                  <a:schemeClr val="bg1"/>
                </a:solidFill>
                <a:effectLst/>
              </a:rPr>
              <a:t> πα</a:t>
            </a:r>
            <a:r>
              <a:rPr lang="en-US" sz="1600" b="1" dirty="0" err="1">
                <a:solidFill>
                  <a:schemeClr val="bg1"/>
                </a:solidFill>
                <a:effectLst/>
              </a:rPr>
              <a:t>ράθυρο</a:t>
            </a:r>
            <a:r>
              <a:rPr lang="en-US" sz="1600" b="1" dirty="0">
                <a:solidFill>
                  <a:schemeClr val="bg1"/>
                </a:solidFill>
                <a:effectLst/>
              </a:rPr>
              <a:t> </a:t>
            </a:r>
            <a:r>
              <a:rPr lang="en-US" sz="1600" b="1" dirty="0" err="1">
                <a:solidFill>
                  <a:schemeClr val="bg1"/>
                </a:solidFill>
                <a:effectLst/>
              </a:rPr>
              <a:t>δι</a:t>
            </a:r>
            <a:r>
              <a:rPr lang="en-US" sz="1600" b="1" dirty="0">
                <a:solidFill>
                  <a:schemeClr val="bg1"/>
                </a:solidFill>
                <a:effectLst/>
              </a:rPr>
              <a:t>αλόγου Κουκκίδες και Αρίθμηση</a:t>
            </a:r>
          </a:p>
          <a:p>
            <a:pPr lvl="1">
              <a:lnSpc>
                <a:spcPct val="90000"/>
              </a:lnSpc>
              <a:spcBef>
                <a:spcPts val="580"/>
              </a:spcBef>
              <a:buClr>
                <a:schemeClr val="accent1"/>
              </a:buClr>
              <a:buSzPct val="85000"/>
            </a:pPr>
            <a:r>
              <a:rPr lang="en-US" sz="1600" dirty="0" err="1">
                <a:solidFill>
                  <a:schemeClr val="bg1"/>
                </a:solidFill>
                <a:effectLst/>
              </a:rPr>
              <a:t>Γι</a:t>
            </a:r>
            <a:r>
              <a:rPr lang="en-US" sz="1600" dirty="0">
                <a:solidFill>
                  <a:schemeClr val="bg1"/>
                </a:solidFill>
                <a:effectLst/>
              </a:rPr>
              <a:t>α περισσότερες επιλογές, κάντε κλικ στο στοιχείο </a:t>
            </a:r>
            <a:r>
              <a:rPr lang="en-US" sz="1600" i="1" dirty="0">
                <a:solidFill>
                  <a:schemeClr val="bg1"/>
                </a:solidFill>
                <a:effectLst/>
              </a:rPr>
              <a:t>Περισσότερες κουκκίδες...</a:t>
            </a:r>
            <a:r>
              <a:rPr lang="en-US" sz="1600" dirty="0">
                <a:solidFill>
                  <a:schemeClr val="bg1"/>
                </a:solidFill>
                <a:effectLst/>
              </a:rPr>
              <a:t> ή </a:t>
            </a:r>
            <a:r>
              <a:rPr lang="en-US" sz="1600" i="1" dirty="0" err="1">
                <a:solidFill>
                  <a:schemeClr val="bg1"/>
                </a:solidFill>
                <a:effectLst/>
              </a:rPr>
              <a:t>Περισσότερες</a:t>
            </a:r>
            <a:r>
              <a:rPr lang="en-US" sz="1600" i="1" dirty="0">
                <a:solidFill>
                  <a:schemeClr val="bg1"/>
                </a:solidFill>
                <a:effectLst/>
              </a:rPr>
              <a:t> α</a:t>
            </a:r>
            <a:r>
              <a:rPr lang="en-US" sz="1600" i="1" dirty="0" err="1">
                <a:solidFill>
                  <a:schemeClr val="bg1"/>
                </a:solidFill>
                <a:effectLst/>
              </a:rPr>
              <a:t>ρίθμηση</a:t>
            </a:r>
            <a:r>
              <a:rPr lang="en-US" sz="1600" i="1" dirty="0">
                <a:solidFill>
                  <a:schemeClr val="bg1"/>
                </a:solidFill>
                <a:effectLst/>
              </a:rPr>
              <a:t>...</a:t>
            </a:r>
            <a:r>
              <a:rPr lang="en-US" sz="1600" dirty="0">
                <a:solidFill>
                  <a:schemeClr val="bg1"/>
                </a:solidFill>
                <a:effectLst/>
              </a:rPr>
              <a:t> </a:t>
            </a:r>
            <a:r>
              <a:rPr lang="en-US" sz="1600" dirty="0" err="1">
                <a:solidFill>
                  <a:schemeClr val="bg1"/>
                </a:solidFill>
                <a:effectLst/>
              </a:rPr>
              <a:t>γι</a:t>
            </a:r>
            <a:r>
              <a:rPr lang="en-US" sz="1600" dirty="0">
                <a:solidFill>
                  <a:schemeClr val="bg1"/>
                </a:solidFill>
                <a:effectLst/>
              </a:rPr>
              <a:t>α να ανοίξετε το παράθυρο </a:t>
            </a:r>
            <a:r>
              <a:rPr lang="en-US" sz="1600" b="1" dirty="0">
                <a:solidFill>
                  <a:schemeClr val="bg1"/>
                </a:solidFill>
                <a:effectLst/>
              </a:rPr>
              <a:t>Κουκκίδες και αρίθμηση</a:t>
            </a:r>
            <a:r>
              <a:rPr lang="en-US" sz="1600" dirty="0">
                <a:solidFill>
                  <a:schemeClr val="bg1"/>
                </a:solidFill>
                <a:effectLst/>
              </a:rPr>
              <a:t>. </a:t>
            </a:r>
            <a:r>
              <a:rPr lang="en-US" sz="1600" dirty="0" err="1">
                <a:solidFill>
                  <a:schemeClr val="bg1"/>
                </a:solidFill>
                <a:effectLst/>
              </a:rPr>
              <a:t>Στην</a:t>
            </a:r>
            <a:r>
              <a:rPr lang="en-US" sz="1600" dirty="0">
                <a:solidFill>
                  <a:schemeClr val="bg1"/>
                </a:solidFill>
                <a:effectLst/>
              </a:rPr>
              <a:t> κα</a:t>
            </a:r>
            <a:r>
              <a:rPr lang="en-US" sz="1600" dirty="0" err="1">
                <a:solidFill>
                  <a:schemeClr val="bg1"/>
                </a:solidFill>
                <a:effectLst/>
              </a:rPr>
              <a:t>ρτέλ</a:t>
            </a:r>
            <a:r>
              <a:rPr lang="en-US" sz="1600" dirty="0">
                <a:solidFill>
                  <a:schemeClr val="bg1"/>
                </a:solidFill>
                <a:effectLst/>
              </a:rPr>
              <a:t>α </a:t>
            </a:r>
            <a:r>
              <a:rPr lang="en-US" sz="1600" b="1" dirty="0">
                <a:solidFill>
                  <a:schemeClr val="bg1"/>
                </a:solidFill>
                <a:effectLst/>
              </a:rPr>
              <a:t>Εικόνα</a:t>
            </a:r>
            <a:r>
              <a:rPr lang="en-US" sz="1600" dirty="0">
                <a:solidFill>
                  <a:schemeClr val="bg1"/>
                </a:solidFill>
                <a:effectLst/>
              </a:rPr>
              <a:t> μπορείτε να ορίσετε ένα εικονίδιο για τις κουκκίδες ή να προσθέσετε μια εικόνα από τον υπολογιστή σας.</a:t>
            </a:r>
          </a:p>
          <a:p>
            <a:pPr marL="274320" marR="0" lvl="0" indent="-274320" defTabSz="914400" fontAlgn="base">
              <a:lnSpc>
                <a:spcPct val="90000"/>
              </a:lnSpc>
              <a:spcBef>
                <a:spcPts val="580"/>
              </a:spcBef>
              <a:spcAft>
                <a:spcPct val="0"/>
              </a:spcAft>
              <a:buClr>
                <a:schemeClr val="accent1"/>
              </a:buClr>
              <a:buSzPct val="85000"/>
              <a:buFont typeface="Wingdings 2"/>
              <a:buChar char=""/>
              <a:tabLst/>
            </a:pPr>
            <a:endParaRPr lang="en-US" altLang="en-US" b="0" i="0" u="none" strike="noStrike" cap="none" normalizeH="0" baseline="0" dirty="0">
              <a:ln>
                <a:noFill/>
              </a:ln>
              <a:effectLst/>
            </a:endParaRPr>
          </a:p>
        </p:txBody>
      </p:sp>
      <p:sp>
        <p:nvSpPr>
          <p:cNvPr id="3" name="Footer Placeholder 2">
            <a:extLst>
              <a:ext uri="{FF2B5EF4-FFF2-40B4-BE49-F238E27FC236}">
                <a16:creationId xmlns:a16="http://schemas.microsoft.com/office/drawing/2014/main" id="{1D2D90CB-BB0C-B464-5DD0-3794B4E8912D}"/>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675640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E8BC-2FE4-237D-EA0E-3457F64D4B5B}"/>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40579EE1-5B69-6B4B-3684-2A172786792F}"/>
              </a:ext>
            </a:extLst>
          </p:cNvPr>
          <p:cNvSpPr>
            <a:spLocks noGrp="1"/>
          </p:cNvSpPr>
          <p:nvPr>
            <p:ph type="title"/>
          </p:nvPr>
        </p:nvSpPr>
        <p:spPr/>
        <p:txBody>
          <a:bodyPr bIns="91440" anchor="b" anchorCtr="0">
            <a:normAutofit/>
          </a:bodyPr>
          <a:lstStyle/>
          <a:p>
            <a:pPr algn="l"/>
            <a:r>
              <a:rPr lang="el-GR" b="1" dirty="0">
                <a:solidFill>
                  <a:schemeClr val="accent1">
                    <a:lumMod val="75000"/>
                  </a:schemeClr>
                </a:solidFill>
                <a:effectLst/>
              </a:rPr>
              <a:t>Εργαλειοθήκη Κουκκίδες και Αρίθμηση</a:t>
            </a:r>
          </a:p>
        </p:txBody>
      </p:sp>
      <p:sp>
        <p:nvSpPr>
          <p:cNvPr id="7" name="Rectangle 5">
            <a:extLst>
              <a:ext uri="{FF2B5EF4-FFF2-40B4-BE49-F238E27FC236}">
                <a16:creationId xmlns:a16="http://schemas.microsoft.com/office/drawing/2014/main" id="{A2DFB263-2CFC-46E8-3E8A-5DBD48CA9C84}"/>
              </a:ext>
            </a:extLst>
          </p:cNvPr>
          <p:cNvSpPr>
            <a:spLocks noChangeArrowheads="1"/>
          </p:cNvSpPr>
          <p:nvPr/>
        </p:nvSpPr>
        <p:spPr bwMode="auto">
          <a:xfrm>
            <a:off x="539552" y="1844824"/>
            <a:ext cx="8363272" cy="64807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274320" indent="-274320">
              <a:lnSpc>
                <a:spcPct val="90000"/>
              </a:lnSpc>
              <a:spcBef>
                <a:spcPts val="580"/>
              </a:spcBef>
              <a:buClr>
                <a:schemeClr val="accent1"/>
              </a:buClr>
              <a:buSzPct val="85000"/>
              <a:buFont typeface="Wingdings 2"/>
              <a:buChar char=""/>
            </a:pPr>
            <a:r>
              <a:rPr lang="el-GR" sz="1600" dirty="0"/>
              <a:t>Με την </a:t>
            </a:r>
            <a:r>
              <a:rPr lang="el-GR" sz="1600" i="1" dirty="0"/>
              <a:t>Εργαλειοθήκη Κουκκίδες και Αρίθμηση</a:t>
            </a:r>
            <a:r>
              <a:rPr lang="el-GR" sz="1600" dirty="0"/>
              <a:t> μπορείτε να εκτελέσετε πιο σύνθετες λειτουργίες όπως ένθετες λίστες, μετακίνηση στοιχείων λίστας και άλλα.</a:t>
            </a:r>
          </a:p>
          <a:p>
            <a:pPr marL="274320" indent="-274320">
              <a:lnSpc>
                <a:spcPct val="90000"/>
              </a:lnSpc>
              <a:spcBef>
                <a:spcPts val="580"/>
              </a:spcBef>
              <a:buClr>
                <a:schemeClr val="accent1"/>
              </a:buClr>
              <a:buSzPct val="85000"/>
              <a:buFont typeface="Wingdings 2"/>
              <a:buChar char=""/>
            </a:pPr>
            <a:endParaRPr lang="en-US" altLang="en-US" sz="1600" b="0" i="0" u="none" strike="noStrike" cap="none" normalizeH="0" baseline="0" dirty="0">
              <a:ln>
                <a:noFill/>
              </a:ln>
              <a:effectLst/>
            </a:endParaRPr>
          </a:p>
        </p:txBody>
      </p:sp>
      <p:pic>
        <p:nvPicPr>
          <p:cNvPr id="3074" name="Picture 2">
            <a:extLst>
              <a:ext uri="{FF2B5EF4-FFF2-40B4-BE49-F238E27FC236}">
                <a16:creationId xmlns:a16="http://schemas.microsoft.com/office/drawing/2014/main" id="{4C3AC84D-9E9A-BFD6-616B-320D6003E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388" y="3813263"/>
            <a:ext cx="6096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D43A8698-6EA9-29A5-151B-FB595BBC1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046500"/>
            <a:ext cx="2333626" cy="18192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2C9F36-97D7-AD2C-718E-3BD126329279}"/>
              </a:ext>
            </a:extLst>
          </p:cNvPr>
          <p:cNvSpPr txBox="1"/>
          <p:nvPr/>
        </p:nvSpPr>
        <p:spPr>
          <a:xfrm>
            <a:off x="827584" y="2821740"/>
            <a:ext cx="4572000" cy="2554545"/>
          </a:xfrm>
          <a:prstGeom prst="rect">
            <a:avLst/>
          </a:prstGeom>
          <a:noFill/>
        </p:spPr>
        <p:txBody>
          <a:bodyPr wrap="square">
            <a:spAutoFit/>
          </a:bodyPr>
          <a:lstStyle/>
          <a:p>
            <a:r>
              <a:rPr lang="el-GR" sz="1600" dirty="0"/>
              <a:t>Τα στοιχεία μιας λίστας μπορούν να προωθηθούν κατά ένα ή περισσότερα επίπεδα δημιουργώντας έτσι ιεραρχικές ή ένθετες λίστες. Χρησιμοποιήστε τα κουμπιά αλλαγής επιπέδου για να αυξήσετε ή να μειώσετε το επίπεδο ενός στοιχείου ή στοιχείων λίστας. Η αντίστοιχη εντολή με υποπαραγράφους (υπολίστα) αλλάζει το επίπεδο του επιλεγμένου στοιχείου, συμπεριλαμβανομένων όλων των ένθετων στοιχείων. </a:t>
            </a:r>
            <a:endParaRPr lang="en-US" sz="1600" dirty="0"/>
          </a:p>
        </p:txBody>
      </p:sp>
      <p:sp>
        <p:nvSpPr>
          <p:cNvPr id="3" name="Footer Placeholder 2">
            <a:extLst>
              <a:ext uri="{FF2B5EF4-FFF2-40B4-BE49-F238E27FC236}">
                <a16:creationId xmlns:a16="http://schemas.microsoft.com/office/drawing/2014/main" id="{FB10EEC3-80C6-C76F-A637-71C90A07CEC1}"/>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3415583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E8BC-2FE4-237D-EA0E-3457F64D4B5B}"/>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40579EE1-5B69-6B4B-3684-2A172786792F}"/>
              </a:ext>
            </a:extLst>
          </p:cNvPr>
          <p:cNvSpPr>
            <a:spLocks noGrp="1"/>
          </p:cNvSpPr>
          <p:nvPr>
            <p:ph type="title"/>
          </p:nvPr>
        </p:nvSpPr>
        <p:spPr/>
        <p:txBody>
          <a:bodyPr bIns="91440" anchor="b" anchorCtr="0">
            <a:normAutofit/>
          </a:bodyPr>
          <a:lstStyle/>
          <a:p>
            <a:pPr algn="l"/>
            <a:r>
              <a:rPr lang="el-GR" b="1" dirty="0">
                <a:solidFill>
                  <a:schemeClr val="accent1">
                    <a:lumMod val="75000"/>
                  </a:schemeClr>
                </a:solidFill>
                <a:effectLst/>
              </a:rPr>
              <a:t>Εργαλειοθήκη Κουκκίδες και Αρίθμηση</a:t>
            </a:r>
          </a:p>
        </p:txBody>
      </p:sp>
      <p:sp>
        <p:nvSpPr>
          <p:cNvPr id="7" name="Rectangle 5">
            <a:extLst>
              <a:ext uri="{FF2B5EF4-FFF2-40B4-BE49-F238E27FC236}">
                <a16:creationId xmlns:a16="http://schemas.microsoft.com/office/drawing/2014/main" id="{A2DFB263-2CFC-46E8-3E8A-5DBD48CA9C84}"/>
              </a:ext>
            </a:extLst>
          </p:cNvPr>
          <p:cNvSpPr>
            <a:spLocks noChangeArrowheads="1"/>
          </p:cNvSpPr>
          <p:nvPr/>
        </p:nvSpPr>
        <p:spPr bwMode="auto">
          <a:xfrm>
            <a:off x="539552" y="1844824"/>
            <a:ext cx="8363272" cy="6050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274320" indent="-274320">
              <a:lnSpc>
                <a:spcPct val="90000"/>
              </a:lnSpc>
              <a:spcBef>
                <a:spcPts val="580"/>
              </a:spcBef>
              <a:buClr>
                <a:schemeClr val="accent1"/>
              </a:buClr>
              <a:buSzPct val="85000"/>
              <a:buFont typeface="Wingdings 2"/>
              <a:buChar char=""/>
            </a:pPr>
            <a:r>
              <a:rPr lang="el-GR" sz="1600" dirty="0"/>
              <a:t>Με την </a:t>
            </a:r>
            <a:r>
              <a:rPr lang="el-GR" sz="1600" i="1" dirty="0"/>
              <a:t>Εργαλειοθήκη Κουκκίδες και Αρίθμηση</a:t>
            </a:r>
            <a:r>
              <a:rPr lang="el-GR" sz="1600" dirty="0"/>
              <a:t> μπορείτε να εκτελέσετε πιο σύνθετες λειτουργίες όπως ένθετες λίστες, μετακίνηση στοιχείων λίστας και άλλα.</a:t>
            </a:r>
            <a:endParaRPr lang="en-US" altLang="en-US" sz="1600" b="0" i="0" u="none" strike="noStrike" cap="none" normalizeH="0" baseline="0" dirty="0">
              <a:ln>
                <a:noFill/>
              </a:ln>
              <a:effectLst/>
            </a:endParaRPr>
          </a:p>
        </p:txBody>
      </p:sp>
      <p:pic>
        <p:nvPicPr>
          <p:cNvPr id="3" name="Online Media 2" title="LibreOffice Writer - Κουκκίδες και Αρίθμηση II">
            <a:hlinkClick r:id="" action="ppaction://media"/>
            <a:extLst>
              <a:ext uri="{FF2B5EF4-FFF2-40B4-BE49-F238E27FC236}">
                <a16:creationId xmlns:a16="http://schemas.microsoft.com/office/drawing/2014/main" id="{C9BA00DA-AED9-3B11-2B35-5C8B7BAF4898}"/>
              </a:ext>
            </a:extLst>
          </p:cNvPr>
          <p:cNvPicPr>
            <a:picLocks noRot="1" noChangeAspect="1"/>
          </p:cNvPicPr>
          <p:nvPr>
            <a:videoFile r:link="rId1"/>
          </p:nvPr>
        </p:nvPicPr>
        <p:blipFill>
          <a:blip r:embed="rId3"/>
          <a:stretch>
            <a:fillRect/>
          </a:stretch>
        </p:blipFill>
        <p:spPr>
          <a:xfrm>
            <a:off x="1835696" y="2780928"/>
            <a:ext cx="5014803" cy="2833015"/>
          </a:xfrm>
          <a:prstGeom prst="rect">
            <a:avLst/>
          </a:prstGeom>
        </p:spPr>
      </p:pic>
      <p:sp>
        <p:nvSpPr>
          <p:cNvPr id="4" name="Footer Placeholder 3">
            <a:extLst>
              <a:ext uri="{FF2B5EF4-FFF2-40B4-BE49-F238E27FC236}">
                <a16:creationId xmlns:a16="http://schemas.microsoft.com/office/drawing/2014/main" id="{96B65FAE-8192-8B8C-A957-203188607B04}"/>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352306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t>Μορφοποίηση Παραγράφου</a:t>
            </a:r>
            <a:endParaRPr lang="el-GR" dirty="0"/>
          </a:p>
        </p:txBody>
      </p:sp>
      <p:sp>
        <p:nvSpPr>
          <p:cNvPr id="3" name="2 - Θέση περιεχομένου"/>
          <p:cNvSpPr>
            <a:spLocks noGrp="1"/>
          </p:cNvSpPr>
          <p:nvPr>
            <p:ph sz="quarter" idx="1"/>
          </p:nvPr>
        </p:nvSpPr>
        <p:spPr/>
        <p:txBody>
          <a:bodyPr/>
          <a:lstStyle/>
          <a:p>
            <a:endParaRPr lang="el-GR" dirty="0"/>
          </a:p>
        </p:txBody>
      </p:sp>
      <p:cxnSp>
        <p:nvCxnSpPr>
          <p:cNvPr id="6" name="5 - Ευθύγραμμο βέλος σύνδεσης"/>
          <p:cNvCxnSpPr>
            <a:cxnSpLocks/>
          </p:cNvCxnSpPr>
          <p:nvPr/>
        </p:nvCxnSpPr>
        <p:spPr>
          <a:xfrm flipH="1">
            <a:off x="5004048" y="3573016"/>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5796136" y="2996983"/>
            <a:ext cx="3184590" cy="646331"/>
          </a:xfrm>
          <a:prstGeom prst="rect">
            <a:avLst/>
          </a:prstGeom>
          <a:noFill/>
        </p:spPr>
        <p:txBody>
          <a:bodyPr wrap="none" rtlCol="0">
            <a:spAutoFit/>
          </a:bodyPr>
          <a:lstStyle/>
          <a:p>
            <a:pPr algn="ctr"/>
            <a:r>
              <a:rPr lang="el-GR" dirty="0"/>
              <a:t>Εμφάνιση / Απόκρυψη </a:t>
            </a:r>
          </a:p>
          <a:p>
            <a:pPr algn="ctr"/>
            <a:r>
              <a:rPr lang="el-GR" dirty="0"/>
              <a:t>μη εκτυπώσιμων χαρακτήρων</a:t>
            </a:r>
          </a:p>
        </p:txBody>
      </p:sp>
      <p:pic>
        <p:nvPicPr>
          <p:cNvPr id="8" name="Εικόνα 7">
            <a:extLst>
              <a:ext uri="{FF2B5EF4-FFF2-40B4-BE49-F238E27FC236}">
                <a16:creationId xmlns:a16="http://schemas.microsoft.com/office/drawing/2014/main" id="{03129912-CE37-14F8-7B73-0F7F3C71109D}"/>
              </a:ext>
            </a:extLst>
          </p:cNvPr>
          <p:cNvPicPr>
            <a:picLocks noChangeAspect="1"/>
          </p:cNvPicPr>
          <p:nvPr/>
        </p:nvPicPr>
        <p:blipFill rotWithShape="1">
          <a:blip r:embed="rId2"/>
          <a:srcRect r="68900" b="28580"/>
          <a:stretch/>
        </p:blipFill>
        <p:spPr>
          <a:xfrm>
            <a:off x="2358840" y="1958463"/>
            <a:ext cx="2843808" cy="4081636"/>
          </a:xfrm>
          <a:prstGeom prst="rect">
            <a:avLst/>
          </a:prstGeom>
        </p:spPr>
      </p:pic>
      <p:sp>
        <p:nvSpPr>
          <p:cNvPr id="4" name="Footer Placeholder 3">
            <a:extLst>
              <a:ext uri="{FF2B5EF4-FFF2-40B4-BE49-F238E27FC236}">
                <a16:creationId xmlns:a16="http://schemas.microsoft.com/office/drawing/2014/main" id="{5C3D0071-BD1A-ABAE-74FB-63F16FE41E81}"/>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solidFill>
                  <a:schemeClr val="accent1">
                    <a:lumMod val="75000"/>
                  </a:schemeClr>
                </a:solidFill>
              </a:rPr>
              <a:t>Μορφοποίηση Παραγράφου</a:t>
            </a:r>
            <a:endParaRPr lang="el-GR" dirty="0">
              <a:solidFill>
                <a:schemeClr val="accent1">
                  <a:lumMod val="75000"/>
                </a:schemeClr>
              </a:solidFill>
            </a:endParaRPr>
          </a:p>
        </p:txBody>
      </p:sp>
      <p:sp>
        <p:nvSpPr>
          <p:cNvPr id="3" name="2 - Θέση περιεχομένου"/>
          <p:cNvSpPr>
            <a:spLocks noGrp="1"/>
          </p:cNvSpPr>
          <p:nvPr>
            <p:ph sz="quarter" idx="1"/>
          </p:nvPr>
        </p:nvSpPr>
        <p:spPr/>
        <p:txBody>
          <a:bodyPr/>
          <a:lstStyle/>
          <a:p>
            <a:endParaRPr lang="el-GR" dirty="0"/>
          </a:p>
        </p:txBody>
      </p:sp>
      <p:cxnSp>
        <p:nvCxnSpPr>
          <p:cNvPr id="6" name="5 - Ευθύγραμμο βέλος σύνδεσης"/>
          <p:cNvCxnSpPr/>
          <p:nvPr/>
        </p:nvCxnSpPr>
        <p:spPr>
          <a:xfrm rot="5400000">
            <a:off x="8068317" y="461320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7875318" y="5058876"/>
            <a:ext cx="888385" cy="369332"/>
          </a:xfrm>
          <a:prstGeom prst="rect">
            <a:avLst/>
          </a:prstGeom>
          <a:noFill/>
        </p:spPr>
        <p:txBody>
          <a:bodyPr wrap="none" rtlCol="0">
            <a:spAutoFit/>
          </a:bodyPr>
          <a:lstStyle/>
          <a:p>
            <a:r>
              <a:rPr lang="el-GR" dirty="0"/>
              <a:t>Σκίαση</a:t>
            </a:r>
          </a:p>
        </p:txBody>
      </p:sp>
      <p:pic>
        <p:nvPicPr>
          <p:cNvPr id="8" name="Εικόνα 7">
            <a:extLst>
              <a:ext uri="{FF2B5EF4-FFF2-40B4-BE49-F238E27FC236}">
                <a16:creationId xmlns:a16="http://schemas.microsoft.com/office/drawing/2014/main" id="{0303D5F1-55CD-8529-5B3C-C51F6CD80508}"/>
              </a:ext>
            </a:extLst>
          </p:cNvPr>
          <p:cNvPicPr>
            <a:picLocks noChangeAspect="1"/>
          </p:cNvPicPr>
          <p:nvPr/>
        </p:nvPicPr>
        <p:blipFill rotWithShape="1">
          <a:blip r:embed="rId2"/>
          <a:srcRect r="38188" b="82760"/>
          <a:stretch/>
        </p:blipFill>
        <p:spPr>
          <a:xfrm>
            <a:off x="1115616" y="2874448"/>
            <a:ext cx="7724990" cy="1346640"/>
          </a:xfrm>
          <a:prstGeom prst="rect">
            <a:avLst/>
          </a:prstGeom>
        </p:spPr>
      </p:pic>
      <p:sp>
        <p:nvSpPr>
          <p:cNvPr id="4" name="Footer Placeholder 3">
            <a:extLst>
              <a:ext uri="{FF2B5EF4-FFF2-40B4-BE49-F238E27FC236}">
                <a16:creationId xmlns:a16="http://schemas.microsoft.com/office/drawing/2014/main" id="{617F98BE-0ADE-4CB4-5E13-D7717E8B1327}"/>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97" name="Arc 1229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146" name="Rectangle 2"/>
          <p:cNvSpPr>
            <a:spLocks noGrp="1" noChangeArrowheads="1"/>
          </p:cNvSpPr>
          <p:nvPr>
            <p:ph type="title"/>
          </p:nvPr>
        </p:nvSpPr>
        <p:spPr>
          <a:xfrm>
            <a:off x="4421221" y="479493"/>
            <a:ext cx="4094129" cy="1325563"/>
          </a:xfrm>
        </p:spPr>
        <p:txBody>
          <a:bodyPr>
            <a:normAutofit/>
          </a:bodyPr>
          <a:lstStyle/>
          <a:p>
            <a:pPr eaLnBrk="1" fontAlgn="auto" hangingPunct="1">
              <a:spcAft>
                <a:spcPts val="0"/>
              </a:spcAft>
              <a:defRPr/>
            </a:pPr>
            <a:r>
              <a:rPr lang="en-US" dirty="0"/>
              <a:t>Writer</a:t>
            </a:r>
            <a:br>
              <a:rPr lang="en-US" dirty="0"/>
            </a:br>
            <a:endParaRPr lang="el-GR" dirty="0"/>
          </a:p>
        </p:txBody>
      </p:sp>
      <p:sp>
        <p:nvSpPr>
          <p:cNvPr id="12299" name="Freeform: Shape 1229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Εικόνα 2">
            <a:extLst>
              <a:ext uri="{FF2B5EF4-FFF2-40B4-BE49-F238E27FC236}">
                <a16:creationId xmlns:a16="http://schemas.microsoft.com/office/drawing/2014/main" id="{A0649808-A12F-873E-907D-41DEC7D43763}"/>
              </a:ext>
            </a:extLst>
          </p:cNvPr>
          <p:cNvPicPr>
            <a:picLocks noChangeAspect="1"/>
          </p:cNvPicPr>
          <p:nvPr/>
        </p:nvPicPr>
        <p:blipFill rotWithShape="1">
          <a:blip r:embed="rId2"/>
          <a:srcRect t="1916" r="68112" b="33621"/>
          <a:stretch/>
        </p:blipFill>
        <p:spPr>
          <a:xfrm>
            <a:off x="527386" y="1080607"/>
            <a:ext cx="3583036" cy="452704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2290" name="Rectangle 3"/>
          <p:cNvSpPr>
            <a:spLocks noGrp="1" noChangeArrowheads="1"/>
          </p:cNvSpPr>
          <p:nvPr>
            <p:ph idx="1"/>
          </p:nvPr>
        </p:nvSpPr>
        <p:spPr>
          <a:xfrm>
            <a:off x="4421221" y="1984443"/>
            <a:ext cx="4094129" cy="4192520"/>
          </a:xfrm>
        </p:spPr>
        <p:txBody>
          <a:bodyPr>
            <a:normAutofit/>
          </a:bodyPr>
          <a:lstStyle/>
          <a:p>
            <a:pPr eaLnBrk="1" hangingPunct="1">
              <a:buFontTx/>
              <a:buNone/>
            </a:pPr>
            <a:r>
              <a:rPr lang="el-GR" b="1" dirty="0"/>
              <a:t>Δημιουργία νέου εγγράφου</a:t>
            </a:r>
            <a:endParaRPr lang="el-GR" b="1"/>
          </a:p>
          <a:p>
            <a:pPr eaLnBrk="1" hangingPunct="1"/>
            <a:endParaRPr lang="el-GR" dirty="0"/>
          </a:p>
          <a:p>
            <a:pPr eaLnBrk="1" hangingPunct="1"/>
            <a:r>
              <a:rPr lang="el-GR" dirty="0"/>
              <a:t>Μόλις ανοίξει το πρόγραμμα δημιουργείται αυτόματα ένα κενό έγγραφο</a:t>
            </a:r>
          </a:p>
          <a:p>
            <a:pPr eaLnBrk="1" hangingPunct="1">
              <a:buNone/>
            </a:pPr>
            <a:endParaRPr lang="el-GR" dirty="0"/>
          </a:p>
          <a:p>
            <a:pPr eaLnBrk="1" hangingPunct="1"/>
            <a:r>
              <a:rPr lang="el-GR" dirty="0"/>
              <a:t>Σε περίπτωση που θέλω να δημιουργήσω νέο έγγραφο μέσα από το πρόγραμμα</a:t>
            </a:r>
          </a:p>
          <a:p>
            <a:pPr lvl="1" eaLnBrk="1" hangingPunct="1"/>
            <a:r>
              <a:rPr lang="el-GR" dirty="0"/>
              <a:t>Έναρξη-&gt; Δημιουργία -&gt; Κενό Έγγραφο</a:t>
            </a:r>
            <a:endParaRPr lang="en-US" dirty="0"/>
          </a:p>
          <a:p>
            <a:pPr lvl="1" eaLnBrk="1" hangingPunct="1"/>
            <a:endParaRPr lang="el-GR" dirty="0"/>
          </a:p>
          <a:p>
            <a:pPr eaLnBrk="1" hangingPunct="1"/>
            <a:endParaRPr lang="el-GR" dirty="0"/>
          </a:p>
          <a:p>
            <a:pPr eaLnBrk="1" hangingPunct="1"/>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bIns="91440" anchor="b" anchorCtr="0">
            <a:normAutofit/>
          </a:bodyPr>
          <a:lstStyle/>
          <a:p>
            <a:r>
              <a:rPr lang="el-GR" dirty="0">
                <a:solidFill>
                  <a:schemeClr val="accent1">
                    <a:lumMod val="75000"/>
                  </a:schemeClr>
                </a:solidFill>
              </a:rPr>
              <a:t>Μορφοποίηση Παραγράφου</a:t>
            </a:r>
          </a:p>
        </p:txBody>
      </p:sp>
      <p:sp>
        <p:nvSpPr>
          <p:cNvPr id="7" name="6 - TextBox"/>
          <p:cNvSpPr txBox="1"/>
          <p:nvPr/>
        </p:nvSpPr>
        <p:spPr>
          <a:xfrm>
            <a:off x="914400" y="1600200"/>
            <a:ext cx="1905000" cy="4495800"/>
          </a:xfrm>
          <a:prstGeom prst="rect">
            <a:avLst/>
          </a:prstGeom>
        </p:spPr>
        <p:txBody>
          <a:bodyPr rtlCol="0">
            <a:normAutofit/>
          </a:bodyPr>
          <a:lstStyle/>
          <a:p>
            <a:pPr>
              <a:spcBef>
                <a:spcPts val="580"/>
              </a:spcBef>
              <a:buClr>
                <a:schemeClr val="accent1"/>
              </a:buClr>
              <a:buSzPct val="85000"/>
            </a:pPr>
            <a:r>
              <a:rPr kumimoji="0" lang="el-GR" kern="1200">
                <a:latin typeface="+mn-lt"/>
                <a:ea typeface="+mn-ea"/>
                <a:cs typeface="+mn-cs"/>
              </a:rPr>
              <a:t>Περιγράμματα</a:t>
            </a:r>
          </a:p>
        </p:txBody>
      </p:sp>
      <p:pic>
        <p:nvPicPr>
          <p:cNvPr id="8" name="Θέση περιεχομένου 7">
            <a:extLst>
              <a:ext uri="{FF2B5EF4-FFF2-40B4-BE49-F238E27FC236}">
                <a16:creationId xmlns:a16="http://schemas.microsoft.com/office/drawing/2014/main" id="{9FD5EE32-1D97-2FF3-A5AF-0D0547668FA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71800" y="1776412"/>
            <a:ext cx="5715000" cy="4143375"/>
          </a:xfrm>
          <a:noFill/>
        </p:spPr>
      </p:pic>
      <p:sp>
        <p:nvSpPr>
          <p:cNvPr id="3" name="Footer Placeholder 2">
            <a:extLst>
              <a:ext uri="{FF2B5EF4-FFF2-40B4-BE49-F238E27FC236}">
                <a16:creationId xmlns:a16="http://schemas.microsoft.com/office/drawing/2014/main" id="{4C6670A6-A5CD-04AE-B6BB-A9B5F6225345}"/>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solidFill>
                  <a:schemeClr val="accent1">
                    <a:lumMod val="75000"/>
                  </a:schemeClr>
                </a:solidFill>
              </a:rPr>
              <a:t>Μορφοποίηση Παραγράφου</a:t>
            </a:r>
            <a:endParaRPr lang="el-GR" dirty="0">
              <a:solidFill>
                <a:schemeClr val="accent1">
                  <a:lumMod val="75000"/>
                </a:schemeClr>
              </a:solidFill>
            </a:endParaRPr>
          </a:p>
        </p:txBody>
      </p:sp>
      <p:pic>
        <p:nvPicPr>
          <p:cNvPr id="5" name="Θέση περιεχομένου 4">
            <a:extLst>
              <a:ext uri="{FF2B5EF4-FFF2-40B4-BE49-F238E27FC236}">
                <a16:creationId xmlns:a16="http://schemas.microsoft.com/office/drawing/2014/main" id="{7969CFE9-7804-12F8-9E41-1BC1D35D4E24}"/>
              </a:ext>
            </a:extLst>
          </p:cNvPr>
          <p:cNvPicPr>
            <a:picLocks noGrp="1" noChangeAspect="1"/>
          </p:cNvPicPr>
          <p:nvPr>
            <p:ph sz="quarter" idx="1"/>
          </p:nvPr>
        </p:nvPicPr>
        <p:blipFill>
          <a:blip r:embed="rId2"/>
          <a:stretch>
            <a:fillRect/>
          </a:stretch>
        </p:blipFill>
        <p:spPr>
          <a:xfrm>
            <a:off x="1143000" y="1447800"/>
            <a:ext cx="7315200" cy="4572000"/>
          </a:xfrm>
        </p:spPr>
      </p:pic>
      <p:sp>
        <p:nvSpPr>
          <p:cNvPr id="3" name="Footer Placeholder 2">
            <a:extLst>
              <a:ext uri="{FF2B5EF4-FFF2-40B4-BE49-F238E27FC236}">
                <a16:creationId xmlns:a16="http://schemas.microsoft.com/office/drawing/2014/main" id="{DE176F2D-959A-E29F-CE0A-A92CED929081}"/>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6F3CB-2E03-3697-5F75-605776D9482C}"/>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2D2338B8-939F-0B08-6AE2-A44A603D9A24}"/>
              </a:ext>
            </a:extLst>
          </p:cNvPr>
          <p:cNvSpPr>
            <a:spLocks noGrp="1"/>
          </p:cNvSpPr>
          <p:nvPr>
            <p:ph type="title"/>
          </p:nvPr>
        </p:nvSpPr>
        <p:spPr>
          <a:xfrm>
            <a:off x="914400" y="274638"/>
            <a:ext cx="7772400" cy="1143000"/>
          </a:xfrm>
        </p:spPr>
        <p:txBody>
          <a:bodyPr anchor="b">
            <a:normAutofit/>
          </a:bodyPr>
          <a:lstStyle/>
          <a:p>
            <a:r>
              <a:rPr lang="el-GR" b="1" dirty="0">
                <a:solidFill>
                  <a:schemeClr val="accent1">
                    <a:lumMod val="75000"/>
                  </a:schemeClr>
                </a:solidFill>
              </a:rPr>
              <a:t>Κεφαλίδες και Υποσέλιδα</a:t>
            </a:r>
          </a:p>
        </p:txBody>
      </p:sp>
      <p:pic>
        <p:nvPicPr>
          <p:cNvPr id="9" name="Picture 8" descr="A screenshot of a computer screen&#10;&#10;Description automatically generated">
            <a:extLst>
              <a:ext uri="{FF2B5EF4-FFF2-40B4-BE49-F238E27FC236}">
                <a16:creationId xmlns:a16="http://schemas.microsoft.com/office/drawing/2014/main" id="{930361E2-CE29-4F2B-42E3-3D2A73196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90856"/>
            <a:ext cx="3749040" cy="2885888"/>
          </a:xfrm>
          <a:prstGeom prst="rect">
            <a:avLst/>
          </a:prstGeom>
          <a:noFill/>
        </p:spPr>
      </p:pic>
      <p:sp>
        <p:nvSpPr>
          <p:cNvPr id="4" name="Content Placeholder 3">
            <a:extLst>
              <a:ext uri="{FF2B5EF4-FFF2-40B4-BE49-F238E27FC236}">
                <a16:creationId xmlns:a16="http://schemas.microsoft.com/office/drawing/2014/main" id="{5220994A-0F8A-795C-1E3E-969E56F119F4}"/>
              </a:ext>
            </a:extLst>
          </p:cNvPr>
          <p:cNvSpPr>
            <a:spLocks noGrp="1"/>
          </p:cNvSpPr>
          <p:nvPr>
            <p:ph sz="quarter" idx="2"/>
          </p:nvPr>
        </p:nvSpPr>
        <p:spPr>
          <a:xfrm>
            <a:off x="4937760" y="2547472"/>
            <a:ext cx="3749040" cy="2629272"/>
          </a:xfrm>
        </p:spPr>
        <p:txBody>
          <a:bodyPr>
            <a:normAutofit/>
          </a:bodyPr>
          <a:lstStyle/>
          <a:p>
            <a:pPr>
              <a:lnSpc>
                <a:spcPct val="90000"/>
              </a:lnSpc>
            </a:pPr>
            <a:r>
              <a:rPr lang="el-GR" sz="1600" dirty="0"/>
              <a:t>Οι κεφαλίδες είναι τμήματα ενός εγγράφου που εμφανίζονται πάντα στην </a:t>
            </a:r>
            <a:r>
              <a:rPr lang="el-GR" sz="1600" b="1" dirty="0"/>
              <a:t>κορυφή</a:t>
            </a:r>
            <a:r>
              <a:rPr lang="el-GR" sz="1600" dirty="0"/>
              <a:t> μιας σελίδας, τα υποσέλιδα εμφανίζονται στο </a:t>
            </a:r>
            <a:r>
              <a:rPr lang="el-GR" sz="1600" b="1" dirty="0"/>
              <a:t>κάτω</a:t>
            </a:r>
            <a:r>
              <a:rPr lang="el-GR" sz="1600" dirty="0"/>
              <a:t> μέρος μιας σελίδας. Τυπικά οι κεφαλίδες και τα υποσέλιδα εμφανίζουν γενικές πληροφορίες όπως τον τίτλο του εγγράφου, το όνομα του κεφαλαίου, τον αριθμό της σελίδας, το όνομα του δημιουργού κ.λπ</a:t>
            </a:r>
            <a:endParaRPr lang="en-US" sz="1600" dirty="0"/>
          </a:p>
        </p:txBody>
      </p:sp>
      <p:sp>
        <p:nvSpPr>
          <p:cNvPr id="3" name="Footer Placeholder 2">
            <a:extLst>
              <a:ext uri="{FF2B5EF4-FFF2-40B4-BE49-F238E27FC236}">
                <a16:creationId xmlns:a16="http://schemas.microsoft.com/office/drawing/2014/main" id="{3FF91BA0-D6F7-FA96-21F7-882AF459398B}"/>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208541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3172-2A71-E682-7BF0-6EE0B466940D}"/>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EDBFE191-E6FA-6A77-551E-953BA0228DF6}"/>
              </a:ext>
            </a:extLst>
          </p:cNvPr>
          <p:cNvSpPr>
            <a:spLocks noGrp="1"/>
          </p:cNvSpPr>
          <p:nvPr>
            <p:ph type="title"/>
          </p:nvPr>
        </p:nvSpPr>
        <p:spPr>
          <a:xfrm>
            <a:off x="914400" y="274638"/>
            <a:ext cx="7772400" cy="1143000"/>
          </a:xfrm>
        </p:spPr>
        <p:txBody>
          <a:bodyPr anchor="b">
            <a:normAutofit/>
          </a:bodyPr>
          <a:lstStyle/>
          <a:p>
            <a:r>
              <a:rPr lang="el-GR" b="1" dirty="0">
                <a:solidFill>
                  <a:schemeClr val="accent1">
                    <a:lumMod val="75000"/>
                  </a:schemeClr>
                </a:solidFill>
              </a:rPr>
              <a:t>Κεφαλίδες και Υποσέλιδα</a:t>
            </a:r>
          </a:p>
        </p:txBody>
      </p:sp>
      <p:sp>
        <p:nvSpPr>
          <p:cNvPr id="5" name="Content Placeholder 4">
            <a:extLst>
              <a:ext uri="{FF2B5EF4-FFF2-40B4-BE49-F238E27FC236}">
                <a16:creationId xmlns:a16="http://schemas.microsoft.com/office/drawing/2014/main" id="{8AB8BBBF-7DAE-B1FD-7F0A-98E2B243145C}"/>
              </a:ext>
            </a:extLst>
          </p:cNvPr>
          <p:cNvSpPr>
            <a:spLocks noGrp="1"/>
          </p:cNvSpPr>
          <p:nvPr>
            <p:ph sz="quarter" idx="2"/>
          </p:nvPr>
        </p:nvSpPr>
        <p:spPr>
          <a:xfrm>
            <a:off x="5076056" y="2636912"/>
            <a:ext cx="3749040" cy="3277344"/>
          </a:xfrm>
        </p:spPr>
        <p:txBody>
          <a:bodyPr>
            <a:normAutofit/>
          </a:bodyPr>
          <a:lstStyle/>
          <a:p>
            <a:r>
              <a:rPr lang="el-GR" sz="1600" dirty="0"/>
              <a:t>Οι κεφαλίδες και τα υποσέλιδα μπορούν να σας βοηθήσουν να κρατήσετε μεγάλα έγγραφα οργανωμένα και να διευκολύνετε στην πλοήγηση. Κανονικά, το κείμενο που εισάγεται στη κεφαλίδα ή το υποσέλιδο θα εμφανίζεται σε κάθε σελίδα του εγγράφου, αλλά μπορείτε να ορίσετε ξεχωριστή κεφαλίδα και υποσέλιδο για μια ενότητα ενός εγγράφου (για παράδειγμα την πρώτη σελίδα).</a:t>
            </a:r>
            <a:endParaRPr lang="en-US" sz="1600" dirty="0"/>
          </a:p>
        </p:txBody>
      </p:sp>
      <p:pic>
        <p:nvPicPr>
          <p:cNvPr id="6" name="Online Media 5" title="LibreOffice Writer - Κουκκίδες και Αρίθμηση II">
            <a:hlinkClick r:id="" action="ppaction://media"/>
            <a:extLst>
              <a:ext uri="{FF2B5EF4-FFF2-40B4-BE49-F238E27FC236}">
                <a16:creationId xmlns:a16="http://schemas.microsoft.com/office/drawing/2014/main" id="{BCD70955-0A4A-4A92-826F-A6F420292D34}"/>
              </a:ext>
            </a:extLst>
          </p:cNvPr>
          <p:cNvPicPr>
            <a:picLocks noRot="1" noChangeAspect="1"/>
          </p:cNvPicPr>
          <p:nvPr>
            <a:videoFile r:link="rId1"/>
          </p:nvPr>
        </p:nvPicPr>
        <p:blipFill>
          <a:blip r:embed="rId3"/>
          <a:stretch>
            <a:fillRect/>
          </a:stretch>
        </p:blipFill>
        <p:spPr>
          <a:xfrm>
            <a:off x="343609" y="2714263"/>
            <a:ext cx="4572001" cy="2582863"/>
          </a:xfrm>
          <a:prstGeom prst="rect">
            <a:avLst/>
          </a:prstGeom>
        </p:spPr>
      </p:pic>
      <p:sp>
        <p:nvSpPr>
          <p:cNvPr id="3" name="Footer Placeholder 2">
            <a:extLst>
              <a:ext uri="{FF2B5EF4-FFF2-40B4-BE49-F238E27FC236}">
                <a16:creationId xmlns:a16="http://schemas.microsoft.com/office/drawing/2014/main" id="{FD86EA3A-6688-88C7-F706-57C21CC210C2}"/>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29131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3172-2A71-E682-7BF0-6EE0B466940D}"/>
            </a:ext>
          </a:extLst>
        </p:cNvPr>
        <p:cNvGrpSpPr/>
        <p:nvPr/>
      </p:nvGrpSpPr>
      <p:grpSpPr>
        <a:xfrm>
          <a:off x="0" y="0"/>
          <a:ext cx="0" cy="0"/>
          <a:chOff x="0" y="0"/>
          <a:chExt cx="0" cy="0"/>
        </a:xfrm>
      </p:grpSpPr>
      <p:sp>
        <p:nvSpPr>
          <p:cNvPr id="2" name="1 - Τίτλος">
            <a:extLst>
              <a:ext uri="{FF2B5EF4-FFF2-40B4-BE49-F238E27FC236}">
                <a16:creationId xmlns:a16="http://schemas.microsoft.com/office/drawing/2014/main" id="{EDBFE191-E6FA-6A77-551E-953BA0228DF6}"/>
              </a:ext>
            </a:extLst>
          </p:cNvPr>
          <p:cNvSpPr>
            <a:spLocks noGrp="1"/>
          </p:cNvSpPr>
          <p:nvPr>
            <p:ph type="title"/>
          </p:nvPr>
        </p:nvSpPr>
        <p:spPr>
          <a:xfrm>
            <a:off x="914400" y="274638"/>
            <a:ext cx="7772400" cy="1143000"/>
          </a:xfrm>
        </p:spPr>
        <p:txBody>
          <a:bodyPr anchor="b">
            <a:normAutofit/>
          </a:bodyPr>
          <a:lstStyle/>
          <a:p>
            <a:r>
              <a:rPr lang="el-GR" b="1" dirty="0">
                <a:solidFill>
                  <a:schemeClr val="accent1">
                    <a:lumMod val="75000"/>
                  </a:schemeClr>
                </a:solidFill>
              </a:rPr>
              <a:t>Ορθογραφικός Έλεγχος - Άσκηση</a:t>
            </a:r>
          </a:p>
        </p:txBody>
      </p:sp>
      <p:pic>
        <p:nvPicPr>
          <p:cNvPr id="8" name="Picture 7">
            <a:extLst>
              <a:ext uri="{FF2B5EF4-FFF2-40B4-BE49-F238E27FC236}">
                <a16:creationId xmlns:a16="http://schemas.microsoft.com/office/drawing/2014/main" id="{DA2C4B21-A3AF-C3AE-5A18-F548014F21AC}"/>
              </a:ext>
            </a:extLst>
          </p:cNvPr>
          <p:cNvPicPr>
            <a:picLocks noChangeAspect="1"/>
          </p:cNvPicPr>
          <p:nvPr/>
        </p:nvPicPr>
        <p:blipFill>
          <a:blip r:embed="rId2"/>
          <a:srcRect l="35825" t="2121" b="21020"/>
          <a:stretch/>
        </p:blipFill>
        <p:spPr>
          <a:xfrm>
            <a:off x="1907704" y="2004384"/>
            <a:ext cx="5688632" cy="4258118"/>
          </a:xfrm>
          <a:prstGeom prst="rect">
            <a:avLst/>
          </a:prstGeom>
        </p:spPr>
      </p:pic>
      <p:sp>
        <p:nvSpPr>
          <p:cNvPr id="3" name="Footer Placeholder 2">
            <a:extLst>
              <a:ext uri="{FF2B5EF4-FFF2-40B4-BE49-F238E27FC236}">
                <a16:creationId xmlns:a16="http://schemas.microsoft.com/office/drawing/2014/main" id="{6ABC9A65-A35F-84ED-7893-55EE2759E6EA}"/>
              </a:ext>
            </a:extLst>
          </p:cNvPr>
          <p:cNvSpPr>
            <a:spLocks noGrp="1"/>
          </p:cNvSpPr>
          <p:nvPr>
            <p:ph type="ftr" sz="quarter" idx="11"/>
          </p:nvPr>
        </p:nvSpPr>
        <p:spPr/>
        <p:txBody>
          <a:bodyPr/>
          <a:lstStyle/>
          <a:p>
            <a:r>
              <a:rPr lang="el-GR"/>
              <a:t>Διδάσκων:Γκούτζιος Στέφανος</a:t>
            </a:r>
          </a:p>
        </p:txBody>
      </p:sp>
    </p:spTree>
    <p:extLst>
      <p:ext uri="{BB962C8B-B14F-4D97-AF65-F5344CB8AC3E}">
        <p14:creationId xmlns:p14="http://schemas.microsoft.com/office/powerpoint/2010/main" val="2185741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chemeClr val="accent1">
                    <a:lumMod val="75000"/>
                  </a:schemeClr>
                </a:solidFill>
              </a:rPr>
              <a:t>Εύρεση και Αντικατάσταση</a:t>
            </a:r>
          </a:p>
        </p:txBody>
      </p:sp>
      <p:sp>
        <p:nvSpPr>
          <p:cNvPr id="3" name="2 - Θέση περιεχομένου"/>
          <p:cNvSpPr>
            <a:spLocks noGrp="1"/>
          </p:cNvSpPr>
          <p:nvPr>
            <p:ph sz="quarter" idx="1"/>
          </p:nvPr>
        </p:nvSpPr>
        <p:spPr/>
        <p:txBody>
          <a:bodyPr/>
          <a:lstStyle/>
          <a:p>
            <a:endParaRPr lang="el-GR" dirty="0"/>
          </a:p>
        </p:txBody>
      </p:sp>
      <p:cxnSp>
        <p:nvCxnSpPr>
          <p:cNvPr id="6" name="5 - Ευθύγραμμο βέλος σύνδεσης"/>
          <p:cNvCxnSpPr/>
          <p:nvPr/>
        </p:nvCxnSpPr>
        <p:spPr>
          <a:xfrm flipV="1">
            <a:off x="3071802" y="2428868"/>
            <a:ext cx="142876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4572000" y="2071678"/>
            <a:ext cx="3630289" cy="369332"/>
          </a:xfrm>
          <a:prstGeom prst="rect">
            <a:avLst/>
          </a:prstGeom>
          <a:noFill/>
        </p:spPr>
        <p:txBody>
          <a:bodyPr wrap="none" rtlCol="0">
            <a:spAutoFit/>
          </a:bodyPr>
          <a:lstStyle/>
          <a:p>
            <a:r>
              <a:rPr lang="el-GR" dirty="0"/>
              <a:t>Αναζήτηση λέξης μέσα στο κείμενο</a:t>
            </a:r>
          </a:p>
        </p:txBody>
      </p:sp>
      <p:cxnSp>
        <p:nvCxnSpPr>
          <p:cNvPr id="10" name="9 - Ευθύγραμμο βέλος σύνδεσης"/>
          <p:cNvCxnSpPr/>
          <p:nvPr/>
        </p:nvCxnSpPr>
        <p:spPr>
          <a:xfrm>
            <a:off x="3428992" y="3500438"/>
            <a:ext cx="1357322"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4786315" y="4286256"/>
            <a:ext cx="3786214" cy="646331"/>
          </a:xfrm>
          <a:prstGeom prst="rect">
            <a:avLst/>
          </a:prstGeom>
          <a:noFill/>
        </p:spPr>
        <p:txBody>
          <a:bodyPr wrap="square" rtlCol="0">
            <a:spAutoFit/>
          </a:bodyPr>
          <a:lstStyle/>
          <a:p>
            <a:r>
              <a:rPr lang="el-GR" dirty="0"/>
              <a:t>Αντικατάσταση λέξης μέσα από το κείμενο</a:t>
            </a:r>
          </a:p>
        </p:txBody>
      </p:sp>
      <p:pic>
        <p:nvPicPr>
          <p:cNvPr id="5" name="Εικόνα 4">
            <a:extLst>
              <a:ext uri="{FF2B5EF4-FFF2-40B4-BE49-F238E27FC236}">
                <a16:creationId xmlns:a16="http://schemas.microsoft.com/office/drawing/2014/main" id="{5915C85C-5306-6882-C772-D993F2ACE31E}"/>
              </a:ext>
            </a:extLst>
          </p:cNvPr>
          <p:cNvPicPr>
            <a:picLocks noChangeAspect="1"/>
          </p:cNvPicPr>
          <p:nvPr/>
        </p:nvPicPr>
        <p:blipFill rotWithShape="1">
          <a:blip r:embed="rId2"/>
          <a:srcRect r="47656" b="81310"/>
          <a:stretch/>
        </p:blipFill>
        <p:spPr>
          <a:xfrm>
            <a:off x="827584" y="2887997"/>
            <a:ext cx="4786314" cy="1068161"/>
          </a:xfrm>
          <a:prstGeom prst="rect">
            <a:avLst/>
          </a:prstGeom>
        </p:spPr>
      </p:pic>
      <p:sp>
        <p:nvSpPr>
          <p:cNvPr id="4" name="Footer Placeholder 3">
            <a:extLst>
              <a:ext uri="{FF2B5EF4-FFF2-40B4-BE49-F238E27FC236}">
                <a16:creationId xmlns:a16="http://schemas.microsoft.com/office/drawing/2014/main" id="{0FD6C9AD-B986-07B5-0FBD-9749D20DC2E1}"/>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CFDCC78-F5A3-AAFE-8281-D1388A9C75B0}"/>
              </a:ext>
            </a:extLst>
          </p:cNvPr>
          <p:cNvPicPr>
            <a:picLocks noChangeAspect="1"/>
          </p:cNvPicPr>
          <p:nvPr/>
        </p:nvPicPr>
        <p:blipFill rotWithShape="1">
          <a:blip r:embed="rId2"/>
          <a:srcRect l="18750" t="23750" r="16926" b="29840"/>
          <a:stretch/>
        </p:blipFill>
        <p:spPr>
          <a:xfrm>
            <a:off x="179512" y="2390302"/>
            <a:ext cx="8208912" cy="2652326"/>
          </a:xfrm>
          <a:prstGeom prst="rect">
            <a:avLst/>
          </a:prstGeom>
        </p:spPr>
      </p:pic>
      <p:sp>
        <p:nvSpPr>
          <p:cNvPr id="2" name="1 - Τίτλος"/>
          <p:cNvSpPr>
            <a:spLocks noGrp="1"/>
          </p:cNvSpPr>
          <p:nvPr>
            <p:ph type="title"/>
          </p:nvPr>
        </p:nvSpPr>
        <p:spPr/>
        <p:txBody>
          <a:bodyPr/>
          <a:lstStyle/>
          <a:p>
            <a:r>
              <a:rPr lang="el-GR" dirty="0">
                <a:solidFill>
                  <a:schemeClr val="accent1">
                    <a:lumMod val="75000"/>
                  </a:schemeClr>
                </a:solidFill>
              </a:rPr>
              <a:t>Εύρεση και Αντικατάσταση</a:t>
            </a:r>
          </a:p>
        </p:txBody>
      </p:sp>
      <p:sp>
        <p:nvSpPr>
          <p:cNvPr id="10" name="9 - TextBox"/>
          <p:cNvSpPr txBox="1"/>
          <p:nvPr/>
        </p:nvSpPr>
        <p:spPr>
          <a:xfrm>
            <a:off x="1140036" y="2452445"/>
            <a:ext cx="1863267" cy="369332"/>
          </a:xfrm>
          <a:prstGeom prst="rect">
            <a:avLst/>
          </a:prstGeom>
          <a:noFill/>
        </p:spPr>
        <p:txBody>
          <a:bodyPr wrap="none" rtlCol="0">
            <a:spAutoFit/>
          </a:bodyPr>
          <a:lstStyle/>
          <a:p>
            <a:r>
              <a:rPr lang="el-GR" dirty="0"/>
              <a:t>Αναζήτηση λέξης</a:t>
            </a:r>
          </a:p>
        </p:txBody>
      </p:sp>
      <p:sp>
        <p:nvSpPr>
          <p:cNvPr id="13" name="12 - TextBox"/>
          <p:cNvSpPr txBox="1"/>
          <p:nvPr/>
        </p:nvSpPr>
        <p:spPr>
          <a:xfrm>
            <a:off x="1158670" y="3000372"/>
            <a:ext cx="2325317" cy="369332"/>
          </a:xfrm>
          <a:prstGeom prst="rect">
            <a:avLst/>
          </a:prstGeom>
          <a:noFill/>
        </p:spPr>
        <p:txBody>
          <a:bodyPr wrap="none" rtlCol="0">
            <a:spAutoFit/>
          </a:bodyPr>
          <a:lstStyle/>
          <a:p>
            <a:r>
              <a:rPr lang="el-GR" dirty="0"/>
              <a:t>Αντικατάσταση λέξης</a:t>
            </a:r>
          </a:p>
        </p:txBody>
      </p:sp>
      <p:sp>
        <p:nvSpPr>
          <p:cNvPr id="3" name="Footer Placeholder 2">
            <a:extLst>
              <a:ext uri="{FF2B5EF4-FFF2-40B4-BE49-F238E27FC236}">
                <a16:creationId xmlns:a16="http://schemas.microsoft.com/office/drawing/2014/main" id="{7A91ED73-C350-50E4-05D1-4BF101D950A9}"/>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chemeClr val="accent1">
                    <a:lumMod val="75000"/>
                  </a:schemeClr>
                </a:solidFill>
              </a:rPr>
              <a:t>Στυλ κειμένου</a:t>
            </a:r>
          </a:p>
        </p:txBody>
      </p:sp>
      <p:sp>
        <p:nvSpPr>
          <p:cNvPr id="3" name="2 - Θέση περιεχομένου"/>
          <p:cNvSpPr>
            <a:spLocks noGrp="1"/>
          </p:cNvSpPr>
          <p:nvPr>
            <p:ph sz="quarter" idx="1"/>
          </p:nvPr>
        </p:nvSpPr>
        <p:spPr/>
        <p:txBody>
          <a:bodyPr/>
          <a:lstStyle/>
          <a:p>
            <a:endParaRPr lang="en-US" dirty="0"/>
          </a:p>
          <a:p>
            <a:endParaRPr lang="en-US" dirty="0"/>
          </a:p>
          <a:p>
            <a:endParaRPr lang="en-US" dirty="0"/>
          </a:p>
          <a:p>
            <a:endParaRPr lang="en-US" dirty="0"/>
          </a:p>
          <a:p>
            <a:r>
              <a:rPr lang="el-GR" dirty="0"/>
              <a:t>Εφαρμογή στυλ Βασικό στο κύριο κείμενο</a:t>
            </a:r>
          </a:p>
          <a:p>
            <a:r>
              <a:rPr lang="el-GR" dirty="0"/>
              <a:t>Εφαρμογή στυλ Επικεφαλίδα στις Επικεφαλίδες</a:t>
            </a:r>
          </a:p>
        </p:txBody>
      </p:sp>
      <p:sp>
        <p:nvSpPr>
          <p:cNvPr id="4" name="Footer Placeholder 3">
            <a:extLst>
              <a:ext uri="{FF2B5EF4-FFF2-40B4-BE49-F238E27FC236}">
                <a16:creationId xmlns:a16="http://schemas.microsoft.com/office/drawing/2014/main" id="{A3349269-60F9-081B-06A6-7BF4D3FAA223}"/>
              </a:ext>
            </a:extLst>
          </p:cNvPr>
          <p:cNvSpPr>
            <a:spLocks noGrp="1"/>
          </p:cNvSpPr>
          <p:nvPr>
            <p:ph type="ftr" sz="quarter" idx="11"/>
          </p:nvPr>
        </p:nvSpPr>
        <p:spPr/>
        <p:txBody>
          <a:bodyPr/>
          <a:lstStyle/>
          <a:p>
            <a:r>
              <a:rPr lang="el-GR"/>
              <a:t>Διδάσκων:Γκούτζιος Στέφανος</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3E9B48-167C-86F6-FE69-BD45F11D40F3}"/>
              </a:ext>
            </a:extLst>
          </p:cNvPr>
          <p:cNvPicPr>
            <a:picLocks noChangeAspect="1"/>
          </p:cNvPicPr>
          <p:nvPr/>
        </p:nvPicPr>
        <p:blipFill>
          <a:blip r:embed="rId2"/>
          <a:srcRect r="33536" b="1"/>
          <a:stretch/>
        </p:blipFill>
        <p:spPr>
          <a:xfrm>
            <a:off x="3826329" y="857258"/>
            <a:ext cx="5320771" cy="5143492"/>
          </a:xfrm>
          <a:prstGeom prst="rect">
            <a:avLst/>
          </a:prstGeom>
        </p:spPr>
      </p:pic>
      <p:sp>
        <p:nvSpPr>
          <p:cNvPr id="2" name="Title 1">
            <a:extLst>
              <a:ext uri="{FF2B5EF4-FFF2-40B4-BE49-F238E27FC236}">
                <a16:creationId xmlns:a16="http://schemas.microsoft.com/office/drawing/2014/main" id="{E436792F-0ECD-748B-B266-EBFA7AAF8330}"/>
              </a:ext>
            </a:extLst>
          </p:cNvPr>
          <p:cNvSpPr>
            <a:spLocks noGrp="1"/>
          </p:cNvSpPr>
          <p:nvPr>
            <p:ph type="ctrTitle"/>
          </p:nvPr>
        </p:nvSpPr>
        <p:spPr>
          <a:xfrm>
            <a:off x="482601" y="1453882"/>
            <a:ext cx="3069394" cy="2098953"/>
          </a:xfrm>
        </p:spPr>
        <p:txBody>
          <a:bodyPr>
            <a:normAutofit/>
          </a:bodyPr>
          <a:lstStyle/>
          <a:p>
            <a:r>
              <a:rPr lang="el-GR" sz="2175" b="1">
                <a:solidFill>
                  <a:srgbClr val="FFFFFF"/>
                </a:solidFill>
              </a:rPr>
              <a:t>Μάθημα 5</a:t>
            </a:r>
            <a:r>
              <a:rPr lang="el-GR" sz="2175" b="1" baseline="30000">
                <a:solidFill>
                  <a:srgbClr val="FFFFFF"/>
                </a:solidFill>
              </a:rPr>
              <a:t>ο</a:t>
            </a:r>
            <a:br>
              <a:rPr lang="el-GR" sz="2175" b="1" baseline="30000">
                <a:solidFill>
                  <a:srgbClr val="FFFFFF"/>
                </a:solidFill>
              </a:rPr>
            </a:br>
            <a:br>
              <a:rPr lang="en-US" sz="2175">
                <a:solidFill>
                  <a:srgbClr val="FFFFFF"/>
                </a:solidFill>
              </a:rPr>
            </a:br>
            <a:r>
              <a:rPr lang="el-GR" sz="2175">
                <a:solidFill>
                  <a:srgbClr val="FFFFFF"/>
                </a:solidFill>
              </a:rPr>
              <a:t>Δημιουργία Πινάκων –Επεξεργασία </a:t>
            </a:r>
            <a:r>
              <a:rPr lang="en-US" sz="2175">
                <a:solidFill>
                  <a:srgbClr val="FFFFFF"/>
                </a:solidFill>
              </a:rPr>
              <a:t>font style-</a:t>
            </a:r>
            <a:r>
              <a:rPr lang="el-GR" sz="2175">
                <a:solidFill>
                  <a:srgbClr val="FFFFFF"/>
                </a:solidFill>
              </a:rPr>
              <a:t>Πίνακας περιεχομένων</a:t>
            </a:r>
            <a:endParaRPr lang="en-US" sz="2175">
              <a:solidFill>
                <a:srgbClr val="FFFFFF"/>
              </a:solidFill>
            </a:endParaRPr>
          </a:p>
        </p:txBody>
      </p:sp>
      <p:sp>
        <p:nvSpPr>
          <p:cNvPr id="3" name="Subtitle 2">
            <a:extLst>
              <a:ext uri="{FF2B5EF4-FFF2-40B4-BE49-F238E27FC236}">
                <a16:creationId xmlns:a16="http://schemas.microsoft.com/office/drawing/2014/main" id="{A1352DF4-048A-BEC6-01C5-2E0A65C50519}"/>
              </a:ext>
            </a:extLst>
          </p:cNvPr>
          <p:cNvSpPr>
            <a:spLocks noGrp="1"/>
          </p:cNvSpPr>
          <p:nvPr>
            <p:ph type="subTitle" idx="1"/>
          </p:nvPr>
        </p:nvSpPr>
        <p:spPr>
          <a:xfrm>
            <a:off x="482601" y="3621891"/>
            <a:ext cx="3069394" cy="1719436"/>
          </a:xfrm>
        </p:spPr>
        <p:txBody>
          <a:bodyPr>
            <a:normAutofit/>
          </a:bodyPr>
          <a:lstStyle/>
          <a:p>
            <a:r>
              <a:rPr lang="el-GR">
                <a:solidFill>
                  <a:srgbClr val="FFFFFF"/>
                </a:solidFill>
              </a:rPr>
              <a:t>Διδάσκων</a:t>
            </a:r>
            <a:r>
              <a:rPr lang="en-US">
                <a:solidFill>
                  <a:srgbClr val="FFFFFF"/>
                </a:solidFill>
              </a:rPr>
              <a:t>:</a:t>
            </a:r>
            <a:r>
              <a:rPr lang="el-GR">
                <a:solidFill>
                  <a:srgbClr val="FFFFFF"/>
                </a:solidFill>
              </a:rPr>
              <a:t>Γκούτζιος Στέφανος</a:t>
            </a:r>
          </a:p>
          <a:p>
            <a:r>
              <a:rPr lang="en-US">
                <a:solidFill>
                  <a:srgbClr val="FFFFFF"/>
                </a:solidFill>
              </a:rPr>
              <a:t>Email:sgoutzios@g.uowm.gr</a:t>
            </a:r>
          </a:p>
        </p:txBody>
      </p:sp>
      <p:sp>
        <p:nvSpPr>
          <p:cNvPr id="5" name="Footer Placeholder 4">
            <a:extLst>
              <a:ext uri="{FF2B5EF4-FFF2-40B4-BE49-F238E27FC236}">
                <a16:creationId xmlns:a16="http://schemas.microsoft.com/office/drawing/2014/main" id="{9C06FD40-B111-CF84-0E97-86DEFD70046D}"/>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8757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3085-C2CB-0A97-169B-CB8BF60A0DB4}"/>
              </a:ext>
            </a:extLst>
          </p:cNvPr>
          <p:cNvSpPr>
            <a:spLocks noGrp="1"/>
          </p:cNvSpPr>
          <p:nvPr>
            <p:ph type="title"/>
          </p:nvPr>
        </p:nvSpPr>
        <p:spPr>
          <a:xfrm>
            <a:off x="515126" y="1722430"/>
            <a:ext cx="2400300" cy="3345872"/>
          </a:xfrm>
        </p:spPr>
        <p:txBody>
          <a:bodyPr>
            <a:normAutofit/>
          </a:bodyPr>
          <a:lstStyle/>
          <a:p>
            <a:r>
              <a:rPr lang="el-GR" b="1" dirty="0"/>
              <a:t>Δημιουργία Πινάκων</a:t>
            </a:r>
            <a:br>
              <a:rPr lang="el-GR" b="1" dirty="0"/>
            </a:br>
            <a:endParaRPr lang="en-US" dirty="0">
              <a:solidFill>
                <a:srgbClr val="FFFFFF"/>
              </a:solidFill>
            </a:endParaRPr>
          </a:p>
        </p:txBody>
      </p:sp>
      <p:sp>
        <p:nvSpPr>
          <p:cNvPr id="3" name="Content Placeholder 2">
            <a:extLst>
              <a:ext uri="{FF2B5EF4-FFF2-40B4-BE49-F238E27FC236}">
                <a16:creationId xmlns:a16="http://schemas.microsoft.com/office/drawing/2014/main" id="{D6EEBAEC-DA59-278D-99A8-9E5110E7570D}"/>
              </a:ext>
            </a:extLst>
          </p:cNvPr>
          <p:cNvSpPr>
            <a:spLocks noGrp="1"/>
          </p:cNvSpPr>
          <p:nvPr>
            <p:ph idx="1"/>
          </p:nvPr>
        </p:nvSpPr>
        <p:spPr>
          <a:xfrm>
            <a:off x="3335482" y="1300759"/>
            <a:ext cx="5179868" cy="4189214"/>
          </a:xfrm>
        </p:spPr>
        <p:txBody>
          <a:bodyPr anchor="ctr">
            <a:normAutofit/>
          </a:bodyPr>
          <a:lstStyle/>
          <a:p>
            <a:r>
              <a:rPr lang="el-GR" sz="1650" dirty="0"/>
              <a:t>Οι πίνακες είναι ένας χρήσιμος τρόπος για να οργανώσετε και να παρουσιάσετε μεγάλες ποσότητες πληροφοριών, όπως για παράδειγμα:</a:t>
            </a:r>
          </a:p>
          <a:p>
            <a:pPr>
              <a:buFont typeface="Arial" panose="020B0604020202020204" pitchFamily="34" charset="0"/>
              <a:buChar char="•"/>
            </a:pPr>
            <a:r>
              <a:rPr lang="el-GR" sz="1650" dirty="0"/>
              <a:t>Τεχνικές, οικονομικές ή στατιστικές εκθέσεις.</a:t>
            </a:r>
          </a:p>
          <a:p>
            <a:pPr>
              <a:buFont typeface="Arial" panose="020B0604020202020204" pitchFamily="34" charset="0"/>
              <a:buChar char="•"/>
            </a:pPr>
            <a:r>
              <a:rPr lang="el-GR" sz="1650" dirty="0"/>
              <a:t>Κατάλογος προϊόντων με τιμές και χαρακτηριστικά.</a:t>
            </a:r>
          </a:p>
          <a:p>
            <a:pPr>
              <a:buFont typeface="Arial" panose="020B0604020202020204" pitchFamily="34" charset="0"/>
              <a:buChar char="•"/>
            </a:pPr>
            <a:r>
              <a:rPr lang="el-GR" sz="1650" dirty="0"/>
              <a:t>Λίστες ονομάτων με διεύθυνση και άλλες πληροφορίες.</a:t>
            </a:r>
          </a:p>
          <a:p>
            <a:r>
              <a:rPr lang="el-GR" sz="1650" dirty="0"/>
              <a:t>Οι πίνακες μπορούν επίσης να χρησιμοποιηθούν για τη δημιουργία πιο σύνθετων διατάξεων σε μια σελίδα όπως και για την τοποθέτηση και ευθυγράμμιση κειμένου και γραφικών.</a:t>
            </a:r>
          </a:p>
          <a:p>
            <a:endParaRPr lang="en-US" dirty="0"/>
          </a:p>
        </p:txBody>
      </p:sp>
      <p:sp>
        <p:nvSpPr>
          <p:cNvPr id="4" name="Footer Placeholder 3">
            <a:extLst>
              <a:ext uri="{FF2B5EF4-FFF2-40B4-BE49-F238E27FC236}">
                <a16:creationId xmlns:a16="http://schemas.microsoft.com/office/drawing/2014/main" id="{0B17B399-9E0B-F32E-687F-BE31CE9F390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16120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Freeform: Shape 133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title"/>
          </p:nvPr>
        </p:nvSpPr>
        <p:spPr>
          <a:xfrm>
            <a:off x="515125" y="1153572"/>
            <a:ext cx="2400300" cy="4461163"/>
          </a:xfrm>
        </p:spPr>
        <p:txBody>
          <a:bodyPr>
            <a:normAutofit/>
          </a:bodyPr>
          <a:lstStyle/>
          <a:p>
            <a:pPr eaLnBrk="1" fontAlgn="auto" hangingPunct="1">
              <a:spcAft>
                <a:spcPts val="0"/>
              </a:spcAft>
              <a:defRPr/>
            </a:pPr>
            <a:r>
              <a:rPr lang="en-US" dirty="0">
                <a:solidFill>
                  <a:srgbClr val="FFFFFF"/>
                </a:solidFill>
              </a:rPr>
              <a:t>Writer</a:t>
            </a:r>
            <a:endParaRPr lang="el-GR" dirty="0">
              <a:solidFill>
                <a:srgbClr val="FFFFFF"/>
              </a:solidFill>
            </a:endParaRPr>
          </a:p>
        </p:txBody>
      </p:sp>
      <p:sp>
        <p:nvSpPr>
          <p:cNvPr id="13323" name="Arc 133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14" name="Rectangle 3"/>
          <p:cNvSpPr>
            <a:spLocks noGrp="1" noChangeArrowheads="1"/>
          </p:cNvSpPr>
          <p:nvPr>
            <p:ph idx="1"/>
          </p:nvPr>
        </p:nvSpPr>
        <p:spPr>
          <a:xfrm>
            <a:off x="3335481" y="591344"/>
            <a:ext cx="5179868" cy="5585619"/>
          </a:xfrm>
        </p:spPr>
        <p:txBody>
          <a:bodyPr anchor="ctr">
            <a:normAutofit/>
          </a:bodyPr>
          <a:lstStyle/>
          <a:p>
            <a:pPr eaLnBrk="1" hangingPunct="1">
              <a:buFontTx/>
              <a:buNone/>
            </a:pPr>
            <a:r>
              <a:rPr lang="el-GR" b="1" dirty="0"/>
              <a:t>Πληκτρολογούμε το ακόλουθο κείμενο</a:t>
            </a:r>
          </a:p>
          <a:p>
            <a:pPr eaLnBrk="1" hangingPunct="1"/>
            <a:endParaRPr lang="el-GR" b="1" dirty="0"/>
          </a:p>
          <a:p>
            <a:pPr eaLnBrk="1" hangingPunct="1">
              <a:buFontTx/>
              <a:buNone/>
            </a:pPr>
            <a:r>
              <a:rPr lang="el-GR" dirty="0"/>
              <a:t>Καλησπέρα! Σήμερα έχουμε το μάθημα Εισαγωγή στις νέες τεχνολογίες επικοινωνίας.</a:t>
            </a:r>
          </a:p>
          <a:p>
            <a:pPr eaLnBrk="1" hangingPunct="1">
              <a:buFontTx/>
              <a:buNone/>
            </a:pPr>
            <a:r>
              <a:rPr lang="el-GR" dirty="0"/>
              <a:t>Σε αυτό το μάθημα αρχικά θα μάθουμε για το </a:t>
            </a:r>
            <a:r>
              <a:rPr lang="en-US" dirty="0"/>
              <a:t>writer!</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B65A-7E43-8BCA-4366-A762052AA0E6}"/>
              </a:ext>
            </a:extLst>
          </p:cNvPr>
          <p:cNvSpPr>
            <a:spLocks noGrp="1"/>
          </p:cNvSpPr>
          <p:nvPr>
            <p:ph type="title"/>
          </p:nvPr>
        </p:nvSpPr>
        <p:spPr/>
        <p:txBody>
          <a:bodyPr/>
          <a:lstStyle/>
          <a:p>
            <a:r>
              <a:rPr lang="el-GR" b="1" dirty="0"/>
              <a:t>Τι είναι ένας πίνακας</a:t>
            </a:r>
            <a:br>
              <a:rPr lang="el-GR" b="1" dirty="0"/>
            </a:br>
            <a:endParaRPr lang="en-US" dirty="0"/>
          </a:p>
        </p:txBody>
      </p:sp>
      <p:sp>
        <p:nvSpPr>
          <p:cNvPr id="3" name="Content Placeholder 2">
            <a:extLst>
              <a:ext uri="{FF2B5EF4-FFF2-40B4-BE49-F238E27FC236}">
                <a16:creationId xmlns:a16="http://schemas.microsoft.com/office/drawing/2014/main" id="{B3C06BAF-BD6A-7B93-0D55-224260D361C2}"/>
              </a:ext>
            </a:extLst>
          </p:cNvPr>
          <p:cNvSpPr>
            <a:spLocks noGrp="1"/>
          </p:cNvSpPr>
          <p:nvPr>
            <p:ph idx="1"/>
          </p:nvPr>
        </p:nvSpPr>
        <p:spPr>
          <a:xfrm>
            <a:off x="628650" y="2253629"/>
            <a:ext cx="7886700" cy="1278920"/>
          </a:xfrm>
        </p:spPr>
        <p:txBody>
          <a:bodyPr>
            <a:normAutofit/>
          </a:bodyPr>
          <a:lstStyle/>
          <a:p>
            <a:r>
              <a:rPr lang="el-GR" sz="1350" dirty="0"/>
              <a:t>Όπως φαίνεται στην παρακάτω εικόνα ένας πίνακας αποτελείται από </a:t>
            </a:r>
            <a:r>
              <a:rPr lang="el-GR" sz="1350" b="1" dirty="0"/>
              <a:t>γραμμές</a:t>
            </a:r>
            <a:r>
              <a:rPr lang="el-GR" sz="1350" dirty="0"/>
              <a:t> και </a:t>
            </a:r>
            <a:r>
              <a:rPr lang="el-GR" sz="1350" b="1" dirty="0"/>
              <a:t>στήλες</a:t>
            </a:r>
            <a:r>
              <a:rPr lang="el-GR" sz="1350" dirty="0"/>
              <a:t>. Συνήθως, η πρώτη σειρά περιέχει μια κεφαλίδα με τα ονόματα των στηλών. Κάθε σειρά ή στήλη περιέχει </a:t>
            </a:r>
            <a:r>
              <a:rPr lang="el-GR" sz="1350" b="1" dirty="0"/>
              <a:t>κελιά</a:t>
            </a:r>
            <a:r>
              <a:rPr lang="el-GR" sz="1350" dirty="0"/>
              <a:t> όπου εισάγουμε τα δεδομένα πίνακα (κείμενο ή γραφικά)</a:t>
            </a:r>
            <a:endParaRPr lang="en-US" sz="1350" b="1" dirty="0"/>
          </a:p>
        </p:txBody>
      </p:sp>
      <p:pic>
        <p:nvPicPr>
          <p:cNvPr id="8" name="Picture 7" descr="A close-up of a address&#10;&#10;Description automatically generated">
            <a:extLst>
              <a:ext uri="{FF2B5EF4-FFF2-40B4-BE49-F238E27FC236}">
                <a16:creationId xmlns:a16="http://schemas.microsoft.com/office/drawing/2014/main" id="{6B0647D9-AA81-F0AC-1132-D4F3695BA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701" y="3519760"/>
            <a:ext cx="4917979" cy="962961"/>
          </a:xfrm>
          <a:prstGeom prst="rect">
            <a:avLst/>
          </a:prstGeom>
        </p:spPr>
      </p:pic>
      <p:sp>
        <p:nvSpPr>
          <p:cNvPr id="9" name="TextBox 8">
            <a:extLst>
              <a:ext uri="{FF2B5EF4-FFF2-40B4-BE49-F238E27FC236}">
                <a16:creationId xmlns:a16="http://schemas.microsoft.com/office/drawing/2014/main" id="{A283968E-8B8F-3345-00E4-9173FE77E5E3}"/>
              </a:ext>
            </a:extLst>
          </p:cNvPr>
          <p:cNvSpPr txBox="1"/>
          <p:nvPr/>
        </p:nvSpPr>
        <p:spPr>
          <a:xfrm>
            <a:off x="383723" y="4635069"/>
            <a:ext cx="8432373" cy="507831"/>
          </a:xfrm>
          <a:prstGeom prst="rect">
            <a:avLst/>
          </a:prstGeom>
          <a:noFill/>
        </p:spPr>
        <p:txBody>
          <a:bodyPr wrap="none" rtlCol="0">
            <a:spAutoFit/>
          </a:bodyPr>
          <a:lstStyle/>
          <a:p>
            <a:r>
              <a:rPr lang="el-GR" sz="1350" dirty="0"/>
              <a:t>Προτού εισαγάγετε έναν πίνακα σε ένα έγγραφο, βοηθάει να έχετε μια εκτίμηση του αριθμού των γραμμών και των</a:t>
            </a:r>
          </a:p>
          <a:p>
            <a:r>
              <a:rPr lang="el-GR" sz="1350" dirty="0"/>
              <a:t> στηλών που απαιτούνται. Η γραμμή ορίζεται από μια οριζόντια σειρά κελιών, ενώ μια στήλη είναι μια κάθετη σειρά.</a:t>
            </a:r>
            <a:endParaRPr lang="en-US" sz="1350" dirty="0"/>
          </a:p>
        </p:txBody>
      </p:sp>
      <p:sp>
        <p:nvSpPr>
          <p:cNvPr id="10" name="Footer Placeholder 9">
            <a:extLst>
              <a:ext uri="{FF2B5EF4-FFF2-40B4-BE49-F238E27FC236}">
                <a16:creationId xmlns:a16="http://schemas.microsoft.com/office/drawing/2014/main" id="{998D924E-48D4-E3D6-856B-0309E92F6E8C}"/>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913524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8FB1-B386-A414-71A9-AB9336A16BBA}"/>
              </a:ext>
            </a:extLst>
          </p:cNvPr>
          <p:cNvSpPr>
            <a:spLocks noGrp="1"/>
          </p:cNvSpPr>
          <p:nvPr>
            <p:ph type="title"/>
          </p:nvPr>
        </p:nvSpPr>
        <p:spPr/>
        <p:txBody>
          <a:bodyPr/>
          <a:lstStyle/>
          <a:p>
            <a:r>
              <a:rPr lang="el-GR" b="1" dirty="0"/>
              <a:t>Εισαγωγή νέου πίνακα</a:t>
            </a:r>
            <a:br>
              <a:rPr lang="el-GR" b="1" dirty="0"/>
            </a:br>
            <a:endParaRPr lang="en-US" dirty="0"/>
          </a:p>
        </p:txBody>
      </p:sp>
      <p:sp>
        <p:nvSpPr>
          <p:cNvPr id="6" name="Rectangle 5">
            <a:extLst>
              <a:ext uri="{FF2B5EF4-FFF2-40B4-BE49-F238E27FC236}">
                <a16:creationId xmlns:a16="http://schemas.microsoft.com/office/drawing/2014/main" id="{631F3825-DBAD-5297-EE35-E0ECBC3F3256}"/>
              </a:ext>
            </a:extLst>
          </p:cNvPr>
          <p:cNvSpPr>
            <a:spLocks noChangeArrowheads="1"/>
          </p:cNvSpPr>
          <p:nvPr/>
        </p:nvSpPr>
        <p:spPr bwMode="auto">
          <a:xfrm>
            <a:off x="628651" y="1654483"/>
            <a:ext cx="736496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dirty="0">
              <a:latin typeface="Arial" panose="020B0604020202020204" pitchFamily="34" charset="0"/>
            </a:endParaRPr>
          </a:p>
          <a:p>
            <a:pPr defTabSz="685800" eaLnBrk="0" fontAlgn="base" hangingPunct="0">
              <a:spcBef>
                <a:spcPct val="0"/>
              </a:spcBef>
              <a:spcAft>
                <a:spcPct val="0"/>
              </a:spcAft>
              <a:buFontTx/>
              <a:buAutoNum type="arabicPeriod"/>
            </a:pPr>
            <a:r>
              <a:rPr lang="en-US" altLang="en-US" sz="1350" dirty="0" err="1">
                <a:latin typeface="Arial" panose="020B0604020202020204" pitchFamily="34" charset="0"/>
              </a:rPr>
              <a:t>Γι</a:t>
            </a:r>
            <a:r>
              <a:rPr lang="en-US" altLang="en-US" sz="1350" dirty="0">
                <a:latin typeface="Arial" panose="020B0604020202020204" pitchFamily="34" charset="0"/>
              </a:rPr>
              <a:t>α να εισαγάγετε νέο πίνακα, τοποθετήστε το δρομέα όπου θέλετε να εμφανίζεται ο πίνακας </a:t>
            </a:r>
          </a:p>
          <a:p>
            <a:pPr defTabSz="685800" eaLnBrk="0" fontAlgn="base" hangingPunct="0">
              <a:spcBef>
                <a:spcPct val="0"/>
              </a:spcBef>
              <a:spcAft>
                <a:spcPct val="0"/>
              </a:spcAft>
              <a:buFontTx/>
              <a:buAutoNum type="arabicPeriod" startAt="2"/>
            </a:pPr>
            <a:r>
              <a:rPr lang="en-US" altLang="en-US" sz="1350" dirty="0" err="1">
                <a:latin typeface="Arial" panose="020B0604020202020204" pitchFamily="34" charset="0"/>
              </a:rPr>
              <a:t>Κάντε</a:t>
            </a:r>
            <a:r>
              <a:rPr lang="en-US" altLang="en-US" sz="1350" dirty="0">
                <a:latin typeface="Arial" panose="020B0604020202020204" pitchFamily="34" charset="0"/>
              </a:rPr>
              <a:t> </a:t>
            </a:r>
            <a:r>
              <a:rPr lang="en-US" altLang="en-US" sz="1350" dirty="0" err="1">
                <a:latin typeface="Arial" panose="020B0604020202020204" pitchFamily="34" charset="0"/>
              </a:rPr>
              <a:t>κλικ</a:t>
            </a:r>
            <a:r>
              <a:rPr lang="en-US" altLang="en-US" sz="1350" dirty="0">
                <a:latin typeface="Arial" panose="020B0604020202020204" pitchFamily="34" charset="0"/>
              </a:rPr>
              <a:t> </a:t>
            </a:r>
            <a:r>
              <a:rPr lang="en-US" altLang="en-US" sz="1350" dirty="0" err="1">
                <a:latin typeface="Arial" panose="020B0604020202020204" pitchFamily="34" charset="0"/>
              </a:rPr>
              <a:t>στο</a:t>
            </a:r>
            <a:r>
              <a:rPr lang="en-US" altLang="en-US" sz="1350" dirty="0">
                <a:latin typeface="Arial" panose="020B0604020202020204" pitchFamily="34" charset="0"/>
              </a:rPr>
              <a:t> </a:t>
            </a:r>
            <a:r>
              <a:rPr lang="en-US" altLang="en-US" sz="1350" dirty="0" err="1">
                <a:latin typeface="Arial" panose="020B0604020202020204" pitchFamily="34" charset="0"/>
              </a:rPr>
              <a:t>εικονίδιο</a:t>
            </a:r>
            <a:r>
              <a:rPr lang="en-US" altLang="en-US" sz="1350" dirty="0">
                <a:latin typeface="Arial" panose="020B0604020202020204" pitchFamily="34" charset="0"/>
              </a:rPr>
              <a:t> "</a:t>
            </a:r>
            <a:r>
              <a:rPr lang="en-US" altLang="en-US" sz="1350" dirty="0" err="1">
                <a:latin typeface="Arial" panose="020B0604020202020204" pitchFamily="34" charset="0"/>
              </a:rPr>
              <a:t>Εισ</a:t>
            </a:r>
            <a:r>
              <a:rPr lang="en-US" altLang="en-US" sz="1350" dirty="0">
                <a:latin typeface="Arial" panose="020B0604020202020204" pitchFamily="34" charset="0"/>
              </a:rPr>
              <a:t>αγωγή πίνακα"         στη βασική γραμμή εργαλείων </a:t>
            </a:r>
          </a:p>
          <a:p>
            <a:pPr defTabSz="685800" eaLnBrk="0" fontAlgn="base" hangingPunct="0">
              <a:spcBef>
                <a:spcPct val="0"/>
              </a:spcBef>
              <a:spcAft>
                <a:spcPct val="0"/>
              </a:spcAft>
              <a:buFontTx/>
              <a:buAutoNum type="arabicPeriod" startAt="3"/>
            </a:pPr>
            <a:r>
              <a:rPr lang="en-US" altLang="en-US" sz="1350" dirty="0">
                <a:latin typeface="Arial" panose="020B0604020202020204" pitchFamily="34" charset="0"/>
              </a:rPr>
              <a:t>Επ</a:t>
            </a:r>
            <a:r>
              <a:rPr lang="en-US" altLang="en-US" sz="1350" dirty="0" err="1">
                <a:latin typeface="Arial" panose="020B0604020202020204" pitchFamily="34" charset="0"/>
              </a:rPr>
              <a:t>ιλέξτε</a:t>
            </a:r>
            <a:r>
              <a:rPr lang="en-US" altLang="en-US" sz="1350" dirty="0">
                <a:latin typeface="Arial" panose="020B0604020202020204" pitchFamily="34" charset="0"/>
              </a:rPr>
              <a:t> </a:t>
            </a:r>
            <a:r>
              <a:rPr lang="en-US" altLang="en-US" sz="1350" dirty="0" err="1">
                <a:latin typeface="Arial" panose="020B0604020202020204" pitchFamily="34" charset="0"/>
              </a:rPr>
              <a:t>τον</a:t>
            </a:r>
            <a:r>
              <a:rPr lang="en-US" altLang="en-US" sz="1350" dirty="0">
                <a:latin typeface="Arial" panose="020B0604020202020204" pitchFamily="34" charset="0"/>
              </a:rPr>
              <a:t> α</a:t>
            </a:r>
            <a:r>
              <a:rPr lang="en-US" altLang="en-US" sz="1350" dirty="0" err="1">
                <a:latin typeface="Arial" panose="020B0604020202020204" pitchFamily="34" charset="0"/>
              </a:rPr>
              <a:t>ριθμό</a:t>
            </a:r>
            <a:r>
              <a:rPr lang="en-US" altLang="en-US" sz="1350" dirty="0">
                <a:latin typeface="Arial" panose="020B0604020202020204" pitchFamily="34" charset="0"/>
              </a:rPr>
              <a:t> των </a:t>
            </a:r>
            <a:r>
              <a:rPr lang="en-US" altLang="en-US" sz="1350" dirty="0" err="1">
                <a:latin typeface="Arial" panose="020B0604020202020204" pitchFamily="34" charset="0"/>
              </a:rPr>
              <a:t>γρ</a:t>
            </a:r>
            <a:r>
              <a:rPr lang="en-US" altLang="en-US" sz="1350" dirty="0">
                <a:latin typeface="Arial" panose="020B0604020202020204" pitchFamily="34" charset="0"/>
              </a:rPr>
              <a:t>αμμών και των στηλών που χρειάζεστε </a:t>
            </a:r>
          </a:p>
          <a:p>
            <a:pPr defTabSz="685800" eaLnBrk="0" fontAlgn="base" hangingPunct="0">
              <a:spcBef>
                <a:spcPct val="0"/>
              </a:spcBef>
              <a:spcAft>
                <a:spcPct val="0"/>
              </a:spcAft>
            </a:pPr>
            <a:endParaRPr lang="en-US" altLang="en-US" sz="1350" dirty="0">
              <a:latin typeface="Arial" panose="020B0604020202020204" pitchFamily="34" charset="0"/>
            </a:endParaRPr>
          </a:p>
        </p:txBody>
      </p:sp>
      <p:pic>
        <p:nvPicPr>
          <p:cNvPr id="2054" name="Picture 6">
            <a:extLst>
              <a:ext uri="{FF2B5EF4-FFF2-40B4-BE49-F238E27FC236}">
                <a16:creationId xmlns:a16="http://schemas.microsoft.com/office/drawing/2014/main" id="{501E7DD6-DCD5-CF19-B53E-C9C514A99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230" y="2094533"/>
            <a:ext cx="214313" cy="214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creenshot of a game&#10;&#10;Description automatically generated">
            <a:extLst>
              <a:ext uri="{FF2B5EF4-FFF2-40B4-BE49-F238E27FC236}">
                <a16:creationId xmlns:a16="http://schemas.microsoft.com/office/drawing/2014/main" id="{09FEB799-ED6B-9986-92FA-ED5572697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99" y="2931489"/>
            <a:ext cx="1157288" cy="2286000"/>
          </a:xfrm>
          <a:prstGeom prst="rect">
            <a:avLst/>
          </a:prstGeom>
        </p:spPr>
      </p:pic>
      <p:sp>
        <p:nvSpPr>
          <p:cNvPr id="9" name="Footer Placeholder 8">
            <a:extLst>
              <a:ext uri="{FF2B5EF4-FFF2-40B4-BE49-F238E27FC236}">
                <a16:creationId xmlns:a16="http://schemas.microsoft.com/office/drawing/2014/main" id="{41C4DAF0-8FF0-2F05-1DC0-C078E34E8C6E}"/>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086255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BE0EE-3FD5-09E3-1FEC-D6596B6A0F4E}"/>
              </a:ext>
            </a:extLst>
          </p:cNvPr>
          <p:cNvSpPr>
            <a:spLocks noGrp="1"/>
          </p:cNvSpPr>
          <p:nvPr>
            <p:ph idx="1"/>
          </p:nvPr>
        </p:nvSpPr>
        <p:spPr>
          <a:xfrm>
            <a:off x="526799" y="1119683"/>
            <a:ext cx="7886700" cy="790033"/>
          </a:xfrm>
        </p:spPr>
        <p:txBody>
          <a:bodyPr/>
          <a:lstStyle/>
          <a:p>
            <a:r>
              <a:rPr lang="el-GR" sz="1350" b="1" dirty="0"/>
              <a:t>Χρησιμοποιώντας το παράθυρο Εισαγωγή πίνακα</a:t>
            </a:r>
          </a:p>
          <a:p>
            <a:r>
              <a:rPr lang="el-GR" sz="1350" dirty="0"/>
              <a:t>Εάν κάνετε κλικ στο κουμπί </a:t>
            </a:r>
            <a:r>
              <a:rPr lang="el-GR" sz="1350" i="1" dirty="0"/>
              <a:t>Περισσότερες επιλογές</a:t>
            </a:r>
            <a:r>
              <a:rPr lang="el-GR" sz="1350" dirty="0"/>
              <a:t>, μπορείτε να ορίσετε περισσότερες ιδιότητες για τον νέο πίνακα</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0EF0EC24-8D81-4333-FA0D-DBAB05F5E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12" y="2409302"/>
            <a:ext cx="2600325" cy="2864644"/>
          </a:xfrm>
          <a:prstGeom prst="rect">
            <a:avLst/>
          </a:prstGeom>
        </p:spPr>
      </p:pic>
      <p:graphicFrame>
        <p:nvGraphicFramePr>
          <p:cNvPr id="11" name="TextBox 6">
            <a:extLst>
              <a:ext uri="{FF2B5EF4-FFF2-40B4-BE49-F238E27FC236}">
                <a16:creationId xmlns:a16="http://schemas.microsoft.com/office/drawing/2014/main" id="{5732F9EE-A314-81A2-F210-B574ADDA5D5E}"/>
              </a:ext>
            </a:extLst>
          </p:cNvPr>
          <p:cNvGraphicFramePr/>
          <p:nvPr/>
        </p:nvGraphicFramePr>
        <p:xfrm>
          <a:off x="4160669" y="2664378"/>
          <a:ext cx="4573203" cy="235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a:extLst>
              <a:ext uri="{FF2B5EF4-FFF2-40B4-BE49-F238E27FC236}">
                <a16:creationId xmlns:a16="http://schemas.microsoft.com/office/drawing/2014/main" id="{65C2BAE0-A97E-F1ED-767C-A6D0E2747C1D}"/>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1519079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4B68-8964-8646-EFAF-D921ED777342}"/>
              </a:ext>
            </a:extLst>
          </p:cNvPr>
          <p:cNvSpPr>
            <a:spLocks noGrp="1"/>
          </p:cNvSpPr>
          <p:nvPr>
            <p:ph type="title"/>
          </p:nvPr>
        </p:nvSpPr>
        <p:spPr/>
        <p:txBody>
          <a:bodyPr>
            <a:normAutofit fontScale="90000"/>
          </a:bodyPr>
          <a:lstStyle/>
          <a:p>
            <a:r>
              <a:rPr lang="el-GR" b="1" dirty="0"/>
              <a:t>Δημιουργία πίνακα από μορφοποιημένο κείμενο</a:t>
            </a:r>
            <a:br>
              <a:rPr lang="el-GR" b="1" dirty="0"/>
            </a:br>
            <a:endParaRPr lang="en-US" dirty="0"/>
          </a:p>
        </p:txBody>
      </p:sp>
      <p:sp>
        <p:nvSpPr>
          <p:cNvPr id="4" name="Rectangle 1">
            <a:extLst>
              <a:ext uri="{FF2B5EF4-FFF2-40B4-BE49-F238E27FC236}">
                <a16:creationId xmlns:a16="http://schemas.microsoft.com/office/drawing/2014/main" id="{99AA42F3-ED5D-8C7A-E899-3CFD91067DD2}"/>
              </a:ext>
            </a:extLst>
          </p:cNvPr>
          <p:cNvSpPr>
            <a:spLocks noGrp="1" noChangeArrowheads="1"/>
          </p:cNvSpPr>
          <p:nvPr>
            <p:ph idx="1"/>
          </p:nvPr>
        </p:nvSpPr>
        <p:spPr bwMode="auto">
          <a:xfrm>
            <a:off x="628651" y="1940131"/>
            <a:ext cx="8354651" cy="297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algn="just" eaLnBrk="0" fontAlgn="base" hangingPunct="0">
              <a:lnSpc>
                <a:spcPct val="100000"/>
              </a:lnSpc>
              <a:spcBef>
                <a:spcPct val="0"/>
              </a:spcBef>
              <a:spcAft>
                <a:spcPct val="0"/>
              </a:spcAft>
              <a:buNone/>
            </a:pPr>
            <a:r>
              <a:rPr lang="en-US" altLang="en-US" sz="1350" dirty="0">
                <a:latin typeface="Arial" panose="020B0604020202020204" pitchFamily="34" charset="0"/>
              </a:rPr>
              <a:t>Μπ</a:t>
            </a:r>
            <a:r>
              <a:rPr lang="en-US" altLang="en-US" sz="1350" dirty="0" err="1">
                <a:latin typeface="Arial" panose="020B0604020202020204" pitchFamily="34" charset="0"/>
              </a:rPr>
              <a:t>ορείτε</a:t>
            </a:r>
            <a:r>
              <a:rPr lang="en-US" altLang="en-US" sz="1350" dirty="0">
                <a:latin typeface="Arial" panose="020B0604020202020204" pitchFamily="34" charset="0"/>
              </a:rPr>
              <a:t> να </a:t>
            </a:r>
            <a:r>
              <a:rPr lang="en-US" altLang="en-US" sz="1350" dirty="0" err="1">
                <a:latin typeface="Arial" panose="020B0604020202020204" pitchFamily="34" charset="0"/>
              </a:rPr>
              <a:t>δημιουργήσετε</a:t>
            </a:r>
            <a:r>
              <a:rPr lang="en-US" altLang="en-US" sz="1350" dirty="0">
                <a:latin typeface="Arial" panose="020B0604020202020204" pitchFamily="34" charset="0"/>
              </a:rPr>
              <a:t> </a:t>
            </a:r>
            <a:r>
              <a:rPr lang="en-US" altLang="en-US" sz="1350" dirty="0" err="1">
                <a:latin typeface="Arial" panose="020B0604020202020204" pitchFamily="34" charset="0"/>
              </a:rPr>
              <a:t>έν</a:t>
            </a:r>
            <a:r>
              <a:rPr lang="en-US" altLang="en-US" sz="1350" dirty="0">
                <a:latin typeface="Arial" panose="020B0604020202020204" pitchFamily="34" charset="0"/>
              </a:rPr>
              <a:t>αν πίνακα από απλό κείμενο χρησιμοποιώντας το εργαλείο Κείμενο σε Πίνακα.</a:t>
            </a:r>
            <a:endParaRPr lang="el-GR" altLang="en-US" sz="1350" dirty="0">
              <a:latin typeface="Arial" panose="020B0604020202020204" pitchFamily="34" charset="0"/>
            </a:endParaRPr>
          </a:p>
          <a:p>
            <a:pPr marL="0" indent="0" algn="just" eaLnBrk="0" fontAlgn="base" hangingPunct="0">
              <a:lnSpc>
                <a:spcPct val="100000"/>
              </a:lnSpc>
              <a:spcBef>
                <a:spcPct val="0"/>
              </a:spcBef>
              <a:spcAft>
                <a:spcPct val="0"/>
              </a:spcAft>
              <a:buNone/>
            </a:pPr>
            <a:r>
              <a:rPr lang="en-US" altLang="en-US" sz="1350" dirty="0">
                <a:latin typeface="Arial" panose="020B0604020202020204" pitchFamily="34" charset="0"/>
              </a:rPr>
              <a:t> </a:t>
            </a:r>
            <a:r>
              <a:rPr lang="en-US" altLang="en-US" sz="1350" dirty="0" err="1">
                <a:latin typeface="Arial" panose="020B0604020202020204" pitchFamily="34" charset="0"/>
              </a:rPr>
              <a:t>Το</a:t>
            </a:r>
            <a:r>
              <a:rPr lang="en-US" altLang="en-US" sz="1350" dirty="0">
                <a:latin typeface="Arial" panose="020B0604020202020204" pitchFamily="34" charset="0"/>
              </a:rPr>
              <a:t> π</a:t>
            </a:r>
            <a:r>
              <a:rPr lang="en-US" altLang="en-US" sz="1350" dirty="0" err="1">
                <a:latin typeface="Arial" panose="020B0604020202020204" pitchFamily="34" charset="0"/>
              </a:rPr>
              <a:t>ρος</a:t>
            </a:r>
            <a:r>
              <a:rPr lang="en-US" altLang="en-US" sz="1350" dirty="0">
                <a:latin typeface="Arial" panose="020B0604020202020204" pitchFamily="34" charset="0"/>
              </a:rPr>
              <a:t> </a:t>
            </a:r>
            <a:r>
              <a:rPr lang="en-US" altLang="en-US" sz="1350" dirty="0" err="1">
                <a:latin typeface="Arial" panose="020B0604020202020204" pitchFamily="34" charset="0"/>
              </a:rPr>
              <a:t>μετ</a:t>
            </a:r>
            <a:r>
              <a:rPr lang="en-US" altLang="en-US" sz="1350" dirty="0">
                <a:latin typeface="Arial" panose="020B0604020202020204" pitchFamily="34" charset="0"/>
              </a:rPr>
              <a:t>ατροπή κείμενο πρέπει να περιέχει χαρακτήρες που υποδηλώνουν τον </a:t>
            </a:r>
            <a:r>
              <a:rPr lang="en-US" altLang="en-US" sz="1350" b="1" dirty="0">
                <a:latin typeface="Arial" panose="020B0604020202020204" pitchFamily="34" charset="0"/>
              </a:rPr>
              <a:t>διαχωρισμό στηλών</a:t>
            </a:r>
            <a:r>
              <a:rPr lang="en-US" altLang="en-US" sz="1350" dirty="0">
                <a:latin typeface="Arial" panose="020B0604020202020204" pitchFamily="34" charset="0"/>
              </a:rPr>
              <a:t>.</a:t>
            </a:r>
            <a:endParaRPr lang="el-GR" altLang="en-US" sz="1350" dirty="0">
              <a:latin typeface="Arial" panose="020B0604020202020204" pitchFamily="34" charset="0"/>
            </a:endParaRPr>
          </a:p>
          <a:p>
            <a:pPr marL="0" indent="0" algn="just" eaLnBrk="0" fontAlgn="base" hangingPunct="0">
              <a:lnSpc>
                <a:spcPct val="100000"/>
              </a:lnSpc>
              <a:spcBef>
                <a:spcPct val="0"/>
              </a:spcBef>
              <a:spcAft>
                <a:spcPct val="0"/>
              </a:spcAft>
              <a:buNone/>
            </a:pPr>
            <a:r>
              <a:rPr lang="en-US" altLang="en-US" sz="1350" dirty="0">
                <a:latin typeface="Arial" panose="020B0604020202020204" pitchFamily="34" charset="0"/>
              </a:rPr>
              <a:t> </a:t>
            </a:r>
            <a:r>
              <a:rPr lang="en-US" altLang="en-US" sz="1350" dirty="0" err="1">
                <a:latin typeface="Arial" panose="020B0604020202020204" pitchFamily="34" charset="0"/>
              </a:rPr>
              <a:t>Οι</a:t>
            </a:r>
            <a:r>
              <a:rPr lang="en-US" altLang="en-US" sz="1350" dirty="0">
                <a:latin typeface="Arial" panose="020B0604020202020204" pitchFamily="34" charset="0"/>
              </a:rPr>
              <a:t> χαρα</a:t>
            </a:r>
            <a:r>
              <a:rPr lang="en-US" altLang="en-US" sz="1350" dirty="0" err="1">
                <a:latin typeface="Arial" panose="020B0604020202020204" pitchFamily="34" charset="0"/>
              </a:rPr>
              <a:t>κτήρες</a:t>
            </a:r>
            <a:r>
              <a:rPr lang="en-US" altLang="en-US" sz="1350" dirty="0">
                <a:latin typeface="Arial" panose="020B0604020202020204" pitchFamily="34" charset="0"/>
              </a:rPr>
              <a:t> </a:t>
            </a:r>
            <a:r>
              <a:rPr lang="en-US" altLang="en-US" sz="1350" dirty="0" err="1">
                <a:latin typeface="Arial" panose="020B0604020202020204" pitchFamily="34" charset="0"/>
              </a:rPr>
              <a:t>νέ</a:t>
            </a:r>
            <a:r>
              <a:rPr lang="en-US" altLang="en-US" sz="1350" dirty="0">
                <a:latin typeface="Arial" panose="020B0604020202020204" pitchFamily="34" charset="0"/>
              </a:rPr>
              <a:t>ας γραμμής, δηλαδή κάθε παράγραφος, υποδηλώνουν το τέλος μιας γραμμής πίνακα.</a:t>
            </a:r>
          </a:p>
          <a:p>
            <a:pPr marL="0" indent="0" algn="just" eaLnBrk="0" fontAlgn="base" hangingPunct="0">
              <a:lnSpc>
                <a:spcPct val="100000"/>
              </a:lnSpc>
              <a:spcBef>
                <a:spcPct val="0"/>
              </a:spcBef>
              <a:spcAft>
                <a:spcPct val="0"/>
              </a:spcAft>
              <a:buNone/>
            </a:pPr>
            <a:r>
              <a:rPr lang="en-US" altLang="en-US" sz="1350" dirty="0" err="1">
                <a:latin typeface="Arial" panose="020B0604020202020204" pitchFamily="34" charset="0"/>
              </a:rPr>
              <a:t>Γι</a:t>
            </a:r>
            <a:r>
              <a:rPr lang="en-US" altLang="en-US" sz="1350" dirty="0">
                <a:latin typeface="Arial" panose="020B0604020202020204" pitchFamily="34" charset="0"/>
              </a:rPr>
              <a:t>α παράδειγμα, το παρακάτω κείμενο διαχωρίζει τις στήλες με κόμματα (,) και τις γραμμές με παραγράφους.</a:t>
            </a:r>
            <a:endParaRPr lang="el-GR" altLang="en-US" sz="1350" dirty="0">
              <a:latin typeface="Arial" panose="020B0604020202020204" pitchFamily="34" charset="0"/>
            </a:endParaRPr>
          </a:p>
          <a:p>
            <a:pPr marL="0" indent="0" eaLnBrk="0" fontAlgn="base" hangingPunct="0">
              <a:lnSpc>
                <a:spcPct val="100000"/>
              </a:lnSpc>
              <a:spcBef>
                <a:spcPct val="0"/>
              </a:spcBef>
              <a:spcAft>
                <a:spcPct val="0"/>
              </a:spcAft>
              <a:buNone/>
            </a:pPr>
            <a:endParaRPr lang="en-US" altLang="en-US" sz="1350" dirty="0">
              <a:latin typeface="Arial Unicode MS" panose="020B0604020202020204" pitchFamily="34" charset="-128"/>
            </a:endParaRPr>
          </a:p>
          <a:p>
            <a:pPr marL="0" indent="0" eaLnBrk="0" fontAlgn="base" hangingPunct="0">
              <a:lnSpc>
                <a:spcPct val="100000"/>
              </a:lnSpc>
              <a:spcBef>
                <a:spcPct val="0"/>
              </a:spcBef>
              <a:spcAft>
                <a:spcPct val="0"/>
              </a:spcAft>
              <a:buNone/>
            </a:pPr>
            <a:r>
              <a:rPr lang="en-US" altLang="en-US" sz="1350" dirty="0" err="1">
                <a:latin typeface="Arial Unicode MS" panose="020B0604020202020204" pitchFamily="34" charset="-128"/>
              </a:rPr>
              <a:t>Όνομ</a:t>
            </a:r>
            <a:r>
              <a:rPr lang="en-US" altLang="en-US" sz="1350" dirty="0">
                <a:latin typeface="Arial Unicode MS" panose="020B0604020202020204" pitchFamily="34" charset="-128"/>
              </a:rPr>
              <a:t>α, Πόλη, Ηλικία</a:t>
            </a:r>
            <a:br>
              <a:rPr lang="en-US" altLang="en-US" sz="1350" dirty="0">
                <a:latin typeface="Arial Unicode MS" panose="020B0604020202020204" pitchFamily="34" charset="-128"/>
              </a:rPr>
            </a:br>
            <a:r>
              <a:rPr lang="en-US" altLang="en-US" sz="1350" dirty="0">
                <a:latin typeface="Arial Unicode MS" panose="020B0604020202020204" pitchFamily="34" charset="-128"/>
              </a:rPr>
              <a:t>Γιώργος, Σύρος, 33</a:t>
            </a:r>
            <a:br>
              <a:rPr lang="en-US" altLang="en-US" sz="1350" dirty="0">
                <a:latin typeface="Arial Unicode MS" panose="020B0604020202020204" pitchFamily="34" charset="-128"/>
              </a:rPr>
            </a:br>
            <a:r>
              <a:rPr lang="en-US" altLang="en-US" sz="1350" dirty="0">
                <a:latin typeface="Arial Unicode MS" panose="020B0604020202020204" pitchFamily="34" charset="-128"/>
              </a:rPr>
              <a:t>Νίκος, Αθήνα, 22</a:t>
            </a:r>
            <a:br>
              <a:rPr lang="en-US" altLang="en-US" sz="1350" dirty="0">
                <a:latin typeface="Arial Unicode MS" panose="020B0604020202020204" pitchFamily="34" charset="-128"/>
              </a:rPr>
            </a:br>
            <a:r>
              <a:rPr lang="en-US" altLang="en-US" sz="1350" dirty="0">
                <a:latin typeface="Arial Unicode MS" panose="020B0604020202020204" pitchFamily="34" charset="-128"/>
              </a:rPr>
              <a:t>Ελένη, Παρίσι, 19</a:t>
            </a:r>
            <a:r>
              <a:rPr lang="en-US" altLang="en-US" sz="1350" dirty="0"/>
              <a:t> </a:t>
            </a:r>
            <a:endParaRPr lang="el-GR" altLang="en-US" sz="1350" dirty="0"/>
          </a:p>
          <a:p>
            <a:pPr marL="0" indent="0" eaLnBrk="0" fontAlgn="base" hangingPunct="0">
              <a:lnSpc>
                <a:spcPct val="100000"/>
              </a:lnSpc>
              <a:spcBef>
                <a:spcPct val="0"/>
              </a:spcBef>
              <a:spcAft>
                <a:spcPct val="0"/>
              </a:spcAft>
              <a:buNone/>
            </a:pPr>
            <a:endParaRPr lang="en-US" altLang="en-US" sz="135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350" dirty="0">
                <a:latin typeface="Arial" panose="020B0604020202020204" pitchFamily="34" charset="0"/>
              </a:rPr>
              <a:t>Επ</a:t>
            </a:r>
            <a:r>
              <a:rPr lang="en-US" altLang="en-US" sz="1350" dirty="0" err="1">
                <a:latin typeface="Arial" panose="020B0604020202020204" pitchFamily="34" charset="0"/>
              </a:rPr>
              <a:t>ιλέξτε</a:t>
            </a:r>
            <a:r>
              <a:rPr lang="en-US" altLang="en-US" sz="1350" dirty="0">
                <a:latin typeface="Arial" panose="020B0604020202020204" pitchFamily="34" charset="0"/>
              </a:rPr>
              <a:t> </a:t>
            </a:r>
            <a:r>
              <a:rPr lang="en-US" altLang="en-US" sz="1350" dirty="0" err="1">
                <a:latin typeface="Arial" panose="020B0604020202020204" pitchFamily="34" charset="0"/>
              </a:rPr>
              <a:t>το</a:t>
            </a:r>
            <a:r>
              <a:rPr lang="en-US" altLang="en-US" sz="1350" dirty="0">
                <a:latin typeface="Arial" panose="020B0604020202020204" pitchFamily="34" charset="0"/>
              </a:rPr>
              <a:t> </a:t>
            </a:r>
            <a:r>
              <a:rPr lang="en-US" altLang="en-US" sz="1350" dirty="0" err="1">
                <a:latin typeface="Arial" panose="020B0604020202020204" pitchFamily="34" charset="0"/>
              </a:rPr>
              <a:t>κείμενο</a:t>
            </a:r>
            <a:r>
              <a:rPr lang="en-US" altLang="en-US" sz="1350" dirty="0">
                <a:latin typeface="Arial" panose="020B0604020202020204" pitchFamily="34" charset="0"/>
              </a:rPr>
              <a:t> π</a:t>
            </a:r>
            <a:r>
              <a:rPr lang="en-US" altLang="en-US" sz="1350" dirty="0" err="1">
                <a:latin typeface="Arial" panose="020B0604020202020204" pitchFamily="34" charset="0"/>
              </a:rPr>
              <a:t>ρος</a:t>
            </a:r>
            <a:r>
              <a:rPr lang="en-US" altLang="en-US" sz="1350" dirty="0">
                <a:latin typeface="Arial" panose="020B0604020202020204" pitchFamily="34" charset="0"/>
              </a:rPr>
              <a:t> </a:t>
            </a:r>
            <a:r>
              <a:rPr lang="en-US" altLang="en-US" sz="1350" dirty="0" err="1">
                <a:latin typeface="Arial" panose="020B0604020202020204" pitchFamily="34" charset="0"/>
              </a:rPr>
              <a:t>μετ</a:t>
            </a:r>
            <a:r>
              <a:rPr lang="en-US" altLang="en-US" sz="1350" dirty="0">
                <a:latin typeface="Arial" panose="020B0604020202020204" pitchFamily="34" charset="0"/>
              </a:rPr>
              <a:t>ατροπή και εκτελέσετε την εντολή μενού</a:t>
            </a:r>
            <a:r>
              <a:rPr lang="en-US" altLang="en-US" sz="1350" i="1" dirty="0">
                <a:latin typeface="Arial" panose="020B0604020202020204" pitchFamily="34" charset="0"/>
              </a:rPr>
              <a:t> Πίνακας &gt; Μετατροπή &gt; Μετατροπή κειμένου σε πίνακα</a:t>
            </a:r>
            <a:endParaRPr lang="en-US" altLang="en-US" sz="1350" dirty="0">
              <a:latin typeface="Arial" panose="020B0604020202020204" pitchFamily="34" charset="0"/>
            </a:endParaRPr>
          </a:p>
          <a:p>
            <a:pPr marL="0" indent="0" eaLnBrk="0" fontAlgn="base" hangingPunct="0">
              <a:lnSpc>
                <a:spcPct val="100000"/>
              </a:lnSpc>
              <a:spcBef>
                <a:spcPct val="0"/>
              </a:spcBef>
              <a:spcAft>
                <a:spcPct val="0"/>
              </a:spcAft>
              <a:buNone/>
            </a:pPr>
            <a:endParaRPr lang="en-US" altLang="en-US" sz="1350" dirty="0">
              <a:latin typeface="Arial" panose="020B0604020202020204" pitchFamily="34" charset="0"/>
            </a:endParaRPr>
          </a:p>
        </p:txBody>
      </p:sp>
      <p:pic>
        <p:nvPicPr>
          <p:cNvPr id="6" name="Picture 5">
            <a:extLst>
              <a:ext uri="{FF2B5EF4-FFF2-40B4-BE49-F238E27FC236}">
                <a16:creationId xmlns:a16="http://schemas.microsoft.com/office/drawing/2014/main" id="{E523684D-FE50-1E92-90C6-8C90E564F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887" y="4690262"/>
            <a:ext cx="3750469" cy="342900"/>
          </a:xfrm>
          <a:prstGeom prst="rect">
            <a:avLst/>
          </a:prstGeom>
        </p:spPr>
      </p:pic>
      <p:sp>
        <p:nvSpPr>
          <p:cNvPr id="7" name="Footer Placeholder 6">
            <a:extLst>
              <a:ext uri="{FF2B5EF4-FFF2-40B4-BE49-F238E27FC236}">
                <a16:creationId xmlns:a16="http://schemas.microsoft.com/office/drawing/2014/main" id="{243183D7-FFED-9046-B029-2112BEEA25E4}"/>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134122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027F862-7E8C-796D-8660-B2FEBC5D5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01" y="1240720"/>
            <a:ext cx="2928807" cy="42492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7BB3967-B5F4-1458-AA5B-355BDB223AFF}"/>
              </a:ext>
            </a:extLst>
          </p:cNvPr>
          <p:cNvSpPr>
            <a:spLocks noGrp="1"/>
          </p:cNvSpPr>
          <p:nvPr>
            <p:ph idx="1"/>
          </p:nvPr>
        </p:nvSpPr>
        <p:spPr>
          <a:xfrm>
            <a:off x="4421221" y="2345582"/>
            <a:ext cx="4094129" cy="3144390"/>
          </a:xfrm>
        </p:spPr>
        <p:txBody>
          <a:bodyPr>
            <a:normAutofit/>
          </a:bodyPr>
          <a:lstStyle/>
          <a:p>
            <a:r>
              <a:rPr lang="el-GR" sz="1800"/>
              <a:t>Όταν εμφανιστεί το παράθυρο διαλόγου </a:t>
            </a:r>
            <a:r>
              <a:rPr lang="el-GR" sz="1800" i="1"/>
              <a:t>Μετατροπή κειμένου σε πίνακα</a:t>
            </a:r>
            <a:r>
              <a:rPr lang="el-GR" sz="1800"/>
              <a:t>, ορίστε το διαχωριστικό κειμένου τον χαρακτήρα κόμμα (,) και την πρώτη γραμμή ως κεφαλίδα.</a:t>
            </a:r>
            <a:endParaRPr lang="en-US" sz="1800"/>
          </a:p>
        </p:txBody>
      </p:sp>
      <p:sp>
        <p:nvSpPr>
          <p:cNvPr id="6" name="Footer Placeholder 5">
            <a:extLst>
              <a:ext uri="{FF2B5EF4-FFF2-40B4-BE49-F238E27FC236}">
                <a16:creationId xmlns:a16="http://schemas.microsoft.com/office/drawing/2014/main" id="{F05CBD18-E39D-C64B-9393-4821A2B272A7}"/>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986962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with black text&#10;&#10;Description automatically generated">
            <a:extLst>
              <a:ext uri="{FF2B5EF4-FFF2-40B4-BE49-F238E27FC236}">
                <a16:creationId xmlns:a16="http://schemas.microsoft.com/office/drawing/2014/main" id="{5C228033-4CDB-0181-92BE-C1ED20640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506" y="1385628"/>
            <a:ext cx="6670989" cy="2218104"/>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83FDF7F1-206D-0C0F-1389-8236412A82F0}"/>
              </a:ext>
            </a:extLst>
          </p:cNvPr>
          <p:cNvSpPr>
            <a:spLocks noGrp="1"/>
          </p:cNvSpPr>
          <p:nvPr>
            <p:ph idx="1"/>
          </p:nvPr>
        </p:nvSpPr>
        <p:spPr>
          <a:xfrm>
            <a:off x="3728126" y="3855764"/>
            <a:ext cx="4787225" cy="1662384"/>
          </a:xfrm>
        </p:spPr>
        <p:txBody>
          <a:bodyPr>
            <a:normAutofit/>
          </a:bodyPr>
          <a:lstStyle/>
          <a:p>
            <a:r>
              <a:rPr lang="el-GR" sz="1800"/>
              <a:t>Ο πίνακας θα δημιουργηθεί αυτόματα όπως φαίνεται στη παρακάτω εικόνα</a:t>
            </a:r>
            <a:endParaRPr lang="en-US" sz="1800"/>
          </a:p>
        </p:txBody>
      </p:sp>
      <p:sp>
        <p:nvSpPr>
          <p:cNvPr id="6" name="Footer Placeholder 5">
            <a:extLst>
              <a:ext uri="{FF2B5EF4-FFF2-40B4-BE49-F238E27FC236}">
                <a16:creationId xmlns:a16="http://schemas.microsoft.com/office/drawing/2014/main" id="{935DCF8E-9C34-4C09-FBFA-902FC9DC571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4228025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1013-87AE-664F-6D3C-4E24FA26A21D}"/>
              </a:ext>
            </a:extLst>
          </p:cNvPr>
          <p:cNvSpPr>
            <a:spLocks noGrp="1"/>
          </p:cNvSpPr>
          <p:nvPr>
            <p:ph type="title"/>
          </p:nvPr>
        </p:nvSpPr>
        <p:spPr/>
        <p:txBody>
          <a:bodyPr/>
          <a:lstStyle/>
          <a:p>
            <a:r>
              <a:rPr lang="en-US" dirty="0"/>
              <a:t>A</a:t>
            </a:r>
            <a:r>
              <a:rPr lang="el-GR" dirty="0"/>
              <a:t>σκήσεις</a:t>
            </a:r>
            <a:endParaRPr lang="en-US" dirty="0"/>
          </a:p>
        </p:txBody>
      </p:sp>
      <p:sp>
        <p:nvSpPr>
          <p:cNvPr id="3" name="Content Placeholder 2">
            <a:extLst>
              <a:ext uri="{FF2B5EF4-FFF2-40B4-BE49-F238E27FC236}">
                <a16:creationId xmlns:a16="http://schemas.microsoft.com/office/drawing/2014/main" id="{68839AE2-F976-40C0-3FE8-68FF58F84718}"/>
              </a:ext>
            </a:extLst>
          </p:cNvPr>
          <p:cNvSpPr>
            <a:spLocks noGrp="1"/>
          </p:cNvSpPr>
          <p:nvPr>
            <p:ph idx="1"/>
          </p:nvPr>
        </p:nvSpPr>
        <p:spPr/>
        <p:txBody>
          <a:bodyPr>
            <a:normAutofit/>
          </a:bodyPr>
          <a:lstStyle/>
          <a:p>
            <a:r>
              <a:rPr lang="el-GR" sz="1350" b="1" dirty="0">
                <a:latin typeface="Liberation Sans" panose="020B0604020202020204" pitchFamily="34" charset="0"/>
              </a:rPr>
              <a:t>Δημιουργήστε ένα πίνακα με 5 στήλες x 4 γραμμές, χωρίς κεφαλίδα, με περίγραμμα. Γεμίστε με τυχαίους αριθμούς.</a:t>
            </a:r>
          </a:p>
          <a:p>
            <a:r>
              <a:rPr lang="el-GR" sz="1350" b="1" dirty="0">
                <a:latin typeface="Liberation Sans" panose="020B0604020202020204" pitchFamily="34" charset="0"/>
              </a:rPr>
              <a:t>Δημιουργήστε ένα πίνακα με 2 στήλες x 4 γραμμές, με κεφαλίδα, χωρίς περίγραμμα. Γεμίστε με φρούτα και λαχανικά.</a:t>
            </a:r>
          </a:p>
          <a:p>
            <a:pPr rtl="0"/>
            <a:r>
              <a:rPr lang="el-GR" sz="1350" b="1" dirty="0">
                <a:latin typeface="Liberation Sans" panose="020B0604020202020204" pitchFamily="34" charset="0"/>
              </a:rPr>
              <a:t>Δημιουργήστε ένα πίνακα από το παρακάτω κείμενο διαχωρισμένο με κόμματα, χωρίς κεφαλίδα, με περίγραμμα.</a:t>
            </a:r>
          </a:p>
          <a:p>
            <a:pPr marL="0" indent="0">
              <a:lnSpc>
                <a:spcPct val="120000"/>
              </a:lnSpc>
              <a:buNone/>
            </a:pPr>
            <a:r>
              <a:rPr lang="el-GR" sz="1275" dirty="0"/>
              <a:t>Όνομα, Επίθετο, Μάθημα, Βαθμός</a:t>
            </a:r>
          </a:p>
          <a:p>
            <a:pPr marL="0" indent="0">
              <a:lnSpc>
                <a:spcPct val="120000"/>
              </a:lnSpc>
              <a:buNone/>
            </a:pPr>
            <a:r>
              <a:rPr lang="el-GR" sz="1275" dirty="0"/>
              <a:t>Μαρία, Πετρίδη, Μαθηματικά, 15</a:t>
            </a:r>
          </a:p>
          <a:p>
            <a:pPr marL="0" indent="0">
              <a:lnSpc>
                <a:spcPct val="120000"/>
              </a:lnSpc>
              <a:buNone/>
            </a:pPr>
            <a:r>
              <a:rPr lang="el-GR" sz="1275" dirty="0"/>
              <a:t>Κώστας, Παπαδόπουλος, Γλώσσα, 16</a:t>
            </a:r>
          </a:p>
          <a:p>
            <a:pPr marL="0" indent="0">
              <a:lnSpc>
                <a:spcPct val="120000"/>
              </a:lnSpc>
              <a:buNone/>
            </a:pPr>
            <a:r>
              <a:rPr lang="el-GR" sz="1275" dirty="0"/>
              <a:t>Ελένη, Κανάρη, Φυσική, 18</a:t>
            </a:r>
          </a:p>
          <a:p>
            <a:endParaRPr lang="en-US" dirty="0"/>
          </a:p>
        </p:txBody>
      </p:sp>
      <p:sp>
        <p:nvSpPr>
          <p:cNvPr id="4" name="Footer Placeholder 3">
            <a:extLst>
              <a:ext uri="{FF2B5EF4-FFF2-40B4-BE49-F238E27FC236}">
                <a16:creationId xmlns:a16="http://schemas.microsoft.com/office/drawing/2014/main" id="{0B95B882-88B1-A648-0D5E-EDD0B9C1A0BE}"/>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404222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6C02-6E09-F3FC-098E-6EBDA6F9770D}"/>
              </a:ext>
            </a:extLst>
          </p:cNvPr>
          <p:cNvSpPr>
            <a:spLocks noGrp="1"/>
          </p:cNvSpPr>
          <p:nvPr>
            <p:ph type="title"/>
          </p:nvPr>
        </p:nvSpPr>
        <p:spPr/>
        <p:txBody>
          <a:bodyPr/>
          <a:lstStyle/>
          <a:p>
            <a:r>
              <a:rPr lang="el-GR" b="1" dirty="0"/>
              <a:t>Εισαγωγή στις τεχνοτροπίες</a:t>
            </a:r>
            <a:br>
              <a:rPr lang="el-GR" b="1" dirty="0"/>
            </a:br>
            <a:endParaRPr lang="en-US" dirty="0"/>
          </a:p>
        </p:txBody>
      </p:sp>
      <p:sp>
        <p:nvSpPr>
          <p:cNvPr id="3" name="Content Placeholder 2">
            <a:extLst>
              <a:ext uri="{FF2B5EF4-FFF2-40B4-BE49-F238E27FC236}">
                <a16:creationId xmlns:a16="http://schemas.microsoft.com/office/drawing/2014/main" id="{6A25865C-00DA-29FC-B842-078C3847A5DD}"/>
              </a:ext>
            </a:extLst>
          </p:cNvPr>
          <p:cNvSpPr>
            <a:spLocks noGrp="1"/>
          </p:cNvSpPr>
          <p:nvPr>
            <p:ph idx="1"/>
          </p:nvPr>
        </p:nvSpPr>
        <p:spPr>
          <a:xfrm>
            <a:off x="628650" y="2226469"/>
            <a:ext cx="7886700" cy="1584474"/>
          </a:xfrm>
        </p:spPr>
        <p:txBody>
          <a:bodyPr/>
          <a:lstStyle/>
          <a:p>
            <a:r>
              <a:rPr lang="el-GR" sz="1500" b="1" dirty="0"/>
              <a:t>Τι είναι οι τεχνοτροπίες;</a:t>
            </a:r>
          </a:p>
          <a:p>
            <a:r>
              <a:rPr lang="el-GR" sz="1500" dirty="0"/>
              <a:t>Οι περισσότεροι συνηθίζουν να δημιουργούν έγγραφα σύμφωνα με φυσικά χαρακτηριστικά. Για παράδειγμα, για την μορφοποίηση ενός τίτλου, μπορείτε να ορίσετε τον τύπο, μέγεθος και το βάρος γραμματοσειράς (για παράδειγμα: Helvetica 18pt, έντονα). Αυτή η τεχνική που χρησιμοποιούν οι περισσότεροι και χρησιμοποιούμε μέχρι τώρα σε αυτό το μάθημα ονομάζεται</a:t>
            </a:r>
            <a:r>
              <a:rPr lang="el-GR" sz="1500" b="1" dirty="0"/>
              <a:t> άμεση μορφοποίηση.</a:t>
            </a:r>
            <a:endParaRPr lang="el-GR" sz="1500" dirty="0"/>
          </a:p>
          <a:p>
            <a:endParaRPr lang="en-US" dirty="0"/>
          </a:p>
        </p:txBody>
      </p:sp>
      <p:sp>
        <p:nvSpPr>
          <p:cNvPr id="4" name="Footer Placeholder 3">
            <a:extLst>
              <a:ext uri="{FF2B5EF4-FFF2-40B4-BE49-F238E27FC236}">
                <a16:creationId xmlns:a16="http://schemas.microsoft.com/office/drawing/2014/main" id="{13355869-8FC9-1C4E-CA7A-4A7B5C14B73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223750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D96C-2A74-1D7F-6342-5C7401453411}"/>
              </a:ext>
            </a:extLst>
          </p:cNvPr>
          <p:cNvSpPr>
            <a:spLocks noGrp="1"/>
          </p:cNvSpPr>
          <p:nvPr>
            <p:ph type="title"/>
          </p:nvPr>
        </p:nvSpPr>
        <p:spPr/>
        <p:txBody>
          <a:bodyPr/>
          <a:lstStyle/>
          <a:p>
            <a:r>
              <a:rPr lang="el-GR" b="1" dirty="0"/>
              <a:t>Το παράθυρο Τεχνοτροπία παραγράφου</a:t>
            </a:r>
            <a:br>
              <a:rPr lang="el-GR" b="1" dirty="0"/>
            </a:br>
            <a:endParaRPr lang="en-US" dirty="0"/>
          </a:p>
        </p:txBody>
      </p:sp>
      <p:sp>
        <p:nvSpPr>
          <p:cNvPr id="3" name="Content Placeholder 2">
            <a:extLst>
              <a:ext uri="{FF2B5EF4-FFF2-40B4-BE49-F238E27FC236}">
                <a16:creationId xmlns:a16="http://schemas.microsoft.com/office/drawing/2014/main" id="{D30AE88E-0162-F64D-190F-322E8D273FEB}"/>
              </a:ext>
            </a:extLst>
          </p:cNvPr>
          <p:cNvSpPr>
            <a:spLocks noGrp="1"/>
          </p:cNvSpPr>
          <p:nvPr>
            <p:ph idx="1"/>
          </p:nvPr>
        </p:nvSpPr>
        <p:spPr>
          <a:xfrm>
            <a:off x="628650" y="2226469"/>
            <a:ext cx="7886700" cy="905465"/>
          </a:xfrm>
        </p:spPr>
        <p:txBody>
          <a:bodyPr>
            <a:normAutofit/>
          </a:bodyPr>
          <a:lstStyle/>
          <a:p>
            <a:r>
              <a:rPr lang="el-GR" sz="1050"/>
              <a:t>Για περισσότερες ρυθμίσεις και επιλογές μπορείτε να χρησιμοποιήσετε το παράθυρο Τεχνοτροπία παραγράφου. Για να ανοίξετε αυτό το παράθυρο, κάντε δεξί κλικ οπουδήποτε σε μια παράγραφο και επιλέξτε </a:t>
            </a:r>
            <a:r>
              <a:rPr lang="el-GR" sz="1050" i="1"/>
              <a:t>Επεξεργασία τεχνοτροπία παραγράφου</a:t>
            </a:r>
            <a:r>
              <a:rPr lang="el-GR" sz="1050"/>
              <a:t> από το μενού περιβάλλοντος.</a:t>
            </a:r>
            <a:endParaRPr lang="en-US" sz="1500" dirty="0"/>
          </a:p>
        </p:txBody>
      </p:sp>
      <p:pic>
        <p:nvPicPr>
          <p:cNvPr id="5" name="Picture 4" descr="A screenshot of a computer&#10;&#10;Description automatically generated">
            <a:extLst>
              <a:ext uri="{FF2B5EF4-FFF2-40B4-BE49-F238E27FC236}">
                <a16:creationId xmlns:a16="http://schemas.microsoft.com/office/drawing/2014/main" id="{8024A429-44E1-7A1D-EBE8-BCC5C960E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156" y="2909582"/>
            <a:ext cx="2071688" cy="614363"/>
          </a:xfrm>
          <a:prstGeom prst="rect">
            <a:avLst/>
          </a:prstGeom>
        </p:spPr>
      </p:pic>
      <p:sp>
        <p:nvSpPr>
          <p:cNvPr id="7" name="TextBox 6">
            <a:extLst>
              <a:ext uri="{FF2B5EF4-FFF2-40B4-BE49-F238E27FC236}">
                <a16:creationId xmlns:a16="http://schemas.microsoft.com/office/drawing/2014/main" id="{7BFE643A-DA44-C15D-4F9E-D75B7A77B1A6}"/>
              </a:ext>
            </a:extLst>
          </p:cNvPr>
          <p:cNvSpPr txBox="1"/>
          <p:nvPr/>
        </p:nvSpPr>
        <p:spPr>
          <a:xfrm>
            <a:off x="628650" y="3641237"/>
            <a:ext cx="8225639" cy="253916"/>
          </a:xfrm>
          <a:prstGeom prst="rect">
            <a:avLst/>
          </a:prstGeom>
          <a:noFill/>
        </p:spPr>
        <p:txBody>
          <a:bodyPr wrap="square">
            <a:spAutoFit/>
          </a:bodyPr>
          <a:lstStyle/>
          <a:p>
            <a:r>
              <a:rPr lang="el-GR" sz="1050" dirty="0"/>
              <a:t>Αυτή η εντολή εμφανίζει το Παράθυρο Τεχνοτροπία παραγράφου. Το τρέχον στυλ εμφανίζεται στο πεδίο </a:t>
            </a:r>
            <a:r>
              <a:rPr lang="el-GR" sz="1050" i="1" dirty="0"/>
              <a:t>Όνομα</a:t>
            </a:r>
            <a:r>
              <a:rPr lang="el-GR" sz="1050" dirty="0"/>
              <a:t> στην καρτέλα Οργανωτής.</a:t>
            </a:r>
            <a:endParaRPr lang="en-US" sz="1050" dirty="0"/>
          </a:p>
        </p:txBody>
      </p:sp>
      <p:pic>
        <p:nvPicPr>
          <p:cNvPr id="9" name="Picture 8" descr="A screenshot of a computer&#10;&#10;Description automatically generated">
            <a:extLst>
              <a:ext uri="{FF2B5EF4-FFF2-40B4-BE49-F238E27FC236}">
                <a16:creationId xmlns:a16="http://schemas.microsoft.com/office/drawing/2014/main" id="{C03FD04C-A194-5665-0C23-1D9443552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303" y="3872069"/>
            <a:ext cx="2593394" cy="1994109"/>
          </a:xfrm>
          <a:prstGeom prst="rect">
            <a:avLst/>
          </a:prstGeom>
        </p:spPr>
      </p:pic>
      <p:sp>
        <p:nvSpPr>
          <p:cNvPr id="10" name="Footer Placeholder 9">
            <a:extLst>
              <a:ext uri="{FF2B5EF4-FFF2-40B4-BE49-F238E27FC236}">
                <a16:creationId xmlns:a16="http://schemas.microsoft.com/office/drawing/2014/main" id="{F491BBB9-A42F-0632-F02A-6CDDB8174A40}"/>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978381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6940-69E3-16D6-0EF1-60D0FDE46526}"/>
              </a:ext>
            </a:extLst>
          </p:cNvPr>
          <p:cNvSpPr>
            <a:spLocks noGrp="1"/>
          </p:cNvSpPr>
          <p:nvPr>
            <p:ph type="title"/>
          </p:nvPr>
        </p:nvSpPr>
        <p:spPr/>
        <p:txBody>
          <a:bodyPr/>
          <a:lstStyle/>
          <a:p>
            <a:r>
              <a:rPr lang="el-GR" dirty="0"/>
              <a:t>Εργασία με τεχνοτροπίες</a:t>
            </a:r>
            <a:endParaRPr lang="en-US" dirty="0"/>
          </a:p>
        </p:txBody>
      </p:sp>
      <p:sp>
        <p:nvSpPr>
          <p:cNvPr id="3" name="Content Placeholder 2">
            <a:extLst>
              <a:ext uri="{FF2B5EF4-FFF2-40B4-BE49-F238E27FC236}">
                <a16:creationId xmlns:a16="http://schemas.microsoft.com/office/drawing/2014/main" id="{6F4C6A9E-03EA-131A-AEAD-06AB1B15F4DC}"/>
              </a:ext>
            </a:extLst>
          </p:cNvPr>
          <p:cNvSpPr>
            <a:spLocks noGrp="1"/>
          </p:cNvSpPr>
          <p:nvPr>
            <p:ph idx="1"/>
          </p:nvPr>
        </p:nvSpPr>
        <p:spPr/>
        <p:txBody>
          <a:bodyPr/>
          <a:lstStyle/>
          <a:p>
            <a:r>
              <a:rPr lang="el-GR" dirty="0"/>
              <a:t>Κατεβάστε το αρχείο από μάθημα 5 </a:t>
            </a:r>
            <a:endParaRPr lang="en-US" dirty="0"/>
          </a:p>
        </p:txBody>
      </p:sp>
      <p:sp>
        <p:nvSpPr>
          <p:cNvPr id="4" name="Footer Placeholder 3">
            <a:extLst>
              <a:ext uri="{FF2B5EF4-FFF2-40B4-BE49-F238E27FC236}">
                <a16:creationId xmlns:a16="http://schemas.microsoft.com/office/drawing/2014/main" id="{A688983E-F568-900E-6F9F-9F36430FFB4B}"/>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193582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4613470" y="486184"/>
            <a:ext cx="4047928" cy="1325563"/>
          </a:xfrm>
        </p:spPr>
        <p:txBody>
          <a:bodyPr>
            <a:normAutofit/>
          </a:bodyPr>
          <a:lstStyle/>
          <a:p>
            <a:pPr eaLnBrk="1" fontAlgn="auto" hangingPunct="1">
              <a:spcAft>
                <a:spcPts val="0"/>
              </a:spcAft>
              <a:defRPr/>
            </a:pPr>
            <a:r>
              <a:rPr lang="en-US" dirty="0"/>
              <a:t>Writer</a:t>
            </a:r>
            <a:endParaRPr lang="el-GR" dirty="0"/>
          </a:p>
        </p:txBody>
      </p:sp>
      <p:pic>
        <p:nvPicPr>
          <p:cNvPr id="5" name="Εικόνα 4">
            <a:extLst>
              <a:ext uri="{FF2B5EF4-FFF2-40B4-BE49-F238E27FC236}">
                <a16:creationId xmlns:a16="http://schemas.microsoft.com/office/drawing/2014/main" id="{54C63B5F-2C35-C55B-51D8-26C1A6E0B614}"/>
              </a:ext>
            </a:extLst>
          </p:cNvPr>
          <p:cNvPicPr>
            <a:picLocks noChangeAspect="1"/>
          </p:cNvPicPr>
          <p:nvPr/>
        </p:nvPicPr>
        <p:blipFill rotWithShape="1">
          <a:blip r:embed="rId2"/>
          <a:srcRect l="4980" t="44960" r="58503" b="26061"/>
          <a:stretch/>
        </p:blipFill>
        <p:spPr>
          <a:xfrm>
            <a:off x="5702142" y="3110980"/>
            <a:ext cx="3416775" cy="1694666"/>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8202" name="Freeform: Shape 820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Εικόνα 2">
            <a:extLst>
              <a:ext uri="{FF2B5EF4-FFF2-40B4-BE49-F238E27FC236}">
                <a16:creationId xmlns:a16="http://schemas.microsoft.com/office/drawing/2014/main" id="{7583DE5F-3EBB-ED42-D077-2AC2968AD607}"/>
              </a:ext>
            </a:extLst>
          </p:cNvPr>
          <p:cNvPicPr>
            <a:picLocks noChangeAspect="1"/>
          </p:cNvPicPr>
          <p:nvPr/>
        </p:nvPicPr>
        <p:blipFill rotWithShape="1">
          <a:blip r:embed="rId3"/>
          <a:srcRect t="21944" r="79137" b="62600"/>
          <a:stretch/>
        </p:blipFill>
        <p:spPr>
          <a:xfrm>
            <a:off x="5965097" y="982831"/>
            <a:ext cx="3416775" cy="1582036"/>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8195" name="Rectangle 3"/>
          <p:cNvSpPr>
            <a:spLocks noGrp="1" noChangeArrowheads="1"/>
          </p:cNvSpPr>
          <p:nvPr>
            <p:ph idx="1"/>
          </p:nvPr>
        </p:nvSpPr>
        <p:spPr>
          <a:xfrm>
            <a:off x="458769" y="616641"/>
            <a:ext cx="4047928" cy="4351338"/>
          </a:xfrm>
        </p:spPr>
        <p:txBody>
          <a:bodyPr>
            <a:normAutofit/>
          </a:bodyPr>
          <a:lstStyle/>
          <a:p>
            <a:pPr marL="365760" indent="-256032" eaLnBrk="1" fontAlgn="auto" hangingPunct="1">
              <a:spcAft>
                <a:spcPts val="0"/>
              </a:spcAft>
              <a:buFontTx/>
              <a:buNone/>
              <a:defRPr/>
            </a:pPr>
            <a:r>
              <a:rPr lang="el-GR" sz="1900" b="1" dirty="0"/>
              <a:t>Αποθήκευση κειμένου</a:t>
            </a:r>
          </a:p>
          <a:p>
            <a:pPr marL="365760" indent="-256032" eaLnBrk="1" fontAlgn="auto" hangingPunct="1">
              <a:spcAft>
                <a:spcPts val="0"/>
              </a:spcAft>
              <a:buFont typeface="Wingdings 3"/>
              <a:buChar char=""/>
              <a:defRPr/>
            </a:pPr>
            <a:endParaRPr lang="el-GR" sz="1900" dirty="0"/>
          </a:p>
          <a:p>
            <a:pPr marL="365760" indent="-256032" eaLnBrk="1" fontAlgn="auto" hangingPunct="1">
              <a:spcAft>
                <a:spcPts val="0"/>
              </a:spcAft>
              <a:buFont typeface="Wingdings 3"/>
              <a:buChar char=""/>
              <a:defRPr/>
            </a:pPr>
            <a:r>
              <a:rPr lang="el-GR" sz="1900" dirty="0"/>
              <a:t>Έναρξη-&gt; Αποθήκευση ή Αποθήκευση ως…</a:t>
            </a:r>
          </a:p>
          <a:p>
            <a:pPr marL="365760" indent="-256032" eaLnBrk="1" fontAlgn="auto" hangingPunct="1">
              <a:spcAft>
                <a:spcPts val="0"/>
              </a:spcAft>
              <a:buFont typeface="Wingdings 3"/>
              <a:buChar char=""/>
              <a:defRPr/>
            </a:pPr>
            <a:endParaRPr lang="el-GR" sz="1900" dirty="0"/>
          </a:p>
          <a:p>
            <a:pPr marL="365760" indent="-256032" eaLnBrk="1" fontAlgn="auto" hangingPunct="1">
              <a:spcAft>
                <a:spcPts val="0"/>
              </a:spcAft>
              <a:buFont typeface="Wingdings 3"/>
              <a:buChar char=""/>
              <a:defRPr/>
            </a:pPr>
            <a:r>
              <a:rPr lang="el-GR" sz="1900" dirty="0"/>
              <a:t>Στο καινούργιο παράθυρο που ανοίγει μου δίνονται διάφορες επιλογές. (Που θα γίνει η αποθήκευση, Όνομα αρχείου, Τύπος αρχείου </a:t>
            </a:r>
            <a:r>
              <a:rPr lang="el-GR" sz="1900" dirty="0" err="1"/>
              <a:t>κλπ</a:t>
            </a:r>
            <a:r>
              <a:rPr lang="el-GR" sz="1900" dirty="0"/>
              <a:t> )</a:t>
            </a:r>
          </a:p>
          <a:p>
            <a:pPr marL="365760" indent="-256032" eaLnBrk="1" fontAlgn="auto" hangingPunct="1">
              <a:spcAft>
                <a:spcPts val="0"/>
              </a:spcAft>
              <a:buFont typeface="Wingdings 3"/>
              <a:buChar char=""/>
              <a:defRPr/>
            </a:pPr>
            <a:endParaRPr lang="el-GR" sz="1900" dirty="0"/>
          </a:p>
          <a:p>
            <a:pPr marL="365760" indent="-256032" eaLnBrk="1" fontAlgn="auto" hangingPunct="1">
              <a:spcAft>
                <a:spcPts val="0"/>
              </a:spcAft>
              <a:buFont typeface="Wingdings 3"/>
              <a:buChar char=""/>
              <a:defRPr/>
            </a:pPr>
            <a:r>
              <a:rPr lang="el-GR" sz="1900" dirty="0"/>
              <a:t>Αποθηκεύστε το αρχείο σας με το όνομα </a:t>
            </a:r>
            <a:r>
              <a:rPr lang="en-US" sz="1900" dirty="0" err="1"/>
              <a:t>onoma</a:t>
            </a:r>
            <a:r>
              <a:rPr lang="el-GR" sz="1900" dirty="0"/>
              <a:t> στο φάκελο με το ονοματεπώνυμό σας</a:t>
            </a:r>
          </a:p>
          <a:p>
            <a:pPr marL="365760" indent="-256032" eaLnBrk="1" fontAlgn="auto" hangingPunct="1">
              <a:spcAft>
                <a:spcPts val="0"/>
              </a:spcAft>
              <a:buFont typeface="Wingdings 3"/>
              <a:buChar char=""/>
              <a:defRPr/>
            </a:pPr>
            <a:endParaRPr lang="el-GR" sz="1900" dirty="0"/>
          </a:p>
          <a:p>
            <a:pPr marL="365760" indent="-256032" eaLnBrk="1" fontAlgn="auto" hangingPunct="1">
              <a:spcAft>
                <a:spcPts val="0"/>
              </a:spcAft>
              <a:buFont typeface="Wingdings 3"/>
              <a:buChar char=""/>
              <a:defRPr/>
            </a:pPr>
            <a:endParaRPr lang="el-GR" sz="1900" dirty="0"/>
          </a:p>
        </p:txBody>
      </p:sp>
      <p:sp>
        <p:nvSpPr>
          <p:cNvPr id="8204" name="Arc 8203">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2E3C0-8420-DEC2-BB07-48C518167711}"/>
              </a:ext>
            </a:extLst>
          </p:cNvPr>
          <p:cNvSpPr>
            <a:spLocks noGrp="1"/>
          </p:cNvSpPr>
          <p:nvPr>
            <p:ph type="title"/>
          </p:nvPr>
        </p:nvSpPr>
        <p:spPr>
          <a:xfrm>
            <a:off x="4421221" y="1216870"/>
            <a:ext cx="4094129" cy="994172"/>
          </a:xfrm>
        </p:spPr>
        <p:txBody>
          <a:bodyPr>
            <a:normAutofit/>
          </a:bodyPr>
          <a:lstStyle/>
          <a:p>
            <a:r>
              <a:rPr lang="el-GR" sz="2775" b="1"/>
              <a:t>Πίνακας περιεχομένων</a:t>
            </a:r>
            <a:br>
              <a:rPr lang="el-GR" sz="2775" b="1"/>
            </a:br>
            <a:endParaRPr lang="en-US" sz="2775"/>
          </a:p>
        </p:txBody>
      </p:sp>
      <p:pic>
        <p:nvPicPr>
          <p:cNvPr id="7" name="Picture 6" descr="A diagram of a brief history of the republic&#10;&#10;Description automatically generated">
            <a:extLst>
              <a:ext uri="{FF2B5EF4-FFF2-40B4-BE49-F238E27FC236}">
                <a16:creationId xmlns:a16="http://schemas.microsoft.com/office/drawing/2014/main" id="{3ACDA56A-182A-0230-F97F-0DCA61C4F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87" y="2715921"/>
            <a:ext cx="3583036" cy="129885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9E62084E-7E48-435A-291C-99176E537729}"/>
              </a:ext>
            </a:extLst>
          </p:cNvPr>
          <p:cNvSpPr>
            <a:spLocks noGrp="1"/>
          </p:cNvSpPr>
          <p:nvPr>
            <p:ph idx="1"/>
          </p:nvPr>
        </p:nvSpPr>
        <p:spPr>
          <a:xfrm>
            <a:off x="4421221" y="2345582"/>
            <a:ext cx="4094129" cy="3144390"/>
          </a:xfrm>
        </p:spPr>
        <p:txBody>
          <a:bodyPr>
            <a:normAutofit/>
          </a:bodyPr>
          <a:lstStyle/>
          <a:p>
            <a:r>
              <a:rPr lang="el-GR" sz="1650"/>
              <a:t>Η λειτουργία </a:t>
            </a:r>
            <a:r>
              <a:rPr lang="el-GR" sz="1650" b="1"/>
              <a:t>πίνακα περιεχομένων</a:t>
            </a:r>
            <a:r>
              <a:rPr lang="el-GR" sz="1650"/>
              <a:t> του Writer σάς επιτρέπει να δημιουργήσετε έναν αυτοματοποιημένο πίνακα περιεχομένων από τις επικεφαλίδες του εγγράφου σας. Αυτές οι καταχωρίσεις δημιουργούνται αυτόματα ως υπερσύνδεσμοι στον πίνακα. Κάθε φορά που γίνονται αλλαγές στο κείμενο μιας επικεφαλίδας στο σώμα του εγγράφου, αυτές οι αλλαγές εμφανίζονται αυτόματα μετά την ενημέρωση του πίνακα.</a:t>
            </a:r>
            <a:endParaRPr lang="en-US" sz="1650"/>
          </a:p>
        </p:txBody>
      </p:sp>
      <p:sp>
        <p:nvSpPr>
          <p:cNvPr id="8" name="Footer Placeholder 7">
            <a:extLst>
              <a:ext uri="{FF2B5EF4-FFF2-40B4-BE49-F238E27FC236}">
                <a16:creationId xmlns:a16="http://schemas.microsoft.com/office/drawing/2014/main" id="{33BF2537-4B0A-5BB1-057D-D59CBC0D0EFF}"/>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3275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2628-7335-E79B-2E22-37E682B090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EB6A70-D5D3-88D2-B5ED-32CFC5D70FB4}"/>
              </a:ext>
            </a:extLst>
          </p:cNvPr>
          <p:cNvSpPr>
            <a:spLocks noGrp="1"/>
          </p:cNvSpPr>
          <p:nvPr>
            <p:ph idx="1"/>
          </p:nvPr>
        </p:nvSpPr>
        <p:spPr>
          <a:xfrm>
            <a:off x="628651" y="2226469"/>
            <a:ext cx="2963312" cy="2894807"/>
          </a:xfrm>
        </p:spPr>
        <p:txBody>
          <a:bodyPr/>
          <a:lstStyle/>
          <a:p>
            <a:r>
              <a:rPr lang="el-GR" sz="1350" b="1" dirty="0"/>
              <a:t>Δημιουργία πίνακα περιεχομένων</a:t>
            </a:r>
          </a:p>
          <a:p>
            <a:r>
              <a:rPr lang="el-GR" sz="1350" dirty="0"/>
              <a:t>Ένας Πίνακας Περιεχομένων ή (ΠΠ) δημιουργείται από τις επικεφαλίδες ενός εγγράφου. Πριν εισαγάγετε τον ΠΠ, βεβαιωθείτε ότι έχετε διαθρώσει σωστά και με συνέπεια το κείμενό με χρήση επικεφαλίδων. Για παράδειγμα, μπορείτε να χρησιμοποιήσετε το στυλ Επικεφαλίδα 1 για τους τίτλους των κεφαλαίων και τα στυλ Επικεφαλίδα 2 και 3 για τις υποενότητες των κεφαλαίων</a:t>
            </a:r>
          </a:p>
          <a:p>
            <a:endParaRPr lang="en-US" dirty="0"/>
          </a:p>
        </p:txBody>
      </p:sp>
      <p:sp>
        <p:nvSpPr>
          <p:cNvPr id="5" name="TextBox 4">
            <a:extLst>
              <a:ext uri="{FF2B5EF4-FFF2-40B4-BE49-F238E27FC236}">
                <a16:creationId xmlns:a16="http://schemas.microsoft.com/office/drawing/2014/main" id="{4E1E2600-388A-16A4-BE7C-4AD5AC13AE8B}"/>
              </a:ext>
            </a:extLst>
          </p:cNvPr>
          <p:cNvSpPr txBox="1"/>
          <p:nvPr/>
        </p:nvSpPr>
        <p:spPr>
          <a:xfrm>
            <a:off x="3942219" y="2226469"/>
            <a:ext cx="4573131" cy="1338828"/>
          </a:xfrm>
          <a:prstGeom prst="rect">
            <a:avLst/>
          </a:prstGeom>
          <a:noFill/>
        </p:spPr>
        <p:txBody>
          <a:bodyPr wrap="square">
            <a:spAutoFit/>
          </a:bodyPr>
          <a:lstStyle/>
          <a:p>
            <a:r>
              <a:rPr lang="el-GR" sz="1350" dirty="0"/>
              <a:t>Για να εισαγάγετε έναν ΠΠ:</a:t>
            </a:r>
          </a:p>
          <a:p>
            <a:pPr>
              <a:buFont typeface="+mj-lt"/>
              <a:buAutoNum type="arabicPeriod"/>
            </a:pPr>
            <a:r>
              <a:rPr lang="el-GR" sz="1350" dirty="0"/>
              <a:t>Τοποθετήστε το δρομέα στη θέση που θέλετε να εμφανίζεται (συνήθως στην αρχή του εγγράφου).</a:t>
            </a:r>
          </a:p>
          <a:p>
            <a:pPr>
              <a:buFont typeface="+mj-lt"/>
              <a:buAutoNum type="arabicPeriod"/>
            </a:pPr>
            <a:r>
              <a:rPr lang="el-GR" sz="1350" dirty="0"/>
              <a:t>Επιλέξτε την εντολή μενού:</a:t>
            </a:r>
            <a:br>
              <a:rPr lang="el-GR" sz="1350" dirty="0"/>
            </a:br>
            <a:r>
              <a:rPr lang="el-GR" sz="1350" i="1" dirty="0"/>
              <a:t>Εισαγωγή &gt; Πίνακας περιεχομένων και ευρετηρίο &gt; Πίνακας περιεχομένων</a:t>
            </a:r>
            <a:endParaRPr lang="el-GR" sz="1350" dirty="0"/>
          </a:p>
        </p:txBody>
      </p:sp>
      <p:pic>
        <p:nvPicPr>
          <p:cNvPr id="7" name="Picture 6">
            <a:extLst>
              <a:ext uri="{FF2B5EF4-FFF2-40B4-BE49-F238E27FC236}">
                <a16:creationId xmlns:a16="http://schemas.microsoft.com/office/drawing/2014/main" id="{0F091A04-29E4-66CE-D276-570172FD6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954" y="3918669"/>
            <a:ext cx="4261929" cy="525822"/>
          </a:xfrm>
          <a:prstGeom prst="rect">
            <a:avLst/>
          </a:prstGeom>
        </p:spPr>
      </p:pic>
      <p:sp>
        <p:nvSpPr>
          <p:cNvPr id="8" name="Footer Placeholder 7">
            <a:extLst>
              <a:ext uri="{FF2B5EF4-FFF2-40B4-BE49-F238E27FC236}">
                <a16:creationId xmlns:a16="http://schemas.microsoft.com/office/drawing/2014/main" id="{5E01897B-9302-7778-4F73-396308C2BDC8}"/>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465686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1E69E9EE-7D66-1A25-AE0F-EC801DFE1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790" y="2387858"/>
            <a:ext cx="3583036" cy="19527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itle 1">
            <a:extLst>
              <a:ext uri="{FF2B5EF4-FFF2-40B4-BE49-F238E27FC236}">
                <a16:creationId xmlns:a16="http://schemas.microsoft.com/office/drawing/2014/main" id="{F4B26DFD-64DF-FCF2-EB90-0E9185BD0887}"/>
              </a:ext>
            </a:extLst>
          </p:cNvPr>
          <p:cNvSpPr>
            <a:spLocks noGrp="1"/>
          </p:cNvSpPr>
          <p:nvPr>
            <p:ph type="title"/>
          </p:nvPr>
        </p:nvSpPr>
        <p:spPr>
          <a:xfrm>
            <a:off x="628651" y="1216870"/>
            <a:ext cx="3943350" cy="994172"/>
          </a:xfrm>
        </p:spPr>
        <p:txBody>
          <a:bodyPr>
            <a:normAutofit/>
          </a:bodyPr>
          <a:lstStyle/>
          <a:p>
            <a:endParaRPr lang="en-US"/>
          </a:p>
        </p:txBody>
      </p:sp>
      <p:sp>
        <p:nvSpPr>
          <p:cNvPr id="3" name="Content Placeholder 2">
            <a:extLst>
              <a:ext uri="{FF2B5EF4-FFF2-40B4-BE49-F238E27FC236}">
                <a16:creationId xmlns:a16="http://schemas.microsoft.com/office/drawing/2014/main" id="{6656F207-954B-DB9D-FA6A-A642213FBE58}"/>
              </a:ext>
            </a:extLst>
          </p:cNvPr>
          <p:cNvSpPr>
            <a:spLocks noGrp="1"/>
          </p:cNvSpPr>
          <p:nvPr>
            <p:ph idx="1"/>
          </p:nvPr>
        </p:nvSpPr>
        <p:spPr>
          <a:xfrm>
            <a:off x="628651" y="2345582"/>
            <a:ext cx="3943350" cy="3144390"/>
          </a:xfrm>
        </p:spPr>
        <p:txBody>
          <a:bodyPr>
            <a:normAutofit/>
          </a:bodyPr>
          <a:lstStyle/>
          <a:p>
            <a:r>
              <a:rPr lang="el-GR" sz="1800"/>
              <a:t>Με την παραπάνω εντολή θα εμφανιστεί το παράθυρο Εισαγωγή ευρετηρίου και ΠΠ. Μπορείτε να δείτε μια προεπισκόπηση του στην αριστερή πλευρά του παραθύρου. Πατήστε Εντάξει για να συνεχίσετε.</a:t>
            </a:r>
            <a:endParaRPr lang="en-US" sz="1800"/>
          </a:p>
        </p:txBody>
      </p:sp>
      <p:sp>
        <p:nvSpPr>
          <p:cNvPr id="6" name="Footer Placeholder 5">
            <a:extLst>
              <a:ext uri="{FF2B5EF4-FFF2-40B4-BE49-F238E27FC236}">
                <a16:creationId xmlns:a16="http://schemas.microsoft.com/office/drawing/2014/main" id="{A7702CF5-28C7-D284-E771-8F4CC86E5741}"/>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78765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5D86-A56B-4934-268B-1EB63C625770}"/>
              </a:ext>
            </a:extLst>
          </p:cNvPr>
          <p:cNvSpPr>
            <a:spLocks noGrp="1"/>
          </p:cNvSpPr>
          <p:nvPr>
            <p:ph type="title"/>
          </p:nvPr>
        </p:nvSpPr>
        <p:spPr>
          <a:xfrm>
            <a:off x="1143000" y="3369126"/>
            <a:ext cx="6858000" cy="1311280"/>
          </a:xfrm>
        </p:spPr>
        <p:txBody>
          <a:bodyPr vert="horz" lIns="68580" tIns="34290" rIns="68580" bIns="34290" rtlCol="0" anchor="b">
            <a:normAutofit/>
          </a:bodyPr>
          <a:lstStyle/>
          <a:p>
            <a:pPr algn="ctr"/>
            <a:r>
              <a:rPr lang="en-US" sz="1800" dirty="0"/>
              <a:t>Ο ΠΠ </a:t>
            </a:r>
            <a:r>
              <a:rPr lang="en-US" sz="1800" dirty="0" err="1"/>
              <a:t>δημιουργείτε</a:t>
            </a:r>
            <a:r>
              <a:rPr lang="en-US" sz="1800" dirty="0"/>
              <a:t> α</a:t>
            </a:r>
            <a:r>
              <a:rPr lang="en-US" sz="1800" dirty="0" err="1"/>
              <a:t>υτόμ</a:t>
            </a:r>
            <a:r>
              <a:rPr lang="en-US" sz="1800" dirty="0"/>
              <a:t>ατα στη θέση που ορίσμαμε και εμφανίζεται με γκρίζο φόντο. </a:t>
            </a:r>
            <a:r>
              <a:rPr lang="en-US" sz="1800" dirty="0" err="1"/>
              <a:t>Αυτό</a:t>
            </a:r>
            <a:r>
              <a:rPr lang="en-US" sz="1800" dirty="0"/>
              <a:t> </a:t>
            </a:r>
            <a:r>
              <a:rPr lang="en-US" sz="1800" dirty="0" err="1"/>
              <a:t>το</a:t>
            </a:r>
            <a:r>
              <a:rPr lang="en-US" sz="1800" dirty="0"/>
              <a:t> </a:t>
            </a:r>
            <a:r>
              <a:rPr lang="en-US" sz="1800" dirty="0" err="1"/>
              <a:t>φόντο</a:t>
            </a:r>
            <a:r>
              <a:rPr lang="en-US" sz="1800" dirty="0"/>
              <a:t> </a:t>
            </a:r>
            <a:r>
              <a:rPr lang="en-US" sz="1800" dirty="0" err="1"/>
              <a:t>είν</a:t>
            </a:r>
            <a:r>
              <a:rPr lang="en-US" sz="1800" dirty="0"/>
              <a:t>αι για να σας υπενθυμίσει ότι το κείμενο δημιουργείται αυτόματα και δεν εμφανίζεται στην εκτυπώση</a:t>
            </a:r>
          </a:p>
        </p:txBody>
      </p:sp>
      <p:pic>
        <p:nvPicPr>
          <p:cNvPr id="5" name="Content Placeholder 4" descr="A screenshot of a computer&#10;&#10;Description automatically generated">
            <a:extLst>
              <a:ext uri="{FF2B5EF4-FFF2-40B4-BE49-F238E27FC236}">
                <a16:creationId xmlns:a16="http://schemas.microsoft.com/office/drawing/2014/main" id="{FFAD1AAB-9419-3622-94B3-49217AA63A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263" y="1339850"/>
            <a:ext cx="7075472" cy="1839623"/>
          </a:xfrm>
          <a:custGeom>
            <a:avLst/>
            <a:gdLst/>
            <a:ahLst/>
            <a:cxnLst/>
            <a:rect l="l" t="t" r="r" b="b"/>
            <a:pathLst>
              <a:path w="9143998" h="2473607">
                <a:moveTo>
                  <a:pt x="64634" y="0"/>
                </a:moveTo>
                <a:lnTo>
                  <a:pt x="9079363" y="0"/>
                </a:lnTo>
                <a:cubicBezTo>
                  <a:pt x="9115060" y="0"/>
                  <a:pt x="9143998" y="28938"/>
                  <a:pt x="9143998" y="64635"/>
                </a:cubicBezTo>
                <a:lnTo>
                  <a:pt x="9143998" y="2408972"/>
                </a:lnTo>
                <a:cubicBezTo>
                  <a:pt x="9143998" y="2444669"/>
                  <a:pt x="9115060" y="2473607"/>
                  <a:pt x="9079363" y="2473607"/>
                </a:cubicBezTo>
                <a:lnTo>
                  <a:pt x="64634" y="2473607"/>
                </a:lnTo>
                <a:cubicBezTo>
                  <a:pt x="46786" y="2473607"/>
                  <a:pt x="30627" y="2466373"/>
                  <a:pt x="18930" y="2454676"/>
                </a:cubicBezTo>
                <a:lnTo>
                  <a:pt x="0" y="2408974"/>
                </a:lnTo>
                <a:lnTo>
                  <a:pt x="0" y="64633"/>
                </a:lnTo>
                <a:lnTo>
                  <a:pt x="18930" y="18931"/>
                </a:lnTo>
                <a:cubicBezTo>
                  <a:pt x="30627" y="7235"/>
                  <a:pt x="46786" y="0"/>
                  <a:pt x="64634" y="0"/>
                </a:cubicBezTo>
                <a:close/>
              </a:path>
            </a:pathLst>
          </a:custGeom>
        </p:spPr>
      </p:pic>
      <p:sp>
        <p:nvSpPr>
          <p:cNvPr id="6" name="Footer Placeholder 5">
            <a:extLst>
              <a:ext uri="{FF2B5EF4-FFF2-40B4-BE49-F238E27FC236}">
                <a16:creationId xmlns:a16="http://schemas.microsoft.com/office/drawing/2014/main" id="{89A36C3B-5566-AB11-FBBA-CC81C4634597}"/>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255681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A1F0-E017-5D91-B17B-C3C19F51025B}"/>
              </a:ext>
            </a:extLst>
          </p:cNvPr>
          <p:cNvSpPr>
            <a:spLocks noGrp="1"/>
          </p:cNvSpPr>
          <p:nvPr>
            <p:ph type="title"/>
          </p:nvPr>
        </p:nvSpPr>
        <p:spPr/>
        <p:txBody>
          <a:bodyPr/>
          <a:lstStyle/>
          <a:p>
            <a:r>
              <a:rPr lang="el-GR" b="1" dirty="0"/>
              <a:t>Επεξεργασία του </a:t>
            </a:r>
            <a:r>
              <a:rPr lang="en-US" b="1" dirty="0"/>
              <a:t>TOC</a:t>
            </a:r>
            <a:br>
              <a:rPr lang="en-US" b="1" dirty="0"/>
            </a:br>
            <a:endParaRPr lang="en-US" dirty="0"/>
          </a:p>
        </p:txBody>
      </p:sp>
      <p:sp>
        <p:nvSpPr>
          <p:cNvPr id="3" name="Content Placeholder 2">
            <a:extLst>
              <a:ext uri="{FF2B5EF4-FFF2-40B4-BE49-F238E27FC236}">
                <a16:creationId xmlns:a16="http://schemas.microsoft.com/office/drawing/2014/main" id="{E89394D3-6C5E-C7FE-9F2C-591C2E667036}"/>
              </a:ext>
            </a:extLst>
          </p:cNvPr>
          <p:cNvSpPr>
            <a:spLocks noGrp="1"/>
          </p:cNvSpPr>
          <p:nvPr>
            <p:ph idx="1"/>
          </p:nvPr>
        </p:nvSpPr>
        <p:spPr>
          <a:xfrm>
            <a:off x="567539" y="1907334"/>
            <a:ext cx="3669983" cy="2311015"/>
          </a:xfrm>
        </p:spPr>
        <p:txBody>
          <a:bodyPr>
            <a:normAutofit fontScale="85000" lnSpcReduction="20000"/>
          </a:bodyPr>
          <a:lstStyle/>
          <a:p>
            <a:r>
              <a:rPr lang="el-GR" sz="1800" dirty="0"/>
              <a:t>Τις περισσότερες φορές οι προεπιλεγμένες ρυθμίσεις για τον πίνακα περιεχομένων είναι αρκετές. Αν θέλετε να αλλάξετε την εμφάνιση και άλλες ρυθμίσεις του ΠΠ θα πρέπει να κάνετε επεξεργασία.</a:t>
            </a:r>
          </a:p>
          <a:p>
            <a:r>
              <a:rPr lang="el-GR" sz="1800" dirty="0"/>
              <a:t>Για να επεξεργαστείτε έναν ΠΠ:</a:t>
            </a:r>
          </a:p>
          <a:p>
            <a:pPr>
              <a:buFont typeface="+mj-lt"/>
              <a:buAutoNum type="arabicPeriod"/>
            </a:pPr>
            <a:r>
              <a:rPr lang="el-GR" sz="1800" dirty="0"/>
              <a:t>Κάντε δεξί κλικ οπουδήποτε μέσα στο ΠΠ</a:t>
            </a:r>
          </a:p>
          <a:p>
            <a:pPr>
              <a:buFont typeface="+mj-lt"/>
              <a:buAutoNum type="arabicPeriod"/>
            </a:pPr>
            <a:r>
              <a:rPr lang="el-GR" sz="1800" dirty="0"/>
              <a:t>Επιλέξτε την εντολή Επεξεργασία του πίνακα περιεχομένων από το μενού περιβάλλοντος.</a:t>
            </a:r>
          </a:p>
          <a:p>
            <a:endParaRPr lang="en-US" dirty="0"/>
          </a:p>
        </p:txBody>
      </p:sp>
      <p:pic>
        <p:nvPicPr>
          <p:cNvPr id="5" name="Picture 4" descr="A green and black text&#10;&#10;Description automatically generated">
            <a:extLst>
              <a:ext uri="{FF2B5EF4-FFF2-40B4-BE49-F238E27FC236}">
                <a16:creationId xmlns:a16="http://schemas.microsoft.com/office/drawing/2014/main" id="{E2630465-65A7-4898-D8FE-F515AE1DB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10" y="4400598"/>
            <a:ext cx="2671763" cy="550069"/>
          </a:xfrm>
          <a:prstGeom prst="rect">
            <a:avLst/>
          </a:prstGeom>
        </p:spPr>
      </p:pic>
      <p:sp>
        <p:nvSpPr>
          <p:cNvPr id="7" name="TextBox 6">
            <a:extLst>
              <a:ext uri="{FF2B5EF4-FFF2-40B4-BE49-F238E27FC236}">
                <a16:creationId xmlns:a16="http://schemas.microsoft.com/office/drawing/2014/main" id="{E96755DD-072A-B382-D9F0-6D9DA8F40932}"/>
              </a:ext>
            </a:extLst>
          </p:cNvPr>
          <p:cNvSpPr txBox="1"/>
          <p:nvPr/>
        </p:nvSpPr>
        <p:spPr>
          <a:xfrm>
            <a:off x="4432273" y="1986583"/>
            <a:ext cx="4573203" cy="507831"/>
          </a:xfrm>
          <a:prstGeom prst="rect">
            <a:avLst/>
          </a:prstGeom>
          <a:noFill/>
        </p:spPr>
        <p:txBody>
          <a:bodyPr wrap="square">
            <a:spAutoFit/>
          </a:bodyPr>
          <a:lstStyle/>
          <a:p>
            <a:r>
              <a:rPr lang="el-GR" sz="1350" dirty="0"/>
              <a:t>Στη καρτέλα Ευρετήριο ή πίνακας περιεχομένων μπορείτε για παράδειγμα να αλλάξετε τον τίτλο του πίνακα περιεχομένων.</a:t>
            </a:r>
            <a:endParaRPr lang="en-US" sz="1350" dirty="0"/>
          </a:p>
        </p:txBody>
      </p:sp>
      <p:pic>
        <p:nvPicPr>
          <p:cNvPr id="9" name="Picture 8" descr="A screenshot of a computer&#10;&#10;Description automatically generated">
            <a:extLst>
              <a:ext uri="{FF2B5EF4-FFF2-40B4-BE49-F238E27FC236}">
                <a16:creationId xmlns:a16="http://schemas.microsoft.com/office/drawing/2014/main" id="{F48FAA63-4B5C-41F4-55B3-BD956D28D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678" y="3057932"/>
            <a:ext cx="3714750" cy="1328738"/>
          </a:xfrm>
          <a:prstGeom prst="rect">
            <a:avLst/>
          </a:prstGeom>
        </p:spPr>
      </p:pic>
      <p:sp>
        <p:nvSpPr>
          <p:cNvPr id="10" name="Footer Placeholder 9">
            <a:extLst>
              <a:ext uri="{FF2B5EF4-FFF2-40B4-BE49-F238E27FC236}">
                <a16:creationId xmlns:a16="http://schemas.microsoft.com/office/drawing/2014/main" id="{3CDA25DE-B6B1-27FA-4881-76077628F535}"/>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2620483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9867-9377-91F7-E694-F73A13CDD31B}"/>
              </a:ext>
            </a:extLst>
          </p:cNvPr>
          <p:cNvSpPr>
            <a:spLocks noGrp="1"/>
          </p:cNvSpPr>
          <p:nvPr>
            <p:ph type="title"/>
          </p:nvPr>
        </p:nvSpPr>
        <p:spPr/>
        <p:txBody>
          <a:bodyPr/>
          <a:lstStyle/>
          <a:p>
            <a:r>
              <a:rPr lang="el-GR" b="1" dirty="0"/>
              <a:t>Ενημέρωση και διαγραφή</a:t>
            </a:r>
            <a:br>
              <a:rPr lang="el-GR" b="1" dirty="0"/>
            </a:br>
            <a:endParaRPr lang="en-US" dirty="0"/>
          </a:p>
        </p:txBody>
      </p:sp>
      <p:sp>
        <p:nvSpPr>
          <p:cNvPr id="3" name="Content Placeholder 2">
            <a:extLst>
              <a:ext uri="{FF2B5EF4-FFF2-40B4-BE49-F238E27FC236}">
                <a16:creationId xmlns:a16="http://schemas.microsoft.com/office/drawing/2014/main" id="{F87CA2DD-BE32-29D3-0221-E2DBCD930AC7}"/>
              </a:ext>
            </a:extLst>
          </p:cNvPr>
          <p:cNvSpPr>
            <a:spLocks noGrp="1"/>
          </p:cNvSpPr>
          <p:nvPr>
            <p:ph idx="1"/>
          </p:nvPr>
        </p:nvSpPr>
        <p:spPr>
          <a:xfrm>
            <a:off x="628650" y="2226469"/>
            <a:ext cx="7886700" cy="1604845"/>
          </a:xfrm>
        </p:spPr>
        <p:txBody>
          <a:bodyPr>
            <a:normAutofit/>
          </a:bodyPr>
          <a:lstStyle/>
          <a:p>
            <a:r>
              <a:rPr lang="el-GR" sz="1800" dirty="0"/>
              <a:t>Κάθε φορά που κάνετε αλλαγές στο κείμενο μέσα στις επικεφαλίδες, προσθέστε ή διαγράψτε μια επικεφαλίδα, αυτές οι αλλαγές δεν εμφανίζονται αυτόματα στον ΠΠ. Για να εφαρμοστούν οι αλλαγές και να ενημερωθεί ο ΠΠ επιλέξτε την εντολή</a:t>
            </a:r>
            <a:r>
              <a:rPr lang="el-GR" sz="1800" i="1" dirty="0"/>
              <a:t> Ενημέρωση του πίνακα περιεχομένων</a:t>
            </a:r>
            <a:r>
              <a:rPr lang="el-GR" sz="1800" dirty="0"/>
              <a:t> από το μενού περιβάλλοντος. Με παρόμοιο τρόπο γίνμεται η διαγραφή του ΠΠ με την εντολή </a:t>
            </a:r>
            <a:r>
              <a:rPr lang="el-GR" sz="1800" i="1" dirty="0"/>
              <a:t>Διαγραφή του πίνακα περιεχομένων</a:t>
            </a:r>
            <a:r>
              <a:rPr lang="el-GR" sz="1800" dirty="0"/>
              <a:t>.</a:t>
            </a:r>
            <a:endParaRPr lang="en-US" sz="1800" dirty="0"/>
          </a:p>
        </p:txBody>
      </p:sp>
      <p:pic>
        <p:nvPicPr>
          <p:cNvPr id="5" name="Picture 4" descr="A green and black text&#10;&#10;Description automatically generated">
            <a:extLst>
              <a:ext uri="{FF2B5EF4-FFF2-40B4-BE49-F238E27FC236}">
                <a16:creationId xmlns:a16="http://schemas.microsoft.com/office/drawing/2014/main" id="{B744DFCB-12F0-F801-F75C-67E2EE3D1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194" y="4070628"/>
            <a:ext cx="2671763" cy="550069"/>
          </a:xfrm>
          <a:prstGeom prst="rect">
            <a:avLst/>
          </a:prstGeom>
        </p:spPr>
      </p:pic>
      <p:sp>
        <p:nvSpPr>
          <p:cNvPr id="6" name="Footer Placeholder 5">
            <a:extLst>
              <a:ext uri="{FF2B5EF4-FFF2-40B4-BE49-F238E27FC236}">
                <a16:creationId xmlns:a16="http://schemas.microsoft.com/office/drawing/2014/main" id="{8FC1CE69-BAAB-9030-AFE2-F4D850906469}"/>
              </a:ext>
            </a:extLst>
          </p:cNvPr>
          <p:cNvSpPr>
            <a:spLocks noGrp="1"/>
          </p:cNvSpPr>
          <p:nvPr>
            <p:ph type="ftr" sz="quarter" idx="11"/>
          </p:nvPr>
        </p:nvSpPr>
        <p:spPr/>
        <p:txBody>
          <a:bodyPr/>
          <a:lstStyle/>
          <a:p>
            <a:r>
              <a:rPr lang="el-GR"/>
              <a:t>Διδάσκων: Γκούτζιος Στέφανος</a:t>
            </a:r>
            <a:endParaRPr lang="en-US"/>
          </a:p>
        </p:txBody>
      </p:sp>
    </p:spTree>
    <p:extLst>
      <p:ext uri="{BB962C8B-B14F-4D97-AF65-F5344CB8AC3E}">
        <p14:creationId xmlns:p14="http://schemas.microsoft.com/office/powerpoint/2010/main" val="38274627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A447-896E-4207-A1D1-CD6C92C17B32}"/>
              </a:ext>
            </a:extLst>
          </p:cNvPr>
          <p:cNvSpPr>
            <a:spLocks noGrp="1"/>
          </p:cNvSpPr>
          <p:nvPr>
            <p:ph type="title"/>
          </p:nvPr>
        </p:nvSpPr>
        <p:spPr/>
        <p:txBody>
          <a:bodyPr/>
          <a:lstStyle/>
          <a:p>
            <a:r>
              <a:rPr lang="el-GR" dirty="0"/>
              <a:t>Άσκηση </a:t>
            </a:r>
            <a:endParaRPr lang="en-US" dirty="0"/>
          </a:p>
        </p:txBody>
      </p:sp>
      <p:pic>
        <p:nvPicPr>
          <p:cNvPr id="5" name="Content Placeholder 4" descr="A close up of a paper&#10;&#10;Description automatically generated">
            <a:extLst>
              <a:ext uri="{FF2B5EF4-FFF2-40B4-BE49-F238E27FC236}">
                <a16:creationId xmlns:a16="http://schemas.microsoft.com/office/drawing/2014/main" id="{0BE7CB65-594D-43FF-6705-CFAAE25877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1107" y="2773894"/>
            <a:ext cx="4967722" cy="2548238"/>
          </a:xfrm>
        </p:spPr>
      </p:pic>
      <p:sp>
        <p:nvSpPr>
          <p:cNvPr id="6" name="TextBox 5">
            <a:extLst>
              <a:ext uri="{FF2B5EF4-FFF2-40B4-BE49-F238E27FC236}">
                <a16:creationId xmlns:a16="http://schemas.microsoft.com/office/drawing/2014/main" id="{CD7F7577-F7B3-FA1F-E347-3FFFA7D4D23C}"/>
              </a:ext>
            </a:extLst>
          </p:cNvPr>
          <p:cNvSpPr txBox="1"/>
          <p:nvPr/>
        </p:nvSpPr>
        <p:spPr>
          <a:xfrm>
            <a:off x="481786" y="1950647"/>
            <a:ext cx="8267391" cy="715581"/>
          </a:xfrm>
          <a:prstGeom prst="rect">
            <a:avLst/>
          </a:prstGeom>
          <a:noFill/>
        </p:spPr>
        <p:txBody>
          <a:bodyPr wrap="none" rtlCol="0">
            <a:spAutoFit/>
          </a:bodyPr>
          <a:lstStyle/>
          <a:p>
            <a:r>
              <a:rPr lang="el-GR" sz="1350" dirty="0"/>
              <a:t>Να δημιουργήσετε στο κείμενο που σας δίνετε έναν πίνακα περιεχομένων.Να χρησιμοποιήσετε  την μορφοποίηση</a:t>
            </a:r>
          </a:p>
          <a:p>
            <a:r>
              <a:rPr lang="el-GR" sz="1350" dirty="0"/>
              <a:t>Που φαίνετε παρακάτω.Για τίτλο να ορίσετε το Στυλ </a:t>
            </a:r>
            <a:r>
              <a:rPr lang="en-US" sz="1350" dirty="0"/>
              <a:t>Arial 22</a:t>
            </a:r>
            <a:r>
              <a:rPr lang="el-GR" sz="1350" dirty="0"/>
              <a:t>στ. ,Κεφαλίδα 1 να ορίσετε το Στυλ </a:t>
            </a:r>
            <a:r>
              <a:rPr lang="en-US" sz="1350" dirty="0"/>
              <a:t>Arial 2</a:t>
            </a:r>
            <a:r>
              <a:rPr lang="el-GR" sz="1350" dirty="0"/>
              <a:t>0στ.</a:t>
            </a:r>
          </a:p>
          <a:p>
            <a:r>
              <a:rPr lang="el-GR" sz="1350" dirty="0"/>
              <a:t>Κεφαλίδα 2 να ορίσετε το Στυλ </a:t>
            </a:r>
            <a:r>
              <a:rPr lang="en-US" sz="1350" dirty="0"/>
              <a:t>Arial </a:t>
            </a:r>
            <a:r>
              <a:rPr lang="el-GR" sz="1350" dirty="0"/>
              <a:t>18στ.,Σώμα Κειμένου να ορίσετε το Στυλ </a:t>
            </a:r>
            <a:r>
              <a:rPr lang="en-US" sz="1350" dirty="0"/>
              <a:t>Arial </a:t>
            </a:r>
            <a:r>
              <a:rPr lang="el-GR" sz="1350" dirty="0"/>
              <a:t>12στ.</a:t>
            </a:r>
            <a:endParaRPr lang="en-US" sz="1350" dirty="0"/>
          </a:p>
        </p:txBody>
      </p:sp>
      <p:sp>
        <p:nvSpPr>
          <p:cNvPr id="7" name="Footer Placeholder 6">
            <a:extLst>
              <a:ext uri="{FF2B5EF4-FFF2-40B4-BE49-F238E27FC236}">
                <a16:creationId xmlns:a16="http://schemas.microsoft.com/office/drawing/2014/main" id="{65905C98-6D4B-F0F8-FDB0-B8AAFDAF3F82}"/>
              </a:ext>
            </a:extLst>
          </p:cNvPr>
          <p:cNvSpPr>
            <a:spLocks noGrp="1"/>
          </p:cNvSpPr>
          <p:nvPr>
            <p:ph type="ftr" sz="quarter" idx="11"/>
          </p:nvPr>
        </p:nvSpPr>
        <p:spPr/>
        <p:txBody>
          <a:bodyPr/>
          <a:lstStyle/>
          <a:p>
            <a:r>
              <a:rPr lang="el-GR" dirty="0"/>
              <a:t>Διδάσκων: Γκούτζιος Στέφανος</a:t>
            </a:r>
            <a:endParaRPr lang="en-US" dirty="0"/>
          </a:p>
        </p:txBody>
      </p:sp>
    </p:spTree>
    <p:extLst>
      <p:ext uri="{BB962C8B-B14F-4D97-AF65-F5344CB8AC3E}">
        <p14:creationId xmlns:p14="http://schemas.microsoft.com/office/powerpoint/2010/main" val="96865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Oval 1536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 Τίτλος"/>
          <p:cNvSpPr>
            <a:spLocks noGrp="1"/>
          </p:cNvSpPr>
          <p:nvPr>
            <p:ph type="title"/>
          </p:nvPr>
        </p:nvSpPr>
        <p:spPr>
          <a:xfrm>
            <a:off x="878305" y="1396686"/>
            <a:ext cx="2430380" cy="4064628"/>
          </a:xfrm>
        </p:spPr>
        <p:txBody>
          <a:bodyPr>
            <a:normAutofit/>
          </a:bodyPr>
          <a:lstStyle/>
          <a:p>
            <a:pPr eaLnBrk="1" hangingPunct="1">
              <a:defRPr/>
            </a:pPr>
            <a:r>
              <a:rPr lang="en-US">
                <a:solidFill>
                  <a:srgbClr val="FFFFFF"/>
                </a:solidFill>
              </a:rPr>
              <a:t>Writer</a:t>
            </a:r>
            <a:endParaRPr lang="el-GR">
              <a:solidFill>
                <a:srgbClr val="FFFFFF"/>
              </a:solidFill>
            </a:endParaRPr>
          </a:p>
        </p:txBody>
      </p:sp>
      <p:sp>
        <p:nvSpPr>
          <p:cNvPr id="15371" name="Arc 1537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73" name="Oval 1537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62" name="1 - Θέση περιεχομένου"/>
          <p:cNvSpPr>
            <a:spLocks noGrp="1"/>
          </p:cNvSpPr>
          <p:nvPr>
            <p:ph idx="1"/>
          </p:nvPr>
        </p:nvSpPr>
        <p:spPr>
          <a:xfrm>
            <a:off x="4027614" y="1526033"/>
            <a:ext cx="4152298" cy="3935281"/>
          </a:xfrm>
        </p:spPr>
        <p:txBody>
          <a:bodyPr>
            <a:normAutofit/>
          </a:bodyPr>
          <a:lstStyle/>
          <a:p>
            <a:pPr eaLnBrk="1" hangingPunct="1">
              <a:buFont typeface="Wingdings 3" pitchFamily="18" charset="2"/>
              <a:buNone/>
            </a:pPr>
            <a:endParaRPr lang="el-GR" b="1" dirty="0"/>
          </a:p>
          <a:p>
            <a:pPr eaLnBrk="1" hangingPunct="1">
              <a:buFont typeface="Wingdings 3" pitchFamily="18" charset="2"/>
              <a:buNone/>
            </a:pPr>
            <a:endParaRPr lang="el-GR" b="1" dirty="0"/>
          </a:p>
          <a:p>
            <a:pPr eaLnBrk="1" hangingPunct="1">
              <a:buFont typeface="Wingdings 3" pitchFamily="18" charset="2"/>
              <a:buNone/>
            </a:pPr>
            <a:endParaRPr lang="el-GR" b="1" dirty="0"/>
          </a:p>
          <a:p>
            <a:pPr eaLnBrk="1" hangingPunct="1">
              <a:buFont typeface="Wingdings 3" pitchFamily="18" charset="2"/>
              <a:buNone/>
            </a:pPr>
            <a:r>
              <a:rPr lang="en-US" b="1" dirty="0"/>
              <a:t>   </a:t>
            </a:r>
            <a:r>
              <a:rPr lang="el-GR" b="1" dirty="0"/>
              <a:t>Ποια είναι η διαφορά του Αποθήκευση και Αποθήκευση ως…;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dirty="0"/>
              <a:t>Writer</a:t>
            </a:r>
            <a:endParaRPr lang="el-GR" dirty="0"/>
          </a:p>
        </p:txBody>
      </p:sp>
      <p:sp>
        <p:nvSpPr>
          <p:cNvPr id="16386" name="Rectangle 3"/>
          <p:cNvSpPr>
            <a:spLocks noGrp="1" noChangeArrowheads="1"/>
          </p:cNvSpPr>
          <p:nvPr>
            <p:ph idx="1"/>
          </p:nvPr>
        </p:nvSpPr>
        <p:spPr>
          <a:xfrm>
            <a:off x="628650" y="1825624"/>
            <a:ext cx="7886700" cy="4555703"/>
          </a:xfrm>
        </p:spPr>
        <p:txBody>
          <a:bodyPr/>
          <a:lstStyle/>
          <a:p>
            <a:pPr algn="ctr" eaLnBrk="1" hangingPunct="1">
              <a:lnSpc>
                <a:spcPct val="90000"/>
              </a:lnSpc>
              <a:buFontTx/>
              <a:buNone/>
            </a:pPr>
            <a:r>
              <a:rPr lang="el-GR" b="1" dirty="0"/>
              <a:t>Διαφορά Αποθήκευσης και Αποθήκευση ως</a:t>
            </a:r>
          </a:p>
          <a:p>
            <a:pPr eaLnBrk="1" hangingPunct="1">
              <a:lnSpc>
                <a:spcPct val="90000"/>
              </a:lnSpc>
            </a:pPr>
            <a:endParaRPr lang="el-GR" b="1" dirty="0"/>
          </a:p>
          <a:p>
            <a:pPr eaLnBrk="1" hangingPunct="1">
              <a:lnSpc>
                <a:spcPct val="90000"/>
              </a:lnSpc>
            </a:pPr>
            <a:r>
              <a:rPr lang="el-GR" dirty="0"/>
              <a:t>Την πρώτη φορά που αποθηκεύω το αρχείο δεν υπάρχει διαφορά</a:t>
            </a:r>
          </a:p>
          <a:p>
            <a:pPr eaLnBrk="1" hangingPunct="1">
              <a:lnSpc>
                <a:spcPct val="90000"/>
              </a:lnSpc>
            </a:pPr>
            <a:r>
              <a:rPr lang="el-GR" dirty="0"/>
              <a:t>Σε ένα ήδη υπάρχον αρχείο με την επιλογή Αποθήκευση ως δημιουργώ ένα αντίγραφο του αρχείου μου ( περιεχόμενο) είτε με άλλο όνομα είτε με άλλο τύπο</a:t>
            </a:r>
          </a:p>
          <a:p>
            <a:pPr eaLnBrk="1" hangingPunct="1">
              <a:lnSpc>
                <a:spcPct val="90000"/>
              </a:lnSpc>
            </a:pPr>
            <a:endParaRPr lang="el-GR" dirty="0"/>
          </a:p>
          <a:p>
            <a:pPr eaLnBrk="1" hangingPunct="1">
              <a:lnSpc>
                <a:spcPct val="90000"/>
              </a:lnSpc>
            </a:pP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Rectangle 2"/>
          <p:cNvSpPr>
            <a:spLocks noGrp="1" noChangeArrowheads="1"/>
          </p:cNvSpPr>
          <p:nvPr>
            <p:ph type="title"/>
          </p:nvPr>
        </p:nvSpPr>
        <p:spPr>
          <a:xfrm>
            <a:off x="482600" y="321734"/>
            <a:ext cx="8178799" cy="1135737"/>
          </a:xfrm>
        </p:spPr>
        <p:txBody>
          <a:bodyPr>
            <a:normAutofit/>
          </a:bodyPr>
          <a:lstStyle/>
          <a:p>
            <a:pPr eaLnBrk="1" fontAlgn="auto" hangingPunct="1">
              <a:spcAft>
                <a:spcPts val="0"/>
              </a:spcAft>
              <a:defRPr/>
            </a:pPr>
            <a:r>
              <a:rPr lang="en-US" sz="3100"/>
              <a:t>Writer</a:t>
            </a:r>
            <a:br>
              <a:rPr lang="en-US" sz="3100"/>
            </a:br>
            <a:endParaRPr lang="el-GR" sz="3100" dirty="0"/>
          </a:p>
        </p:txBody>
      </p:sp>
      <p:sp>
        <p:nvSpPr>
          <p:cNvPr id="17410" name="Rectangle 3"/>
          <p:cNvSpPr>
            <a:spLocks noGrp="1" noChangeArrowheads="1"/>
          </p:cNvSpPr>
          <p:nvPr>
            <p:ph idx="1"/>
          </p:nvPr>
        </p:nvSpPr>
        <p:spPr>
          <a:xfrm>
            <a:off x="482601" y="1782981"/>
            <a:ext cx="3006288" cy="4393982"/>
          </a:xfrm>
        </p:spPr>
        <p:txBody>
          <a:bodyPr>
            <a:normAutofit/>
          </a:bodyPr>
          <a:lstStyle/>
          <a:p>
            <a:pPr eaLnBrk="1" hangingPunct="1">
              <a:buFontTx/>
              <a:buNone/>
            </a:pPr>
            <a:r>
              <a:rPr lang="el-GR" sz="1700" b="1"/>
              <a:t>Κλείσιμο Αρχείου</a:t>
            </a:r>
          </a:p>
          <a:p>
            <a:pPr eaLnBrk="1" hangingPunct="1">
              <a:buFontTx/>
              <a:buNone/>
            </a:pPr>
            <a:endParaRPr lang="el-GR" sz="1700"/>
          </a:p>
          <a:p>
            <a:pPr eaLnBrk="1" hangingPunct="1">
              <a:buFontTx/>
              <a:buNone/>
            </a:pPr>
            <a:r>
              <a:rPr lang="en-US" sz="1700"/>
              <a:t>A</a:t>
            </a:r>
            <a:r>
              <a:rPr lang="el-GR" sz="1700"/>
              <a:t>ρχείο -&gt; Κλείσιμο</a:t>
            </a:r>
            <a:endParaRPr lang="en-US" sz="1700"/>
          </a:p>
          <a:p>
            <a:pPr eaLnBrk="1" hangingPunct="1">
              <a:buFontTx/>
              <a:buNone/>
            </a:pPr>
            <a:endParaRPr lang="en-US" sz="1700"/>
          </a:p>
          <a:p>
            <a:pPr eaLnBrk="1" hangingPunct="1">
              <a:buFontTx/>
              <a:buNone/>
            </a:pPr>
            <a:endParaRPr lang="el-GR" sz="1700"/>
          </a:p>
          <a:p>
            <a:pPr eaLnBrk="1" hangingPunct="1">
              <a:buFontTx/>
              <a:buNone/>
            </a:pPr>
            <a:endParaRPr lang="el-GR" sz="1700"/>
          </a:p>
          <a:p>
            <a:pPr eaLnBrk="1" hangingPunct="1">
              <a:buFontTx/>
              <a:buNone/>
            </a:pPr>
            <a:r>
              <a:rPr lang="el-GR" sz="1700" b="1"/>
              <a:t>Έξοδος από το πρόγραμμα</a:t>
            </a:r>
          </a:p>
          <a:p>
            <a:pPr eaLnBrk="1" hangingPunct="1">
              <a:buFontTx/>
              <a:buNone/>
            </a:pPr>
            <a:endParaRPr lang="el-GR" sz="1700" b="1"/>
          </a:p>
          <a:p>
            <a:pPr eaLnBrk="1" hangingPunct="1">
              <a:buFontTx/>
              <a:buNone/>
            </a:pPr>
            <a:r>
              <a:rPr lang="el-GR" sz="1700"/>
              <a:t>Έναρξη -&gt;Έξοδος από το </a:t>
            </a:r>
            <a:r>
              <a:rPr lang="en-US" sz="1700"/>
              <a:t> Libreoffice</a:t>
            </a:r>
          </a:p>
          <a:p>
            <a:pPr eaLnBrk="1" hangingPunct="1">
              <a:buFontTx/>
              <a:buNone/>
            </a:pPr>
            <a:endParaRPr lang="el-GR" sz="1700"/>
          </a:p>
        </p:txBody>
      </p:sp>
      <p:grpSp>
        <p:nvGrpSpPr>
          <p:cNvPr id="17417" name="Group 1741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7418" name="Isosceles Triangle 174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Rectangle 174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Εικόνα 2">
            <a:extLst>
              <a:ext uri="{FF2B5EF4-FFF2-40B4-BE49-F238E27FC236}">
                <a16:creationId xmlns:a16="http://schemas.microsoft.com/office/drawing/2014/main" id="{5BD3B4A7-CF1F-970A-FD3C-3295334A9407}"/>
              </a:ext>
            </a:extLst>
          </p:cNvPr>
          <p:cNvPicPr>
            <a:picLocks noChangeAspect="1"/>
          </p:cNvPicPr>
          <p:nvPr/>
        </p:nvPicPr>
        <p:blipFill rotWithShape="1">
          <a:blip r:embed="rId2"/>
          <a:srcRect t="1916" r="80712" b="34881"/>
          <a:stretch/>
        </p:blipFill>
        <p:spPr>
          <a:xfrm>
            <a:off x="5251531" y="1782981"/>
            <a:ext cx="2129826" cy="4361892"/>
          </a:xfrm>
          <a:prstGeom prst="rect">
            <a:avLst/>
          </a:prstGeom>
        </p:spPr>
      </p:pic>
      <p:grpSp>
        <p:nvGrpSpPr>
          <p:cNvPr id="17421" name="Group 17420">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7422" name="Rectangle 17421">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3" name="Isosceles Triangle 17422">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3124</TotalTime>
  <Words>2346</Words>
  <Application>Microsoft Office PowerPoint</Application>
  <PresentationFormat>On-screen Show (4:3)</PresentationFormat>
  <Paragraphs>341</Paragraphs>
  <Slides>66</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Aptos</vt:lpstr>
      <vt:lpstr>Arial</vt:lpstr>
      <vt:lpstr>Arial Unicode MS</vt:lpstr>
      <vt:lpstr>Calibri</vt:lpstr>
      <vt:lpstr>Calibri Light</vt:lpstr>
      <vt:lpstr>Liberation Sans</vt:lpstr>
      <vt:lpstr>Wingdings 2</vt:lpstr>
      <vt:lpstr>Wingdings 3</vt:lpstr>
      <vt:lpstr>Θέμα του Office</vt:lpstr>
      <vt:lpstr>ΕΙΣΑΓΩΓΗ ΣΤΙΣ ΝΕΕΣ ΤΕΧΝΟΛΟΓΙΕΣ ΕΠΙΚΟΙΝΩΝΙΑΣ </vt:lpstr>
      <vt:lpstr>Προγράμματα Μαθήματος</vt:lpstr>
      <vt:lpstr>Writer</vt:lpstr>
      <vt:lpstr>Writer </vt:lpstr>
      <vt:lpstr>Writer</vt:lpstr>
      <vt:lpstr>Writer</vt:lpstr>
      <vt:lpstr>Writer</vt:lpstr>
      <vt:lpstr>Writer</vt:lpstr>
      <vt:lpstr>Writer </vt:lpstr>
      <vt:lpstr>Writer</vt:lpstr>
      <vt:lpstr>Writer</vt:lpstr>
      <vt:lpstr>Writer </vt:lpstr>
      <vt:lpstr>Writer</vt:lpstr>
      <vt:lpstr>Writer</vt:lpstr>
      <vt:lpstr>Writer</vt:lpstr>
      <vt:lpstr>Writer</vt:lpstr>
      <vt:lpstr>Writer</vt:lpstr>
      <vt:lpstr>Writer</vt:lpstr>
      <vt:lpstr>Writer</vt:lpstr>
      <vt:lpstr>Writer</vt:lpstr>
      <vt:lpstr>Writer</vt:lpstr>
      <vt:lpstr>Writer</vt:lpstr>
      <vt:lpstr>Writer </vt:lpstr>
      <vt:lpstr>Writer</vt:lpstr>
      <vt:lpstr>Writer</vt:lpstr>
      <vt:lpstr>PowerPoint Presentation</vt:lpstr>
      <vt:lpstr>Writer</vt:lpstr>
      <vt:lpstr>Writer</vt:lpstr>
      <vt:lpstr>Writer</vt:lpstr>
      <vt:lpstr>Writer</vt:lpstr>
      <vt:lpstr>Writer </vt:lpstr>
      <vt:lpstr>Λίστες με Κουκίδες και Αρίθμηση</vt:lpstr>
      <vt:lpstr>Λίστες με Κουκίδες και Αρίθμηση</vt:lpstr>
      <vt:lpstr>Λίστες με Κουκίδες και Αρίθμηση</vt:lpstr>
      <vt:lpstr>Λίστες με Κουκίδες και Αρίθμηση</vt:lpstr>
      <vt:lpstr>Εργαλειοθήκη Κουκκίδες και Αρίθμηση</vt:lpstr>
      <vt:lpstr>Εργαλειοθήκη Κουκκίδες και Αρίθμηση</vt:lpstr>
      <vt:lpstr>Μορφοποίηση Παραγράφου</vt:lpstr>
      <vt:lpstr>Μορφοποίηση Παραγράφου</vt:lpstr>
      <vt:lpstr>Μορφοποίηση Παραγράφου</vt:lpstr>
      <vt:lpstr>Μορφοποίηση Παραγράφου</vt:lpstr>
      <vt:lpstr>Κεφαλίδες και Υποσέλιδα</vt:lpstr>
      <vt:lpstr>Κεφαλίδες και Υποσέλιδα</vt:lpstr>
      <vt:lpstr>Ορθογραφικός Έλεγχος - Άσκηση</vt:lpstr>
      <vt:lpstr>Εύρεση και Αντικατάσταση</vt:lpstr>
      <vt:lpstr>Εύρεση και Αντικατάσταση</vt:lpstr>
      <vt:lpstr>Στυλ κειμένου</vt:lpstr>
      <vt:lpstr>Μάθημα 5ο  Δημιουργία Πινάκων –Επεξεργασία font style-Πίνακας περιεχομένων</vt:lpstr>
      <vt:lpstr>Δημιουργία Πινάκων </vt:lpstr>
      <vt:lpstr>Τι είναι ένας πίνακας </vt:lpstr>
      <vt:lpstr>Εισαγωγή νέου πίνακα </vt:lpstr>
      <vt:lpstr>PowerPoint Presentation</vt:lpstr>
      <vt:lpstr>Δημιουργία πίνακα από μορφοποιημένο κείμενο </vt:lpstr>
      <vt:lpstr>PowerPoint Presentation</vt:lpstr>
      <vt:lpstr>PowerPoint Presentation</vt:lpstr>
      <vt:lpstr>Aσκήσεις</vt:lpstr>
      <vt:lpstr>Εισαγωγή στις τεχνοτροπίες </vt:lpstr>
      <vt:lpstr>Το παράθυρο Τεχνοτροπία παραγράφου </vt:lpstr>
      <vt:lpstr>Εργασία με τεχνοτροπίες</vt:lpstr>
      <vt:lpstr>Πίνακας περιεχομένων </vt:lpstr>
      <vt:lpstr>PowerPoint Presentation</vt:lpstr>
      <vt:lpstr>PowerPoint Presentation</vt:lpstr>
      <vt:lpstr>Ο ΠΠ δημιουργείτε αυτόματα στη θέση που ορίσμαμε και εμφανίζεται με γκρίζο φόντο. Αυτό το φόντο είναι για να σας υπενθυμίσει ότι το κείμενο δημιουργείται αυτόματα και δεν εμφανίζεται στην εκτυπώση</vt:lpstr>
      <vt:lpstr>Επεξεργασία του TOC </vt:lpstr>
      <vt:lpstr>Ενημέρωση και διαγραφή </vt:lpstr>
      <vt:lpstr>Άσκηση </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ΣΤΙΣ ΝΕΕΣ ΤΕΧΝΟΛΟΓΙΕΣ ΕΠΙΚΟΙΝΩΝΙΑΣ</dc:title>
  <dc:creator>user</dc:creator>
  <cp:lastModifiedBy>ΓΚΟΥΤΖΙΟΣ ΣΤΕΦΑΝΟΣ</cp:lastModifiedBy>
  <cp:revision>84</cp:revision>
  <dcterms:created xsi:type="dcterms:W3CDTF">2015-11-20T07:45:06Z</dcterms:created>
  <dcterms:modified xsi:type="dcterms:W3CDTF">2025-10-17T06:23:56Z</dcterms:modified>
</cp:coreProperties>
</file>