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5" autoAdjust="0"/>
    <p:restoredTop sz="86364" autoAdjust="0"/>
  </p:normalViewPr>
  <p:slideViewPr>
    <p:cSldViewPr snapToGrid="0">
      <p:cViewPr varScale="1">
        <p:scale>
          <a:sx n="69" d="100"/>
          <a:sy n="69" d="100"/>
        </p:scale>
        <p:origin x="90" y="48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9DA603B5-5132-450E-8BD0-117DC5D5A330}" type="datetimeFigureOut">
              <a:rPr lang="el-GR" smtClean="0"/>
              <a:t>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25389243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9DA603B5-5132-450E-8BD0-117DC5D5A330}" type="datetimeFigureOut">
              <a:rPr lang="el-GR" smtClean="0"/>
              <a:t>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356080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9DA603B5-5132-450E-8BD0-117DC5D5A330}" type="datetimeFigureOut">
              <a:rPr lang="el-GR" smtClean="0"/>
              <a:t>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403342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9DA603B5-5132-450E-8BD0-117DC5D5A330}" type="datetimeFigureOut">
              <a:rPr lang="el-GR" smtClean="0"/>
              <a:t>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030215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A603B5-5132-450E-8BD0-117DC5D5A330}" type="datetimeFigureOut">
              <a:rPr lang="el-GR" smtClean="0"/>
              <a:t>2/10/2025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800309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9DA603B5-5132-450E-8BD0-117DC5D5A330}" type="datetimeFigureOut">
              <a:rPr lang="el-GR" smtClean="0"/>
              <a:t>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2461334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9DA603B5-5132-450E-8BD0-117DC5D5A330}" type="datetimeFigureOut">
              <a:rPr lang="el-GR" smtClean="0"/>
              <a:t>2/10/2025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378635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9DA603B5-5132-450E-8BD0-117DC5D5A330}" type="datetimeFigureOut">
              <a:rPr lang="el-GR" smtClean="0"/>
              <a:t>2/10/2025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101326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A603B5-5132-450E-8BD0-117DC5D5A330}" type="datetimeFigureOut">
              <a:rPr lang="el-GR" smtClean="0"/>
              <a:t>2/10/2025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113967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A603B5-5132-450E-8BD0-117DC5D5A330}" type="datetimeFigureOut">
              <a:rPr lang="el-GR" smtClean="0"/>
              <a:t>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042683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A603B5-5132-450E-8BD0-117DC5D5A330}" type="datetimeFigureOut">
              <a:rPr lang="el-GR" smtClean="0"/>
              <a:t>2/10/2025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BC6D051-BA9B-46B8-858B-253C6AC1E8F2}" type="slidenum">
              <a:rPr lang="el-GR" smtClean="0"/>
              <a:t>‹#›</a:t>
            </a:fld>
            <a:endParaRPr lang="el-GR"/>
          </a:p>
        </p:txBody>
      </p:sp>
    </p:spTree>
    <p:extLst>
      <p:ext uri="{BB962C8B-B14F-4D97-AF65-F5344CB8AC3E}">
        <p14:creationId xmlns:p14="http://schemas.microsoft.com/office/powerpoint/2010/main" val="3396580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A603B5-5132-450E-8BD0-117DC5D5A330}" type="datetimeFigureOut">
              <a:rPr lang="el-GR" smtClean="0"/>
              <a:t>2/10/2025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C6D051-BA9B-46B8-858B-253C6AC1E8F2}" type="slidenum">
              <a:rPr lang="el-GR" smtClean="0"/>
              <a:t>‹#›</a:t>
            </a:fld>
            <a:endParaRPr lang="el-GR"/>
          </a:p>
        </p:txBody>
      </p:sp>
    </p:spTree>
    <p:extLst>
      <p:ext uri="{BB962C8B-B14F-4D97-AF65-F5344CB8AC3E}">
        <p14:creationId xmlns:p14="http://schemas.microsoft.com/office/powerpoint/2010/main" val="1136822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hyperlink" Target="http://www.gmail.com/"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www.gmail.com/"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intl/en/policies/privacy/" TargetMode="External"/><Relationship Id="rId2" Type="http://schemas.openxmlformats.org/officeDocument/2006/relationships/hyperlink" Target="http://www.google.com/intl/en/policies/terms/" TargetMode="External"/><Relationship Id="rId1" Type="http://schemas.openxmlformats.org/officeDocument/2006/relationships/slideLayout" Target="../slideLayouts/slideLayout7.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4" name="Title 3"/>
          <p:cNvSpPr>
            <a:spLocks noGrp="1"/>
          </p:cNvSpPr>
          <p:nvPr>
            <p:ph type="ctrTitle"/>
          </p:nvPr>
        </p:nvSpPr>
        <p:spPr>
          <a:xfrm>
            <a:off x="4038600" y="1939159"/>
            <a:ext cx="7644627" cy="2751086"/>
          </a:xfrm>
        </p:spPr>
        <p:txBody>
          <a:bodyPr>
            <a:normAutofit/>
          </a:bodyPr>
          <a:lstStyle/>
          <a:p>
            <a:pPr algn="r"/>
            <a:r>
              <a:rPr lang="el-GR"/>
              <a:t>Μάθημα 1ο</a:t>
            </a:r>
          </a:p>
        </p:txBody>
      </p:sp>
      <p:sp>
        <p:nvSpPr>
          <p:cNvPr id="5" name="Subtitle 4"/>
          <p:cNvSpPr>
            <a:spLocks noGrp="1"/>
          </p:cNvSpPr>
          <p:nvPr>
            <p:ph type="subTitle" idx="1"/>
          </p:nvPr>
        </p:nvSpPr>
        <p:spPr>
          <a:xfrm>
            <a:off x="4038600" y="4782320"/>
            <a:ext cx="7644627" cy="1329443"/>
          </a:xfrm>
        </p:spPr>
        <p:txBody>
          <a:bodyPr>
            <a:normAutofit lnSpcReduction="10000"/>
          </a:bodyPr>
          <a:lstStyle/>
          <a:p>
            <a:pPr algn="r"/>
            <a:r>
              <a:rPr lang="el-GR" dirty="0"/>
              <a:t>Τετάρτη 9</a:t>
            </a:r>
            <a:r>
              <a:rPr lang="en-US" dirty="0"/>
              <a:t>-11:00</a:t>
            </a:r>
          </a:p>
          <a:p>
            <a:pPr algn="r"/>
            <a:r>
              <a:rPr lang="el-GR" dirty="0"/>
              <a:t>Γκούτζιος Στέφανος</a:t>
            </a:r>
          </a:p>
          <a:p>
            <a:pPr algn="r"/>
            <a:r>
              <a:rPr lang="en-US" dirty="0" err="1"/>
              <a:t>Email:sgoutzios@g.uowm.gr</a:t>
            </a:r>
            <a:endParaRPr lang="el-GR" dirty="0"/>
          </a:p>
        </p:txBody>
      </p:sp>
    </p:spTree>
    <p:extLst>
      <p:ext uri="{BB962C8B-B14F-4D97-AF65-F5344CB8AC3E}">
        <p14:creationId xmlns:p14="http://schemas.microsoft.com/office/powerpoint/2010/main" val="3960093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31519" y="592574"/>
            <a:ext cx="11773989" cy="369332"/>
          </a:xfrm>
          <a:prstGeom prst="rect">
            <a:avLst/>
          </a:prstGeom>
        </p:spPr>
        <p:txBody>
          <a:bodyPr wrap="square">
            <a:spAutoFit/>
          </a:bodyPr>
          <a:lstStyle/>
          <a:p>
            <a:r>
              <a:rPr lang="el-GR" dirty="0"/>
              <a:t>Ο λογαριασμός σας θα δημιουργηθεί.</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3050" y="1729030"/>
            <a:ext cx="6582047" cy="3418008"/>
          </a:xfrm>
          <a:prstGeom prst="rect">
            <a:avLst/>
          </a:prstGeom>
          <a:solidFill>
            <a:schemeClr val="bg1"/>
          </a:solidFill>
        </p:spPr>
      </p:pic>
      <p:sp>
        <p:nvSpPr>
          <p:cNvPr id="4" name="Rectangle 3"/>
          <p:cNvSpPr/>
          <p:nvPr/>
        </p:nvSpPr>
        <p:spPr>
          <a:xfrm>
            <a:off x="6008914" y="2416629"/>
            <a:ext cx="1737360" cy="7576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25058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278675" y="417398"/>
            <a:ext cx="11913325" cy="1200329"/>
          </a:xfrm>
          <a:prstGeom prst="rect">
            <a:avLst/>
          </a:prstGeom>
        </p:spPr>
        <p:txBody>
          <a:bodyPr wrap="square">
            <a:spAutoFit/>
          </a:bodyPr>
          <a:lstStyle/>
          <a:p>
            <a:r>
              <a:rPr lang="el-GR" b="1" dirty="0"/>
              <a:t>Για να συνδεθείτε:</a:t>
            </a:r>
          </a:p>
          <a:p>
            <a:pPr>
              <a:buFont typeface="+mj-lt"/>
              <a:buAutoNum type="arabicPeriod"/>
            </a:pPr>
            <a:r>
              <a:rPr lang="el-GR" dirty="0"/>
              <a:t>Πηγαίνετε στο </a:t>
            </a:r>
            <a:r>
              <a:rPr lang="el-GR" dirty="0">
                <a:hlinkClick r:id="rId2"/>
              </a:rPr>
              <a:t>www.gmail.com</a:t>
            </a:r>
            <a:r>
              <a:rPr lang="el-GR" dirty="0"/>
              <a:t> .</a:t>
            </a:r>
          </a:p>
          <a:p>
            <a:pPr>
              <a:buFont typeface="+mj-lt"/>
              <a:buAutoNum type="arabicPeriod"/>
            </a:pPr>
            <a:r>
              <a:rPr lang="el-GR" dirty="0"/>
              <a:t>Πληκτρολογήστε το όνομα χρήστη (τη διεύθυνση ηλεκτρονικού ταχυδρομείου σας) και τον κωδικό πρόσβασης και στη συνέχεια κάντε κλικ στο κουμπί Επόμενο.</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2938" y="1836344"/>
            <a:ext cx="4544331" cy="5021656"/>
          </a:xfrm>
          <a:prstGeom prst="rect">
            <a:avLst/>
          </a:prstGeom>
          <a:solidFill>
            <a:schemeClr val="bg1"/>
          </a:solidFill>
        </p:spPr>
      </p:pic>
      <p:sp>
        <p:nvSpPr>
          <p:cNvPr id="4" name="Rectangle 3"/>
          <p:cNvSpPr/>
          <p:nvPr/>
        </p:nvSpPr>
        <p:spPr>
          <a:xfrm>
            <a:off x="3775166" y="2677886"/>
            <a:ext cx="3135085" cy="9405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003095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0" y="626580"/>
            <a:ext cx="12055366" cy="1200329"/>
          </a:xfrm>
          <a:prstGeom prst="rect">
            <a:avLst/>
          </a:prstGeom>
        </p:spPr>
        <p:txBody>
          <a:bodyPr wrap="square">
            <a:spAutoFit/>
          </a:bodyPr>
          <a:lstStyle/>
          <a:p>
            <a:r>
              <a:rPr lang="el-GR" b="1" dirty="0"/>
              <a:t>Προσθήκη επαφών</a:t>
            </a:r>
          </a:p>
          <a:p>
            <a:r>
              <a:rPr lang="el-GR" dirty="0"/>
              <a:t>Όπως όλοι οι μεγάλοι πάροχοι ηλεκτρονικού ταχυδρομείου, το Gmail σάς επιτρέπει να διατηρείτε ένα βιβλίο διευθύνσεων επαφών, ώστε να μην χρειάζεται να απομνημονεύετε τις διευθύνσεις ηλεκτρονικού ταχυδρομείου όλων. Μπορείτε επίσης να προσθέσετε άλλες πληροφορίες επαφών, όπως αριθμούς τηλεφώνου, γενέθλια και φυσικές διευθύνσεις.</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60088" y="2226387"/>
            <a:ext cx="2929595" cy="1421812"/>
          </a:xfrm>
          <a:prstGeom prst="rect">
            <a:avLst/>
          </a:prstGeom>
        </p:spPr>
      </p:pic>
      <p:sp>
        <p:nvSpPr>
          <p:cNvPr id="4" name="Rectangle 3"/>
          <p:cNvSpPr/>
          <p:nvPr/>
        </p:nvSpPr>
        <p:spPr>
          <a:xfrm>
            <a:off x="136299" y="4047677"/>
            <a:ext cx="5718297" cy="369332"/>
          </a:xfrm>
          <a:prstGeom prst="rect">
            <a:avLst/>
          </a:prstGeom>
        </p:spPr>
        <p:txBody>
          <a:bodyPr wrap="none">
            <a:spAutoFit/>
          </a:bodyPr>
          <a:lstStyle/>
          <a:p>
            <a:r>
              <a:rPr lang="el-GR" dirty="0"/>
              <a:t>Κάντε κλικ στο κουμπί Επαφές στο αναπτυσσόμενο μενού.</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0414" y="3053982"/>
            <a:ext cx="3325352" cy="3635851"/>
          </a:xfrm>
          <a:prstGeom prst="rect">
            <a:avLst/>
          </a:prstGeom>
        </p:spPr>
      </p:pic>
      <p:sp>
        <p:nvSpPr>
          <p:cNvPr id="6" name="Rectangle 5"/>
          <p:cNvSpPr/>
          <p:nvPr/>
        </p:nvSpPr>
        <p:spPr>
          <a:xfrm>
            <a:off x="10825655" y="3058510"/>
            <a:ext cx="588579" cy="5896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515182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577FF9-3543-4875-815D-3D87BD8A2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Rectangle 1"/>
          <p:cNvSpPr/>
          <p:nvPr/>
        </p:nvSpPr>
        <p:spPr>
          <a:xfrm>
            <a:off x="874815" y="798703"/>
            <a:ext cx="5221185" cy="3072015"/>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2400" kern="1200" dirty="0">
                <a:solidFill>
                  <a:schemeClr val="tx1"/>
                </a:solidFill>
                <a:ea typeface="+mj-ea"/>
                <a:cs typeface="+mj-cs"/>
              </a:rPr>
              <a:t>Θα </a:t>
            </a:r>
            <a:r>
              <a:rPr lang="en-US" sz="2400" kern="1200" dirty="0" err="1">
                <a:solidFill>
                  <a:schemeClr val="tx1"/>
                </a:solidFill>
                <a:ea typeface="+mj-ea"/>
                <a:cs typeface="+mj-cs"/>
              </a:rPr>
              <a:t>εμφ</a:t>
            </a:r>
            <a:r>
              <a:rPr lang="en-US" sz="2400" kern="1200" dirty="0">
                <a:solidFill>
                  <a:schemeClr val="tx1"/>
                </a:solidFill>
                <a:ea typeface="+mj-ea"/>
                <a:cs typeface="+mj-cs"/>
              </a:rPr>
              <a:t>ανιστεί η οθόνη επαφών σας. </a:t>
            </a:r>
            <a:r>
              <a:rPr lang="en-US" sz="2400" kern="1200" dirty="0" err="1">
                <a:solidFill>
                  <a:schemeClr val="tx1"/>
                </a:solidFill>
                <a:ea typeface="+mj-ea"/>
                <a:cs typeface="+mj-cs"/>
              </a:rPr>
              <a:t>Κάντε</a:t>
            </a:r>
            <a:r>
              <a:rPr lang="en-US" sz="2400" kern="1200" dirty="0">
                <a:solidFill>
                  <a:schemeClr val="tx1"/>
                </a:solidFill>
                <a:ea typeface="+mj-ea"/>
                <a:cs typeface="+mj-cs"/>
              </a:rPr>
              <a:t> </a:t>
            </a:r>
            <a:r>
              <a:rPr lang="en-US" sz="2400" kern="1200" dirty="0" err="1">
                <a:solidFill>
                  <a:schemeClr val="tx1"/>
                </a:solidFill>
                <a:ea typeface="+mj-ea"/>
                <a:cs typeface="+mj-cs"/>
              </a:rPr>
              <a:t>κλικ</a:t>
            </a:r>
            <a:r>
              <a:rPr lang="en-US" sz="2400" kern="1200" dirty="0">
                <a:solidFill>
                  <a:schemeClr val="tx1"/>
                </a:solidFill>
                <a:ea typeface="+mj-ea"/>
                <a:cs typeface="+mj-cs"/>
              </a:rPr>
              <a:t> </a:t>
            </a:r>
            <a:r>
              <a:rPr lang="en-US" sz="2400" kern="1200" dirty="0" err="1">
                <a:solidFill>
                  <a:schemeClr val="tx1"/>
                </a:solidFill>
                <a:ea typeface="+mj-ea"/>
                <a:cs typeface="+mj-cs"/>
              </a:rPr>
              <a:t>στο</a:t>
            </a:r>
            <a:r>
              <a:rPr lang="en-US" sz="2400" kern="1200" dirty="0">
                <a:solidFill>
                  <a:schemeClr val="tx1"/>
                </a:solidFill>
                <a:ea typeface="+mj-ea"/>
                <a:cs typeface="+mj-cs"/>
              </a:rPr>
              <a:t> </a:t>
            </a:r>
            <a:r>
              <a:rPr lang="en-US" sz="2400" kern="1200" dirty="0" err="1">
                <a:solidFill>
                  <a:schemeClr val="tx1"/>
                </a:solidFill>
                <a:ea typeface="+mj-ea"/>
                <a:cs typeface="+mj-cs"/>
              </a:rPr>
              <a:t>κουμ</a:t>
            </a:r>
            <a:r>
              <a:rPr lang="en-US" sz="2400" kern="1200" dirty="0">
                <a:solidFill>
                  <a:schemeClr val="tx1"/>
                </a:solidFill>
                <a:ea typeface="+mj-ea"/>
                <a:cs typeface="+mj-cs"/>
              </a:rPr>
              <a:t>πί Προσθήκη νέας επαφής στην κάτω δεξιά γωνία.</a:t>
            </a:r>
          </a:p>
        </p:txBody>
      </p:sp>
      <p:sp>
        <p:nvSpPr>
          <p:cNvPr id="4" name="Rectangle 3"/>
          <p:cNvSpPr/>
          <p:nvPr/>
        </p:nvSpPr>
        <p:spPr>
          <a:xfrm>
            <a:off x="870148" y="3962792"/>
            <a:ext cx="5221185" cy="2102108"/>
          </a:xfrm>
          <a:prstGeom prst="rect">
            <a:avLst/>
          </a:prstGeom>
        </p:spPr>
        <p:txBody>
          <a:bodyPr vert="horz" lIns="91440" tIns="45720" rIns="91440" bIns="45720" rtlCol="0" anchor="t">
            <a:normAutofit/>
          </a:bodyPr>
          <a:lstStyle/>
          <a:p>
            <a:pPr algn="ctr">
              <a:lnSpc>
                <a:spcPct val="90000"/>
              </a:lnSpc>
              <a:spcBef>
                <a:spcPts val="1000"/>
              </a:spcBef>
            </a:pPr>
            <a:r>
              <a:rPr lang="en-US" sz="2400" kern="1200">
                <a:solidFill>
                  <a:schemeClr val="tx1"/>
                </a:solidFill>
                <a:latin typeface="+mn-lt"/>
                <a:ea typeface="+mn-ea"/>
                <a:cs typeface="+mn-cs"/>
              </a:rPr>
              <a:t>Καταχωρίστε τα στοιχεία επικοινωνίας και στη συνέχεια κάντε κλικ στην επιλογή Αποθήκευση.</a:t>
            </a:r>
          </a:p>
        </p:txBody>
      </p:sp>
      <p:sp>
        <p:nvSpPr>
          <p:cNvPr id="11" name="Freeform: Shape 10">
            <a:extLst>
              <a:ext uri="{FF2B5EF4-FFF2-40B4-BE49-F238E27FC236}">
                <a16:creationId xmlns:a16="http://schemas.microsoft.com/office/drawing/2014/main" id="{F5569EEC-E12F-4856-B407-02B2813A4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CF860788-3A6A-45A3-B3F1-06F159665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15709" y="1209578"/>
            <a:ext cx="4210571" cy="405589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15" name="Freeform: Shape 14">
            <a:extLst>
              <a:ext uri="{FF2B5EF4-FFF2-40B4-BE49-F238E27FC236}">
                <a16:creationId xmlns:a16="http://schemas.microsoft.com/office/drawing/2014/main" id="{DF1E3393-B852-4883-B778-ED3525112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39853D09-4205-4CC7-83EB-288E886AC9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0D040B79-3E73-4A31-840D-D6B9C9FDF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Shape 20">
            <a:extLst>
              <a:ext uri="{FF2B5EF4-FFF2-40B4-BE49-F238E27FC236}">
                <a16:creationId xmlns:a16="http://schemas.microsoft.com/office/drawing/2014/main" id="{156C6AE5-3F8B-42AC-9EA4-1B686A11E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3697658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686834" y="1153572"/>
            <a:ext cx="3200400" cy="4461163"/>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400" b="1" kern="1200">
                <a:solidFill>
                  <a:srgbClr val="FFFFFF"/>
                </a:solidFill>
                <a:latin typeface="+mj-lt"/>
                <a:ea typeface="+mj-ea"/>
                <a:cs typeface="+mj-cs"/>
              </a:rPr>
              <a:t>Αποστολή μηνυμάτων ηλεκτρονικού ταχυδρομείου (Sending Email)</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Rectangle 2"/>
          <p:cNvSpPr/>
          <p:nvPr/>
        </p:nvSpPr>
        <p:spPr>
          <a:xfrm>
            <a:off x="4447308" y="591344"/>
            <a:ext cx="6906491" cy="5585619"/>
          </a:xfrm>
          <a:prstGeom prst="rect">
            <a:avLst/>
          </a:prstGeom>
        </p:spPr>
        <p:txBody>
          <a:bodyPr vert="horz" lIns="91440" tIns="45720" rIns="91440" bIns="45720" rtlCol="0" anchor="ctr">
            <a:normAutofit/>
          </a:bodyPr>
          <a:lstStyle/>
          <a:p>
            <a:pPr>
              <a:lnSpc>
                <a:spcPct val="90000"/>
              </a:lnSpc>
              <a:spcAft>
                <a:spcPts val="600"/>
              </a:spcAft>
            </a:pPr>
            <a:r>
              <a:rPr lang="en-US" dirty="0" err="1"/>
              <a:t>Τώρ</a:t>
            </a:r>
            <a:r>
              <a:rPr lang="en-US" dirty="0"/>
              <a:t>α που έχετε δημιουργήσει ένα λογαριασμό Gmail, μπορείτε να ξεκινήσετε την αποστολή μηνυμάτων email. Η </a:t>
            </a:r>
            <a:r>
              <a:rPr lang="en-US" dirty="0" err="1"/>
              <a:t>σύντ</a:t>
            </a:r>
            <a:r>
              <a:rPr lang="en-US" dirty="0"/>
              <a:t>αξη ενός μηνύματος ηλεκτρονικού ταχυδρομείου μπορεί να είναι τόσο απλή όσο και η πληκτρολόγηση ενός μηνύματος ή μπορείτε να χρησιμοποιήσετε μορφοποίηση κειμένου, συνημμένα και υπογραφή για να εξατομικεύσετε το μήνυμά σας.</a:t>
            </a:r>
          </a:p>
          <a:p>
            <a:pPr>
              <a:lnSpc>
                <a:spcPct val="90000"/>
              </a:lnSpc>
              <a:spcAft>
                <a:spcPts val="600"/>
              </a:spcAft>
            </a:pPr>
            <a:r>
              <a:rPr lang="en-US" dirty="0" err="1"/>
              <a:t>Σε</a:t>
            </a:r>
            <a:r>
              <a:rPr lang="en-US" dirty="0"/>
              <a:t> α</a:t>
            </a:r>
            <a:r>
              <a:rPr lang="en-US" dirty="0" err="1"/>
              <a:t>υτό</a:t>
            </a:r>
            <a:r>
              <a:rPr lang="en-US" dirty="0"/>
              <a:t> </a:t>
            </a:r>
            <a:r>
              <a:rPr lang="en-US" dirty="0" err="1"/>
              <a:t>το</a:t>
            </a:r>
            <a:r>
              <a:rPr lang="en-US" dirty="0"/>
              <a:t> </a:t>
            </a:r>
            <a:r>
              <a:rPr lang="en-US" dirty="0" err="1"/>
              <a:t>μάθημ</a:t>
            </a:r>
            <a:r>
              <a:rPr lang="en-US" dirty="0"/>
              <a:t>α θα σας δείξουμε πώς να συντάξετε ένα μήνυμα ηλεκτρονικού ταχυδρομείου, να προσθέσετε ένα συνημμένο και να δημιουργήσετε μια υπογραφή που θα εμφανίζεται σε όλα τα μηνύματα που στέλνετε.</a:t>
            </a:r>
          </a:p>
        </p:txBody>
      </p:sp>
      <p:sp>
        <p:nvSpPr>
          <p:cNvPr id="4" name="Rectangle 3"/>
          <p:cNvSpPr/>
          <p:nvPr/>
        </p:nvSpPr>
        <p:spPr>
          <a:xfrm>
            <a:off x="4924323" y="4889564"/>
            <a:ext cx="6096000" cy="923330"/>
          </a:xfrm>
          <a:prstGeom prst="rect">
            <a:avLst/>
          </a:prstGeom>
        </p:spPr>
        <p:txBody>
          <a:bodyPr>
            <a:spAutoFit/>
          </a:bodyPr>
          <a:lstStyle/>
          <a:p>
            <a:pPr>
              <a:spcAft>
                <a:spcPts val="600"/>
              </a:spcAft>
            </a:pPr>
            <a:r>
              <a:rPr lang="el-GR" dirty="0"/>
              <a:t>Παρακολουθήστε το παρακάτω βίντεο για να μάθετε περισσότερα σχετικά με την αποστολή μηνυμάτων ηλεκτρονικού ταχυδρομείου στο Gmail.</a:t>
            </a:r>
          </a:p>
        </p:txBody>
      </p:sp>
      <p:sp>
        <p:nvSpPr>
          <p:cNvPr id="5" name="Rectangle 4"/>
          <p:cNvSpPr/>
          <p:nvPr/>
        </p:nvSpPr>
        <p:spPr>
          <a:xfrm>
            <a:off x="5382724" y="5917430"/>
            <a:ext cx="3041602" cy="369332"/>
          </a:xfrm>
          <a:prstGeom prst="rect">
            <a:avLst/>
          </a:prstGeom>
        </p:spPr>
        <p:txBody>
          <a:bodyPr wrap="none">
            <a:spAutoFit/>
          </a:bodyPr>
          <a:lstStyle/>
          <a:p>
            <a:pPr>
              <a:spcAft>
                <a:spcPts val="600"/>
              </a:spcAft>
            </a:pPr>
            <a:r>
              <a:rPr lang="en-US" dirty="0">
                <a:solidFill>
                  <a:srgbClr val="FF0000"/>
                </a:solidFill>
              </a:rPr>
              <a:t>https://youtu.be/2eH0JbEE-6k</a:t>
            </a:r>
            <a:endParaRPr lang="el-GR" dirty="0">
              <a:solidFill>
                <a:srgbClr val="FF0000"/>
              </a:solidFill>
            </a:endParaRPr>
          </a:p>
        </p:txBody>
      </p:sp>
    </p:spTree>
    <p:extLst>
      <p:ext uri="{BB962C8B-B14F-4D97-AF65-F5344CB8AC3E}">
        <p14:creationId xmlns:p14="http://schemas.microsoft.com/office/powerpoint/2010/main" val="1346537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C59AB4C8-9178-4F7A-8404-6890510B59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638881" y="457201"/>
            <a:ext cx="10909640" cy="1832654"/>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6600" kern="1200">
                <a:solidFill>
                  <a:schemeClr val="tx1"/>
                </a:solidFill>
                <a:latin typeface="+mj-lt"/>
                <a:ea typeface="+mj-ea"/>
                <a:cs typeface="+mj-cs"/>
              </a:rPr>
              <a:t>Ενέργειες σε email</a:t>
            </a:r>
          </a:p>
        </p:txBody>
      </p:sp>
      <p:sp>
        <p:nvSpPr>
          <p:cNvPr id="23" name="sketch line">
            <a:extLst>
              <a:ext uri="{FF2B5EF4-FFF2-40B4-BE49-F238E27FC236}">
                <a16:creationId xmlns:a16="http://schemas.microsoft.com/office/drawing/2014/main" id="{4CFDFB37-4BC7-42C6-915D-A6609139B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234391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a:stretch>
            <a:fillRect/>
          </a:stretch>
        </p:blipFill>
        <p:spPr>
          <a:xfrm>
            <a:off x="320040" y="3555219"/>
            <a:ext cx="11548872" cy="2240825"/>
          </a:xfrm>
          <a:prstGeom prst="rect">
            <a:avLst/>
          </a:prstGeom>
        </p:spPr>
      </p:pic>
    </p:spTree>
    <p:extLst>
      <p:ext uri="{BB962C8B-B14F-4D97-AF65-F5344CB8AC3E}">
        <p14:creationId xmlns:p14="http://schemas.microsoft.com/office/powerpoint/2010/main" val="857355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783582" y="741765"/>
            <a:ext cx="2095445" cy="369332"/>
          </a:xfrm>
          <a:prstGeom prst="rect">
            <a:avLst/>
          </a:prstGeom>
        </p:spPr>
        <p:txBody>
          <a:bodyPr wrap="none">
            <a:spAutoFit/>
          </a:bodyPr>
          <a:lstStyle/>
          <a:p>
            <a:r>
              <a:rPr lang="el-GR" dirty="0">
                <a:solidFill>
                  <a:srgbClr val="91C326"/>
                </a:solidFill>
                <a:latin typeface="TrebuchetMS"/>
              </a:rPr>
              <a:t>Ενέργειες σε </a:t>
            </a:r>
            <a:r>
              <a:rPr lang="en-US" dirty="0">
                <a:solidFill>
                  <a:srgbClr val="91C326"/>
                </a:solidFill>
                <a:latin typeface="TrebuchetMS"/>
              </a:rPr>
              <a:t>email</a:t>
            </a:r>
            <a:endParaRPr lang="el-GR" dirty="0"/>
          </a:p>
        </p:txBody>
      </p:sp>
      <p:pic>
        <p:nvPicPr>
          <p:cNvPr id="3" name="Picture 2"/>
          <p:cNvPicPr>
            <a:picLocks noChangeAspect="1"/>
          </p:cNvPicPr>
          <p:nvPr/>
        </p:nvPicPr>
        <p:blipFill>
          <a:blip r:embed="rId2"/>
          <a:stretch>
            <a:fillRect/>
          </a:stretch>
        </p:blipFill>
        <p:spPr>
          <a:xfrm>
            <a:off x="1155032" y="1348030"/>
            <a:ext cx="9938083" cy="3712800"/>
          </a:xfrm>
          <a:prstGeom prst="rect">
            <a:avLst/>
          </a:prstGeom>
        </p:spPr>
      </p:pic>
      <p:sp>
        <p:nvSpPr>
          <p:cNvPr id="4" name="Rectangle 3"/>
          <p:cNvSpPr/>
          <p:nvPr/>
        </p:nvSpPr>
        <p:spPr>
          <a:xfrm>
            <a:off x="5831304" y="5297763"/>
            <a:ext cx="6096000" cy="923330"/>
          </a:xfrm>
          <a:prstGeom prst="rect">
            <a:avLst/>
          </a:prstGeom>
        </p:spPr>
        <p:txBody>
          <a:bodyPr>
            <a:spAutoFit/>
          </a:bodyPr>
          <a:lstStyle/>
          <a:p>
            <a:r>
              <a:rPr lang="el-GR" dirty="0">
                <a:solidFill>
                  <a:srgbClr val="404040"/>
                </a:solidFill>
                <a:latin typeface="TrebuchetMS"/>
              </a:rPr>
              <a:t>Μετακίνηση</a:t>
            </a:r>
          </a:p>
          <a:p>
            <a:r>
              <a:rPr lang="en-US" dirty="0">
                <a:solidFill>
                  <a:srgbClr val="404040"/>
                </a:solidFill>
                <a:latin typeface="TrebuchetMS"/>
              </a:rPr>
              <a:t>email </a:t>
            </a:r>
            <a:r>
              <a:rPr lang="el-GR" dirty="0">
                <a:solidFill>
                  <a:srgbClr val="404040"/>
                </a:solidFill>
                <a:latin typeface="TrebuchetMS"/>
              </a:rPr>
              <a:t>σε κάποιον</a:t>
            </a:r>
          </a:p>
          <a:p>
            <a:r>
              <a:rPr lang="el-GR" dirty="0">
                <a:solidFill>
                  <a:srgbClr val="404040"/>
                </a:solidFill>
                <a:latin typeface="TrebuchetMS"/>
              </a:rPr>
              <a:t>φάκελο</a:t>
            </a:r>
            <a:endParaRPr lang="el-GR" dirty="0"/>
          </a:p>
        </p:txBody>
      </p:sp>
      <p:sp>
        <p:nvSpPr>
          <p:cNvPr id="7" name="Right Arrow 6"/>
          <p:cNvSpPr/>
          <p:nvPr/>
        </p:nvSpPr>
        <p:spPr>
          <a:xfrm rot="16200000">
            <a:off x="4766513" y="3097679"/>
            <a:ext cx="2897041" cy="102925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612119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922894"/>
            <a:ext cx="11653075" cy="3712800"/>
          </a:xfrm>
          <a:prstGeom prst="rect">
            <a:avLst/>
          </a:prstGeom>
        </p:spPr>
      </p:pic>
      <p:sp>
        <p:nvSpPr>
          <p:cNvPr id="3" name="Rectangle 2"/>
          <p:cNvSpPr/>
          <p:nvPr/>
        </p:nvSpPr>
        <p:spPr>
          <a:xfrm>
            <a:off x="8029073" y="5621576"/>
            <a:ext cx="6096000" cy="1200329"/>
          </a:xfrm>
          <a:prstGeom prst="rect">
            <a:avLst/>
          </a:prstGeom>
        </p:spPr>
        <p:txBody>
          <a:bodyPr>
            <a:spAutoFit/>
          </a:bodyPr>
          <a:lstStyle/>
          <a:p>
            <a:r>
              <a:rPr lang="el-GR" dirty="0">
                <a:solidFill>
                  <a:srgbClr val="404040"/>
                </a:solidFill>
                <a:latin typeface="TrebuchetMS"/>
              </a:rPr>
              <a:t>Πατώντας το</a:t>
            </a:r>
          </a:p>
          <a:p>
            <a:r>
              <a:rPr lang="el-GR" dirty="0">
                <a:solidFill>
                  <a:srgbClr val="404040"/>
                </a:solidFill>
                <a:latin typeface="TrebuchetMS"/>
              </a:rPr>
              <a:t>αστέρι το μήνυμα</a:t>
            </a:r>
          </a:p>
          <a:p>
            <a:r>
              <a:rPr lang="el-GR" dirty="0">
                <a:solidFill>
                  <a:srgbClr val="404040"/>
                </a:solidFill>
                <a:latin typeface="TrebuchetMS"/>
              </a:rPr>
              <a:t>θα γίνει</a:t>
            </a:r>
          </a:p>
          <a:p>
            <a:r>
              <a:rPr lang="el-GR" dirty="0">
                <a:solidFill>
                  <a:srgbClr val="404040"/>
                </a:solidFill>
                <a:latin typeface="TrebuchetMS"/>
              </a:rPr>
              <a:t>σημαντικό</a:t>
            </a:r>
            <a:endParaRPr lang="el-GR" dirty="0"/>
          </a:p>
        </p:txBody>
      </p:sp>
      <p:sp>
        <p:nvSpPr>
          <p:cNvPr id="4" name="Down Arrow 3"/>
          <p:cNvSpPr/>
          <p:nvPr/>
        </p:nvSpPr>
        <p:spPr>
          <a:xfrm rot="12729711">
            <a:off x="9384632" y="3540605"/>
            <a:ext cx="890337" cy="1997242"/>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Rectangle 4">
            <a:extLst>
              <a:ext uri="{FF2B5EF4-FFF2-40B4-BE49-F238E27FC236}">
                <a16:creationId xmlns:a16="http://schemas.microsoft.com/office/drawing/2014/main" id="{0A3F4FE8-5043-E149-04B9-1EEE6EB0E660}"/>
              </a:ext>
            </a:extLst>
          </p:cNvPr>
          <p:cNvSpPr/>
          <p:nvPr/>
        </p:nvSpPr>
        <p:spPr>
          <a:xfrm>
            <a:off x="4270248" y="3017520"/>
            <a:ext cx="2020824" cy="32918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2334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996126" y="1356031"/>
            <a:ext cx="10794822" cy="3712800"/>
          </a:xfrm>
          <a:prstGeom prst="rect">
            <a:avLst/>
          </a:prstGeom>
        </p:spPr>
      </p:pic>
      <p:sp>
        <p:nvSpPr>
          <p:cNvPr id="3" name="Rectangle 2"/>
          <p:cNvSpPr/>
          <p:nvPr/>
        </p:nvSpPr>
        <p:spPr>
          <a:xfrm>
            <a:off x="7692190" y="5656529"/>
            <a:ext cx="6096000" cy="646331"/>
          </a:xfrm>
          <a:prstGeom prst="rect">
            <a:avLst/>
          </a:prstGeom>
        </p:spPr>
        <p:txBody>
          <a:bodyPr>
            <a:spAutoFit/>
          </a:bodyPr>
          <a:lstStyle/>
          <a:p>
            <a:r>
              <a:rPr lang="el-GR" dirty="0">
                <a:solidFill>
                  <a:srgbClr val="404040"/>
                </a:solidFill>
                <a:latin typeface="TrebuchetMS"/>
              </a:rPr>
              <a:t>Απάντηση στο</a:t>
            </a:r>
          </a:p>
          <a:p>
            <a:r>
              <a:rPr lang="en-US" dirty="0">
                <a:solidFill>
                  <a:srgbClr val="404040"/>
                </a:solidFill>
                <a:latin typeface="TrebuchetMS"/>
              </a:rPr>
              <a:t>email</a:t>
            </a:r>
            <a:endParaRPr lang="el-GR" dirty="0"/>
          </a:p>
        </p:txBody>
      </p:sp>
      <p:sp>
        <p:nvSpPr>
          <p:cNvPr id="4" name="Down Arrow 3"/>
          <p:cNvSpPr/>
          <p:nvPr/>
        </p:nvSpPr>
        <p:spPr>
          <a:xfrm rot="2032594">
            <a:off x="10019945" y="3671259"/>
            <a:ext cx="720767" cy="230303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Rectangle 4">
            <a:extLst>
              <a:ext uri="{FF2B5EF4-FFF2-40B4-BE49-F238E27FC236}">
                <a16:creationId xmlns:a16="http://schemas.microsoft.com/office/drawing/2014/main" id="{2197B93E-4270-6C11-99EE-894F6FC1B524}"/>
              </a:ext>
            </a:extLst>
          </p:cNvPr>
          <p:cNvSpPr/>
          <p:nvPr/>
        </p:nvSpPr>
        <p:spPr>
          <a:xfrm>
            <a:off x="4835769" y="3429000"/>
            <a:ext cx="2136698" cy="5011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78495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gradFill>
        <a:effectLst/>
      </p:bgPr>
    </p:bg>
    <p:spTree>
      <p:nvGrpSpPr>
        <p:cNvPr id="1" name=""/>
        <p:cNvGrpSpPr/>
        <p:nvPr/>
      </p:nvGrpSpPr>
      <p:grpSpPr>
        <a:xfrm>
          <a:off x="0" y="0"/>
          <a:ext cx="0" cy="0"/>
          <a:chOff x="0" y="0"/>
          <a:chExt cx="0" cy="0"/>
        </a:xfrm>
      </p:grpSpPr>
      <p:sp>
        <p:nvSpPr>
          <p:cNvPr id="2" name="Rectangle 1"/>
          <p:cNvSpPr/>
          <p:nvPr/>
        </p:nvSpPr>
        <p:spPr>
          <a:xfrm>
            <a:off x="3371794" y="549261"/>
            <a:ext cx="5287025" cy="461665"/>
          </a:xfrm>
          <a:prstGeom prst="rect">
            <a:avLst/>
          </a:prstGeom>
        </p:spPr>
        <p:txBody>
          <a:bodyPr wrap="none">
            <a:spAutoFit/>
          </a:bodyPr>
          <a:lstStyle/>
          <a:p>
            <a:r>
              <a:rPr lang="el-GR" sz="2400" dirty="0">
                <a:solidFill>
                  <a:schemeClr val="accent1">
                    <a:lumMod val="75000"/>
                  </a:schemeClr>
                </a:solidFill>
                <a:latin typeface="TrebuchetMS"/>
              </a:rPr>
              <a:t>Δημιουργία </a:t>
            </a:r>
            <a:r>
              <a:rPr lang="en-US" sz="2400" dirty="0">
                <a:solidFill>
                  <a:schemeClr val="accent1">
                    <a:lumMod val="75000"/>
                  </a:schemeClr>
                </a:solidFill>
                <a:latin typeface="TrebuchetMS"/>
              </a:rPr>
              <a:t>email </a:t>
            </a:r>
            <a:r>
              <a:rPr lang="el-GR" sz="2400" dirty="0">
                <a:solidFill>
                  <a:schemeClr val="accent1">
                    <a:lumMod val="75000"/>
                  </a:schemeClr>
                </a:solidFill>
                <a:latin typeface="TrebuchetMS"/>
              </a:rPr>
              <a:t>με επισυναπτόμενο</a:t>
            </a:r>
            <a:endParaRPr lang="el-GR" sz="2400" dirty="0">
              <a:solidFill>
                <a:schemeClr val="accent1">
                  <a:lumMod val="75000"/>
                </a:schemeClr>
              </a:solidFill>
            </a:endParaRPr>
          </a:p>
        </p:txBody>
      </p:sp>
      <p:pic>
        <p:nvPicPr>
          <p:cNvPr id="4" name="Picture 3"/>
          <p:cNvPicPr>
            <a:picLocks noChangeAspect="1"/>
          </p:cNvPicPr>
          <p:nvPr/>
        </p:nvPicPr>
        <p:blipFill>
          <a:blip r:embed="rId2"/>
          <a:stretch>
            <a:fillRect/>
          </a:stretch>
        </p:blipFill>
        <p:spPr>
          <a:xfrm>
            <a:off x="1465704" y="1010926"/>
            <a:ext cx="7533917" cy="5521089"/>
          </a:xfrm>
          <a:prstGeom prst="rect">
            <a:avLst/>
          </a:prstGeom>
        </p:spPr>
      </p:pic>
      <p:sp>
        <p:nvSpPr>
          <p:cNvPr id="5" name="Rectangle 4"/>
          <p:cNvSpPr/>
          <p:nvPr/>
        </p:nvSpPr>
        <p:spPr>
          <a:xfrm>
            <a:off x="2565375" y="1704292"/>
            <a:ext cx="3114892" cy="369332"/>
          </a:xfrm>
          <a:prstGeom prst="rect">
            <a:avLst/>
          </a:prstGeom>
        </p:spPr>
        <p:txBody>
          <a:bodyPr wrap="none">
            <a:spAutoFit/>
          </a:bodyPr>
          <a:lstStyle/>
          <a:p>
            <a:r>
              <a:rPr lang="en-US" dirty="0">
                <a:solidFill>
                  <a:srgbClr val="FF0000"/>
                </a:solidFill>
                <a:latin typeface="TrebuchetMS"/>
              </a:rPr>
              <a:t>Email </a:t>
            </a:r>
            <a:r>
              <a:rPr lang="el-GR" dirty="0">
                <a:solidFill>
                  <a:srgbClr val="FF0000"/>
                </a:solidFill>
                <a:latin typeface="TrebuchetMS"/>
              </a:rPr>
              <a:t>διεύθυνση παραλήπτη</a:t>
            </a:r>
            <a:endParaRPr lang="el-GR" dirty="0"/>
          </a:p>
        </p:txBody>
      </p:sp>
      <p:sp>
        <p:nvSpPr>
          <p:cNvPr id="6" name="Rectangle 5"/>
          <p:cNvSpPr/>
          <p:nvPr/>
        </p:nvSpPr>
        <p:spPr>
          <a:xfrm>
            <a:off x="2748727" y="2165957"/>
            <a:ext cx="1374094" cy="369332"/>
          </a:xfrm>
          <a:prstGeom prst="rect">
            <a:avLst/>
          </a:prstGeom>
        </p:spPr>
        <p:txBody>
          <a:bodyPr wrap="none">
            <a:spAutoFit/>
          </a:bodyPr>
          <a:lstStyle/>
          <a:p>
            <a:r>
              <a:rPr lang="el-GR" dirty="0">
                <a:solidFill>
                  <a:srgbClr val="FF0000"/>
                </a:solidFill>
                <a:latin typeface="TrebuchetMS"/>
              </a:rPr>
              <a:t>Θέμα </a:t>
            </a:r>
            <a:r>
              <a:rPr lang="en-US" dirty="0">
                <a:solidFill>
                  <a:srgbClr val="FF0000"/>
                </a:solidFill>
                <a:latin typeface="TrebuchetMS"/>
              </a:rPr>
              <a:t>Email</a:t>
            </a:r>
            <a:endParaRPr lang="el-GR" dirty="0"/>
          </a:p>
        </p:txBody>
      </p:sp>
      <p:sp>
        <p:nvSpPr>
          <p:cNvPr id="7" name="Rectangle 6"/>
          <p:cNvSpPr/>
          <p:nvPr/>
        </p:nvSpPr>
        <p:spPr>
          <a:xfrm>
            <a:off x="4645368" y="3055455"/>
            <a:ext cx="2069797" cy="369332"/>
          </a:xfrm>
          <a:prstGeom prst="rect">
            <a:avLst/>
          </a:prstGeom>
        </p:spPr>
        <p:txBody>
          <a:bodyPr wrap="none">
            <a:spAutoFit/>
          </a:bodyPr>
          <a:lstStyle/>
          <a:p>
            <a:r>
              <a:rPr lang="el-GR" dirty="0">
                <a:solidFill>
                  <a:srgbClr val="FF0000"/>
                </a:solidFill>
                <a:latin typeface="TrebuchetMS"/>
              </a:rPr>
              <a:t>Κύριο σώμα </a:t>
            </a:r>
            <a:r>
              <a:rPr lang="en-US" dirty="0">
                <a:solidFill>
                  <a:srgbClr val="FF0000"/>
                </a:solidFill>
                <a:latin typeface="TrebuchetMS"/>
              </a:rPr>
              <a:t>Email</a:t>
            </a:r>
            <a:endParaRPr lang="el-GR" dirty="0"/>
          </a:p>
        </p:txBody>
      </p:sp>
      <p:sp>
        <p:nvSpPr>
          <p:cNvPr id="8" name="Rectangle 7"/>
          <p:cNvSpPr/>
          <p:nvPr/>
        </p:nvSpPr>
        <p:spPr>
          <a:xfrm>
            <a:off x="1465704" y="3392905"/>
            <a:ext cx="2432528" cy="3785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 name="Straight Arrow Connector 9"/>
          <p:cNvCxnSpPr/>
          <p:nvPr/>
        </p:nvCxnSpPr>
        <p:spPr>
          <a:xfrm>
            <a:off x="6715165" y="1888958"/>
            <a:ext cx="2717593" cy="15039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8999621" y="3428706"/>
            <a:ext cx="3078407" cy="369332"/>
          </a:xfrm>
          <a:prstGeom prst="rect">
            <a:avLst/>
          </a:prstGeom>
        </p:spPr>
        <p:txBody>
          <a:bodyPr wrap="none">
            <a:spAutoFit/>
          </a:bodyPr>
          <a:lstStyle/>
          <a:p>
            <a:r>
              <a:rPr lang="el-GR" dirty="0">
                <a:solidFill>
                  <a:srgbClr val="FF0000"/>
                </a:solidFill>
                <a:latin typeface="TrebuchetMS"/>
              </a:rPr>
              <a:t>Κοινοποίηση και άλλο άτομο</a:t>
            </a:r>
            <a:endParaRPr lang="el-GR" dirty="0"/>
          </a:p>
        </p:txBody>
      </p:sp>
      <p:sp>
        <p:nvSpPr>
          <p:cNvPr id="12" name="Rectangle 11"/>
          <p:cNvSpPr/>
          <p:nvPr/>
        </p:nvSpPr>
        <p:spPr>
          <a:xfrm>
            <a:off x="9472542" y="1567480"/>
            <a:ext cx="6096000" cy="646331"/>
          </a:xfrm>
          <a:prstGeom prst="rect">
            <a:avLst/>
          </a:prstGeom>
        </p:spPr>
        <p:txBody>
          <a:bodyPr>
            <a:spAutoFit/>
          </a:bodyPr>
          <a:lstStyle/>
          <a:p>
            <a:r>
              <a:rPr lang="el-GR" dirty="0">
                <a:solidFill>
                  <a:srgbClr val="FF0000"/>
                </a:solidFill>
                <a:latin typeface="TrebuchetMS"/>
              </a:rPr>
              <a:t>Κρυφή Κοινοποίηση και</a:t>
            </a:r>
          </a:p>
          <a:p>
            <a:r>
              <a:rPr lang="el-GR" dirty="0">
                <a:solidFill>
                  <a:srgbClr val="FF0000"/>
                </a:solidFill>
                <a:latin typeface="TrebuchetMS"/>
              </a:rPr>
              <a:t>άλλο άτομο</a:t>
            </a:r>
            <a:endParaRPr lang="el-GR" dirty="0"/>
          </a:p>
        </p:txBody>
      </p:sp>
      <p:cxnSp>
        <p:nvCxnSpPr>
          <p:cNvPr id="14" name="Straight Arrow Connector 13"/>
          <p:cNvCxnSpPr/>
          <p:nvPr/>
        </p:nvCxnSpPr>
        <p:spPr>
          <a:xfrm flipV="1">
            <a:off x="7750064" y="1888957"/>
            <a:ext cx="161414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9364210" y="5012933"/>
            <a:ext cx="6096000" cy="646331"/>
          </a:xfrm>
          <a:prstGeom prst="rect">
            <a:avLst/>
          </a:prstGeom>
        </p:spPr>
        <p:txBody>
          <a:bodyPr>
            <a:spAutoFit/>
          </a:bodyPr>
          <a:lstStyle/>
          <a:p>
            <a:r>
              <a:rPr lang="el-GR" dirty="0">
                <a:solidFill>
                  <a:srgbClr val="FF0000"/>
                </a:solidFill>
                <a:latin typeface="TrebuchetMS"/>
              </a:rPr>
              <a:t>Επισύναψη αρχείου</a:t>
            </a:r>
          </a:p>
          <a:p>
            <a:r>
              <a:rPr lang="el-GR" dirty="0">
                <a:solidFill>
                  <a:srgbClr val="FF0000"/>
                </a:solidFill>
                <a:latin typeface="TrebuchetMS"/>
              </a:rPr>
              <a:t>Πχ εικόνα ή αρχείο</a:t>
            </a:r>
            <a:endParaRPr lang="el-GR" dirty="0"/>
          </a:p>
        </p:txBody>
      </p:sp>
      <p:cxnSp>
        <p:nvCxnSpPr>
          <p:cNvPr id="19" name="Straight Arrow Connector 18"/>
          <p:cNvCxnSpPr/>
          <p:nvPr/>
        </p:nvCxnSpPr>
        <p:spPr>
          <a:xfrm flipH="1">
            <a:off x="4453247" y="5659264"/>
            <a:ext cx="4546375" cy="4209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387774" y="4356231"/>
            <a:ext cx="6096000" cy="923330"/>
          </a:xfrm>
          <a:prstGeom prst="rect">
            <a:avLst/>
          </a:prstGeom>
        </p:spPr>
        <p:txBody>
          <a:bodyPr>
            <a:spAutoFit/>
          </a:bodyPr>
          <a:lstStyle/>
          <a:p>
            <a:r>
              <a:rPr lang="el-GR" dirty="0">
                <a:solidFill>
                  <a:srgbClr val="FF0000"/>
                </a:solidFill>
                <a:latin typeface="TrebuchetMS"/>
              </a:rPr>
              <a:t>Αποστολή για να σταλεί το</a:t>
            </a:r>
          </a:p>
          <a:p>
            <a:r>
              <a:rPr lang="en-US" dirty="0">
                <a:solidFill>
                  <a:srgbClr val="FF0000"/>
                </a:solidFill>
                <a:latin typeface="TrebuchetMS"/>
              </a:rPr>
              <a:t>email </a:t>
            </a:r>
            <a:r>
              <a:rPr lang="el-GR" dirty="0">
                <a:solidFill>
                  <a:srgbClr val="FF0000"/>
                </a:solidFill>
                <a:latin typeface="TrebuchetMS"/>
              </a:rPr>
              <a:t>στη διεύθυνση που</a:t>
            </a:r>
          </a:p>
          <a:p>
            <a:r>
              <a:rPr lang="el-GR" dirty="0">
                <a:solidFill>
                  <a:srgbClr val="FF0000"/>
                </a:solidFill>
                <a:latin typeface="TrebuchetMS"/>
              </a:rPr>
              <a:t>εισήχθη</a:t>
            </a:r>
            <a:endParaRPr lang="el-GR" dirty="0"/>
          </a:p>
        </p:txBody>
      </p:sp>
      <p:cxnSp>
        <p:nvCxnSpPr>
          <p:cNvPr id="23" name="Straight Arrow Connector 22"/>
          <p:cNvCxnSpPr/>
          <p:nvPr/>
        </p:nvCxnSpPr>
        <p:spPr>
          <a:xfrm>
            <a:off x="992783" y="5336098"/>
            <a:ext cx="669762" cy="4706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66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72493" y="2071316"/>
            <a:ext cx="6713552" cy="4119172"/>
          </a:xfrm>
          <a:prstGeom prst="rect">
            <a:avLst/>
          </a:prstGeom>
        </p:spPr>
        <p:txBody>
          <a:bodyPr vert="horz" lIns="91440" tIns="45720" rIns="91440" bIns="45720" rtlCol="0" anchor="t">
            <a:normAutofit/>
          </a:bodyPr>
          <a:lstStyle/>
          <a:p>
            <a:pPr>
              <a:lnSpc>
                <a:spcPct val="90000"/>
              </a:lnSpc>
              <a:spcAft>
                <a:spcPts val="600"/>
              </a:spcAft>
            </a:pPr>
            <a:r>
              <a:rPr lang="en-US" sz="2200" dirty="0" err="1"/>
              <a:t>Το</a:t>
            </a:r>
            <a:r>
              <a:rPr lang="en-US" sz="2200" dirty="0"/>
              <a:t> Gmail </a:t>
            </a:r>
            <a:r>
              <a:rPr lang="en-US" sz="2200" dirty="0" err="1"/>
              <a:t>είν</a:t>
            </a:r>
            <a:r>
              <a:rPr lang="en-US" sz="2200" dirty="0"/>
              <a:t>αι μια δωρεάν υπηρεσία ηλεκτρονικού ταχυδρομείου που παρέχεται από την Google. Μπ</a:t>
            </a:r>
            <a:r>
              <a:rPr lang="en-US" sz="2200" dirty="0" err="1"/>
              <a:t>ορείτε</a:t>
            </a:r>
            <a:r>
              <a:rPr lang="en-US" sz="2200" dirty="0"/>
              <a:t> να </a:t>
            </a:r>
            <a:r>
              <a:rPr lang="en-US" sz="2200" dirty="0" err="1"/>
              <a:t>στέλνετε</a:t>
            </a:r>
            <a:r>
              <a:rPr lang="en-US" sz="2200" dirty="0"/>
              <a:t> και να λαμβ</a:t>
            </a:r>
            <a:r>
              <a:rPr lang="en-US" sz="2200" dirty="0" err="1"/>
              <a:t>άνετε</a:t>
            </a:r>
            <a:r>
              <a:rPr lang="en-US" sz="2200" dirty="0"/>
              <a:t> </a:t>
            </a:r>
            <a:r>
              <a:rPr lang="en-US" sz="2200" dirty="0" err="1"/>
              <a:t>μηνύμ</a:t>
            </a:r>
            <a:r>
              <a:rPr lang="en-US" sz="2200" dirty="0"/>
              <a:t>ατα ηλεκτρονικού ταχυδρομείου, να αποκλείετε ανεπιθύμητα μηνύματα, να δημιουργείτε ένα βιβλίο διευθύνσεων και να εκτελείτε άλλες βασικές εργασίες ηλεκτρονικού ταχυδρομείου.</a:t>
            </a:r>
          </a:p>
        </p:txBody>
      </p:sp>
      <p:pic>
        <p:nvPicPr>
          <p:cNvPr id="6" name="Picture 5" descr="A white envelope with a red letter&#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rcRect l="17564" r="18220" b="2"/>
          <a:stretch>
            <a:fillRect/>
          </a:stretch>
        </p:blipFill>
        <p:spPr>
          <a:xfrm>
            <a:off x="7675658" y="2093976"/>
            <a:ext cx="3941064" cy="4096512"/>
          </a:xfrm>
          <a:prstGeom prst="rect">
            <a:avLst/>
          </a:prstGeom>
        </p:spPr>
      </p:pic>
    </p:spTree>
    <p:extLst>
      <p:ext uri="{BB962C8B-B14F-4D97-AF65-F5344CB8AC3E}">
        <p14:creationId xmlns:p14="http://schemas.microsoft.com/office/powerpoint/2010/main" val="215844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841248" y="548640"/>
            <a:ext cx="3600860" cy="5431536"/>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5400" kern="1200">
                <a:solidFill>
                  <a:schemeClr val="tx1"/>
                </a:solidFill>
                <a:latin typeface="+mj-lt"/>
                <a:ea typeface="+mj-ea"/>
                <a:cs typeface="+mj-cs"/>
              </a:rPr>
              <a:t>Εργασία 1</a:t>
            </a:r>
          </a:p>
        </p:txBody>
      </p:sp>
      <p:sp>
        <p:nvSpPr>
          <p:cNvPr id="2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5126418" y="552091"/>
            <a:ext cx="6719218" cy="5431536"/>
          </a:xfrm>
          <a:prstGeom prst="rect">
            <a:avLst/>
          </a:prstGeom>
        </p:spPr>
        <p:txBody>
          <a:bodyPr vert="horz" lIns="91440" tIns="45720" rIns="91440" bIns="45720" rtlCol="0" anchor="ctr">
            <a:normAutofit/>
          </a:bodyPr>
          <a:lstStyle/>
          <a:p>
            <a:pPr marL="57150" indent="-228600">
              <a:lnSpc>
                <a:spcPct val="150000"/>
              </a:lnSpc>
              <a:spcAft>
                <a:spcPts val="600"/>
              </a:spcAft>
              <a:buFont typeface="Arial" panose="020B0604020202020204" pitchFamily="34" charset="0"/>
              <a:buChar char="•"/>
            </a:pPr>
            <a:r>
              <a:rPr lang="en-US" sz="2200" dirty="0"/>
              <a:t> </a:t>
            </a:r>
            <a:r>
              <a:rPr lang="en-US" sz="2200" dirty="0" err="1"/>
              <a:t>Δημιουργήστε</a:t>
            </a:r>
            <a:r>
              <a:rPr lang="en-US" sz="2200" dirty="0"/>
              <a:t> </a:t>
            </a:r>
            <a:r>
              <a:rPr lang="en-US" sz="2200" dirty="0" err="1"/>
              <a:t>έν</a:t>
            </a:r>
            <a:r>
              <a:rPr lang="en-US" sz="2200" dirty="0"/>
              <a:t>α email και αποστείλετέ το σε εμένα (sgoutzios@g.uowm.gr) κάνοντας </a:t>
            </a:r>
            <a:r>
              <a:rPr lang="el-GR" sz="2200" dirty="0"/>
              <a:t>το</a:t>
            </a:r>
            <a:r>
              <a:rPr lang="en-US" sz="2200" dirty="0"/>
              <a:t> κοινοποίηση και σε έναν φίλο σας.</a:t>
            </a:r>
            <a:endParaRPr lang="el-GR" sz="2200" dirty="0"/>
          </a:p>
          <a:p>
            <a:pPr marL="57150" indent="-228600">
              <a:lnSpc>
                <a:spcPct val="150000"/>
              </a:lnSpc>
              <a:spcAft>
                <a:spcPts val="600"/>
              </a:spcAft>
              <a:buFont typeface="Arial" panose="020B0604020202020204" pitchFamily="34" charset="0"/>
              <a:buChar char="•"/>
            </a:pPr>
            <a:endParaRPr lang="en-US" sz="2200" dirty="0"/>
          </a:p>
          <a:p>
            <a:pPr>
              <a:lnSpc>
                <a:spcPct val="90000"/>
              </a:lnSpc>
              <a:spcAft>
                <a:spcPts val="600"/>
              </a:spcAft>
            </a:pPr>
            <a:r>
              <a:rPr lang="en-US" sz="2200" dirty="0" err="1"/>
              <a:t>Το</a:t>
            </a:r>
            <a:r>
              <a:rPr lang="en-US" sz="2200" dirty="0"/>
              <a:t> email θα π</a:t>
            </a:r>
            <a:r>
              <a:rPr lang="en-US" sz="2200" dirty="0" err="1"/>
              <a:t>ρέ</a:t>
            </a:r>
            <a:r>
              <a:rPr lang="en-US" sz="2200" dirty="0"/>
              <a:t>πει να:</a:t>
            </a:r>
          </a:p>
          <a:p>
            <a:pPr marL="400050" indent="-342900">
              <a:lnSpc>
                <a:spcPct val="150000"/>
              </a:lnSpc>
              <a:spcAft>
                <a:spcPts val="600"/>
              </a:spcAft>
              <a:buFont typeface="Arial" panose="020B0604020202020204" pitchFamily="34" charset="0"/>
              <a:buChar char="•"/>
            </a:pPr>
            <a:r>
              <a:rPr lang="en-US" sz="2200" dirty="0" err="1"/>
              <a:t>Είν</a:t>
            </a:r>
            <a:r>
              <a:rPr lang="en-US" sz="2200" dirty="0"/>
              <a:t>αι σωστά γραμμένο (σωστή χρήση της γλώσσας και αναφορά στα στοιχεία σας).</a:t>
            </a:r>
          </a:p>
          <a:p>
            <a:pPr marL="400050" indent="-342900">
              <a:lnSpc>
                <a:spcPct val="90000"/>
              </a:lnSpc>
              <a:spcAft>
                <a:spcPts val="600"/>
              </a:spcAft>
              <a:buFont typeface="Arial" panose="020B0604020202020204" pitchFamily="34" charset="0"/>
              <a:buChar char="•"/>
            </a:pPr>
            <a:r>
              <a:rPr lang="el-GR" sz="2200" dirty="0"/>
              <a:t>Να</a:t>
            </a:r>
            <a:r>
              <a:rPr lang="en-US" sz="2200" dirty="0"/>
              <a:t> </a:t>
            </a:r>
            <a:r>
              <a:rPr lang="el-GR" sz="2200" dirty="0"/>
              <a:t>έ</a:t>
            </a:r>
            <a:r>
              <a:rPr lang="en-US" sz="2200" dirty="0" err="1"/>
              <a:t>χει</a:t>
            </a:r>
            <a:r>
              <a:rPr lang="en-US" sz="2200" dirty="0"/>
              <a:t> επ</a:t>
            </a:r>
            <a:r>
              <a:rPr lang="en-US" sz="2200" dirty="0" err="1"/>
              <a:t>ισυν</a:t>
            </a:r>
            <a:r>
              <a:rPr lang="en-US" sz="2200" dirty="0"/>
              <a:t>απτόμενο αρχείο μία εικόνα</a:t>
            </a:r>
          </a:p>
          <a:p>
            <a:pPr marL="400050" indent="-342900">
              <a:lnSpc>
                <a:spcPct val="90000"/>
              </a:lnSpc>
              <a:spcAft>
                <a:spcPts val="600"/>
              </a:spcAft>
              <a:buFont typeface="Arial" panose="020B0604020202020204" pitchFamily="34" charset="0"/>
              <a:buChar char="•"/>
            </a:pPr>
            <a:r>
              <a:rPr lang="en-US" sz="2200" dirty="0"/>
              <a:t>N</a:t>
            </a:r>
            <a:r>
              <a:rPr lang="el-GR" sz="2200" dirty="0"/>
              <a:t>α έχει την ψηφιακή σας υπογραφή</a:t>
            </a:r>
          </a:p>
          <a:p>
            <a:pPr marL="400050" indent="-342900">
              <a:lnSpc>
                <a:spcPct val="90000"/>
              </a:lnSpc>
              <a:spcAft>
                <a:spcPts val="600"/>
              </a:spcAft>
              <a:buFont typeface="Arial" panose="020B0604020202020204" pitchFamily="34" charset="0"/>
              <a:buChar char="•"/>
            </a:pPr>
            <a:endParaRPr lang="en-US" sz="2200" dirty="0"/>
          </a:p>
          <a:p>
            <a:pPr marL="114300">
              <a:lnSpc>
                <a:spcPct val="90000"/>
              </a:lnSpc>
              <a:spcAft>
                <a:spcPts val="600"/>
              </a:spcAft>
            </a:pPr>
            <a:r>
              <a:rPr lang="el-GR" sz="2200" dirty="0"/>
              <a:t> </a:t>
            </a:r>
            <a:r>
              <a:rPr lang="en-US" sz="2200" dirty="0"/>
              <a:t> </a:t>
            </a:r>
            <a:r>
              <a:rPr lang="en-US" sz="2200" dirty="0" err="1"/>
              <a:t>Το</a:t>
            </a:r>
            <a:r>
              <a:rPr lang="en-US" sz="2200" dirty="0"/>
              <a:t> </a:t>
            </a:r>
            <a:r>
              <a:rPr lang="en-US" sz="2200" dirty="0" err="1"/>
              <a:t>θέμ</a:t>
            </a:r>
            <a:r>
              <a:rPr lang="en-US" sz="2200" dirty="0"/>
              <a:t>α του email να είναι: ΟΝΟΜΑΤΕΠΩΝΥΜΟ-AM</a:t>
            </a:r>
          </a:p>
        </p:txBody>
      </p:sp>
    </p:spTree>
    <p:extLst>
      <p:ext uri="{BB962C8B-B14F-4D97-AF65-F5344CB8AC3E}">
        <p14:creationId xmlns:p14="http://schemas.microsoft.com/office/powerpoint/2010/main" val="285202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71406" y="0"/>
            <a:ext cx="2043794" cy="1362529"/>
          </a:xfrm>
          <a:prstGeom prst="rect">
            <a:avLst/>
          </a:prstGeom>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879" y="2286000"/>
            <a:ext cx="9451855" cy="3742494"/>
          </a:xfrm>
          <a:prstGeom prst="rect">
            <a:avLst/>
          </a:prstGeom>
        </p:spPr>
      </p:pic>
      <p:sp>
        <p:nvSpPr>
          <p:cNvPr id="3" name="Rectangle 2"/>
          <p:cNvSpPr/>
          <p:nvPr/>
        </p:nvSpPr>
        <p:spPr>
          <a:xfrm>
            <a:off x="509451" y="5150069"/>
            <a:ext cx="1445473" cy="283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3962400" y="3289738"/>
            <a:ext cx="1597572" cy="2312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Rectangle 7"/>
          <p:cNvSpPr/>
          <p:nvPr/>
        </p:nvSpPr>
        <p:spPr>
          <a:xfrm>
            <a:off x="3720662" y="3605048"/>
            <a:ext cx="1681655" cy="1786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Rectangle 8"/>
          <p:cNvSpPr/>
          <p:nvPr/>
        </p:nvSpPr>
        <p:spPr>
          <a:xfrm>
            <a:off x="3962400" y="4130566"/>
            <a:ext cx="1187669" cy="4309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656780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3" name="Rectangle 92">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Freeform: Shape 94">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3" name="Rectangle 2"/>
          <p:cNvSpPr/>
          <p:nvPr/>
        </p:nvSpPr>
        <p:spPr>
          <a:xfrm>
            <a:off x="6095999" y="882315"/>
            <a:ext cx="5254754" cy="5294647"/>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b="1"/>
              <a:t>Οι λειτουργίες του Gmail</a:t>
            </a:r>
          </a:p>
          <a:p>
            <a:pPr indent="-228600">
              <a:lnSpc>
                <a:spcPct val="90000"/>
              </a:lnSpc>
              <a:spcAft>
                <a:spcPts val="600"/>
              </a:spcAft>
              <a:buFont typeface="Arial" panose="020B0604020202020204" pitchFamily="34" charset="0"/>
              <a:buChar char="•"/>
            </a:pPr>
            <a:r>
              <a:rPr lang="en-US" sz="2000"/>
              <a:t>Το Gmail προσφέρει πολλές χρήσιμες λειτουργίες για να κάνει την εμπειρία του ηλεκτρονικού σας ταχυδρομείου όσο το δυνατόν πιο ομαλή, όπως:</a:t>
            </a:r>
          </a:p>
          <a:p>
            <a:pPr indent="-228600">
              <a:lnSpc>
                <a:spcPct val="90000"/>
              </a:lnSpc>
              <a:spcAft>
                <a:spcPts val="600"/>
              </a:spcAft>
              <a:buFont typeface="Arial" panose="020B0604020202020204" pitchFamily="34" charset="0"/>
              <a:buChar char="•"/>
            </a:pPr>
            <a:r>
              <a:rPr lang="en-US" sz="2000" b="1"/>
              <a:t>Ανίχνευση spam. </a:t>
            </a:r>
            <a:r>
              <a:rPr lang="en-US" sz="2000"/>
              <a:t>Το Spam είναι ένα άλλο όνομα για τα μηνύματα ανεπιθύμητης αλληλογραφίας. Προβολή συνομιλίας. Συνομιλία μέσω ηλεκτρονικού ταχυδρομείου προκύπτει κάθε φορά που στέλνετε μηνύματα ηλεκτρονικού ταχυδρομείου εμπρός και πίσω με ένα άλλο άτομο (ή μια ομάδα ανθρώπων), συχνά σχετικά με ένα συγκεκριμένο θέμα ή γεγονός. Το Gmail ομαδοποιεί αυτά τα μηνύματα ηλεκτρονικού ταχυδρομείου από προεπιλογή, γεγονός που κρατά τα εισερχόμενά σας πιο οργανωμένα.</a:t>
            </a:r>
          </a:p>
        </p:txBody>
      </p:sp>
    </p:spTree>
    <p:extLst>
      <p:ext uri="{BB962C8B-B14F-4D97-AF65-F5344CB8AC3E}">
        <p14:creationId xmlns:p14="http://schemas.microsoft.com/office/powerpoint/2010/main" val="44453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Freeform: Shape 9">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41053" y="681152"/>
            <a:ext cx="4777381" cy="5322987"/>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12" name="Arc 11">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Rectangle 1"/>
          <p:cNvSpPr/>
          <p:nvPr/>
        </p:nvSpPr>
        <p:spPr>
          <a:xfrm>
            <a:off x="873565" y="1143194"/>
            <a:ext cx="5257800" cy="4754685"/>
          </a:xfrm>
          <a:prstGeom prst="rect">
            <a:avLst/>
          </a:prstGeom>
        </p:spPr>
        <p:txBody>
          <a:bodyPr vert="horz" lIns="91440" tIns="45720" rIns="91440" bIns="45720" rtlCol="0">
            <a:normAutofit/>
          </a:bodyPr>
          <a:lstStyle/>
          <a:p>
            <a:pPr algn="just">
              <a:lnSpc>
                <a:spcPct val="90000"/>
              </a:lnSpc>
              <a:spcAft>
                <a:spcPts val="600"/>
              </a:spcAft>
            </a:pPr>
            <a:r>
              <a:rPr lang="en-US" b="1" dirty="0" err="1"/>
              <a:t>Πώς</a:t>
            </a:r>
            <a:r>
              <a:rPr lang="en-US" b="1" dirty="0"/>
              <a:t> να α</a:t>
            </a:r>
            <a:r>
              <a:rPr lang="en-US" b="1" dirty="0" err="1"/>
              <a:t>νοίξετε</a:t>
            </a:r>
            <a:r>
              <a:rPr lang="en-US" b="1" dirty="0"/>
              <a:t> </a:t>
            </a:r>
            <a:r>
              <a:rPr lang="en-US" b="1" dirty="0" err="1"/>
              <a:t>έν</a:t>
            </a:r>
            <a:r>
              <a:rPr lang="en-US" b="1" dirty="0"/>
              <a:t>α λογαριασμό Gmail</a:t>
            </a:r>
          </a:p>
          <a:p>
            <a:pPr algn="just">
              <a:lnSpc>
                <a:spcPct val="90000"/>
              </a:lnSpc>
              <a:spcAft>
                <a:spcPts val="600"/>
              </a:spcAft>
            </a:pPr>
            <a:r>
              <a:rPr lang="en-US" dirty="0" err="1"/>
              <a:t>Γι</a:t>
            </a:r>
            <a:r>
              <a:rPr lang="en-US" dirty="0"/>
              <a:t>α να δημιουργήσετε μια διεύθυνση Gmail, θα πρέπει πρώτα να δημιουργήσετε έναν λογαριασμό Google. </a:t>
            </a:r>
            <a:r>
              <a:rPr lang="en-US" dirty="0" err="1"/>
              <a:t>Το</a:t>
            </a:r>
            <a:r>
              <a:rPr lang="en-US" dirty="0"/>
              <a:t> Gmail θα σας ανακα</a:t>
            </a:r>
            <a:r>
              <a:rPr lang="en-US" dirty="0" err="1"/>
              <a:t>τευθύνει</a:t>
            </a:r>
            <a:r>
              <a:rPr lang="en-US" dirty="0"/>
              <a:t> </a:t>
            </a:r>
            <a:r>
              <a:rPr lang="en-US" dirty="0" err="1"/>
              <a:t>στη</a:t>
            </a:r>
            <a:r>
              <a:rPr lang="en-US" dirty="0"/>
              <a:t> </a:t>
            </a:r>
            <a:r>
              <a:rPr lang="en-US" dirty="0" err="1"/>
              <a:t>σελίδ</a:t>
            </a:r>
            <a:r>
              <a:rPr lang="en-US" dirty="0"/>
              <a:t>α εγγραφής λογαριασμού Google. Θα </a:t>
            </a:r>
            <a:r>
              <a:rPr lang="en-US" dirty="0" err="1"/>
              <a:t>χρει</a:t>
            </a:r>
            <a:r>
              <a:rPr lang="en-US" dirty="0"/>
              <a:t>αστεί να δώσετε κάποιες βασικές πληροφορίες όπως το όνομά σας, ημερομηνία γέννησης, φύλο και τοποθεσία. Θα </a:t>
            </a:r>
            <a:r>
              <a:rPr lang="en-US" dirty="0" err="1"/>
              <a:t>χρει</a:t>
            </a:r>
            <a:r>
              <a:rPr lang="en-US" dirty="0"/>
              <a:t>αστεί επίσης να επιλέξετε ένα όνομα για τη νέα σας διεύθυνση Gmail. </a:t>
            </a:r>
            <a:r>
              <a:rPr lang="en-US" dirty="0" err="1"/>
              <a:t>Αφού</a:t>
            </a:r>
            <a:r>
              <a:rPr lang="en-US" dirty="0"/>
              <a:t> </a:t>
            </a:r>
            <a:r>
              <a:rPr lang="en-US" dirty="0" err="1"/>
              <a:t>δημιουργήσετε</a:t>
            </a:r>
            <a:r>
              <a:rPr lang="en-US" dirty="0"/>
              <a:t> </a:t>
            </a:r>
            <a:r>
              <a:rPr lang="en-US" dirty="0" err="1"/>
              <a:t>το</a:t>
            </a:r>
            <a:r>
              <a:rPr lang="en-US" dirty="0"/>
              <a:t> </a:t>
            </a:r>
            <a:r>
              <a:rPr lang="en-US" dirty="0" err="1"/>
              <a:t>λογ</a:t>
            </a:r>
            <a:r>
              <a:rPr lang="en-US" dirty="0"/>
              <a:t>αριασμό, μπορείτε να ξεκινήσετε την προσθήκη επαφών και να προσαρμόσετε τις ρυθμίσεις αλληλογραφίας σας.</a:t>
            </a:r>
          </a:p>
          <a:p>
            <a:pPr algn="just">
              <a:lnSpc>
                <a:spcPct val="90000"/>
              </a:lnSpc>
              <a:spcAft>
                <a:spcPts val="600"/>
              </a:spcAft>
            </a:pPr>
            <a:r>
              <a:rPr lang="en-US" b="1" dirty="0" err="1"/>
              <a:t>Γι</a:t>
            </a:r>
            <a:r>
              <a:rPr lang="en-US" b="1" dirty="0"/>
              <a:t>α να δημιουργήσετε έναν λογαριασμό:</a:t>
            </a:r>
          </a:p>
          <a:p>
            <a:pPr algn="just">
              <a:lnSpc>
                <a:spcPct val="90000"/>
              </a:lnSpc>
              <a:spcAft>
                <a:spcPts val="600"/>
              </a:spcAft>
            </a:pPr>
            <a:r>
              <a:rPr lang="en-US" dirty="0" err="1"/>
              <a:t>Πηγ</a:t>
            </a:r>
            <a:r>
              <a:rPr lang="en-US" dirty="0"/>
              <a:t>αίνετε στο </a:t>
            </a:r>
            <a:r>
              <a:rPr lang="en-US" dirty="0">
                <a:hlinkClick r:id="rId3"/>
              </a:rPr>
              <a:t>www.gmail.com</a:t>
            </a:r>
            <a:r>
              <a:rPr lang="en-US" dirty="0"/>
              <a:t> .</a:t>
            </a:r>
          </a:p>
          <a:p>
            <a:pPr algn="just">
              <a:lnSpc>
                <a:spcPct val="90000"/>
              </a:lnSpc>
              <a:spcAft>
                <a:spcPts val="600"/>
              </a:spcAft>
            </a:pPr>
            <a:r>
              <a:rPr lang="en-US" dirty="0" err="1"/>
              <a:t>Κάντε</a:t>
            </a:r>
            <a:r>
              <a:rPr lang="en-US" dirty="0"/>
              <a:t> </a:t>
            </a:r>
            <a:r>
              <a:rPr lang="en-US" dirty="0" err="1"/>
              <a:t>κλικ</a:t>
            </a:r>
            <a:r>
              <a:rPr lang="en-US" dirty="0"/>
              <a:t> </a:t>
            </a:r>
            <a:r>
              <a:rPr lang="en-US" dirty="0" err="1"/>
              <a:t>στην</a:t>
            </a:r>
            <a:r>
              <a:rPr lang="en-US" dirty="0"/>
              <a:t> επ</a:t>
            </a:r>
            <a:r>
              <a:rPr lang="en-US" dirty="0" err="1"/>
              <a:t>ιλογή</a:t>
            </a:r>
            <a:r>
              <a:rPr lang="en-US" dirty="0"/>
              <a:t> </a:t>
            </a:r>
            <a:r>
              <a:rPr lang="en-US" dirty="0" err="1"/>
              <a:t>Δημιουργί</a:t>
            </a:r>
            <a:r>
              <a:rPr lang="en-US" dirty="0"/>
              <a:t>α λογαριασμού.</a:t>
            </a:r>
          </a:p>
        </p:txBody>
      </p:sp>
    </p:spTree>
    <p:extLst>
      <p:ext uri="{BB962C8B-B14F-4D97-AF65-F5344CB8AC3E}">
        <p14:creationId xmlns:p14="http://schemas.microsoft.com/office/powerpoint/2010/main" val="1657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696686" y="427950"/>
            <a:ext cx="11099074" cy="369332"/>
          </a:xfrm>
          <a:prstGeom prst="rect">
            <a:avLst/>
          </a:prstGeom>
        </p:spPr>
        <p:txBody>
          <a:bodyPr wrap="square">
            <a:spAutoFit/>
          </a:bodyPr>
          <a:lstStyle/>
          <a:p>
            <a:r>
              <a:rPr lang="el-GR" dirty="0"/>
              <a:t>Θα εμφανιστεί η φόρμα εγγραφής. Ακολουθήστε τις οδηγίες και εισάγετε τις απαιτούμενες πληροφορίες.</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124" y="1057742"/>
            <a:ext cx="6944372" cy="5800258"/>
          </a:xfrm>
          <a:prstGeom prst="rect">
            <a:avLst/>
          </a:prstGeom>
          <a:solidFill>
            <a:schemeClr val="accent2"/>
          </a:solidFill>
        </p:spPr>
      </p:pic>
      <p:sp>
        <p:nvSpPr>
          <p:cNvPr id="4" name="Rectangle 3"/>
          <p:cNvSpPr/>
          <p:nvPr/>
        </p:nvSpPr>
        <p:spPr>
          <a:xfrm>
            <a:off x="2194560" y="2743200"/>
            <a:ext cx="1254034"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Rectangle 4"/>
          <p:cNvSpPr/>
          <p:nvPr/>
        </p:nvSpPr>
        <p:spPr>
          <a:xfrm>
            <a:off x="4140926" y="2743200"/>
            <a:ext cx="862148"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Rectangle 5"/>
          <p:cNvSpPr/>
          <p:nvPr/>
        </p:nvSpPr>
        <p:spPr>
          <a:xfrm>
            <a:off x="2416629" y="3500847"/>
            <a:ext cx="1332411" cy="1828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039685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781" y="0"/>
            <a:ext cx="10232438" cy="6335486"/>
          </a:xfrm>
          <a:prstGeom prst="rect">
            <a:avLst/>
          </a:prstGeom>
        </p:spPr>
      </p:pic>
      <p:sp>
        <p:nvSpPr>
          <p:cNvPr id="3" name="Rectangle 2"/>
          <p:cNvSpPr/>
          <p:nvPr/>
        </p:nvSpPr>
        <p:spPr>
          <a:xfrm>
            <a:off x="1410789" y="3331029"/>
            <a:ext cx="2730137" cy="261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483490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31520" y="446204"/>
            <a:ext cx="10881360" cy="646331"/>
          </a:xfrm>
          <a:prstGeom prst="rect">
            <a:avLst/>
          </a:prstGeom>
        </p:spPr>
        <p:txBody>
          <a:bodyPr wrap="square">
            <a:spAutoFit/>
          </a:bodyPr>
          <a:lstStyle/>
          <a:p>
            <a:r>
              <a:rPr lang="el-GR" dirty="0"/>
              <a:t>Θα λάβετε ένα μήνυμα κειμένου από την Google με έναν κωδικό επαλήθευσης. Καταχωρίστε τον κωδικό για να ολοκληρώσετε την επαλήθευση λογαριασμού.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9769" y="1453093"/>
            <a:ext cx="6812266" cy="4595010"/>
          </a:xfrm>
          <a:prstGeom prst="rect">
            <a:avLst/>
          </a:prstGeom>
        </p:spPr>
      </p:pic>
      <p:sp>
        <p:nvSpPr>
          <p:cNvPr id="4" name="Rectangle 3"/>
          <p:cNvSpPr/>
          <p:nvPr/>
        </p:nvSpPr>
        <p:spPr>
          <a:xfrm>
            <a:off x="1515291" y="3448594"/>
            <a:ext cx="1724298" cy="2743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075096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71000">
              <a:schemeClr val="accent1">
                <a:lumMod val="5000"/>
                <a:lumOff val="95000"/>
              </a:schemeClr>
            </a:gs>
            <a:gs pos="74000">
              <a:schemeClr val="accent1">
                <a:lumMod val="45000"/>
                <a:lumOff val="55000"/>
              </a:schemeClr>
            </a:gs>
            <a:gs pos="94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404949" y="393952"/>
            <a:ext cx="11978639" cy="646331"/>
          </a:xfrm>
          <a:prstGeom prst="rect">
            <a:avLst/>
          </a:prstGeom>
        </p:spPr>
        <p:txBody>
          <a:bodyPr wrap="square">
            <a:spAutoFit/>
          </a:bodyPr>
          <a:lstStyle/>
          <a:p>
            <a:r>
              <a:rPr lang="el-GR" dirty="0"/>
              <a:t>Στη συνέχεια, θα δείτε μια φόρμα για να καταχωρίσετε μερικά από τα προσωπικά σας στοιχεία, όπως το όνομά σας και τα γενέθλιά σας. </a:t>
            </a:r>
          </a:p>
        </p:txBody>
      </p:sp>
      <p:sp>
        <p:nvSpPr>
          <p:cNvPr id="3" name="Rectangle 2"/>
          <p:cNvSpPr/>
          <p:nvPr/>
        </p:nvSpPr>
        <p:spPr>
          <a:xfrm>
            <a:off x="404949" y="1917115"/>
            <a:ext cx="11482251" cy="369332"/>
          </a:xfrm>
          <a:prstGeom prst="rect">
            <a:avLst/>
          </a:prstGeom>
        </p:spPr>
        <p:txBody>
          <a:bodyPr wrap="square">
            <a:spAutoFit/>
          </a:bodyPr>
          <a:lstStyle/>
          <a:p>
            <a:r>
              <a:rPr lang="el-GR" dirty="0"/>
              <a:t>Ελέγξτε </a:t>
            </a:r>
            <a:r>
              <a:rPr lang="el-GR" dirty="0">
                <a:hlinkClick r:id="rId2"/>
              </a:rPr>
              <a:t>τους Όρους Παροχής Υπηρεσιών</a:t>
            </a:r>
            <a:r>
              <a:rPr lang="el-GR" dirty="0"/>
              <a:t> και την </a:t>
            </a:r>
            <a:r>
              <a:rPr lang="el-GR" dirty="0">
                <a:hlinkClick r:id="rId3"/>
              </a:rPr>
              <a:t>Πολιτική Απορρήτου</a:t>
            </a:r>
            <a:r>
              <a:rPr lang="el-GR" dirty="0"/>
              <a:t> </a:t>
            </a:r>
            <a:r>
              <a:rPr lang="el-GR" dirty="0">
                <a:hlinkClick r:id="rId2"/>
              </a:rPr>
              <a:t>της Google</a:t>
            </a:r>
            <a:r>
              <a:rPr lang="el-GR" dirty="0"/>
              <a:t> και κάντε κλικ στην επιλογή Συμφωνώ.</a:t>
            </a: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86622" y="2534194"/>
            <a:ext cx="5251538" cy="4062548"/>
          </a:xfrm>
          <a:prstGeom prst="rect">
            <a:avLst/>
          </a:prstGeom>
        </p:spPr>
      </p:pic>
    </p:spTree>
    <p:extLst>
      <p:ext uri="{BB962C8B-B14F-4D97-AF65-F5344CB8AC3E}">
        <p14:creationId xmlns:p14="http://schemas.microsoft.com/office/powerpoint/2010/main" val="34802149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727</Words>
  <Application>Microsoft Office PowerPoint</Application>
  <PresentationFormat>Widescreen</PresentationFormat>
  <Paragraphs>63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TrebuchetMS</vt:lpstr>
      <vt:lpstr>Office Theme</vt:lpstr>
      <vt:lpstr>Μάθημα 1ο</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1ο</dc:title>
  <dc:creator>user</dc:creator>
  <cp:lastModifiedBy>ΓΚΟΥΤΖΙΟΣ ΣΤΕΦΑΝΟΣ</cp:lastModifiedBy>
  <cp:revision>67</cp:revision>
  <dcterms:created xsi:type="dcterms:W3CDTF">2020-10-17T04:36:28Z</dcterms:created>
  <dcterms:modified xsi:type="dcterms:W3CDTF">2025-10-02T17:42:58Z</dcterms:modified>
</cp:coreProperties>
</file>