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702" y="2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224605-F3A7-414B-8A86-B08BFA1D7BF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C3C4F2C-8D4A-4E82-8F22-C55C14420506}">
      <dgm:prSet/>
      <dgm:spPr/>
      <dgm:t>
        <a:bodyPr/>
        <a:lstStyle/>
        <a:p>
          <a:r>
            <a:rPr lang="en-US"/>
            <a:t>Τέλος κάνετε κλικ στο εικονίδιο . Από το παράθυρο που εμφανίζεται μπορείτε να πάρετε το σύνδεσμο (αντιγραφή) και να τον δώσετε σε όσους θέλετε να απαντήσουν στο ερωτηματολόγιο-φόρμα ή να συμπληρώσετε τα emails τους στο πεδίο </a:t>
          </a:r>
          <a:r>
            <a:rPr lang="en-US" b="1" i="1"/>
            <a:t>Αποστολή φόρμας μέσω</a:t>
          </a:r>
          <a:r>
            <a:rPr lang="en-US"/>
            <a:t> </a:t>
          </a:r>
          <a:r>
            <a:rPr lang="en-US" b="1" i="1"/>
            <a:t>ηλεκτρονικού ταχυδρομείου </a:t>
          </a:r>
          <a:r>
            <a:rPr lang="en-US"/>
            <a:t>και να αποσταλεί αυτόματα ως μήνυμα. Επίσης μπορείτε να</a:t>
          </a:r>
        </a:p>
      </dgm:t>
    </dgm:pt>
    <dgm:pt modelId="{D1461124-6249-4A37-B8F6-E7C25CA34F19}" type="parTrans" cxnId="{AA779983-7D77-4658-849D-FFE4D4336EE6}">
      <dgm:prSet/>
      <dgm:spPr/>
      <dgm:t>
        <a:bodyPr/>
        <a:lstStyle/>
        <a:p>
          <a:endParaRPr lang="en-US"/>
        </a:p>
      </dgm:t>
    </dgm:pt>
    <dgm:pt modelId="{449B727E-D08A-43B4-B4D4-CD99E25A7B1C}" type="sibTrans" cxnId="{AA779983-7D77-4658-849D-FFE4D4336EE6}">
      <dgm:prSet/>
      <dgm:spPr/>
      <dgm:t>
        <a:bodyPr/>
        <a:lstStyle/>
        <a:p>
          <a:endParaRPr lang="en-US"/>
        </a:p>
      </dgm:t>
    </dgm:pt>
    <dgm:pt modelId="{ADA508FA-8815-4711-94B0-C67CB8AAAE31}">
      <dgm:prSet/>
      <dgm:spPr/>
      <dgm:t>
        <a:bodyPr/>
        <a:lstStyle/>
        <a:p>
          <a:r>
            <a:rPr lang="en-US"/>
            <a:t>Καλέσετε συνεργάτες για να διαμορφώσετε συνεργατικά την φόρμα κάνοντας κλικ στο Προσθέστε συνεργάτες. Στη συνέχεια πατήστε στο κουμπί .</a:t>
          </a:r>
        </a:p>
      </dgm:t>
    </dgm:pt>
    <dgm:pt modelId="{3BF68B71-7B5B-4C9B-9303-AF51D3BEF955}" type="parTrans" cxnId="{BC451FDE-E3F1-47CE-B7DA-10572CAC47F1}">
      <dgm:prSet/>
      <dgm:spPr/>
      <dgm:t>
        <a:bodyPr/>
        <a:lstStyle/>
        <a:p>
          <a:endParaRPr lang="en-US"/>
        </a:p>
      </dgm:t>
    </dgm:pt>
    <dgm:pt modelId="{22E0CD25-9E52-4015-A867-71F372812F9A}" type="sibTrans" cxnId="{BC451FDE-E3F1-47CE-B7DA-10572CAC47F1}">
      <dgm:prSet/>
      <dgm:spPr/>
      <dgm:t>
        <a:bodyPr/>
        <a:lstStyle/>
        <a:p>
          <a:endParaRPr lang="en-US"/>
        </a:p>
      </dgm:t>
    </dgm:pt>
    <dgm:pt modelId="{C6EC6BB5-AA62-4EF5-8E78-0A392406567A}" type="pres">
      <dgm:prSet presAssocID="{7D224605-F3A7-414B-8A86-B08BFA1D7BF2}" presName="root" presStyleCnt="0">
        <dgm:presLayoutVars>
          <dgm:dir/>
          <dgm:resizeHandles val="exact"/>
        </dgm:presLayoutVars>
      </dgm:prSet>
      <dgm:spPr/>
    </dgm:pt>
    <dgm:pt modelId="{A77DE122-96BF-46DA-8EC3-590EB7075089}" type="pres">
      <dgm:prSet presAssocID="{FC3C4F2C-8D4A-4E82-8F22-C55C14420506}" presName="compNode" presStyleCnt="0"/>
      <dgm:spPr/>
    </dgm:pt>
    <dgm:pt modelId="{EFA2392D-4981-4D4C-AFEF-B66DE08184AE}" type="pres">
      <dgm:prSet presAssocID="{FC3C4F2C-8D4A-4E82-8F22-C55C14420506}" presName="bgRect" presStyleLbl="bgShp" presStyleIdx="0" presStyleCnt="2"/>
      <dgm:spPr/>
    </dgm:pt>
    <dgm:pt modelId="{D5F7C9DC-95C0-4685-8CA6-A2F94F2F1EF3}" type="pres">
      <dgm:prSet presAssocID="{FC3C4F2C-8D4A-4E82-8F22-C55C1442050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nd Chime"/>
        </a:ext>
      </dgm:extLst>
    </dgm:pt>
    <dgm:pt modelId="{C8C0895D-1114-4F80-8937-7F1AA48FC655}" type="pres">
      <dgm:prSet presAssocID="{FC3C4F2C-8D4A-4E82-8F22-C55C14420506}" presName="spaceRect" presStyleCnt="0"/>
      <dgm:spPr/>
    </dgm:pt>
    <dgm:pt modelId="{28B99AC1-3D8E-41FB-AFA6-757333A5ABD7}" type="pres">
      <dgm:prSet presAssocID="{FC3C4F2C-8D4A-4E82-8F22-C55C14420506}" presName="parTx" presStyleLbl="revTx" presStyleIdx="0" presStyleCnt="2">
        <dgm:presLayoutVars>
          <dgm:chMax val="0"/>
          <dgm:chPref val="0"/>
        </dgm:presLayoutVars>
      </dgm:prSet>
      <dgm:spPr/>
    </dgm:pt>
    <dgm:pt modelId="{86FAD3FB-476C-47F3-8E35-D769AF7A51A6}" type="pres">
      <dgm:prSet presAssocID="{449B727E-D08A-43B4-B4D4-CD99E25A7B1C}" presName="sibTrans" presStyleCnt="0"/>
      <dgm:spPr/>
    </dgm:pt>
    <dgm:pt modelId="{AC3EC072-E307-4A72-AA1B-7F5B004D7508}" type="pres">
      <dgm:prSet presAssocID="{ADA508FA-8815-4711-94B0-C67CB8AAAE31}" presName="compNode" presStyleCnt="0"/>
      <dgm:spPr/>
    </dgm:pt>
    <dgm:pt modelId="{08FB69EA-E700-40C2-B885-8548F0B11EA9}" type="pres">
      <dgm:prSet presAssocID="{ADA508FA-8815-4711-94B0-C67CB8AAAE31}" presName="bgRect" presStyleLbl="bgShp" presStyleIdx="1" presStyleCnt="2"/>
      <dgm:spPr/>
    </dgm:pt>
    <dgm:pt modelId="{638C4AD3-EFE0-48AE-B4FE-7D4A2DA35F24}" type="pres">
      <dgm:prSet presAssocID="{ADA508FA-8815-4711-94B0-C67CB8AAAE31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3CD0A040-CD9D-4D2E-B981-D4DBB5626AAC}" type="pres">
      <dgm:prSet presAssocID="{ADA508FA-8815-4711-94B0-C67CB8AAAE31}" presName="spaceRect" presStyleCnt="0"/>
      <dgm:spPr/>
    </dgm:pt>
    <dgm:pt modelId="{F40041B7-9A13-43CE-89F6-D8CBEE119EBA}" type="pres">
      <dgm:prSet presAssocID="{ADA508FA-8815-4711-94B0-C67CB8AAAE31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97FD4935-E091-42F7-AF13-47CBC3FEAC8A}" type="presOf" srcId="{FC3C4F2C-8D4A-4E82-8F22-C55C14420506}" destId="{28B99AC1-3D8E-41FB-AFA6-757333A5ABD7}" srcOrd="0" destOrd="0" presId="urn:microsoft.com/office/officeart/2018/2/layout/IconVerticalSolidList"/>
    <dgm:cxn modelId="{C479EB82-38C9-4651-A401-28A85335B8B1}" type="presOf" srcId="{7D224605-F3A7-414B-8A86-B08BFA1D7BF2}" destId="{C6EC6BB5-AA62-4EF5-8E78-0A392406567A}" srcOrd="0" destOrd="0" presId="urn:microsoft.com/office/officeart/2018/2/layout/IconVerticalSolidList"/>
    <dgm:cxn modelId="{AA779983-7D77-4658-849D-FFE4D4336EE6}" srcId="{7D224605-F3A7-414B-8A86-B08BFA1D7BF2}" destId="{FC3C4F2C-8D4A-4E82-8F22-C55C14420506}" srcOrd="0" destOrd="0" parTransId="{D1461124-6249-4A37-B8F6-E7C25CA34F19}" sibTransId="{449B727E-D08A-43B4-B4D4-CD99E25A7B1C}"/>
    <dgm:cxn modelId="{3F1C88C9-875A-4BB7-96F6-A60ADFDD2AE0}" type="presOf" srcId="{ADA508FA-8815-4711-94B0-C67CB8AAAE31}" destId="{F40041B7-9A13-43CE-89F6-D8CBEE119EBA}" srcOrd="0" destOrd="0" presId="urn:microsoft.com/office/officeart/2018/2/layout/IconVerticalSolidList"/>
    <dgm:cxn modelId="{BC451FDE-E3F1-47CE-B7DA-10572CAC47F1}" srcId="{7D224605-F3A7-414B-8A86-B08BFA1D7BF2}" destId="{ADA508FA-8815-4711-94B0-C67CB8AAAE31}" srcOrd="1" destOrd="0" parTransId="{3BF68B71-7B5B-4C9B-9303-AF51D3BEF955}" sibTransId="{22E0CD25-9E52-4015-A867-71F372812F9A}"/>
    <dgm:cxn modelId="{B5CA1C0D-6348-48E0-A4A0-089D6006CB81}" type="presParOf" srcId="{C6EC6BB5-AA62-4EF5-8E78-0A392406567A}" destId="{A77DE122-96BF-46DA-8EC3-590EB7075089}" srcOrd="0" destOrd="0" presId="urn:microsoft.com/office/officeart/2018/2/layout/IconVerticalSolidList"/>
    <dgm:cxn modelId="{A08EC083-E553-4DDF-B4D5-BC6E309641F5}" type="presParOf" srcId="{A77DE122-96BF-46DA-8EC3-590EB7075089}" destId="{EFA2392D-4981-4D4C-AFEF-B66DE08184AE}" srcOrd="0" destOrd="0" presId="urn:microsoft.com/office/officeart/2018/2/layout/IconVerticalSolidList"/>
    <dgm:cxn modelId="{84F70A55-0A47-4F14-BE39-14EFF480B8C5}" type="presParOf" srcId="{A77DE122-96BF-46DA-8EC3-590EB7075089}" destId="{D5F7C9DC-95C0-4685-8CA6-A2F94F2F1EF3}" srcOrd="1" destOrd="0" presId="urn:microsoft.com/office/officeart/2018/2/layout/IconVerticalSolidList"/>
    <dgm:cxn modelId="{BE02A3F2-6289-459C-93BC-4FBFBE660095}" type="presParOf" srcId="{A77DE122-96BF-46DA-8EC3-590EB7075089}" destId="{C8C0895D-1114-4F80-8937-7F1AA48FC655}" srcOrd="2" destOrd="0" presId="urn:microsoft.com/office/officeart/2018/2/layout/IconVerticalSolidList"/>
    <dgm:cxn modelId="{D85A87EE-DA5C-4A8A-976C-A63B07F51CE2}" type="presParOf" srcId="{A77DE122-96BF-46DA-8EC3-590EB7075089}" destId="{28B99AC1-3D8E-41FB-AFA6-757333A5ABD7}" srcOrd="3" destOrd="0" presId="urn:microsoft.com/office/officeart/2018/2/layout/IconVerticalSolidList"/>
    <dgm:cxn modelId="{7461F8FA-8F37-4A3B-AC8E-59B5C40D289D}" type="presParOf" srcId="{C6EC6BB5-AA62-4EF5-8E78-0A392406567A}" destId="{86FAD3FB-476C-47F3-8E35-D769AF7A51A6}" srcOrd="1" destOrd="0" presId="urn:microsoft.com/office/officeart/2018/2/layout/IconVerticalSolidList"/>
    <dgm:cxn modelId="{1CC83570-989C-460C-824D-940085AB9335}" type="presParOf" srcId="{C6EC6BB5-AA62-4EF5-8E78-0A392406567A}" destId="{AC3EC072-E307-4A72-AA1B-7F5B004D7508}" srcOrd="2" destOrd="0" presId="urn:microsoft.com/office/officeart/2018/2/layout/IconVerticalSolidList"/>
    <dgm:cxn modelId="{EFC376B8-662D-4E84-8CEF-B3DEDA660998}" type="presParOf" srcId="{AC3EC072-E307-4A72-AA1B-7F5B004D7508}" destId="{08FB69EA-E700-40C2-B885-8548F0B11EA9}" srcOrd="0" destOrd="0" presId="urn:microsoft.com/office/officeart/2018/2/layout/IconVerticalSolidList"/>
    <dgm:cxn modelId="{68482BEE-71CE-44AF-BD05-9ED40659EA69}" type="presParOf" srcId="{AC3EC072-E307-4A72-AA1B-7F5B004D7508}" destId="{638C4AD3-EFE0-48AE-B4FE-7D4A2DA35F24}" srcOrd="1" destOrd="0" presId="urn:microsoft.com/office/officeart/2018/2/layout/IconVerticalSolidList"/>
    <dgm:cxn modelId="{966BE18C-0025-4475-A6A4-3ACBDDBDD7B6}" type="presParOf" srcId="{AC3EC072-E307-4A72-AA1B-7F5B004D7508}" destId="{3CD0A040-CD9D-4D2E-B981-D4DBB5626AAC}" srcOrd="2" destOrd="0" presId="urn:microsoft.com/office/officeart/2018/2/layout/IconVerticalSolidList"/>
    <dgm:cxn modelId="{D1FB0CF8-8C34-4449-823A-72B752A7C6FD}" type="presParOf" srcId="{AC3EC072-E307-4A72-AA1B-7F5B004D7508}" destId="{F40041B7-9A13-43CE-89F6-D8CBEE119EB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A2392D-4981-4D4C-AFEF-B66DE08184AE}">
      <dsp:nvSpPr>
        <dsp:cNvPr id="0" name=""/>
        <dsp:cNvSpPr/>
      </dsp:nvSpPr>
      <dsp:spPr>
        <a:xfrm>
          <a:off x="0" y="1527"/>
          <a:ext cx="5393361" cy="106320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F7C9DC-95C0-4685-8CA6-A2F94F2F1EF3}">
      <dsp:nvSpPr>
        <dsp:cNvPr id="0" name=""/>
        <dsp:cNvSpPr/>
      </dsp:nvSpPr>
      <dsp:spPr>
        <a:xfrm>
          <a:off x="321620" y="240749"/>
          <a:ext cx="584765" cy="58476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B99AC1-3D8E-41FB-AFA6-757333A5ABD7}">
      <dsp:nvSpPr>
        <dsp:cNvPr id="0" name=""/>
        <dsp:cNvSpPr/>
      </dsp:nvSpPr>
      <dsp:spPr>
        <a:xfrm>
          <a:off x="1228006" y="1527"/>
          <a:ext cx="3516107" cy="20267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4497" tIns="214497" rIns="214497" bIns="214497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Τέλος κάνετε κλικ στο εικονίδιο . Από το παράθυρο που εμφανίζεται μπορείτε να πάρετε το σύνδεσμο (αντιγραφή) και να τον δώσετε σε όσους θέλετε να απαντήσουν στο ερωτηματολόγιο-φόρμα ή να συμπληρώσετε τα emails τους στο πεδίο </a:t>
          </a:r>
          <a:r>
            <a:rPr lang="en-US" sz="1400" b="1" i="1" kern="1200"/>
            <a:t>Αποστολή φόρμας μέσω</a:t>
          </a:r>
          <a:r>
            <a:rPr lang="en-US" sz="1400" kern="1200"/>
            <a:t> </a:t>
          </a:r>
          <a:r>
            <a:rPr lang="en-US" sz="1400" b="1" i="1" kern="1200"/>
            <a:t>ηλεκτρονικού ταχυδρομείου </a:t>
          </a:r>
          <a:r>
            <a:rPr lang="en-US" sz="1400" kern="1200"/>
            <a:t>και να αποσταλεί αυτόματα ως μήνυμα. Επίσης μπορείτε να</a:t>
          </a:r>
        </a:p>
      </dsp:txBody>
      <dsp:txXfrm>
        <a:off x="1228006" y="1527"/>
        <a:ext cx="3516107" cy="2026742"/>
      </dsp:txXfrm>
    </dsp:sp>
    <dsp:sp modelId="{08FB69EA-E700-40C2-B885-8548F0B11EA9}">
      <dsp:nvSpPr>
        <dsp:cNvPr id="0" name=""/>
        <dsp:cNvSpPr/>
      </dsp:nvSpPr>
      <dsp:spPr>
        <a:xfrm>
          <a:off x="0" y="2323068"/>
          <a:ext cx="5393361" cy="106320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8C4AD3-EFE0-48AE-B4FE-7D4A2DA35F24}">
      <dsp:nvSpPr>
        <dsp:cNvPr id="0" name=""/>
        <dsp:cNvSpPr/>
      </dsp:nvSpPr>
      <dsp:spPr>
        <a:xfrm>
          <a:off x="321620" y="2562290"/>
          <a:ext cx="584765" cy="58476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0041B7-9A13-43CE-89F6-D8CBEE119EBA}">
      <dsp:nvSpPr>
        <dsp:cNvPr id="0" name=""/>
        <dsp:cNvSpPr/>
      </dsp:nvSpPr>
      <dsp:spPr>
        <a:xfrm>
          <a:off x="1228006" y="2323068"/>
          <a:ext cx="3516107" cy="20267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4497" tIns="214497" rIns="214497" bIns="214497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Καλέσετε συνεργάτες για να διαμορφώσετε συνεργατικά την φόρμα κάνοντας κλικ στο Προσθέστε συνεργάτες. Στη συνέχεια πατήστε στο κουμπί .</a:t>
          </a:r>
        </a:p>
      </dsp:txBody>
      <dsp:txXfrm>
        <a:off x="1228006" y="2323068"/>
        <a:ext cx="3516107" cy="20267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D75B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ΔΙΔΑΣΚΩΝ</a:t>
            </a:r>
            <a:r>
              <a:rPr spc="-40" dirty="0"/>
              <a:t> </a:t>
            </a:r>
            <a:r>
              <a:rPr spc="-10" dirty="0"/>
              <a:t>ΓΚΟΥΤΖΙΟΣ</a:t>
            </a:r>
            <a:r>
              <a:rPr spc="-50" dirty="0"/>
              <a:t> </a:t>
            </a:r>
            <a:r>
              <a:rPr spc="-10" dirty="0"/>
              <a:t>ΣΤΕΦΑΝΟΣ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2D75B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ΔΙΔΑΣΚΩΝ</a:t>
            </a:r>
            <a:r>
              <a:rPr spc="-40" dirty="0"/>
              <a:t> </a:t>
            </a:r>
            <a:r>
              <a:rPr spc="-10" dirty="0"/>
              <a:t>ΓΚΟΥΤΖΙΟΣ</a:t>
            </a:r>
            <a:r>
              <a:rPr spc="-50" dirty="0"/>
              <a:t> </a:t>
            </a:r>
            <a:r>
              <a:rPr spc="-10" dirty="0"/>
              <a:t>ΣΤΕΦΑΝΟΣ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ΔΙΔΑΣΚΩΝ</a:t>
            </a:r>
            <a:r>
              <a:rPr spc="-40" dirty="0"/>
              <a:t> </a:t>
            </a:r>
            <a:r>
              <a:rPr spc="-10" dirty="0"/>
              <a:t>ΓΚΟΥΤΖΙΟΣ</a:t>
            </a:r>
            <a:r>
              <a:rPr spc="-50" dirty="0"/>
              <a:t> </a:t>
            </a:r>
            <a:r>
              <a:rPr spc="-10" dirty="0"/>
              <a:t>ΣΤΕΦΑΝΟΣ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ΔΙΔΑΣΚΩΝ</a:t>
            </a:r>
            <a:r>
              <a:rPr spc="-40" dirty="0"/>
              <a:t> </a:t>
            </a:r>
            <a:r>
              <a:rPr spc="-10" dirty="0"/>
              <a:t>ΓΚΟΥΤΖΙΟΣ</a:t>
            </a:r>
            <a:r>
              <a:rPr spc="-50" dirty="0"/>
              <a:t> </a:t>
            </a:r>
            <a:r>
              <a:rPr spc="-10" dirty="0"/>
              <a:t>ΣΤΕΦΑΝΟΣ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ΔΙΔΑΣΚΩΝ</a:t>
            </a:r>
            <a:r>
              <a:rPr spc="-40" dirty="0"/>
              <a:t> </a:t>
            </a:r>
            <a:r>
              <a:rPr spc="-10" dirty="0"/>
              <a:t>ΓΚΟΥΤΖΙΟΣ</a:t>
            </a:r>
            <a:r>
              <a:rPr spc="-50" dirty="0"/>
              <a:t> </a:t>
            </a:r>
            <a:r>
              <a:rPr spc="-10" dirty="0"/>
              <a:t>ΣΤΕΦΑΝΟΣ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3727" y="113487"/>
            <a:ext cx="11464544" cy="16576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9499" y="1124203"/>
            <a:ext cx="9931400" cy="46139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D75B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045202" y="6465214"/>
            <a:ext cx="2100579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ΔΙΔΑΣΚΩΝ</a:t>
            </a:r>
            <a:r>
              <a:rPr spc="-40" dirty="0"/>
              <a:t> </a:t>
            </a:r>
            <a:r>
              <a:rPr spc="-10" dirty="0"/>
              <a:t>ΓΚΟΥΤΖΙΟΣ</a:t>
            </a:r>
            <a:r>
              <a:rPr spc="-50" dirty="0"/>
              <a:t> </a:t>
            </a:r>
            <a:r>
              <a:rPr spc="-10" dirty="0"/>
              <a:t>ΣΤΕΦΑΝΟΣ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700" algn="l" rtl="0">
              <a:lnSpc>
                <a:spcPct val="90000"/>
              </a:lnSpc>
              <a:spcBef>
                <a:spcPct val="0"/>
              </a:spcBef>
            </a:pPr>
            <a:r>
              <a:rPr lang="en-US" sz="5400" kern="1200">
                <a:latin typeface="+mj-lt"/>
                <a:cs typeface="+mj-cs"/>
              </a:rPr>
              <a:t>ΜΑΘΗΜΑ</a:t>
            </a:r>
            <a:r>
              <a:rPr lang="en-US" sz="5400" kern="1200" spc="-60">
                <a:latin typeface="+mj-lt"/>
                <a:cs typeface="+mj-cs"/>
              </a:rPr>
              <a:t> </a:t>
            </a:r>
            <a:r>
              <a:rPr lang="en-US" sz="5400" kern="1200" spc="-50">
                <a:latin typeface="+mj-lt"/>
                <a:cs typeface="+mj-cs"/>
              </a:rPr>
              <a:t>2</a:t>
            </a:r>
            <a:endParaRPr lang="en-US" sz="5400" kern="1200">
              <a:latin typeface="+mj-lt"/>
              <a:cs typeface="+mj-cs"/>
            </a:endParaRPr>
          </a:p>
        </p:txBody>
      </p:sp>
      <p:sp>
        <p:nvSpPr>
          <p:cNvPr id="1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/>
          <p:nvPr/>
        </p:nvSpPr>
        <p:spPr>
          <a:xfrm>
            <a:off x="681824" y="2093976"/>
            <a:ext cx="6713552" cy="58740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12065" marR="5080" indent="-228600" algn="l" rtl="0">
              <a:lnSpc>
                <a:spcPct val="9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Google</a:t>
            </a:r>
            <a:r>
              <a:rPr lang="en-US" sz="2200" kern="1200" spc="-4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200" kern="1200" spc="-1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Drive </a:t>
            </a:r>
            <a:r>
              <a:rPr lang="en-US" sz="2200" kern="1200" spc="-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&amp;</a:t>
            </a:r>
            <a:r>
              <a:rPr lang="el-GR" sz="2200" kern="1200" spc="-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Google</a:t>
            </a:r>
            <a:r>
              <a:rPr lang="en-US" sz="2200" kern="1200" spc="-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200" kern="1200" spc="-2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</a:t>
            </a:r>
            <a:endParaRPr lang="en-US" sz="2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object 3"/>
          <p:cNvPicPr/>
          <p:nvPr/>
        </p:nvPicPr>
        <p:blipFill>
          <a:blip r:embed="rId2" cstate="print"/>
          <a:srcRect l="11119" r="16727" b="1"/>
          <a:stretch>
            <a:fillRect/>
          </a:stretch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rtl="0">
              <a:spcAft>
                <a:spcPts val="600"/>
              </a:spcAft>
              <a:defRPr/>
            </a:pPr>
            <a:r>
              <a:rPr lang="en-US" kern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rPr>
              <a:t>ΔΙΔΑΣΚΩΝ ΓΚΟΥΤΖΙΟΣ ΣΤΕΦΑΝΟΣ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6976" y="1235151"/>
            <a:ext cx="1152969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Μπορούμε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με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την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δημιουργία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υπολογιστικού</a:t>
            </a:r>
            <a:r>
              <a:rPr sz="1800" b="1" spc="-6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φύλλου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να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έχουμε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περισσότερα</a:t>
            </a:r>
            <a:r>
              <a:rPr sz="1800" b="1" spc="-7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στοιχεία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των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επισκεπτών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της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φορμας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spc="-25" dirty="0">
                <a:latin typeface="Calibri"/>
                <a:cs typeface="Calibri"/>
              </a:rPr>
              <a:t>μας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104900" y="2446020"/>
            <a:ext cx="7145020" cy="2374900"/>
            <a:chOff x="1104900" y="2446020"/>
            <a:chExt cx="7145020" cy="23749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04900" y="2446020"/>
              <a:ext cx="7144511" cy="2374391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947280" y="3202051"/>
              <a:ext cx="1268095" cy="692150"/>
            </a:xfrm>
            <a:custGeom>
              <a:avLst/>
              <a:gdLst/>
              <a:ahLst/>
              <a:cxnLst/>
              <a:rect l="l" t="t" r="r" b="b"/>
              <a:pathLst>
                <a:path w="1268095" h="692150">
                  <a:moveTo>
                    <a:pt x="279273" y="0"/>
                  </a:moveTo>
                  <a:lnTo>
                    <a:pt x="0" y="412750"/>
                  </a:lnTo>
                  <a:lnTo>
                    <a:pt x="412876" y="692023"/>
                  </a:lnTo>
                  <a:lnTo>
                    <a:pt x="379475" y="519049"/>
                  </a:lnTo>
                  <a:lnTo>
                    <a:pt x="1267968" y="347472"/>
                  </a:lnTo>
                  <a:lnTo>
                    <a:pt x="1201166" y="1397"/>
                  </a:lnTo>
                  <a:lnTo>
                    <a:pt x="312674" y="172974"/>
                  </a:lnTo>
                  <a:lnTo>
                    <a:pt x="279273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947280" y="3202051"/>
              <a:ext cx="1268095" cy="692150"/>
            </a:xfrm>
            <a:custGeom>
              <a:avLst/>
              <a:gdLst/>
              <a:ahLst/>
              <a:cxnLst/>
              <a:rect l="l" t="t" r="r" b="b"/>
              <a:pathLst>
                <a:path w="1268095" h="692150">
                  <a:moveTo>
                    <a:pt x="1267968" y="347472"/>
                  </a:moveTo>
                  <a:lnTo>
                    <a:pt x="379475" y="519049"/>
                  </a:lnTo>
                  <a:lnTo>
                    <a:pt x="412876" y="692023"/>
                  </a:lnTo>
                  <a:lnTo>
                    <a:pt x="0" y="412750"/>
                  </a:lnTo>
                  <a:lnTo>
                    <a:pt x="279273" y="0"/>
                  </a:lnTo>
                  <a:lnTo>
                    <a:pt x="312674" y="172974"/>
                  </a:lnTo>
                  <a:lnTo>
                    <a:pt x="1201166" y="1397"/>
                  </a:lnTo>
                  <a:lnTo>
                    <a:pt x="1267968" y="347472"/>
                  </a:lnTo>
                  <a:close/>
                </a:path>
              </a:pathLst>
            </a:custGeom>
            <a:ln w="12700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ΔΙΔΑΣΚΩΝ</a:t>
            </a:r>
            <a:r>
              <a:rPr spc="-40" dirty="0"/>
              <a:t> </a:t>
            </a:r>
            <a:r>
              <a:rPr spc="-10" dirty="0"/>
              <a:t>ΓΚΟΥΤΖΙΟΣ</a:t>
            </a:r>
            <a:r>
              <a:rPr spc="-50" dirty="0"/>
              <a:t> </a:t>
            </a:r>
            <a:r>
              <a:rPr spc="-10" dirty="0"/>
              <a:t>ΣΤΕΦΑΝΟΣ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93795" y="144602"/>
            <a:ext cx="5872480" cy="3827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114800" algn="l"/>
              </a:tabLst>
            </a:pPr>
            <a:r>
              <a:rPr sz="2400" b="1" dirty="0" err="1">
                <a:latin typeface="Calibri"/>
                <a:cs typeface="Calibri"/>
              </a:rPr>
              <a:t>Δι</a:t>
            </a:r>
            <a:r>
              <a:rPr sz="2400" b="1" dirty="0">
                <a:latin typeface="Calibri"/>
                <a:cs typeface="Calibri"/>
              </a:rPr>
              <a:t>αμοιρασμός</a:t>
            </a:r>
            <a:r>
              <a:rPr sz="2400" b="1" spc="-14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Φόρμας</a:t>
            </a:r>
            <a:r>
              <a:rPr lang="el-GR" sz="2400" b="1" spc="-10" dirty="0">
                <a:latin typeface="Calibri"/>
                <a:cs typeface="Calibri"/>
              </a:rPr>
              <a:t> </a:t>
            </a:r>
            <a:r>
              <a:rPr sz="2400" b="1" dirty="0" err="1">
                <a:latin typeface="Calibri"/>
                <a:cs typeface="Calibri"/>
              </a:rPr>
              <a:t>σε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άλλους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72972" y="1189685"/>
            <a:ext cx="30962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dirty="0">
                <a:latin typeface="Calibri"/>
                <a:cs typeface="Calibri"/>
              </a:rPr>
              <a:t>Πατάμε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το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κουμπί</a:t>
            </a:r>
            <a:r>
              <a:rPr sz="2800" spc="-229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αποστολή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10100" y="1146047"/>
            <a:ext cx="1943100" cy="572153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858011" y="1813560"/>
            <a:ext cx="4514215" cy="4377055"/>
            <a:chOff x="858011" y="1813560"/>
            <a:chExt cx="4514215" cy="437705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58011" y="1813560"/>
              <a:ext cx="4514088" cy="4376928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3012313" y="2988563"/>
              <a:ext cx="2167890" cy="1296670"/>
            </a:xfrm>
            <a:custGeom>
              <a:avLst/>
              <a:gdLst/>
              <a:ahLst/>
              <a:cxnLst/>
              <a:rect l="l" t="t" r="r" b="b"/>
              <a:pathLst>
                <a:path w="2167890" h="1296670">
                  <a:moveTo>
                    <a:pt x="220725" y="0"/>
                  </a:moveTo>
                  <a:lnTo>
                    <a:pt x="0" y="65024"/>
                  </a:lnTo>
                  <a:lnTo>
                    <a:pt x="65024" y="285750"/>
                  </a:lnTo>
                  <a:lnTo>
                    <a:pt x="103886" y="214249"/>
                  </a:lnTo>
                  <a:lnTo>
                    <a:pt x="2089912" y="1296416"/>
                  </a:lnTo>
                  <a:lnTo>
                    <a:pt x="2167636" y="1153541"/>
                  </a:lnTo>
                  <a:lnTo>
                    <a:pt x="181737" y="71374"/>
                  </a:lnTo>
                  <a:lnTo>
                    <a:pt x="220725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012313" y="2988563"/>
              <a:ext cx="2167890" cy="1296670"/>
            </a:xfrm>
            <a:custGeom>
              <a:avLst/>
              <a:gdLst/>
              <a:ahLst/>
              <a:cxnLst/>
              <a:rect l="l" t="t" r="r" b="b"/>
              <a:pathLst>
                <a:path w="2167890" h="1296670">
                  <a:moveTo>
                    <a:pt x="2089912" y="1296416"/>
                  </a:moveTo>
                  <a:lnTo>
                    <a:pt x="103886" y="214249"/>
                  </a:lnTo>
                  <a:lnTo>
                    <a:pt x="65024" y="285750"/>
                  </a:lnTo>
                  <a:lnTo>
                    <a:pt x="0" y="65024"/>
                  </a:lnTo>
                  <a:lnTo>
                    <a:pt x="220725" y="0"/>
                  </a:lnTo>
                  <a:lnTo>
                    <a:pt x="181737" y="71374"/>
                  </a:lnTo>
                  <a:lnTo>
                    <a:pt x="2167636" y="1153541"/>
                  </a:lnTo>
                  <a:lnTo>
                    <a:pt x="2089912" y="1296416"/>
                  </a:lnTo>
                  <a:close/>
                </a:path>
              </a:pathLst>
            </a:custGeom>
            <a:ln w="12700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844666" y="2992628"/>
            <a:ext cx="5673725" cy="12433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40665" algn="l"/>
              </a:tabLst>
            </a:pPr>
            <a:r>
              <a:rPr sz="1800" b="1" dirty="0">
                <a:latin typeface="Calibri"/>
                <a:cs typeface="Calibri"/>
              </a:rPr>
              <a:t>τρόπος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αποστολής</a:t>
            </a:r>
            <a:r>
              <a:rPr sz="1800" b="1" spc="3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είναι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με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το</a:t>
            </a:r>
            <a:r>
              <a:rPr sz="1800" b="1" spc="39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email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69"/>
              </a:spcBef>
              <a:buFont typeface="Calibri"/>
              <a:buAutoNum type="arabicPeriod"/>
            </a:pPr>
            <a:endParaRPr sz="1800" dirty="0">
              <a:latin typeface="Calibri"/>
              <a:cs typeface="Calibri"/>
            </a:endParaRPr>
          </a:p>
          <a:p>
            <a:pPr marL="295910" indent="-227965">
              <a:lnSpc>
                <a:spcPct val="100000"/>
              </a:lnSpc>
              <a:buAutoNum type="arabicPeriod"/>
              <a:tabLst>
                <a:tab pos="295910" algn="l"/>
              </a:tabLst>
            </a:pPr>
            <a:r>
              <a:rPr sz="1800" b="1" dirty="0">
                <a:latin typeface="Calibri"/>
                <a:cs typeface="Calibri"/>
              </a:rPr>
              <a:t>τρόπος</a:t>
            </a:r>
            <a:r>
              <a:rPr sz="1800" b="1" spc="-6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αποστολής</a:t>
            </a:r>
            <a:r>
              <a:rPr sz="1800" b="1" spc="-6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είναι</a:t>
            </a:r>
            <a:r>
              <a:rPr sz="1800" b="1" spc="-6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με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την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κοινοποίηση</a:t>
            </a:r>
            <a:r>
              <a:rPr sz="1800" b="1" spc="-5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συνδέσμου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ΔΙΔΑΣΚΩΝ</a:t>
            </a:r>
            <a:r>
              <a:rPr spc="-40" dirty="0"/>
              <a:t> </a:t>
            </a:r>
            <a:r>
              <a:rPr spc="-10" dirty="0"/>
              <a:t>ΓΚΟΥΤΖΙΟΣ</a:t>
            </a:r>
            <a:r>
              <a:rPr spc="-50" dirty="0"/>
              <a:t> </a:t>
            </a:r>
            <a:r>
              <a:rPr spc="-10" dirty="0"/>
              <a:t>ΣΤΕΦΑΝΟΣ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900165" y="4911293"/>
            <a:ext cx="414718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3.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τρόπος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με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την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ενσωμάτωση</a:t>
            </a:r>
            <a:r>
              <a:rPr sz="1800" b="1" spc="-7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κώδικα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20" dirty="0">
                <a:latin typeface="Calibri"/>
                <a:cs typeface="Calibri"/>
              </a:rPr>
              <a:t>html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3727" y="113487"/>
            <a:ext cx="11464544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78485">
              <a:lnSpc>
                <a:spcPct val="100000"/>
              </a:lnSpc>
              <a:spcBef>
                <a:spcPts val="95"/>
              </a:spcBef>
            </a:pPr>
            <a:r>
              <a:rPr dirty="0"/>
              <a:t>1</a:t>
            </a:r>
            <a:r>
              <a:rPr lang="el-GR" dirty="0"/>
              <a:t>ος</a:t>
            </a:r>
            <a:r>
              <a:rPr dirty="0"/>
              <a:t> </a:t>
            </a:r>
            <a:r>
              <a:rPr spc="-10" dirty="0"/>
              <a:t>τρόπος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972311" y="960119"/>
            <a:ext cx="6750050" cy="5562600"/>
            <a:chOff x="972311" y="960119"/>
            <a:chExt cx="6750050" cy="55626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72311" y="960119"/>
              <a:ext cx="5676899" cy="55626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5753100" y="3372612"/>
              <a:ext cx="1963420" cy="342900"/>
            </a:xfrm>
            <a:custGeom>
              <a:avLst/>
              <a:gdLst/>
              <a:ahLst/>
              <a:cxnLst/>
              <a:rect l="l" t="t" r="r" b="b"/>
              <a:pathLst>
                <a:path w="1963420" h="342900">
                  <a:moveTo>
                    <a:pt x="171450" y="0"/>
                  </a:moveTo>
                  <a:lnTo>
                    <a:pt x="0" y="171450"/>
                  </a:lnTo>
                  <a:lnTo>
                    <a:pt x="171450" y="342900"/>
                  </a:lnTo>
                  <a:lnTo>
                    <a:pt x="171450" y="257175"/>
                  </a:lnTo>
                  <a:lnTo>
                    <a:pt x="1962911" y="257175"/>
                  </a:lnTo>
                  <a:lnTo>
                    <a:pt x="1962911" y="85725"/>
                  </a:lnTo>
                  <a:lnTo>
                    <a:pt x="171450" y="85725"/>
                  </a:lnTo>
                  <a:lnTo>
                    <a:pt x="17145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753100" y="3372612"/>
              <a:ext cx="1963420" cy="342900"/>
            </a:xfrm>
            <a:custGeom>
              <a:avLst/>
              <a:gdLst/>
              <a:ahLst/>
              <a:cxnLst/>
              <a:rect l="l" t="t" r="r" b="b"/>
              <a:pathLst>
                <a:path w="1963420" h="342900">
                  <a:moveTo>
                    <a:pt x="1962911" y="257175"/>
                  </a:moveTo>
                  <a:lnTo>
                    <a:pt x="171450" y="257175"/>
                  </a:lnTo>
                  <a:lnTo>
                    <a:pt x="171450" y="342900"/>
                  </a:lnTo>
                  <a:lnTo>
                    <a:pt x="0" y="171450"/>
                  </a:lnTo>
                  <a:lnTo>
                    <a:pt x="171450" y="0"/>
                  </a:lnTo>
                  <a:lnTo>
                    <a:pt x="171450" y="85725"/>
                  </a:lnTo>
                  <a:lnTo>
                    <a:pt x="1962911" y="85725"/>
                  </a:lnTo>
                  <a:lnTo>
                    <a:pt x="1962911" y="257175"/>
                  </a:lnTo>
                  <a:close/>
                </a:path>
              </a:pathLst>
            </a:custGeom>
            <a:ln w="12192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7794752" y="3364229"/>
            <a:ext cx="40697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Συμπληρώνουμε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το</a:t>
            </a:r>
            <a:r>
              <a:rPr sz="1800" b="1" spc="3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email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του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παραλήπτη </a:t>
            </a:r>
            <a:r>
              <a:rPr sz="1800" b="1" dirty="0">
                <a:latin typeface="Calibri"/>
                <a:cs typeface="Calibri"/>
              </a:rPr>
              <a:t>και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πατάμε</a:t>
            </a:r>
            <a:r>
              <a:rPr sz="1800" b="1" spc="-7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αποστολή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ΔΙΔΑΣΚΩΝ</a:t>
            </a:r>
            <a:r>
              <a:rPr spc="-40" dirty="0"/>
              <a:t> </a:t>
            </a:r>
            <a:r>
              <a:rPr spc="-10" dirty="0"/>
              <a:t>ΓΚΟΥΤΖΙΟΣ</a:t>
            </a:r>
            <a:r>
              <a:rPr spc="-50" dirty="0"/>
              <a:t> </a:t>
            </a:r>
            <a:r>
              <a:rPr spc="-10" dirty="0"/>
              <a:t>ΣΤΕΦΑΝΟΣ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93316" y="337184"/>
            <a:ext cx="511684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Calibri"/>
                <a:cs typeface="Calibri"/>
              </a:rPr>
              <a:t>2</a:t>
            </a:r>
            <a:r>
              <a:rPr lang="el-GR" sz="2400" b="1" spc="-10" baseline="30000" dirty="0">
                <a:latin typeface="Calibri"/>
                <a:cs typeface="Calibri"/>
              </a:rPr>
              <a:t>ος  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05000" y="353580"/>
            <a:ext cx="72009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l-GR" sz="2400" b="1" dirty="0"/>
              <a:t>τ</a:t>
            </a:r>
            <a:r>
              <a:rPr lang="el-GR" sz="2400" b="1" dirty="0">
                <a:latin typeface="Calibri"/>
                <a:cs typeface="Calibri"/>
              </a:rPr>
              <a:t>ρόπος </a:t>
            </a:r>
            <a:r>
              <a:rPr sz="2400" b="1" dirty="0" err="1">
                <a:latin typeface="Calibri"/>
                <a:cs typeface="Calibri"/>
              </a:rPr>
              <a:t>είν</a:t>
            </a:r>
            <a:r>
              <a:rPr sz="2400" b="1" dirty="0">
                <a:latin typeface="Calibri"/>
                <a:cs typeface="Calibri"/>
              </a:rPr>
              <a:t>αι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με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την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κοινοποίηση</a:t>
            </a:r>
            <a:r>
              <a:rPr sz="2400" b="1" spc="-7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συνδέσμου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2600" y="1790700"/>
            <a:ext cx="5676900" cy="304800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ΔΙΔΑΣΚΩΝ</a:t>
            </a:r>
            <a:r>
              <a:rPr spc="-40" dirty="0"/>
              <a:t> </a:t>
            </a:r>
            <a:r>
              <a:rPr spc="-10" dirty="0"/>
              <a:t>ΓΚΟΥΤΖΙΟΣ</a:t>
            </a:r>
            <a:r>
              <a:rPr spc="-50" dirty="0"/>
              <a:t> </a:t>
            </a:r>
            <a:r>
              <a:rPr spc="-10" dirty="0"/>
              <a:t>ΣΤΕΦΑΝΟΣ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36876" y="190246"/>
            <a:ext cx="1687323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Calibri"/>
                <a:cs typeface="Calibri"/>
              </a:rPr>
              <a:t>3</a:t>
            </a:r>
            <a:r>
              <a:rPr lang="el-GR" sz="2400" b="1" spc="-10" dirty="0">
                <a:latin typeface="Calibri"/>
                <a:cs typeface="Calibri"/>
              </a:rPr>
              <a:t>ος </a:t>
            </a:r>
            <a:r>
              <a:rPr sz="2400" b="1" spc="-10" dirty="0" err="1">
                <a:latin typeface="Calibri"/>
                <a:cs typeface="Calibri"/>
              </a:rPr>
              <a:t>τρό</a:t>
            </a:r>
            <a:r>
              <a:rPr sz="2400" b="1" spc="-10" dirty="0">
                <a:latin typeface="Calibri"/>
                <a:cs typeface="Calibri"/>
              </a:rPr>
              <a:t>πος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88033" y="190246"/>
            <a:ext cx="6414916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 err="1">
                <a:latin typeface="Calibri"/>
                <a:cs typeface="Calibri"/>
              </a:rPr>
              <a:t>εν</a:t>
            </a:r>
            <a:r>
              <a:rPr lang="el-GR" sz="2400" b="1" dirty="0">
                <a:latin typeface="Calibri"/>
                <a:cs typeface="Calibri"/>
              </a:rPr>
              <a:t>σ</a:t>
            </a:r>
            <a:r>
              <a:rPr sz="2400" b="1" dirty="0" err="1">
                <a:latin typeface="Calibri"/>
                <a:cs typeface="Calibri"/>
              </a:rPr>
              <a:t>ωμάτωση</a:t>
            </a:r>
            <a:r>
              <a:rPr sz="2400" b="1" spc="-6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της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φόρμας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σε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ιστοσελίδα</a:t>
            </a:r>
            <a:endParaRPr sz="2400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620011" y="1697735"/>
            <a:ext cx="7503795" cy="3829050"/>
            <a:chOff x="1620011" y="1697735"/>
            <a:chExt cx="7503795" cy="382905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20011" y="1697735"/>
              <a:ext cx="5410199" cy="382905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7074027" y="3526408"/>
              <a:ext cx="2043430" cy="730885"/>
            </a:xfrm>
            <a:custGeom>
              <a:avLst/>
              <a:gdLst/>
              <a:ahLst/>
              <a:cxnLst/>
              <a:rect l="l" t="t" r="r" b="b"/>
              <a:pathLst>
                <a:path w="2043429" h="730885">
                  <a:moveTo>
                    <a:pt x="1998726" y="0"/>
                  </a:moveTo>
                  <a:lnTo>
                    <a:pt x="317753" y="220598"/>
                  </a:lnTo>
                  <a:lnTo>
                    <a:pt x="295401" y="50673"/>
                  </a:lnTo>
                  <a:lnTo>
                    <a:pt x="0" y="435228"/>
                  </a:lnTo>
                  <a:lnTo>
                    <a:pt x="384682" y="730630"/>
                  </a:lnTo>
                  <a:lnTo>
                    <a:pt x="362330" y="560704"/>
                  </a:lnTo>
                  <a:lnTo>
                    <a:pt x="2043429" y="339978"/>
                  </a:lnTo>
                  <a:lnTo>
                    <a:pt x="1998726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074027" y="3526408"/>
              <a:ext cx="2043430" cy="730885"/>
            </a:xfrm>
            <a:custGeom>
              <a:avLst/>
              <a:gdLst/>
              <a:ahLst/>
              <a:cxnLst/>
              <a:rect l="l" t="t" r="r" b="b"/>
              <a:pathLst>
                <a:path w="2043429" h="730885">
                  <a:moveTo>
                    <a:pt x="2043429" y="339978"/>
                  </a:moveTo>
                  <a:lnTo>
                    <a:pt x="362330" y="560704"/>
                  </a:lnTo>
                  <a:lnTo>
                    <a:pt x="384682" y="730630"/>
                  </a:lnTo>
                  <a:lnTo>
                    <a:pt x="0" y="435228"/>
                  </a:lnTo>
                  <a:lnTo>
                    <a:pt x="295401" y="50673"/>
                  </a:lnTo>
                  <a:lnTo>
                    <a:pt x="317753" y="220598"/>
                  </a:lnTo>
                  <a:lnTo>
                    <a:pt x="1998726" y="0"/>
                  </a:lnTo>
                  <a:lnTo>
                    <a:pt x="2043429" y="339978"/>
                  </a:lnTo>
                  <a:close/>
                </a:path>
              </a:pathLst>
            </a:custGeom>
            <a:ln w="12700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9219438" y="3375152"/>
            <a:ext cx="2997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7475" marR="5080" indent="-10541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Αντιγράφουμε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τον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κώδικα</a:t>
            </a:r>
            <a:r>
              <a:rPr sz="1800" b="1" spc="285" dirty="0">
                <a:latin typeface="Calibri"/>
                <a:cs typeface="Calibri"/>
              </a:rPr>
              <a:t> </a:t>
            </a:r>
            <a:r>
              <a:rPr sz="1800" b="1" spc="-20" dirty="0">
                <a:latin typeface="Calibri"/>
                <a:cs typeface="Calibri"/>
              </a:rPr>
              <a:t>html </a:t>
            </a:r>
            <a:r>
              <a:rPr sz="1800" b="1" dirty="0">
                <a:latin typeface="Calibri"/>
                <a:cs typeface="Calibri"/>
              </a:rPr>
              <a:t>στην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σελίδα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spc="-25" dirty="0">
                <a:latin typeface="Calibri"/>
                <a:cs typeface="Calibri"/>
              </a:rPr>
              <a:t>μας</a:t>
            </a:r>
            <a:endParaRPr sz="1800" b="1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ΔΙΔΑΣΚΩΝ</a:t>
            </a:r>
            <a:r>
              <a:rPr spc="-40" dirty="0"/>
              <a:t> </a:t>
            </a:r>
            <a:r>
              <a:rPr spc="-10" dirty="0"/>
              <a:t>ΓΚΟΥΤΖΙΟΣ</a:t>
            </a:r>
            <a:r>
              <a:rPr spc="-50" dirty="0"/>
              <a:t> </a:t>
            </a:r>
            <a:r>
              <a:rPr spc="-10" dirty="0"/>
              <a:t>ΣΤΕΦΑΝΟΣ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/>
          <p:nvPr/>
        </p:nvSpPr>
        <p:spPr>
          <a:xfrm>
            <a:off x="838200" y="1929384"/>
            <a:ext cx="10515600" cy="425196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12700" indent="-228600" algn="l" rtl="0">
              <a:lnSpc>
                <a:spcPct val="9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3600" b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Άσκηση</a:t>
            </a:r>
            <a:r>
              <a:rPr lang="en-US" sz="36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1η</a:t>
            </a:r>
            <a:r>
              <a:rPr lang="en-US" sz="3600" b="1" kern="1200" spc="-4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600" b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στο</a:t>
            </a:r>
            <a:r>
              <a:rPr lang="en-US" sz="3600" b="1" kern="1200" spc="-2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6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Google</a:t>
            </a:r>
            <a:r>
              <a:rPr lang="en-US" sz="3600" b="1" kern="1200" spc="-3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600" b="1" kern="1200" spc="-1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Drive</a:t>
            </a:r>
            <a:endParaRPr lang="en-US" sz="36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indent="-228600" algn="l" rtl="0">
              <a:lnSpc>
                <a:spcPct val="90000"/>
              </a:lnSpc>
              <a:spcBef>
                <a:spcPts val="2845"/>
              </a:spcBef>
              <a:buFont typeface="Arial" panose="020B0604020202020204" pitchFamily="34" charset="0"/>
              <a:buChar char="•"/>
            </a:pPr>
            <a:endParaRPr lang="en-US" sz="19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2700" marR="411480" indent="-228600" algn="l" rtl="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325120" algn="l"/>
              </a:tabLst>
            </a:pPr>
            <a:r>
              <a:rPr lang="en-US" sz="1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Δημιουργήστε</a:t>
            </a:r>
            <a:r>
              <a:rPr lang="en-US" sz="1900" kern="1200" spc="-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έν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αν</a:t>
            </a:r>
            <a:r>
              <a:rPr lang="en-US" sz="1900" kern="1200" spc="-8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φάκελο</a:t>
            </a:r>
            <a:r>
              <a:rPr lang="en-US" sz="1900" kern="1200" spc="-6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στο</a:t>
            </a:r>
            <a:r>
              <a:rPr lang="en-US" sz="1900" kern="1200" spc="-6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Google</a:t>
            </a:r>
            <a:r>
              <a:rPr lang="en-US" sz="1900" kern="1200" spc="-6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Drive</a:t>
            </a:r>
            <a:r>
              <a:rPr lang="en-US" sz="1900" kern="1200" spc="-6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και</a:t>
            </a:r>
            <a:r>
              <a:rPr lang="en-US" sz="1900" kern="1200" spc="-7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ονομάστε</a:t>
            </a:r>
            <a:r>
              <a:rPr lang="en-US" sz="1900" kern="1200" spc="-6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τον</a:t>
            </a:r>
            <a:r>
              <a:rPr lang="en-US" sz="1900" kern="1200" spc="-6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spc="-1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«ΑΣΚΗΣΗ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_GOOGLE</a:t>
            </a:r>
            <a:r>
              <a:rPr lang="en-US" sz="1900" kern="1200" spc="-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DRIVE,</a:t>
            </a:r>
            <a:r>
              <a:rPr lang="en-US" sz="1900" kern="1200" spc="-7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spc="-1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ΕΠΙΘΕΤΟ</a:t>
            </a:r>
            <a:r>
              <a:rPr lang="en-US" sz="1900" kern="1200" spc="-5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ΟΝΟΜΑ,</a:t>
            </a:r>
            <a:r>
              <a:rPr lang="en-US" sz="1900" kern="1200" spc="-4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ΑΜ,</a:t>
            </a:r>
            <a:r>
              <a:rPr lang="en-US" sz="1900" kern="1200" spc="-6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spc="-2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».</a:t>
            </a:r>
            <a:endParaRPr lang="en-US" sz="19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325120" indent="-228600" algn="l" rtl="0">
              <a:lnSpc>
                <a:spcPct val="90000"/>
              </a:lnSpc>
              <a:spcBef>
                <a:spcPts val="2885"/>
              </a:spcBef>
              <a:buFont typeface="Arial" panose="020B0604020202020204" pitchFamily="34" charset="0"/>
              <a:buChar char="•"/>
              <a:tabLst>
                <a:tab pos="325120" algn="l"/>
              </a:tabLst>
            </a:pPr>
            <a:r>
              <a:rPr lang="en-US" sz="1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Μέσ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</a:t>
            </a:r>
            <a:r>
              <a:rPr lang="en-US" sz="1900" kern="1200" spc="-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στον</a:t>
            </a:r>
            <a:r>
              <a:rPr lang="en-US" sz="1900" kern="1200" spc="-6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φάκελο</a:t>
            </a:r>
            <a:r>
              <a:rPr lang="en-US" sz="1900" kern="1200" spc="-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δημιουργήστε</a:t>
            </a:r>
            <a:r>
              <a:rPr lang="en-US" sz="1900" kern="1200" spc="-3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ένα</a:t>
            </a:r>
            <a:r>
              <a:rPr lang="en-US" sz="1900" kern="1200" spc="-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αρχείο</a:t>
            </a:r>
            <a:r>
              <a:rPr lang="en-US" sz="1900" kern="1200" spc="-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κειμένου</a:t>
            </a:r>
            <a:r>
              <a:rPr lang="en-US" sz="1900" kern="1200" spc="-7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Google</a:t>
            </a:r>
            <a:r>
              <a:rPr lang="en-US" sz="1900" kern="1200" spc="-4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Doc,</a:t>
            </a:r>
            <a:r>
              <a:rPr lang="en-US" sz="1900" kern="1200" spc="-6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</a:t>
            </a:r>
            <a:r>
              <a:rPr lang="en-US" sz="1900" kern="1200" spc="-4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spc="-1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τίτλο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«ΑΣΚΗΣΗ</a:t>
            </a:r>
            <a:r>
              <a:rPr lang="en-US" sz="1900" kern="1200" spc="-5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_GOOGLE</a:t>
            </a:r>
            <a:r>
              <a:rPr lang="en-US" sz="1900" kern="1200" spc="-3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DRIVE,</a:t>
            </a:r>
            <a:r>
              <a:rPr lang="en-US" sz="1900" kern="1200" spc="-6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spc="-1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ΕΠΙΘΕΤΟ</a:t>
            </a:r>
            <a:r>
              <a:rPr lang="en-US" sz="1900" kern="1200" spc="-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ΟΝΟΜΑ,</a:t>
            </a:r>
            <a:r>
              <a:rPr lang="en-US" sz="1900" kern="1200" spc="-4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ΑΜ,</a:t>
            </a:r>
            <a:r>
              <a:rPr lang="en-US" sz="1900" kern="1200" spc="-5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spc="-2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».</a:t>
            </a:r>
            <a:endParaRPr lang="en-US" sz="19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2700" marR="815340" indent="-228600" algn="l" rtl="0">
              <a:lnSpc>
                <a:spcPct val="90000"/>
              </a:lnSpc>
              <a:spcBef>
                <a:spcPts val="2880"/>
              </a:spcBef>
              <a:buFont typeface="Arial" panose="020B0604020202020204" pitchFamily="34" charset="0"/>
              <a:buChar char="•"/>
              <a:tabLst>
                <a:tab pos="325120" algn="l"/>
                <a:tab pos="1703705" algn="l"/>
              </a:tabLst>
            </a:pPr>
            <a:r>
              <a:rPr lang="en-US" sz="1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Μέσ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</a:t>
            </a:r>
            <a:r>
              <a:rPr lang="en-US" sz="1900" kern="1200" spc="-4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spc="-2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στο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αρχείο</a:t>
            </a:r>
            <a:r>
              <a:rPr lang="en-US" sz="1900" kern="1200" spc="-6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εισάγετε</a:t>
            </a:r>
            <a:r>
              <a:rPr lang="en-US" sz="1900" kern="1200" spc="-6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κείμενο</a:t>
            </a:r>
            <a:r>
              <a:rPr lang="en-US" sz="1900" kern="1200" spc="-7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μίας</a:t>
            </a:r>
            <a:r>
              <a:rPr lang="en-US" sz="1900" kern="1200" spc="-5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spc="-1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παραγράφου,</a:t>
            </a:r>
            <a:r>
              <a:rPr lang="en-US" sz="1900" kern="1200" spc="-4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στην</a:t>
            </a:r>
            <a:r>
              <a:rPr lang="en-US" sz="1900" kern="1200" spc="-6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οποία</a:t>
            </a:r>
            <a:r>
              <a:rPr lang="en-US" sz="1900" kern="1200" spc="-6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spc="-2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να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αναθέρετε</a:t>
            </a:r>
            <a:r>
              <a:rPr lang="en-US" sz="1900" kern="1200" spc="-8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λίγα</a:t>
            </a:r>
            <a:r>
              <a:rPr lang="en-US" sz="1900" kern="1200" spc="-5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λόγια</a:t>
            </a:r>
            <a:r>
              <a:rPr lang="en-US" sz="1900" kern="1200" spc="-6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για</a:t>
            </a:r>
            <a:r>
              <a:rPr lang="en-US" sz="1900" kern="1200" spc="-6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την</a:t>
            </a:r>
            <a:r>
              <a:rPr lang="en-US" sz="1900" kern="1200" spc="-7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πόλη</a:t>
            </a:r>
            <a:r>
              <a:rPr lang="en-US" sz="1900" kern="1200" spc="-6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spc="-2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σας.</a:t>
            </a:r>
            <a:endParaRPr lang="en-US" sz="19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324485" indent="-228600" algn="l" rtl="0">
              <a:lnSpc>
                <a:spcPct val="90000"/>
              </a:lnSpc>
              <a:spcBef>
                <a:spcPts val="2880"/>
              </a:spcBef>
              <a:buFont typeface="Arial" panose="020B0604020202020204" pitchFamily="34" charset="0"/>
              <a:buChar char="•"/>
              <a:tabLst>
                <a:tab pos="324485" algn="l"/>
                <a:tab pos="3277235" algn="l"/>
              </a:tabLst>
            </a:pPr>
            <a:r>
              <a:rPr lang="en-US" sz="1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Κάντε</a:t>
            </a:r>
            <a:r>
              <a:rPr lang="en-US" sz="1900" kern="1200" spc="-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b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κοινή</a:t>
            </a:r>
            <a:r>
              <a:rPr lang="en-US" sz="1900" b="1" kern="1200" spc="-4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b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χρήση</a:t>
            </a:r>
            <a:r>
              <a:rPr lang="en-US" sz="1900" b="1" kern="1200" spc="-4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b="1" kern="1200" spc="-25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του</a:t>
            </a:r>
            <a:r>
              <a:rPr lang="en-US" sz="1900" b="1" kern="1200" spc="-2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φα</a:t>
            </a:r>
            <a:r>
              <a:rPr lang="en-US" sz="1900" b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κέλου</a:t>
            </a:r>
            <a:r>
              <a:rPr lang="en-US" sz="1900" b="1" kern="1200" spc="-4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σας</a:t>
            </a:r>
            <a:r>
              <a:rPr lang="en-US" sz="1900" b="1" kern="1200" spc="-4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</a:t>
            </a:r>
            <a:r>
              <a:rPr lang="en-US" sz="1900" kern="1200" spc="-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τον</a:t>
            </a:r>
            <a:r>
              <a:rPr lang="en-US" sz="1900" kern="1200" spc="-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τρό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πο</a:t>
            </a:r>
            <a:r>
              <a:rPr lang="en-US" sz="1900" kern="1200" spc="-4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spc="-1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κοινοπο</a:t>
            </a:r>
            <a:r>
              <a:rPr lang="el-GR" sz="1900" kern="1200" spc="-1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ίηση</a:t>
            </a:r>
            <a:r>
              <a:rPr lang="en-US" sz="1900" kern="1200" spc="-4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spc="-1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συνδέσμου</a:t>
            </a:r>
            <a:r>
              <a:rPr lang="el-GR" sz="1900" kern="1200" spc="-1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με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spc="-1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δυνατότητα</a:t>
            </a:r>
            <a:r>
              <a:rPr lang="en-US" sz="1900" kern="1200" spc="-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προβολής</a:t>
            </a:r>
            <a:r>
              <a:rPr lang="en-US" sz="1900" kern="1200" spc="-5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(και</a:t>
            </a:r>
            <a:r>
              <a:rPr lang="en-US" sz="1900" kern="1200" spc="-7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όχι</a:t>
            </a:r>
            <a:r>
              <a:rPr lang="en-US" sz="1900" kern="1200" spc="-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spc="-1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επεξεργασίας),</a:t>
            </a:r>
            <a:r>
              <a:rPr lang="en-US" sz="1900" kern="1200" spc="-6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τον</a:t>
            </a:r>
            <a:r>
              <a:rPr lang="en-US" sz="1900" kern="1200" spc="-5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σύνδεσμο</a:t>
            </a:r>
            <a:r>
              <a:rPr lang="en-US" sz="1900" kern="1200" spc="-6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να</a:t>
            </a:r>
            <a:r>
              <a:rPr lang="en-US" sz="1900" kern="1200" spc="-6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βάλετε</a:t>
            </a:r>
            <a:r>
              <a:rPr lang="en-US" sz="1900" kern="1200" spc="-7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spc="-2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ως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απάντηση</a:t>
            </a:r>
            <a:r>
              <a:rPr lang="en-US" sz="1900" kern="1200" spc="-6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στην</a:t>
            </a:r>
            <a:r>
              <a:rPr lang="en-US" sz="1900" kern="1200" spc="-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ηλεκτρονική</a:t>
            </a:r>
            <a:r>
              <a:rPr lang="en-US" sz="1900" kern="1200" spc="-7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900" kern="1200" spc="-2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τάξη.</a:t>
            </a:r>
            <a:endParaRPr lang="en-US" sz="19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rtl="0"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ΔΙΔΑΣΚΩΝ</a:t>
            </a:r>
            <a:r>
              <a:rPr lang="en-US" kern="1200" spc="-4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kern="1200" spc="-1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ΓΚΟΥΤΖΙΟΣ</a:t>
            </a:r>
            <a:r>
              <a:rPr lang="en-US" kern="1200" spc="-5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kern="1200" spc="-1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ΣΤΕΦΑΝΟΣ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12700" rIns="0" bIns="0" rtlCol="0">
            <a:normAutofit/>
          </a:bodyPr>
          <a:lstStyle/>
          <a:p>
            <a:pPr marL="12700">
              <a:spcBef>
                <a:spcPts val="100"/>
              </a:spcBef>
            </a:pPr>
            <a:r>
              <a:rPr lang="el-GR" sz="5400" b="1">
                <a:latin typeface="Calibri"/>
                <a:cs typeface="Calibri"/>
              </a:rPr>
              <a:t>ΑΣΚΗΣΗ</a:t>
            </a:r>
            <a:r>
              <a:rPr lang="el-GR" sz="5400" b="1" spc="-30">
                <a:latin typeface="Calibri"/>
                <a:cs typeface="Calibri"/>
              </a:rPr>
              <a:t> </a:t>
            </a:r>
            <a:r>
              <a:rPr lang="el-GR" sz="5400" b="1">
                <a:latin typeface="Calibri"/>
                <a:cs typeface="Calibri"/>
              </a:rPr>
              <a:t>2:</a:t>
            </a:r>
            <a:r>
              <a:rPr lang="el-GR" sz="5400" b="1" spc="-30">
                <a:latin typeface="Calibri"/>
                <a:cs typeface="Calibri"/>
              </a:rPr>
              <a:t> </a:t>
            </a:r>
            <a:r>
              <a:rPr lang="en-US" sz="5400" b="1">
                <a:latin typeface="Calibri"/>
                <a:cs typeface="Calibri"/>
              </a:rPr>
              <a:t>GOOGLE</a:t>
            </a:r>
            <a:r>
              <a:rPr lang="en-US" sz="5400" b="1" spc="-20">
                <a:latin typeface="Calibri"/>
                <a:cs typeface="Calibri"/>
              </a:rPr>
              <a:t> </a:t>
            </a:r>
            <a:r>
              <a:rPr lang="en-US" sz="5400" b="1" spc="-10">
                <a:latin typeface="Calibri"/>
                <a:cs typeface="Calibri"/>
              </a:rPr>
              <a:t>FORMS</a:t>
            </a:r>
            <a:endParaRPr lang="en-US" sz="5400">
              <a:latin typeface="Calibri"/>
              <a:cs typeface="Calibri"/>
            </a:endParaRP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38200" y="1929384"/>
            <a:ext cx="10515600" cy="4251960"/>
          </a:xfrm>
          <a:prstGeom prst="rect">
            <a:avLst/>
          </a:prstGeom>
        </p:spPr>
        <p:txBody>
          <a:bodyPr vert="horz" lIns="0" tIns="12700" rIns="0" bIns="0" rtlCol="0">
            <a:normAutofit/>
          </a:bodyPr>
          <a:lstStyle/>
          <a:p>
            <a:pPr marL="166370">
              <a:spcBef>
                <a:spcPts val="100"/>
              </a:spcBef>
            </a:pPr>
            <a:r>
              <a:rPr lang="el-GR" sz="1800" dirty="0">
                <a:solidFill>
                  <a:schemeClr val="tx1"/>
                </a:solidFill>
              </a:rPr>
              <a:t>Δημιουργείστε</a:t>
            </a:r>
            <a:r>
              <a:rPr lang="el-GR" sz="1800" spc="-50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μία</a:t>
            </a:r>
            <a:r>
              <a:rPr lang="el-GR" sz="1800" spc="-40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φόρμα</a:t>
            </a:r>
            <a:r>
              <a:rPr lang="el-GR" sz="1800" spc="-40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στο</a:t>
            </a:r>
            <a:r>
              <a:rPr lang="el-GR" sz="1800" spc="-50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Google</a:t>
            </a:r>
            <a:r>
              <a:rPr lang="el-GR" sz="1800" spc="-45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Forms</a:t>
            </a:r>
            <a:r>
              <a:rPr lang="el-GR" sz="1800" spc="-65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με</a:t>
            </a:r>
            <a:r>
              <a:rPr lang="el-GR" sz="1800" spc="-50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θέμα</a:t>
            </a:r>
            <a:r>
              <a:rPr lang="el-GR" sz="1800" spc="-50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της</a:t>
            </a:r>
            <a:r>
              <a:rPr lang="el-GR" sz="1800" spc="-55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επιλογής</a:t>
            </a:r>
            <a:r>
              <a:rPr lang="el-GR" sz="1800" spc="-50" dirty="0">
                <a:solidFill>
                  <a:schemeClr val="tx1"/>
                </a:solidFill>
              </a:rPr>
              <a:t> </a:t>
            </a:r>
            <a:r>
              <a:rPr lang="el-GR" sz="1800" spc="-20">
                <a:solidFill>
                  <a:schemeClr val="tx1"/>
                </a:solidFill>
              </a:rPr>
              <a:t>σας.</a:t>
            </a:r>
          </a:p>
          <a:p>
            <a:pPr marL="166370">
              <a:spcBef>
                <a:spcPts val="100"/>
              </a:spcBef>
            </a:pPr>
            <a:endParaRPr lang="el-GR" sz="1800" spc="-20" dirty="0">
              <a:solidFill>
                <a:schemeClr val="tx1"/>
              </a:solidFill>
            </a:endParaRPr>
          </a:p>
          <a:p>
            <a:pPr marL="462915" indent="-296545">
              <a:buAutoNum type="arabicPeriod"/>
              <a:tabLst>
                <a:tab pos="462915" algn="l"/>
              </a:tabLst>
            </a:pPr>
            <a:r>
              <a:rPr lang="el-GR" sz="1800" dirty="0">
                <a:solidFill>
                  <a:schemeClr val="tx1"/>
                </a:solidFill>
              </a:rPr>
              <a:t>Δώστε</a:t>
            </a:r>
            <a:r>
              <a:rPr lang="el-GR" sz="1800" spc="-50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ως</a:t>
            </a:r>
            <a:r>
              <a:rPr lang="el-GR" sz="1800" spc="-35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τίτλο</a:t>
            </a:r>
            <a:r>
              <a:rPr lang="el-GR" sz="1800" spc="-45" dirty="0">
                <a:solidFill>
                  <a:schemeClr val="tx1"/>
                </a:solidFill>
              </a:rPr>
              <a:t> </a:t>
            </a:r>
            <a:r>
              <a:rPr lang="el-GR" sz="1800" spc="-20" dirty="0">
                <a:solidFill>
                  <a:schemeClr val="tx1"/>
                </a:solidFill>
              </a:rPr>
              <a:t>«ΕΠΙΘΕΤΟ,</a:t>
            </a:r>
            <a:r>
              <a:rPr lang="el-GR" sz="1800" spc="-35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ΟΝΟΜΑ,</a:t>
            </a:r>
            <a:r>
              <a:rPr lang="el-GR" sz="1800" spc="-35" dirty="0">
                <a:solidFill>
                  <a:schemeClr val="tx1"/>
                </a:solidFill>
              </a:rPr>
              <a:t> </a:t>
            </a:r>
            <a:r>
              <a:rPr lang="el-GR" sz="1800" spc="-10" dirty="0">
                <a:solidFill>
                  <a:schemeClr val="tx1"/>
                </a:solidFill>
              </a:rPr>
              <a:t>Α.Μ.»</a:t>
            </a:r>
          </a:p>
          <a:p>
            <a:pPr marL="395605" indent="-242570">
              <a:buAutoNum type="arabicPeriod"/>
              <a:tabLst>
                <a:tab pos="395605" algn="l"/>
              </a:tabLst>
            </a:pPr>
            <a:r>
              <a:rPr lang="el-GR" sz="1800" spc="-10" dirty="0">
                <a:solidFill>
                  <a:schemeClr val="tx1"/>
                </a:solidFill>
              </a:rPr>
              <a:t>Εισάγετε</a:t>
            </a:r>
            <a:r>
              <a:rPr lang="el-GR" sz="1800" spc="-60" dirty="0">
                <a:solidFill>
                  <a:schemeClr val="tx1"/>
                </a:solidFill>
              </a:rPr>
              <a:t> </a:t>
            </a:r>
            <a:r>
              <a:rPr lang="el-GR" sz="1800" spc="-10" dirty="0">
                <a:solidFill>
                  <a:schemeClr val="tx1"/>
                </a:solidFill>
              </a:rPr>
              <a:t>περιγραφή</a:t>
            </a:r>
          </a:p>
          <a:p>
            <a:pPr marL="370840" marR="5080" indent="-218440">
              <a:buAutoNum type="arabicPeriod"/>
              <a:tabLst>
                <a:tab pos="370840" algn="l"/>
                <a:tab pos="395605" algn="l"/>
              </a:tabLst>
            </a:pPr>
            <a:r>
              <a:rPr lang="el-GR" sz="1800" dirty="0">
                <a:solidFill>
                  <a:schemeClr val="tx1"/>
                </a:solidFill>
              </a:rPr>
              <a:t>	Προσθέστε</a:t>
            </a:r>
            <a:r>
              <a:rPr lang="el-GR" sz="1800" spc="-60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τους</a:t>
            </a:r>
            <a:r>
              <a:rPr lang="el-GR" sz="1800" spc="-60" dirty="0">
                <a:solidFill>
                  <a:schemeClr val="tx1"/>
                </a:solidFill>
              </a:rPr>
              <a:t> </a:t>
            </a:r>
            <a:r>
              <a:rPr lang="el-GR" sz="1800" spc="-10" dirty="0">
                <a:solidFill>
                  <a:schemeClr val="tx1"/>
                </a:solidFill>
              </a:rPr>
              <a:t>παρακάτω</a:t>
            </a:r>
            <a:r>
              <a:rPr lang="el-GR" sz="1800" spc="-60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τύπους</a:t>
            </a:r>
            <a:r>
              <a:rPr lang="el-GR" sz="1800" spc="-60" dirty="0">
                <a:solidFill>
                  <a:schemeClr val="tx1"/>
                </a:solidFill>
              </a:rPr>
              <a:t> </a:t>
            </a:r>
            <a:r>
              <a:rPr lang="el-GR" sz="1800" spc="-10" dirty="0">
                <a:solidFill>
                  <a:schemeClr val="tx1"/>
                </a:solidFill>
              </a:rPr>
              <a:t>ερωτημάτων:</a:t>
            </a:r>
            <a:r>
              <a:rPr lang="el-GR" sz="1800" spc="-50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α)</a:t>
            </a:r>
            <a:r>
              <a:rPr lang="el-GR" sz="1800" spc="-65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Σύντομης</a:t>
            </a:r>
            <a:r>
              <a:rPr lang="el-GR" sz="1800" spc="-60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απάντησης,</a:t>
            </a:r>
            <a:r>
              <a:rPr lang="el-GR" sz="1800" spc="-45" dirty="0">
                <a:solidFill>
                  <a:schemeClr val="tx1"/>
                </a:solidFill>
              </a:rPr>
              <a:t> </a:t>
            </a:r>
            <a:r>
              <a:rPr lang="el-GR" sz="1800" spc="-25" dirty="0">
                <a:solidFill>
                  <a:schemeClr val="tx1"/>
                </a:solidFill>
              </a:rPr>
              <a:t>β) </a:t>
            </a:r>
            <a:r>
              <a:rPr lang="el-GR" sz="1800" spc="-10" dirty="0">
                <a:solidFill>
                  <a:schemeClr val="tx1"/>
                </a:solidFill>
              </a:rPr>
              <a:t>Πολλαπλών</a:t>
            </a:r>
            <a:r>
              <a:rPr lang="el-GR" sz="1800" spc="-65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επιλογών,</a:t>
            </a:r>
            <a:r>
              <a:rPr lang="el-GR" sz="1800" spc="-90" dirty="0">
                <a:solidFill>
                  <a:schemeClr val="tx1"/>
                </a:solidFill>
              </a:rPr>
              <a:t> </a:t>
            </a:r>
            <a:r>
              <a:rPr lang="el-GR" sz="1800" spc="-10" dirty="0">
                <a:solidFill>
                  <a:schemeClr val="tx1"/>
                </a:solidFill>
              </a:rPr>
              <a:t>γ)Πλαίσια</a:t>
            </a:r>
            <a:r>
              <a:rPr lang="el-GR" sz="1800" spc="-65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ελέγχου,</a:t>
            </a:r>
            <a:r>
              <a:rPr lang="el-GR" sz="1800" spc="-75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δ)</a:t>
            </a:r>
            <a:r>
              <a:rPr lang="el-GR" sz="1800" spc="-75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Αναπτυσόμενη</a:t>
            </a:r>
            <a:r>
              <a:rPr lang="el-GR" sz="1800" spc="-90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λίστα</a:t>
            </a:r>
            <a:r>
              <a:rPr lang="el-GR" sz="1800" spc="-75" dirty="0">
                <a:solidFill>
                  <a:schemeClr val="tx1"/>
                </a:solidFill>
              </a:rPr>
              <a:t> </a:t>
            </a:r>
            <a:r>
              <a:rPr lang="el-GR" sz="1800" spc="-25" dirty="0">
                <a:solidFill>
                  <a:schemeClr val="tx1"/>
                </a:solidFill>
              </a:rPr>
              <a:t>ε) </a:t>
            </a:r>
            <a:r>
              <a:rPr lang="el-GR" sz="1800" dirty="0">
                <a:solidFill>
                  <a:schemeClr val="tx1"/>
                </a:solidFill>
              </a:rPr>
              <a:t>Γραμμική</a:t>
            </a:r>
            <a:r>
              <a:rPr lang="el-GR" sz="1800" spc="-120" dirty="0">
                <a:solidFill>
                  <a:schemeClr val="tx1"/>
                </a:solidFill>
              </a:rPr>
              <a:t> </a:t>
            </a:r>
            <a:r>
              <a:rPr lang="el-GR" sz="1800" spc="-10" dirty="0">
                <a:solidFill>
                  <a:schemeClr val="tx1"/>
                </a:solidFill>
              </a:rPr>
              <a:t>κλίμακα</a:t>
            </a:r>
          </a:p>
          <a:p>
            <a:pPr marL="395605" indent="-243204">
              <a:spcBef>
                <a:spcPts val="5"/>
              </a:spcBef>
              <a:buAutoNum type="arabicPeriod"/>
              <a:tabLst>
                <a:tab pos="395605" algn="l"/>
              </a:tabLst>
            </a:pPr>
            <a:r>
              <a:rPr lang="el-GR" sz="1800" dirty="0">
                <a:solidFill>
                  <a:schemeClr val="tx1"/>
                </a:solidFill>
              </a:rPr>
              <a:t>Προσθέστε</a:t>
            </a:r>
            <a:r>
              <a:rPr lang="el-GR" sz="1800" spc="-25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σε</a:t>
            </a:r>
            <a:r>
              <a:rPr lang="el-GR" sz="1800" spc="-50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όποιο</a:t>
            </a:r>
            <a:r>
              <a:rPr lang="el-GR" sz="1800" spc="-40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σημείο</a:t>
            </a:r>
            <a:r>
              <a:rPr lang="el-GR" sz="1800" spc="-30" dirty="0">
                <a:solidFill>
                  <a:schemeClr val="tx1"/>
                </a:solidFill>
              </a:rPr>
              <a:t> </a:t>
            </a:r>
            <a:r>
              <a:rPr lang="el-GR" sz="1800" spc="-10" dirty="0">
                <a:solidFill>
                  <a:schemeClr val="tx1"/>
                </a:solidFill>
              </a:rPr>
              <a:t>επιθυμείτε</a:t>
            </a:r>
            <a:r>
              <a:rPr lang="el-GR" sz="1800" spc="-55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μία</a:t>
            </a:r>
            <a:r>
              <a:rPr lang="el-GR" sz="1800" spc="-30" dirty="0">
                <a:solidFill>
                  <a:schemeClr val="tx1"/>
                </a:solidFill>
              </a:rPr>
              <a:t> </a:t>
            </a:r>
            <a:r>
              <a:rPr lang="el-GR" sz="1800" spc="-10" dirty="0">
                <a:solidFill>
                  <a:schemeClr val="tx1"/>
                </a:solidFill>
              </a:rPr>
              <a:t>εικόνα</a:t>
            </a:r>
          </a:p>
          <a:p>
            <a:pPr marL="462915" indent="-296545">
              <a:buAutoNum type="arabicPeriod"/>
              <a:tabLst>
                <a:tab pos="462915" algn="l"/>
              </a:tabLst>
            </a:pPr>
            <a:r>
              <a:rPr lang="el-GR" sz="1800" dirty="0">
                <a:solidFill>
                  <a:schemeClr val="tx1"/>
                </a:solidFill>
              </a:rPr>
              <a:t>Εισάγετε</a:t>
            </a:r>
            <a:r>
              <a:rPr lang="el-GR" sz="1800" spc="-45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στη</a:t>
            </a:r>
            <a:r>
              <a:rPr lang="el-GR" sz="1800" spc="-50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δομή</a:t>
            </a:r>
            <a:r>
              <a:rPr lang="el-GR" sz="1800" spc="-40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της</a:t>
            </a:r>
            <a:r>
              <a:rPr lang="el-GR" sz="1800" spc="-35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φόρμας</a:t>
            </a:r>
            <a:r>
              <a:rPr lang="el-GR" sz="1800" spc="-40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σας</a:t>
            </a:r>
            <a:r>
              <a:rPr lang="el-GR" sz="1800" spc="-40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δύο</a:t>
            </a:r>
            <a:r>
              <a:rPr lang="el-GR" sz="1800" spc="-40" dirty="0">
                <a:solidFill>
                  <a:schemeClr val="tx1"/>
                </a:solidFill>
              </a:rPr>
              <a:t> </a:t>
            </a:r>
            <a:r>
              <a:rPr lang="el-GR" sz="1800" spc="-10" dirty="0">
                <a:solidFill>
                  <a:schemeClr val="tx1"/>
                </a:solidFill>
              </a:rPr>
              <a:t>ενότητες</a:t>
            </a:r>
          </a:p>
          <a:p>
            <a:pPr marL="394970" indent="-243204">
              <a:buAutoNum type="arabicPeriod"/>
              <a:tabLst>
                <a:tab pos="394970" algn="l"/>
              </a:tabLst>
            </a:pPr>
            <a:r>
              <a:rPr lang="el-GR" sz="1800" dirty="0">
                <a:solidFill>
                  <a:schemeClr val="tx1"/>
                </a:solidFill>
              </a:rPr>
              <a:t>Προσθέστε</a:t>
            </a:r>
            <a:r>
              <a:rPr lang="el-GR" sz="1800" spc="-75" dirty="0">
                <a:solidFill>
                  <a:schemeClr val="tx1"/>
                </a:solidFill>
              </a:rPr>
              <a:t> </a:t>
            </a:r>
            <a:r>
              <a:rPr lang="el-GR" sz="1800" spc="-10" dirty="0">
                <a:solidFill>
                  <a:schemeClr val="tx1"/>
                </a:solidFill>
              </a:rPr>
              <a:t>κεφαλίδα</a:t>
            </a:r>
            <a:r>
              <a:rPr lang="el-GR" sz="1800" spc="-65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της</a:t>
            </a:r>
            <a:r>
              <a:rPr lang="el-GR" sz="1800" spc="-75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επιλογής</a:t>
            </a:r>
            <a:r>
              <a:rPr lang="el-GR" sz="1800" spc="-85" dirty="0">
                <a:solidFill>
                  <a:schemeClr val="tx1"/>
                </a:solidFill>
              </a:rPr>
              <a:t> </a:t>
            </a:r>
            <a:r>
              <a:rPr lang="el-GR" sz="1800" spc="-25" dirty="0">
                <a:solidFill>
                  <a:schemeClr val="tx1"/>
                </a:solidFill>
              </a:rPr>
              <a:t>σας</a:t>
            </a:r>
          </a:p>
          <a:p>
            <a:pPr marL="395605" indent="-242570">
              <a:buAutoNum type="arabicPeriod"/>
              <a:tabLst>
                <a:tab pos="395605" algn="l"/>
              </a:tabLst>
            </a:pPr>
            <a:r>
              <a:rPr lang="el-GR" sz="1800" spc="-10" dirty="0">
                <a:solidFill>
                  <a:schemeClr val="tx1"/>
                </a:solidFill>
              </a:rPr>
              <a:t>Εισάγετε</a:t>
            </a:r>
            <a:r>
              <a:rPr lang="el-GR" sz="1800" spc="-80" dirty="0">
                <a:solidFill>
                  <a:schemeClr val="tx1"/>
                </a:solidFill>
              </a:rPr>
              <a:t> </a:t>
            </a:r>
            <a:r>
              <a:rPr lang="el-GR" sz="1800" dirty="0">
                <a:solidFill>
                  <a:schemeClr val="tx1"/>
                </a:solidFill>
              </a:rPr>
              <a:t>γραμμή</a:t>
            </a:r>
            <a:r>
              <a:rPr lang="el-GR" sz="1800" spc="-65" dirty="0">
                <a:solidFill>
                  <a:schemeClr val="tx1"/>
                </a:solidFill>
              </a:rPr>
              <a:t> </a:t>
            </a:r>
            <a:r>
              <a:rPr lang="el-GR" sz="1800" spc="-10" dirty="0">
                <a:solidFill>
                  <a:schemeClr val="tx1"/>
                </a:solidFill>
              </a:rPr>
              <a:t>προόδου</a:t>
            </a:r>
          </a:p>
          <a:p>
            <a:pPr>
              <a:spcBef>
                <a:spcPts val="1510"/>
              </a:spcBef>
            </a:pPr>
            <a:endParaRPr lang="el-GR" sz="1800" spc="-10" dirty="0">
              <a:solidFill>
                <a:schemeClr val="tx1"/>
              </a:solidFill>
            </a:endParaRPr>
          </a:p>
          <a:p>
            <a:pPr marL="12700"/>
            <a:r>
              <a:rPr lang="el-GR" sz="1800" spc="-10" dirty="0">
                <a:solidFill>
                  <a:schemeClr val="tx1"/>
                </a:solidFill>
                <a:latin typeface="Calibri"/>
                <a:cs typeface="Calibri"/>
              </a:rPr>
              <a:t>Κοινοποιήστε</a:t>
            </a:r>
            <a:r>
              <a:rPr lang="el-GR" sz="1800" spc="-6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l-GR" sz="1800" dirty="0">
                <a:solidFill>
                  <a:schemeClr val="tx1"/>
                </a:solidFill>
                <a:latin typeface="Calibri"/>
                <a:cs typeface="Calibri"/>
              </a:rPr>
              <a:t>το</a:t>
            </a:r>
            <a:r>
              <a:rPr lang="el-GR" sz="1800" spc="-5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l-GR" sz="1800" dirty="0">
                <a:solidFill>
                  <a:schemeClr val="tx1"/>
                </a:solidFill>
                <a:latin typeface="Calibri"/>
                <a:cs typeface="Calibri"/>
              </a:rPr>
              <a:t>σύνδεσμο</a:t>
            </a:r>
            <a:r>
              <a:rPr lang="el-GR" sz="1800" spc="-6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l-GR" sz="1800" dirty="0">
                <a:solidFill>
                  <a:schemeClr val="tx1"/>
                </a:solidFill>
                <a:latin typeface="Calibri"/>
                <a:cs typeface="Calibri"/>
              </a:rPr>
              <a:t>της</a:t>
            </a:r>
            <a:r>
              <a:rPr lang="el-GR" sz="1800" spc="-5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l-GR" sz="1800" dirty="0">
                <a:solidFill>
                  <a:schemeClr val="tx1"/>
                </a:solidFill>
                <a:latin typeface="Calibri"/>
                <a:cs typeface="Calibri"/>
              </a:rPr>
              <a:t>φόρμας</a:t>
            </a:r>
            <a:r>
              <a:rPr lang="el-GR" sz="1800" spc="-5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l-GR" sz="1800" dirty="0">
                <a:solidFill>
                  <a:schemeClr val="tx1"/>
                </a:solidFill>
                <a:latin typeface="Calibri"/>
                <a:cs typeface="Calibri"/>
              </a:rPr>
              <a:t>ως</a:t>
            </a:r>
            <a:r>
              <a:rPr lang="el-GR" sz="1800" spc="-2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l-GR" sz="1800" dirty="0">
                <a:solidFill>
                  <a:schemeClr val="tx1"/>
                </a:solidFill>
                <a:latin typeface="Calibri"/>
                <a:cs typeface="Calibri"/>
              </a:rPr>
              <a:t>απάντηση</a:t>
            </a:r>
            <a:r>
              <a:rPr lang="el-GR" sz="1800" spc="-6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l-GR" sz="1800" dirty="0">
                <a:solidFill>
                  <a:schemeClr val="tx1"/>
                </a:solidFill>
                <a:latin typeface="Calibri"/>
                <a:cs typeface="Calibri"/>
              </a:rPr>
              <a:t>στην</a:t>
            </a:r>
            <a:r>
              <a:rPr lang="el-GR" sz="1800" spc="-4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l-GR" sz="1800" dirty="0">
                <a:solidFill>
                  <a:schemeClr val="tx1"/>
                </a:solidFill>
                <a:latin typeface="Calibri"/>
                <a:cs typeface="Calibri"/>
              </a:rPr>
              <a:t>ηλεκτρονική</a:t>
            </a:r>
            <a:r>
              <a:rPr lang="el-GR" sz="1800" spc="-7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l-GR" sz="1800" spc="-20" dirty="0">
                <a:solidFill>
                  <a:schemeClr val="tx1"/>
                </a:solidFill>
                <a:latin typeface="Calibri"/>
                <a:cs typeface="Calibri"/>
              </a:rPr>
              <a:t>τάξη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marL="12700">
              <a:spcAft>
                <a:spcPts val="600"/>
              </a:spcAft>
            </a:pPr>
            <a:r>
              <a:rPr dirty="0"/>
              <a:t>ΔΙΔΑΣΚΩΝ</a:t>
            </a:r>
            <a:r>
              <a:rPr spc="-40" dirty="0"/>
              <a:t> </a:t>
            </a:r>
            <a:r>
              <a:rPr spc="-10" dirty="0"/>
              <a:t>ΓΚΟΥΤΖΙΟΣ</a:t>
            </a:r>
            <a:r>
              <a:rPr spc="-50" dirty="0"/>
              <a:t> </a:t>
            </a:r>
            <a:r>
              <a:rPr spc="-10" dirty="0"/>
              <a:t>ΣΤΕΦΑΝΟΣ</a:t>
            </a:r>
            <a:endParaRPr lang="en-US" spc="-1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30936" y="640080"/>
            <a:ext cx="5514500" cy="14813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3729354" algn="l" rtl="0">
              <a:lnSpc>
                <a:spcPct val="90000"/>
              </a:lnSpc>
              <a:spcBef>
                <a:spcPct val="0"/>
              </a:spcBef>
            </a:pPr>
            <a:r>
              <a:rPr lang="en-US" sz="22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Google</a:t>
            </a:r>
            <a:r>
              <a:rPr lang="el-GR" sz="22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200" b="1" kern="1200" spc="-2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form</a:t>
            </a:r>
            <a:endParaRPr lang="en-US" sz="2200" b="1" kern="1200" spc="-2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7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/>
          <p:nvPr/>
        </p:nvSpPr>
        <p:spPr>
          <a:xfrm>
            <a:off x="630936" y="2660904"/>
            <a:ext cx="4818888" cy="35478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12700" indent="-228600" algn="l" rtl="0">
              <a:lnSpc>
                <a:spcPct val="9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000" kern="1200" spc="-85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Στο</a:t>
            </a:r>
            <a:r>
              <a:rPr lang="en-US" sz="20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παράθυρο</a:t>
            </a:r>
            <a:r>
              <a:rPr lang="en-US" sz="20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6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που</a:t>
            </a:r>
            <a:r>
              <a:rPr lang="en-US" sz="20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θα</a:t>
            </a:r>
            <a:r>
              <a:rPr lang="en-US" sz="2000" kern="1200" spc="-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εμφανιστεί</a:t>
            </a:r>
            <a:r>
              <a:rPr lang="en-US" sz="20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αφού</a:t>
            </a:r>
            <a:r>
              <a:rPr lang="en-US" sz="20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7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κάνετε</a:t>
            </a:r>
            <a:r>
              <a:rPr lang="en-US" sz="2000" kern="1200" spc="-1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κλικ</a:t>
            </a:r>
            <a:r>
              <a:rPr lang="en-US" sz="20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στο</a:t>
            </a:r>
            <a:r>
              <a:rPr lang="en-US" sz="20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εικονίδιο</a:t>
            </a:r>
            <a:r>
              <a:rPr lang="en-US" sz="2000" kern="1200" spc="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μπορείτε</a:t>
            </a:r>
            <a:r>
              <a:rPr lang="en-US" sz="20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να </a:t>
            </a:r>
            <a:r>
              <a:rPr lang="en-US" sz="20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γράψετε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65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τον</a:t>
            </a:r>
            <a:r>
              <a:rPr lang="en-US" sz="2000" kern="1200" spc="-5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35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Τίτλο</a:t>
            </a:r>
            <a:r>
              <a:rPr lang="en-US" sz="2000" kern="1200" spc="-5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47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–</a:t>
            </a:r>
            <a:r>
              <a:rPr lang="en-US" sz="2000" kern="1200" spc="-3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Θέμα</a:t>
            </a:r>
            <a:r>
              <a:rPr lang="en-US" sz="2000" kern="1200" spc="-4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ερωτηματολογίου,</a:t>
            </a:r>
            <a:r>
              <a:rPr lang="en-US" sz="2000" kern="1200" spc="-1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να</a:t>
            </a:r>
            <a:r>
              <a:rPr lang="en-US" sz="20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5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επιλέξετε</a:t>
            </a:r>
            <a:r>
              <a:rPr lang="en-US" sz="20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9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το</a:t>
            </a:r>
            <a:r>
              <a:rPr lang="en-US" sz="2000" kern="1200" spc="-3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μοτίβο</a:t>
            </a:r>
            <a:r>
              <a:rPr lang="en-US" sz="2000" kern="1200" spc="-1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6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του</a:t>
            </a:r>
            <a:r>
              <a:rPr lang="en-US" sz="20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και</a:t>
            </a:r>
            <a:r>
              <a:rPr lang="en-US" sz="20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να</a:t>
            </a:r>
            <a:r>
              <a:rPr lang="en-US" sz="2000" kern="1200" spc="-3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7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κάνετε</a:t>
            </a:r>
            <a:r>
              <a:rPr lang="en-US" sz="20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κλικ</a:t>
            </a:r>
            <a:r>
              <a:rPr lang="en-US" sz="2000" kern="1200" spc="-3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στο</a:t>
            </a:r>
            <a:r>
              <a:rPr lang="en-US" sz="2000" kern="1200" spc="-3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κουμπί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για</a:t>
            </a:r>
            <a:r>
              <a:rPr lang="en-US" sz="20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να</a:t>
            </a:r>
            <a:r>
              <a:rPr lang="en-US" sz="20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6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ξεκινήσετε</a:t>
            </a:r>
            <a:r>
              <a:rPr lang="en-US" sz="20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75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τη</a:t>
            </a:r>
            <a:r>
              <a:rPr lang="en-US" sz="20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δημιουργία</a:t>
            </a:r>
            <a:r>
              <a:rPr lang="en-US" sz="2000" kern="1200" spc="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9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της</a:t>
            </a:r>
            <a:r>
              <a:rPr lang="en-US" sz="2000" kern="1200" spc="-1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φόρμας-</a:t>
            </a:r>
            <a:r>
              <a:rPr lang="en-US" sz="20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ερωτηματολογίου.</a:t>
            </a:r>
            <a:r>
              <a:rPr lang="en-US" sz="20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45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Τον</a:t>
            </a:r>
            <a:r>
              <a:rPr lang="en-US" sz="2000" kern="1200" spc="-3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85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τίτλο</a:t>
            </a:r>
            <a:r>
              <a:rPr lang="en-US" sz="2000" kern="1200" spc="-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6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που</a:t>
            </a:r>
            <a:r>
              <a:rPr lang="en-US" sz="2000" kern="1200" spc="-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γράψατε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μπορείτε</a:t>
            </a:r>
            <a:r>
              <a:rPr lang="en-US" sz="2000" kern="1200" spc="-1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να</a:t>
            </a:r>
            <a:r>
              <a:rPr lang="en-US" sz="20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45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τον</a:t>
            </a:r>
            <a:r>
              <a:rPr lang="en-US" sz="20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55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αλλάξετε</a:t>
            </a:r>
            <a:r>
              <a:rPr lang="en-US" sz="20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και</a:t>
            </a:r>
            <a:r>
              <a:rPr lang="en-US" sz="20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να</a:t>
            </a:r>
            <a:r>
              <a:rPr lang="en-US" sz="2000" kern="1200" spc="-3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προσθέσετε</a:t>
            </a:r>
            <a:r>
              <a:rPr lang="en-US" sz="2000" kern="1200" spc="-3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αν</a:t>
            </a:r>
            <a:r>
              <a:rPr lang="en-US" sz="20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8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θέλετε</a:t>
            </a:r>
            <a:r>
              <a:rPr lang="en-US" sz="2000" kern="1200" spc="-3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μία</a:t>
            </a:r>
            <a:r>
              <a:rPr lang="en-US" sz="20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περιγραφή</a:t>
            </a:r>
            <a:r>
              <a:rPr lang="en-US" sz="2000" kern="1200" spc="-3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45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του</a:t>
            </a:r>
            <a:r>
              <a:rPr lang="en-US" sz="2000" kern="1200" spc="-1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ερωτηματολογίου</a:t>
            </a:r>
            <a:r>
              <a:rPr lang="en-US" sz="2000" kern="1200" spc="-1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(ίσως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να</a:t>
            </a:r>
            <a:r>
              <a:rPr lang="en-US" sz="2000" kern="1200" spc="-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55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αναφέρετε</a:t>
            </a:r>
            <a:r>
              <a:rPr lang="en-US" sz="20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65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τους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σκοπούς</a:t>
            </a:r>
            <a:r>
              <a:rPr lang="en-US" sz="2000" kern="1200" spc="-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en-US" sz="2000" kern="1200" spc="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στόχους</a:t>
            </a:r>
            <a:r>
              <a:rPr lang="en-US" sz="20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κ.λ.π.)</a:t>
            </a:r>
            <a:endParaRPr lang="en-US" sz="20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2700" indent="-228600" algn="l" rtl="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kern="1200" spc="-85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Στο</a:t>
            </a:r>
            <a:r>
              <a:rPr lang="en-US" sz="2000" kern="1200" spc="-3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9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πάνω</a:t>
            </a:r>
            <a:r>
              <a:rPr lang="en-US" sz="2000" kern="1200" spc="-6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μέρος</a:t>
            </a:r>
            <a:r>
              <a:rPr lang="en-US" sz="2000" kern="1200" spc="-4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85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της</a:t>
            </a:r>
            <a:r>
              <a:rPr lang="en-US" sz="2000" kern="1200" spc="-3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οθόνης</a:t>
            </a:r>
            <a:r>
              <a:rPr lang="en-US" sz="2000" kern="1200" spc="-3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45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εμφανίζεται </a:t>
            </a:r>
            <a:r>
              <a:rPr lang="en-US" sz="2000" kern="1200" spc="-9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το</a:t>
            </a:r>
            <a:r>
              <a:rPr lang="en-US" sz="2000" kern="1200" spc="-3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μενού.</a:t>
            </a:r>
            <a:endParaRPr lang="en-US" sz="20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rcRect r="37224" b="-3"/>
          <a:stretch>
            <a:fillRect/>
          </a:stretch>
        </p:blipFill>
        <p:spPr>
          <a:xfrm>
            <a:off x="6145436" y="640080"/>
            <a:ext cx="5366191" cy="557784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rtl="0">
              <a:spcAft>
                <a:spcPts val="600"/>
              </a:spcAft>
              <a:defRPr/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ΔΙΔΑΣΚΩΝ ΓΚΟΥΤΖΙΟΣ ΣΤΕΦΑΝΟΣ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object 3"/>
          <p:cNvSpPr txBox="1"/>
          <p:nvPr/>
        </p:nvSpPr>
        <p:spPr>
          <a:xfrm>
            <a:off x="838200" y="1825625"/>
            <a:ext cx="539336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2700" marR="1849755" indent="-228600" algn="l" rtl="0">
              <a:lnSpc>
                <a:spcPct val="9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14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Μπορείτε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να</a:t>
            </a:r>
            <a:r>
              <a:rPr lang="en-US" sz="14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6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ξεκινήσετε</a:t>
            </a:r>
            <a:r>
              <a:rPr lang="en-US" sz="1400" kern="1200" spc="-3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να</a:t>
            </a:r>
            <a:r>
              <a:rPr lang="en-US" sz="14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75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εισάγετε</a:t>
            </a:r>
            <a:r>
              <a:rPr lang="en-US" sz="14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1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τις</a:t>
            </a:r>
            <a:r>
              <a:rPr lang="en-US" sz="14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35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ερωτήσεις</a:t>
            </a:r>
            <a:r>
              <a:rPr lang="en-US" sz="14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σας</a:t>
            </a:r>
            <a:r>
              <a:rPr lang="en-US" sz="1400" kern="1200" spc="-3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45">
                <a:solidFill>
                  <a:schemeClr val="tx1"/>
                </a:solidFill>
                <a:latin typeface="+mn-lt"/>
                <a:ea typeface="+mn-ea"/>
                <a:cs typeface="+mn-cs"/>
              </a:rPr>
              <a:t>γράφοντας</a:t>
            </a:r>
            <a:r>
              <a:rPr lang="en-US" sz="1400" kern="1200" spc="-3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35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την</a:t>
            </a:r>
            <a:r>
              <a:rPr lang="en-US" sz="14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ερώτηση,</a:t>
            </a:r>
            <a:r>
              <a:rPr lang="en-US" sz="1400" kern="1200" spc="-3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αν</a:t>
            </a:r>
            <a:r>
              <a:rPr lang="en-US" sz="14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θέλετε γράφετε</a:t>
            </a:r>
            <a:endParaRPr lang="en-US" sz="1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2700" marR="1739900" indent="-228600" algn="l" rtl="0">
              <a:lnSpc>
                <a:spcPct val="90000"/>
              </a:lnSpc>
              <a:spcBef>
                <a:spcPts val="110"/>
              </a:spcBef>
              <a:buFont typeface="Arial" panose="020B0604020202020204" pitchFamily="34" charset="0"/>
              <a:buChar char="•"/>
            </a:pPr>
            <a:r>
              <a:rPr lang="en-US" sz="1400" kern="1200" spc="-9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το</a:t>
            </a:r>
            <a:r>
              <a:rPr lang="en-US" sz="14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κείμενο</a:t>
            </a:r>
            <a:r>
              <a:rPr lang="en-US" sz="14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35">
                <a:solidFill>
                  <a:schemeClr val="tx1"/>
                </a:solidFill>
                <a:latin typeface="+mn-lt"/>
                <a:ea typeface="+mn-ea"/>
                <a:cs typeface="+mn-cs"/>
              </a:rPr>
              <a:t>βοήθειας-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υπόδειξη</a:t>
            </a:r>
            <a:r>
              <a:rPr lang="en-US" sz="14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ή</a:t>
            </a:r>
            <a:r>
              <a:rPr lang="en-US" sz="14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9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το</a:t>
            </a:r>
            <a:r>
              <a:rPr lang="en-US" sz="14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55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αφήνετε</a:t>
            </a:r>
            <a:r>
              <a:rPr lang="en-US" sz="14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κενό,</a:t>
            </a:r>
            <a:r>
              <a:rPr lang="en-US" sz="14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45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επιλέγετε</a:t>
            </a:r>
            <a:r>
              <a:rPr lang="en-US" sz="1400" kern="1200" spc="-3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45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τον</a:t>
            </a:r>
            <a:r>
              <a:rPr lang="en-US" sz="14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τύπο</a:t>
            </a:r>
            <a:r>
              <a:rPr lang="en-US" sz="14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9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της</a:t>
            </a:r>
            <a:r>
              <a:rPr lang="en-US" sz="14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ερώτησης</a:t>
            </a:r>
            <a:r>
              <a:rPr lang="en-US" sz="1400" kern="1200" spc="-3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75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από</a:t>
            </a:r>
            <a:r>
              <a:rPr lang="en-US" sz="1400" kern="1200" spc="-3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τις </a:t>
            </a:r>
            <a:r>
              <a:rPr lang="en-US" sz="14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επιλογές</a:t>
            </a:r>
            <a:r>
              <a:rPr lang="en-US" sz="1400" kern="1200" spc="-5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endParaRPr lang="en-US" sz="1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374900" indent="-228600" algn="l" rtl="0">
              <a:lnSpc>
                <a:spcPct val="90000"/>
              </a:lnSpc>
              <a:spcBef>
                <a:spcPts val="1410"/>
              </a:spcBef>
              <a:buFont typeface="Arial" panose="020B0604020202020204" pitchFamily="34" charset="0"/>
              <a:buChar char="•"/>
            </a:pPr>
            <a:r>
              <a:rPr lang="en-US" sz="1400" kern="1200" spc="-1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Στις</a:t>
            </a:r>
            <a:r>
              <a:rPr lang="en-US" sz="14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επιλογές</a:t>
            </a:r>
            <a:r>
              <a:rPr lang="en-US" sz="1400" kern="1200" spc="-6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b="1" i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Πολλαπλή</a:t>
            </a:r>
            <a:r>
              <a:rPr lang="en-US" sz="1400" b="1" i="1" kern="1200" spc="-6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b="1" i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επιλογή,</a:t>
            </a:r>
            <a:r>
              <a:rPr lang="en-US" sz="1400" b="1" i="1" kern="1200" spc="-5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b="1" i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Πλαίσια</a:t>
            </a:r>
            <a:r>
              <a:rPr lang="en-US" sz="1400" b="1" i="1" kern="1200" spc="-7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b="1" i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ελέγχου,</a:t>
            </a:r>
            <a:r>
              <a:rPr lang="en-US" sz="1400" b="1" i="1" kern="1200" spc="-7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b="1" i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Επιλέξτε</a:t>
            </a:r>
            <a:r>
              <a:rPr lang="en-US" sz="1400" b="1" i="1" kern="1200" spc="-4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b="1" i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από</a:t>
            </a:r>
            <a:r>
              <a:rPr lang="en-US" sz="1400" b="1" i="1" kern="1200" spc="-6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b="1" i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μια</a:t>
            </a:r>
            <a:r>
              <a:rPr lang="en-US" sz="1400" b="1" i="1" kern="1200" spc="-5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b="1" i="1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λίστα</a:t>
            </a:r>
            <a:endParaRPr lang="en-US" sz="1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374900" indent="-228600" algn="l" rtl="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kern="1200" spc="-6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γράφετε</a:t>
            </a:r>
            <a:r>
              <a:rPr lang="en-US" sz="1400" kern="1200" spc="-4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105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τις</a:t>
            </a:r>
            <a:r>
              <a:rPr lang="en-US" sz="1400" kern="1200" spc="-1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πιθανές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απαντήσεις</a:t>
            </a:r>
            <a:r>
              <a:rPr lang="en-US" sz="14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35">
                <a:solidFill>
                  <a:schemeClr val="tx1"/>
                </a:solidFill>
                <a:latin typeface="+mn-lt"/>
                <a:ea typeface="+mn-ea"/>
                <a:cs typeface="+mn-cs"/>
              </a:rPr>
              <a:t>(κάνοντας</a:t>
            </a:r>
            <a:r>
              <a:rPr lang="en-US" sz="1400" kern="1200" spc="-1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κλικ</a:t>
            </a:r>
            <a:r>
              <a:rPr lang="en-US" sz="1400" kern="1200" spc="-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μέσα</a:t>
            </a:r>
            <a:r>
              <a:rPr lang="en-US" sz="1400" kern="1200" spc="-1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στο</a:t>
            </a:r>
            <a:r>
              <a:rPr lang="en-US" sz="14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πλαίσιο</a:t>
            </a:r>
            <a:r>
              <a:rPr lang="en-US" sz="1400" kern="1200" spc="-1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7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γίνεται</a:t>
            </a:r>
            <a:r>
              <a:rPr lang="en-US" sz="14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ενεργή</a:t>
            </a:r>
            <a:r>
              <a:rPr lang="en-US" sz="14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η</a:t>
            </a:r>
            <a:r>
              <a:rPr lang="en-US" sz="14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επόμενη</a:t>
            </a:r>
            <a:r>
              <a:rPr lang="en-US" sz="14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επιλογή). </a:t>
            </a:r>
          </a:p>
          <a:p>
            <a:pPr marL="2374900" indent="-228600" algn="l" rtl="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Στη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επιλογή </a:t>
            </a:r>
            <a:r>
              <a:rPr lang="en-US" sz="1400" b="1" i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Κλίμακα</a:t>
            </a:r>
            <a:r>
              <a:rPr lang="en-US" sz="1400" b="1" i="1" kern="1200" spc="-5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5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επιλέγετε</a:t>
            </a:r>
            <a:r>
              <a:rPr lang="en-US" sz="1400" kern="1200" spc="-3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μία</a:t>
            </a:r>
            <a:r>
              <a:rPr lang="en-US" sz="14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κλίμακα</a:t>
            </a:r>
            <a:r>
              <a:rPr lang="en-US" sz="14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75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από</a:t>
            </a:r>
            <a:r>
              <a:rPr lang="en-US" sz="14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0-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</a:t>
            </a:r>
            <a:r>
              <a:rPr lang="en-US" sz="14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και</a:t>
            </a:r>
            <a:r>
              <a:rPr lang="en-US" sz="1400" kern="1200" spc="-3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συμπληρώνετε</a:t>
            </a:r>
            <a:r>
              <a:rPr lang="en-US" sz="1400" kern="1200" spc="-1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προαιρετικά</a:t>
            </a:r>
            <a:r>
              <a:rPr lang="en-US" sz="14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τις </a:t>
            </a:r>
            <a:r>
              <a:rPr lang="en-US" sz="14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περιγραφές.</a:t>
            </a:r>
            <a:r>
              <a:rPr lang="en-US" sz="1400" kern="1200" spc="-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marL="2374900" indent="-228600" algn="l" rtl="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Στις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3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άλλες</a:t>
            </a:r>
            <a:r>
              <a:rPr lang="en-US" sz="1400" kern="1200" spc="-4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επιλογές</a:t>
            </a:r>
            <a:r>
              <a:rPr lang="en-US" sz="1400" kern="1200" spc="-5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δεν</a:t>
            </a:r>
            <a:r>
              <a:rPr lang="en-US" sz="14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55">
                <a:solidFill>
                  <a:schemeClr val="tx1"/>
                </a:solidFill>
                <a:latin typeface="+mn-lt"/>
                <a:ea typeface="+mn-ea"/>
                <a:cs typeface="+mn-cs"/>
              </a:rPr>
              <a:t>χρειάζεται</a:t>
            </a:r>
            <a:r>
              <a:rPr lang="en-US" sz="1400" kern="1200" spc="-5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να</a:t>
            </a:r>
            <a:r>
              <a:rPr lang="en-US" sz="14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6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γράψετε</a:t>
            </a:r>
            <a:r>
              <a:rPr lang="en-US" sz="1400" kern="1200" spc="-4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5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κάτι</a:t>
            </a:r>
            <a:r>
              <a:rPr lang="en-US" sz="14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άλλο.</a:t>
            </a:r>
            <a:endParaRPr lang="en-US" sz="1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374900" indent="-228600" algn="l" rtl="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Για</a:t>
            </a:r>
            <a:r>
              <a:rPr lang="en-US" sz="1400" kern="1200" spc="-6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να</a:t>
            </a:r>
            <a:r>
              <a:rPr lang="en-US" sz="1400" kern="1200" spc="-4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προσθέσετε</a:t>
            </a:r>
            <a:r>
              <a:rPr lang="en-US" sz="14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νέο</a:t>
            </a:r>
            <a:r>
              <a:rPr lang="en-US" sz="14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ερώτημα</a:t>
            </a:r>
            <a:r>
              <a:rPr lang="en-US" sz="14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55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κάντε</a:t>
            </a:r>
            <a:r>
              <a:rPr lang="en-US" sz="1400" kern="1200" spc="-5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κλικ</a:t>
            </a:r>
            <a:r>
              <a:rPr lang="en-US" sz="14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στο</a:t>
            </a:r>
            <a:r>
              <a:rPr lang="en-US" sz="1400" kern="1200" spc="-4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εικονίδιο</a:t>
            </a:r>
            <a:r>
              <a:rPr lang="en-US" sz="14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en-US" sz="1400" kern="1200" spc="-114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Αν</a:t>
            </a:r>
            <a:r>
              <a:rPr lang="en-US" sz="1400" kern="1200" spc="-5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45">
                <a:solidFill>
                  <a:schemeClr val="tx1"/>
                </a:solidFill>
                <a:latin typeface="+mn-lt"/>
                <a:ea typeface="+mn-ea"/>
                <a:cs typeface="+mn-cs"/>
              </a:rPr>
              <a:t>γνωρίζετε</a:t>
            </a:r>
            <a:r>
              <a:rPr lang="en-US" sz="14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ήδη</a:t>
            </a:r>
            <a:r>
              <a:rPr lang="en-US" sz="1400" kern="1200" spc="-3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τον</a:t>
            </a:r>
            <a:endParaRPr lang="en-US" sz="1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374900" indent="-228600" algn="l" rtl="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τύπο</a:t>
            </a:r>
            <a:r>
              <a:rPr lang="en-US" sz="14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9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της</a:t>
            </a:r>
            <a:r>
              <a:rPr lang="en-US" sz="1400" kern="1200" spc="-3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ερώτησης</a:t>
            </a:r>
            <a:r>
              <a:rPr lang="en-US" sz="14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55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κάντε</a:t>
            </a:r>
            <a:r>
              <a:rPr lang="en-US" sz="1400" kern="1200" spc="-3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κλικ</a:t>
            </a:r>
            <a:r>
              <a:rPr lang="en-US" sz="1400" kern="1200" spc="-3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στο</a:t>
            </a:r>
            <a:r>
              <a:rPr lang="en-US" sz="1400" kern="1200" spc="-3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βελάκι.</a:t>
            </a:r>
          </a:p>
          <a:p>
            <a:pPr marL="502284" indent="-228600" algn="l" rtl="0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</a:pPr>
            <a:endParaRPr lang="en-US" sz="1400" kern="1200" spc="-85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50660" y="1176557"/>
            <a:ext cx="2454099" cy="3860908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2858610" y="6356350"/>
            <a:ext cx="3372951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 rtl="0"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ΔΙΔΑΣΚΩΝ</a:t>
            </a:r>
            <a:r>
              <a:rPr lang="en-US" kern="1200" spc="-4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kern="1200" spc="-1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ΓΚΟΥΤΖΙΟΣ</a:t>
            </a:r>
            <a:r>
              <a:rPr lang="en-US" kern="1200" spc="-5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kern="1200" spc="-1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ΣΤΕΦΑΝΟΣ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A84B152-3496-4C52-AF08-97AFFC09D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B2ADB95-0FA3-4BD7-A8AC-89D014A8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924DBCE-E731-4B22-8181-A39C1D862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630884" cy="630884"/>
          </a:xfrm>
          <a:prstGeom prst="ellipse">
            <a:avLst/>
          </a:prstGeom>
          <a:noFill/>
          <a:ln w="1270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CBF9756-6AC8-4C65-84DF-56FBFFA1D8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0227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23AE37C-1645-5A5D-F140-6414C6DC613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" b="5"/>
          <a:stretch>
            <a:fillRect/>
          </a:stretch>
        </p:blipFill>
        <p:spPr>
          <a:xfrm>
            <a:off x="7751975" y="1075239"/>
            <a:ext cx="4128603" cy="4128603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2D385988-EAAF-4C27-AF8A-2BFBECAF3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3621FD4-D14D-45D5-9A57-9A2DE5EA5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2798284" y="6356350"/>
            <a:ext cx="343327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 rtl="0">
              <a:spcAft>
                <a:spcPts val="600"/>
              </a:spcAft>
              <a:defRPr/>
            </a:pPr>
            <a:r>
              <a:rPr lang="en-US" kern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rPr>
              <a:t>ΔΙΔΑΣΚΩΝ ΓΚΟΥΤΖΙΟΣ ΣΤΕΦΑΝΟΣ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B621D332-7329-4994-8836-C429A51B7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2D20F754-35A9-4508-BE3C-C59996D14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7591D723-75E7-E3D7-FA1C-2ED5E3872A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99149059"/>
              </p:ext>
            </p:extLst>
          </p:nvPr>
        </p:nvGraphicFramePr>
        <p:xfrm>
          <a:off x="838200" y="1825625"/>
          <a:ext cx="5393361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Slide Background">
            <a:extLst>
              <a:ext uri="{FF2B5EF4-FFF2-40B4-BE49-F238E27FC236}">
                <a16:creationId xmlns:a16="http://schemas.microsoft.com/office/drawing/2014/main" id="{AF6CB648-9554-488A-B457-99CAAD1DA5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477B3D0A-9C0E-8E65-3091-732A717D3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1" cy="1696413"/>
          </a:xfrm>
          <a:prstGeom prst="rect">
            <a:avLst/>
          </a:prstGeom>
          <a:ln>
            <a:noFill/>
          </a:ln>
          <a:effectLst>
            <a:outerShdw blurRad="304800" dist="114300" dir="5460000" sx="92000" sy="92000" algn="t" rotWithShape="0">
              <a:srgbClr val="000000">
                <a:alpha val="1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758952" y="234057"/>
            <a:ext cx="10124189" cy="12282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877569" algn="l" rtl="0">
              <a:lnSpc>
                <a:spcPct val="90000"/>
              </a:lnSpc>
              <a:spcBef>
                <a:spcPct val="0"/>
              </a:spcBef>
            </a:pPr>
            <a:r>
              <a:rPr lang="en-US" sz="3700" kern="1200">
                <a:latin typeface="+mj-lt"/>
                <a:cs typeface="+mj-cs"/>
              </a:rPr>
              <a:t>Γράφουμε</a:t>
            </a:r>
            <a:r>
              <a:rPr lang="en-US" sz="3700" kern="1200" spc="-35">
                <a:latin typeface="+mj-lt"/>
                <a:cs typeface="+mj-cs"/>
              </a:rPr>
              <a:t> </a:t>
            </a:r>
            <a:r>
              <a:rPr lang="en-US" sz="3700" kern="1200">
                <a:latin typeface="+mj-lt"/>
                <a:cs typeface="+mj-cs"/>
              </a:rPr>
              <a:t>τον</a:t>
            </a:r>
            <a:r>
              <a:rPr lang="en-US" sz="3700" kern="1200" spc="-50">
                <a:latin typeface="+mj-lt"/>
                <a:cs typeface="+mj-cs"/>
              </a:rPr>
              <a:t> </a:t>
            </a:r>
            <a:r>
              <a:rPr lang="en-US" sz="3700" kern="1200">
                <a:latin typeface="+mj-lt"/>
                <a:cs typeface="+mj-cs"/>
              </a:rPr>
              <a:t>τίτλο</a:t>
            </a:r>
            <a:r>
              <a:rPr lang="en-US" sz="3700" kern="1200" spc="-40">
                <a:latin typeface="+mj-lt"/>
                <a:cs typeface="+mj-cs"/>
              </a:rPr>
              <a:t> </a:t>
            </a:r>
            <a:r>
              <a:rPr lang="en-US" sz="3700" kern="1200">
                <a:latin typeface="+mj-lt"/>
                <a:cs typeface="+mj-cs"/>
              </a:rPr>
              <a:t>της</a:t>
            </a:r>
            <a:r>
              <a:rPr lang="en-US" sz="3700" kern="1200" spc="-60">
                <a:latin typeface="+mj-lt"/>
                <a:cs typeface="+mj-cs"/>
              </a:rPr>
              <a:t> </a:t>
            </a:r>
            <a:r>
              <a:rPr lang="en-US" sz="3700" kern="1200">
                <a:latin typeface="+mj-lt"/>
                <a:cs typeface="+mj-cs"/>
              </a:rPr>
              <a:t>φόρμας,εάν</a:t>
            </a:r>
            <a:r>
              <a:rPr lang="en-US" sz="3700" kern="1200" spc="-45">
                <a:latin typeface="+mj-lt"/>
                <a:cs typeface="+mj-cs"/>
              </a:rPr>
              <a:t> </a:t>
            </a:r>
            <a:r>
              <a:rPr lang="en-US" sz="3700" kern="1200">
                <a:latin typeface="+mj-lt"/>
                <a:cs typeface="+mj-cs"/>
              </a:rPr>
              <a:t>θέλουμε</a:t>
            </a:r>
            <a:r>
              <a:rPr lang="en-US" sz="3700" kern="1200" spc="-30">
                <a:latin typeface="+mj-lt"/>
                <a:cs typeface="+mj-cs"/>
              </a:rPr>
              <a:t> </a:t>
            </a:r>
            <a:r>
              <a:rPr lang="en-US" sz="3700" kern="1200">
                <a:latin typeface="+mj-lt"/>
                <a:cs typeface="+mj-cs"/>
              </a:rPr>
              <a:t>μπορούμε</a:t>
            </a:r>
            <a:r>
              <a:rPr lang="en-US" sz="3700" kern="1200" spc="-30">
                <a:latin typeface="+mj-lt"/>
                <a:cs typeface="+mj-cs"/>
              </a:rPr>
              <a:t> </a:t>
            </a:r>
            <a:r>
              <a:rPr lang="en-US" sz="3700" kern="1200">
                <a:latin typeface="+mj-lt"/>
                <a:cs typeface="+mj-cs"/>
              </a:rPr>
              <a:t>να</a:t>
            </a:r>
            <a:r>
              <a:rPr lang="en-US" sz="3700" kern="1200" spc="-50">
                <a:latin typeface="+mj-lt"/>
                <a:cs typeface="+mj-cs"/>
              </a:rPr>
              <a:t> </a:t>
            </a:r>
            <a:r>
              <a:rPr lang="en-US" sz="3700" kern="1200">
                <a:latin typeface="+mj-lt"/>
                <a:cs typeface="+mj-cs"/>
              </a:rPr>
              <a:t>προσθέσουμε</a:t>
            </a:r>
            <a:r>
              <a:rPr lang="en-US" sz="3700" kern="1200" spc="-25">
                <a:latin typeface="+mj-lt"/>
                <a:cs typeface="+mj-cs"/>
              </a:rPr>
              <a:t> </a:t>
            </a:r>
            <a:r>
              <a:rPr lang="en-US" sz="3700" kern="1200">
                <a:latin typeface="+mj-lt"/>
                <a:cs typeface="+mj-cs"/>
              </a:rPr>
              <a:t>και</a:t>
            </a:r>
            <a:r>
              <a:rPr lang="en-US" sz="3700" kern="1200" spc="-50">
                <a:latin typeface="+mj-lt"/>
                <a:cs typeface="+mj-cs"/>
              </a:rPr>
              <a:t> </a:t>
            </a:r>
            <a:r>
              <a:rPr lang="en-US" sz="3700" kern="1200" spc="-10">
                <a:latin typeface="+mj-lt"/>
                <a:cs typeface="+mj-cs"/>
              </a:rPr>
              <a:t>περιγραφή</a:t>
            </a:r>
            <a:endParaRPr lang="en-US" sz="3700" kern="1200" dirty="0">
              <a:latin typeface="+mj-lt"/>
              <a:cs typeface="+mj-c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58952" y="2281552"/>
            <a:ext cx="5725263" cy="3916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marR="5080" indent="-228600" algn="l" rtl="0">
              <a:lnSpc>
                <a:spcPct val="9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Στο</a:t>
            </a:r>
            <a:r>
              <a:rPr lang="en-US" sz="2000" kern="1200" spc="-5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πεδίο</a:t>
            </a:r>
            <a:r>
              <a:rPr lang="en-US" sz="2000" kern="1200" spc="-3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Ερώτηση</a:t>
            </a:r>
            <a:r>
              <a:rPr lang="en-US" sz="2000" kern="1200" spc="-5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χωρίς</a:t>
            </a:r>
            <a:r>
              <a:rPr lang="en-US" sz="20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τίτλο</a:t>
            </a:r>
            <a:r>
              <a:rPr lang="en-US" sz="2000" kern="1200" spc="3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δημιουργούμε</a:t>
            </a:r>
            <a:r>
              <a:rPr lang="en-US" sz="2000" kern="1200" spc="-4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την</a:t>
            </a:r>
            <a:r>
              <a:rPr lang="en-US" sz="2000" kern="1200" spc="-4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πρώτη</a:t>
            </a:r>
            <a:r>
              <a:rPr lang="en-US" sz="2000" kern="1200" spc="-5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μας</a:t>
            </a:r>
            <a:r>
              <a:rPr lang="en-US" sz="20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ερώτηση</a:t>
            </a:r>
            <a:r>
              <a:rPr lang="en-US" sz="2000" kern="1200" spc="-4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της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φόρμας,μπορούμε</a:t>
            </a:r>
            <a:r>
              <a:rPr lang="en-US" sz="2000" kern="1200" spc="-2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να</a:t>
            </a:r>
            <a:r>
              <a:rPr lang="en-US" sz="2000" kern="1200" spc="-5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επιλέξουμε</a:t>
            </a:r>
            <a:r>
              <a:rPr lang="en-US" sz="2000" kern="1200" spc="-1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από</a:t>
            </a:r>
            <a:r>
              <a:rPr lang="en-US" sz="2000" kern="1200" spc="-4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το</a:t>
            </a:r>
            <a:r>
              <a:rPr lang="en-US" sz="2000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+</a:t>
            </a:r>
            <a:r>
              <a:rPr lang="en-US" sz="2000" kern="1200" spc="-4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διάφορα</a:t>
            </a:r>
            <a:r>
              <a:rPr lang="en-US" sz="2000" kern="1200" spc="-5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είδη</a:t>
            </a:r>
            <a:r>
              <a:rPr lang="en-US" sz="2000" kern="1200" spc="-55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ερωτήσεων</a:t>
            </a:r>
            <a:r>
              <a:rPr lang="en-US" sz="2000" kern="1200" spc="33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2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δηλ.</a:t>
            </a:r>
            <a:endParaRPr lang="en-US" sz="20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" name="object 8" descr="A screenshot of a computer&#10;&#10;AI-generated content may be incorrect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40131" y="4464673"/>
            <a:ext cx="1087597" cy="1812662"/>
          </a:xfrm>
          <a:prstGeom prst="rect">
            <a:avLst/>
          </a:prstGeom>
        </p:spPr>
      </p:pic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rtl="0">
              <a:spcAft>
                <a:spcPts val="600"/>
              </a:spcAft>
            </a:pPr>
            <a:r>
              <a:rPr lang="en-US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ΔΙΔΑΣΚΩΝ</a:t>
            </a:r>
            <a:r>
              <a:rPr lang="en-US" kern="1200" spc="-4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ΓΚΟΥΤΖΙΟΣ</a:t>
            </a:r>
            <a:r>
              <a:rPr lang="en-US" kern="1200" spc="-5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kern="1200" spc="-1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ΣΤΕΦΑΝΟΣ</a:t>
            </a:r>
          </a:p>
        </p:txBody>
      </p:sp>
      <p:grpSp>
        <p:nvGrpSpPr>
          <p:cNvPr id="2" name="object 2"/>
          <p:cNvGrpSpPr/>
          <p:nvPr/>
        </p:nvGrpSpPr>
        <p:grpSpPr>
          <a:xfrm>
            <a:off x="7286445" y="2893733"/>
            <a:ext cx="4174034" cy="1249206"/>
            <a:chOff x="1821179" y="707242"/>
            <a:chExt cx="8035163" cy="2404765"/>
          </a:xfrm>
        </p:grpSpPr>
        <p:pic>
          <p:nvPicPr>
            <p:cNvPr id="3" name="object 3" descr="A screenshot of a computer&#10;&#10;AI-generated content may be incorrect.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21179" y="707242"/>
              <a:ext cx="7025640" cy="240476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790177" y="720089"/>
              <a:ext cx="1066165" cy="867410"/>
            </a:xfrm>
            <a:custGeom>
              <a:avLst/>
              <a:gdLst/>
              <a:ahLst/>
              <a:cxnLst/>
              <a:rect l="l" t="t" r="r" b="b"/>
              <a:pathLst>
                <a:path w="1066165" h="867410">
                  <a:moveTo>
                    <a:pt x="872617" y="0"/>
                  </a:moveTo>
                  <a:lnTo>
                    <a:pt x="253492" y="341757"/>
                  </a:lnTo>
                  <a:lnTo>
                    <a:pt x="156845" y="166624"/>
                  </a:lnTo>
                  <a:lnTo>
                    <a:pt x="0" y="710184"/>
                  </a:lnTo>
                  <a:lnTo>
                    <a:pt x="543560" y="867029"/>
                  </a:lnTo>
                  <a:lnTo>
                    <a:pt x="446913" y="691896"/>
                  </a:lnTo>
                  <a:lnTo>
                    <a:pt x="1065911" y="350138"/>
                  </a:lnTo>
                  <a:lnTo>
                    <a:pt x="872617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790177" y="720089"/>
              <a:ext cx="1066165" cy="867410"/>
            </a:xfrm>
            <a:custGeom>
              <a:avLst/>
              <a:gdLst/>
              <a:ahLst/>
              <a:cxnLst/>
              <a:rect l="l" t="t" r="r" b="b"/>
              <a:pathLst>
                <a:path w="1066165" h="867410">
                  <a:moveTo>
                    <a:pt x="1065911" y="350138"/>
                  </a:moveTo>
                  <a:lnTo>
                    <a:pt x="446913" y="691896"/>
                  </a:lnTo>
                  <a:lnTo>
                    <a:pt x="543560" y="867029"/>
                  </a:lnTo>
                  <a:lnTo>
                    <a:pt x="0" y="710184"/>
                  </a:lnTo>
                  <a:lnTo>
                    <a:pt x="156845" y="166624"/>
                  </a:lnTo>
                  <a:lnTo>
                    <a:pt x="253492" y="341757"/>
                  </a:lnTo>
                  <a:lnTo>
                    <a:pt x="872617" y="0"/>
                  </a:lnTo>
                  <a:lnTo>
                    <a:pt x="1065911" y="350138"/>
                  </a:lnTo>
                  <a:close/>
                </a:path>
              </a:pathLst>
            </a:custGeom>
            <a:ln w="12700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5908" y="561543"/>
            <a:ext cx="261239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Προσθέτουμε</a:t>
            </a:r>
            <a:r>
              <a:rPr sz="1800" b="1" spc="-8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την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ερώτηση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36822" y="561543"/>
            <a:ext cx="730758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και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έστω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η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απάντηση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που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είναι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να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επιλέξουν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είναι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επιλογής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πχ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καθόλου......</a:t>
            </a:r>
            <a:endParaRPr sz="1800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23900" y="1086611"/>
            <a:ext cx="6472555" cy="4686300"/>
            <a:chOff x="723900" y="1086611"/>
            <a:chExt cx="6472555" cy="468630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3900" y="1086611"/>
              <a:ext cx="5734812" cy="468630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125717" y="4846827"/>
              <a:ext cx="1064895" cy="661670"/>
            </a:xfrm>
            <a:custGeom>
              <a:avLst/>
              <a:gdLst/>
              <a:ahLst/>
              <a:cxnLst/>
              <a:rect l="l" t="t" r="r" b="b"/>
              <a:pathLst>
                <a:path w="1064895" h="661670">
                  <a:moveTo>
                    <a:pt x="973074" y="0"/>
                  </a:moveTo>
                  <a:lnTo>
                    <a:pt x="235077" y="240284"/>
                  </a:lnTo>
                  <a:lnTo>
                    <a:pt x="189357" y="99822"/>
                  </a:lnTo>
                  <a:lnTo>
                    <a:pt x="0" y="472059"/>
                  </a:lnTo>
                  <a:lnTo>
                    <a:pt x="372237" y="661416"/>
                  </a:lnTo>
                  <a:lnTo>
                    <a:pt x="326517" y="520954"/>
                  </a:lnTo>
                  <a:lnTo>
                    <a:pt x="1064387" y="280797"/>
                  </a:lnTo>
                  <a:lnTo>
                    <a:pt x="973074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125717" y="4846827"/>
              <a:ext cx="1064895" cy="661670"/>
            </a:xfrm>
            <a:custGeom>
              <a:avLst/>
              <a:gdLst/>
              <a:ahLst/>
              <a:cxnLst/>
              <a:rect l="l" t="t" r="r" b="b"/>
              <a:pathLst>
                <a:path w="1064895" h="661670">
                  <a:moveTo>
                    <a:pt x="1064387" y="280797"/>
                  </a:moveTo>
                  <a:lnTo>
                    <a:pt x="326517" y="520954"/>
                  </a:lnTo>
                  <a:lnTo>
                    <a:pt x="372237" y="661416"/>
                  </a:lnTo>
                  <a:lnTo>
                    <a:pt x="0" y="472059"/>
                  </a:lnTo>
                  <a:lnTo>
                    <a:pt x="189357" y="99822"/>
                  </a:lnTo>
                  <a:lnTo>
                    <a:pt x="235077" y="240284"/>
                  </a:lnTo>
                  <a:lnTo>
                    <a:pt x="973074" y="0"/>
                  </a:lnTo>
                  <a:lnTo>
                    <a:pt x="1064387" y="280797"/>
                  </a:lnTo>
                  <a:close/>
                </a:path>
              </a:pathLst>
            </a:custGeom>
            <a:ln w="12700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7357618" y="4725416"/>
            <a:ext cx="42875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4135" marR="5080" indent="-52069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Ορίζουμε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την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απάντηση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υποχρεωτική</a:t>
            </a:r>
            <a:r>
              <a:rPr sz="1800" b="1" spc="-6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για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spc="-25" dirty="0">
                <a:latin typeface="Calibri"/>
                <a:cs typeface="Calibri"/>
              </a:rPr>
              <a:t>να </a:t>
            </a:r>
            <a:r>
              <a:rPr sz="1800" b="1" dirty="0">
                <a:latin typeface="Calibri"/>
                <a:cs typeface="Calibri"/>
              </a:rPr>
              <a:t>μεταβούν</a:t>
            </a:r>
            <a:r>
              <a:rPr sz="1800" b="1" spc="-5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στην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επόμενη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ΔΙΔΑΣΚΩΝ</a:t>
            </a:r>
            <a:r>
              <a:rPr spc="-40" dirty="0"/>
              <a:t> </a:t>
            </a:r>
            <a:r>
              <a:rPr spc="-10" dirty="0"/>
              <a:t>ΓΚΟΥΤΖΙΟΣ</a:t>
            </a:r>
            <a:r>
              <a:rPr spc="-50" dirty="0"/>
              <a:t> </a:t>
            </a:r>
            <a:r>
              <a:rPr spc="-10" dirty="0"/>
              <a:t>ΣΤΕΦΑΝΟΣ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40942" y="417957"/>
            <a:ext cx="10417658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Προσθήκη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ενότητας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αν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θέλουμε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να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έχουμε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ξεχωριστά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κάποιες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ερωτήσεις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από</a:t>
            </a:r>
            <a:r>
              <a:rPr sz="1800" spc="30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άποψης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θεματολογίας</a:t>
            </a:r>
            <a:r>
              <a:rPr lang="el-GR" spc="-10" dirty="0">
                <a:latin typeface="Calibri"/>
                <a:cs typeface="Calibri"/>
              </a:rPr>
              <a:t> </a:t>
            </a:r>
            <a:r>
              <a:rPr sz="1800" dirty="0" err="1">
                <a:latin typeface="Calibri"/>
                <a:cs typeface="Calibri"/>
              </a:rPr>
              <a:t>τότε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μπορούμε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να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δημιουργήσουμε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ενότητες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62811" y="1848611"/>
            <a:ext cx="2799588" cy="3599688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4303776" y="3099816"/>
            <a:ext cx="1899285" cy="1097280"/>
            <a:chOff x="4303776" y="3099816"/>
            <a:chExt cx="1899285" cy="1097280"/>
          </a:xfrm>
        </p:grpSpPr>
        <p:sp>
          <p:nvSpPr>
            <p:cNvPr id="5" name="object 5"/>
            <p:cNvSpPr/>
            <p:nvPr/>
          </p:nvSpPr>
          <p:spPr>
            <a:xfrm>
              <a:off x="4309872" y="3105912"/>
              <a:ext cx="1887220" cy="1085215"/>
            </a:xfrm>
            <a:custGeom>
              <a:avLst/>
              <a:gdLst/>
              <a:ahLst/>
              <a:cxnLst/>
              <a:rect l="l" t="t" r="r" b="b"/>
              <a:pathLst>
                <a:path w="1887220" h="1085214">
                  <a:moveTo>
                    <a:pt x="1344167" y="0"/>
                  </a:moveTo>
                  <a:lnTo>
                    <a:pt x="1344167" y="271272"/>
                  </a:lnTo>
                  <a:lnTo>
                    <a:pt x="0" y="271272"/>
                  </a:lnTo>
                  <a:lnTo>
                    <a:pt x="0" y="813815"/>
                  </a:lnTo>
                  <a:lnTo>
                    <a:pt x="1344167" y="813815"/>
                  </a:lnTo>
                  <a:lnTo>
                    <a:pt x="1344167" y="1085088"/>
                  </a:lnTo>
                  <a:lnTo>
                    <a:pt x="1886712" y="542544"/>
                  </a:lnTo>
                  <a:lnTo>
                    <a:pt x="1344167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309872" y="3105912"/>
              <a:ext cx="1887220" cy="1085215"/>
            </a:xfrm>
            <a:custGeom>
              <a:avLst/>
              <a:gdLst/>
              <a:ahLst/>
              <a:cxnLst/>
              <a:rect l="l" t="t" r="r" b="b"/>
              <a:pathLst>
                <a:path w="1887220" h="1085214">
                  <a:moveTo>
                    <a:pt x="0" y="271272"/>
                  </a:moveTo>
                  <a:lnTo>
                    <a:pt x="1344167" y="271272"/>
                  </a:lnTo>
                  <a:lnTo>
                    <a:pt x="1344167" y="0"/>
                  </a:lnTo>
                  <a:lnTo>
                    <a:pt x="1886712" y="542544"/>
                  </a:lnTo>
                  <a:lnTo>
                    <a:pt x="1344167" y="1085088"/>
                  </a:lnTo>
                  <a:lnTo>
                    <a:pt x="1344167" y="813815"/>
                  </a:lnTo>
                  <a:lnTo>
                    <a:pt x="0" y="813815"/>
                  </a:lnTo>
                  <a:lnTo>
                    <a:pt x="0" y="271272"/>
                  </a:lnTo>
                  <a:close/>
                </a:path>
              </a:pathLst>
            </a:custGeom>
            <a:ln w="12192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44056" y="2862072"/>
            <a:ext cx="5495544" cy="2139696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488694" y="5962903"/>
            <a:ext cx="41795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Προσθέτουμε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την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επικεφαλίδα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της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ενότητας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ΔΙΔΑΣΚΩΝ</a:t>
            </a:r>
            <a:r>
              <a:rPr spc="-40" dirty="0"/>
              <a:t> </a:t>
            </a:r>
            <a:r>
              <a:rPr spc="-10" dirty="0"/>
              <a:t>ΓΚΟΥΤΖΙΟΣ</a:t>
            </a:r>
            <a:r>
              <a:rPr spc="-50" dirty="0"/>
              <a:t> </a:t>
            </a:r>
            <a:r>
              <a:rPr spc="-10" dirty="0"/>
              <a:t>ΣΤΕΦΑΝΟΣ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905782" y="5962903"/>
            <a:ext cx="45624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και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συνεχίζουμε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την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δημιουργία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των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ερωτήσεων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8871" y="502919"/>
            <a:ext cx="10574020" cy="3587750"/>
            <a:chOff x="118871" y="502919"/>
            <a:chExt cx="10574020" cy="35877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71" y="502919"/>
              <a:ext cx="10573512" cy="3410711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108192" y="1778508"/>
              <a:ext cx="492759" cy="2306320"/>
            </a:xfrm>
            <a:custGeom>
              <a:avLst/>
              <a:gdLst/>
              <a:ahLst/>
              <a:cxnLst/>
              <a:rect l="l" t="t" r="r" b="b"/>
              <a:pathLst>
                <a:path w="492759" h="2306320">
                  <a:moveTo>
                    <a:pt x="246125" y="0"/>
                  </a:moveTo>
                  <a:lnTo>
                    <a:pt x="0" y="246125"/>
                  </a:lnTo>
                  <a:lnTo>
                    <a:pt x="123062" y="246125"/>
                  </a:lnTo>
                  <a:lnTo>
                    <a:pt x="123062" y="2305811"/>
                  </a:lnTo>
                  <a:lnTo>
                    <a:pt x="369188" y="2305811"/>
                  </a:lnTo>
                  <a:lnTo>
                    <a:pt x="369188" y="246125"/>
                  </a:lnTo>
                  <a:lnTo>
                    <a:pt x="492252" y="246125"/>
                  </a:lnTo>
                  <a:lnTo>
                    <a:pt x="246125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108192" y="1778508"/>
              <a:ext cx="492759" cy="2306320"/>
            </a:xfrm>
            <a:custGeom>
              <a:avLst/>
              <a:gdLst/>
              <a:ahLst/>
              <a:cxnLst/>
              <a:rect l="l" t="t" r="r" b="b"/>
              <a:pathLst>
                <a:path w="492759" h="2306320">
                  <a:moveTo>
                    <a:pt x="123062" y="2305811"/>
                  </a:moveTo>
                  <a:lnTo>
                    <a:pt x="123062" y="246125"/>
                  </a:lnTo>
                  <a:lnTo>
                    <a:pt x="0" y="246125"/>
                  </a:lnTo>
                  <a:lnTo>
                    <a:pt x="246125" y="0"/>
                  </a:lnTo>
                  <a:lnTo>
                    <a:pt x="492252" y="246125"/>
                  </a:lnTo>
                  <a:lnTo>
                    <a:pt x="369188" y="246125"/>
                  </a:lnTo>
                  <a:lnTo>
                    <a:pt x="369188" y="2305811"/>
                  </a:lnTo>
                  <a:lnTo>
                    <a:pt x="123062" y="2305811"/>
                  </a:lnTo>
                  <a:close/>
                </a:path>
              </a:pathLst>
            </a:custGeom>
            <a:ln w="12192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679805" y="4274311"/>
            <a:ext cx="107461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27020" algn="l"/>
              </a:tabLst>
            </a:pPr>
            <a:r>
              <a:rPr sz="1800" b="1" dirty="0">
                <a:latin typeface="Calibri"/>
                <a:cs typeface="Calibri"/>
              </a:rPr>
              <a:t>Με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την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επιλογή</a:t>
            </a:r>
            <a:r>
              <a:rPr sz="1800" b="1" spc="-5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Απαντήσεις</a:t>
            </a:r>
            <a:r>
              <a:rPr sz="1800" b="1" dirty="0">
                <a:latin typeface="Calibri"/>
                <a:cs typeface="Calibri"/>
              </a:rPr>
              <a:t>	μπορούμε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να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βλέπουμε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σε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ζωντανό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χρόνο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πόσοι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έχουν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απαντήσει</a:t>
            </a:r>
            <a:r>
              <a:rPr sz="1800" b="1" spc="-5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την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φόρμα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spc="-20" dirty="0">
                <a:latin typeface="Calibri"/>
                <a:cs typeface="Calibri"/>
              </a:rPr>
              <a:t>μας.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ΔΙΔΑΣΚΩΝ</a:t>
            </a:r>
            <a:r>
              <a:rPr spc="-40" dirty="0"/>
              <a:t> </a:t>
            </a:r>
            <a:r>
              <a:rPr spc="-10" dirty="0"/>
              <a:t>ΓΚΟΥΤΖΙΟΣ</a:t>
            </a:r>
            <a:r>
              <a:rPr spc="-50" dirty="0"/>
              <a:t> </a:t>
            </a:r>
            <a:r>
              <a:rPr spc="-10" dirty="0"/>
              <a:t>ΣΤΕΦΑΝΟΣ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" y="286511"/>
            <a:ext cx="9906000" cy="619048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ΔΙΔΑΣΚΩΝ</a:t>
            </a:r>
            <a:r>
              <a:rPr spc="-40" dirty="0"/>
              <a:t> </a:t>
            </a:r>
            <a:r>
              <a:rPr spc="-10" dirty="0"/>
              <a:t>ΓΚΟΥΤΖΙΟΣ</a:t>
            </a:r>
            <a:r>
              <a:rPr spc="-50" dirty="0"/>
              <a:t> </a:t>
            </a:r>
            <a:r>
              <a:rPr spc="-10" dirty="0"/>
              <a:t>ΣΤΕΦΑΝΟΣ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695</Words>
  <Application>Microsoft Office PowerPoint</Application>
  <PresentationFormat>Widescreen</PresentationFormat>
  <Paragraphs>74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ΜΑΘΗΜΑ 2</vt:lpstr>
      <vt:lpstr>Google form</vt:lpstr>
      <vt:lpstr>PowerPoint Presentation</vt:lpstr>
      <vt:lpstr>PowerPoint Presentation</vt:lpstr>
      <vt:lpstr>Γράφουμε τον τίτλο της φόρμας,εάν θέλουμε μπορούμε να προσθέσουμε και περιγραφή</vt:lpstr>
      <vt:lpstr>και έστω η απάντηση που είναι να επιλέξουν είναι επιλογής πχ καθόλου......</vt:lpstr>
      <vt:lpstr>PowerPoint Presentation</vt:lpstr>
      <vt:lpstr>PowerPoint Presentation</vt:lpstr>
      <vt:lpstr>PowerPoint Presentation</vt:lpstr>
      <vt:lpstr>PowerPoint Presentation</vt:lpstr>
      <vt:lpstr>Διαμοιρασμός Φόρμας σε άλλους</vt:lpstr>
      <vt:lpstr>1ος τρόπος</vt:lpstr>
      <vt:lpstr>τρόπος είναι με την κοινοποίηση συνδέσμου</vt:lpstr>
      <vt:lpstr>3ος τρόπος</vt:lpstr>
      <vt:lpstr>PowerPoint Presentation</vt:lpstr>
      <vt:lpstr>ΑΣΚΗΣΗ 2: GOOGLE FORMS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ΜΑΘΗΜΑ 2</dc:title>
  <dc:creator>Microsoft account</dc:creator>
  <cp:lastModifiedBy>ΓΚΟΥΤΖΙΟΣ ΣΤΕΦΑΝΟΣ</cp:lastModifiedBy>
  <cp:revision>48</cp:revision>
  <dcterms:created xsi:type="dcterms:W3CDTF">2025-10-02T07:42:31Z</dcterms:created>
  <dcterms:modified xsi:type="dcterms:W3CDTF">2025-10-02T18:09:28Z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2021-10-24T00:00:00Z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2025-10-02T00:00:00Z</vt:filetime>
  </property>
  <property fmtid="{D5CDD505-2E9C-101B-9397-08002B2CF9AE}" pid="5" name="Producer">
    <vt:lpwstr>Microsoft® PowerPoint® 2013</vt:lpwstr>
  </property>
</Properties>
</file>