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84" r:id="rId15"/>
    <p:sldId id="259" r:id="rId16"/>
    <p:sldId id="275" r:id="rId17"/>
    <p:sldId id="276" r:id="rId18"/>
    <p:sldId id="278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8D7-99B5-4A22-B008-E36DAAADE194}" type="datetimeFigureOut">
              <a:rPr lang="el-GR" smtClean="0"/>
              <a:pPr/>
              <a:t>16/10/2022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1F9E86-6DD1-4108-BE18-C67646AE82E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8D7-99B5-4A22-B008-E36DAAADE194}" type="datetimeFigureOut">
              <a:rPr lang="el-GR" smtClean="0"/>
              <a:pPr/>
              <a:t>16/10/2022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9E86-6DD1-4108-BE18-C67646AE82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8D7-99B5-4A22-B008-E36DAAADE194}" type="datetimeFigureOut">
              <a:rPr lang="el-GR" smtClean="0"/>
              <a:pPr/>
              <a:t>16/10/2022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9E86-6DD1-4108-BE18-C67646AE82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8D7-99B5-4A22-B008-E36DAAADE194}" type="datetimeFigureOut">
              <a:rPr lang="el-GR" smtClean="0"/>
              <a:pPr/>
              <a:t>16/10/2022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9E86-6DD1-4108-BE18-C67646AE82E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8D7-99B5-4A22-B008-E36DAAADE194}" type="datetimeFigureOut">
              <a:rPr lang="el-GR" smtClean="0"/>
              <a:pPr/>
              <a:t>16/10/2022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1F9E86-6DD1-4108-BE18-C67646AE82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8D7-99B5-4A22-B008-E36DAAADE194}" type="datetimeFigureOut">
              <a:rPr lang="el-GR" smtClean="0"/>
              <a:pPr/>
              <a:t>16/10/2022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9E86-6DD1-4108-BE18-C67646AE82E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8D7-99B5-4A22-B008-E36DAAADE194}" type="datetimeFigureOut">
              <a:rPr lang="el-GR" smtClean="0"/>
              <a:pPr/>
              <a:t>16/10/2022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9E86-6DD1-4108-BE18-C67646AE82E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8D7-99B5-4A22-B008-E36DAAADE194}" type="datetimeFigureOut">
              <a:rPr lang="el-GR" smtClean="0"/>
              <a:pPr/>
              <a:t>16/10/2022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9E86-6DD1-4108-BE18-C67646AE82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8D7-99B5-4A22-B008-E36DAAADE194}" type="datetimeFigureOut">
              <a:rPr lang="el-GR" smtClean="0"/>
              <a:pPr/>
              <a:t>16/10/2022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9E86-6DD1-4108-BE18-C67646AE82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8D7-99B5-4A22-B008-E36DAAADE194}" type="datetimeFigureOut">
              <a:rPr lang="el-GR" smtClean="0"/>
              <a:pPr/>
              <a:t>16/10/2022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F9E86-6DD1-4108-BE18-C67646AE82E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08D7-99B5-4A22-B008-E36DAAADE194}" type="datetimeFigureOut">
              <a:rPr lang="el-GR" smtClean="0"/>
              <a:pPr/>
              <a:t>16/10/2022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1F9E86-6DD1-4108-BE18-C67646AE82E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A708D7-99B5-4A22-B008-E36DAAADE194}" type="datetimeFigureOut">
              <a:rPr lang="el-GR" smtClean="0"/>
              <a:pPr/>
              <a:t>16/10/2022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1F9E86-6DD1-4108-BE18-C67646AE82E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>
            <a:normAutofit/>
          </a:bodyPr>
          <a:lstStyle/>
          <a:p>
            <a:r>
              <a:rPr lang="el-GR" dirty="0"/>
              <a:t>Εισαγωγή στις νέες τεχνολογίες επικοινωνίας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>
            <a:normAutofit/>
          </a:bodyPr>
          <a:lstStyle/>
          <a:p>
            <a:r>
              <a:rPr lang="el-GR" dirty="0"/>
              <a:t>Μάθημα 4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Μορφοποίηση Παραγράφου</a:t>
            </a:r>
            <a:endParaRPr lang="el-GR" dirty="0"/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9FD5EE32-1D97-2FF3-A5AF-0D0547668FA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88840"/>
            <a:ext cx="6161554" cy="4471821"/>
          </a:xfrm>
        </p:spPr>
      </p:pic>
      <p:sp>
        <p:nvSpPr>
          <p:cNvPr id="7" name="6 - TextBox"/>
          <p:cNvSpPr txBox="1"/>
          <p:nvPr/>
        </p:nvSpPr>
        <p:spPr>
          <a:xfrm>
            <a:off x="3923928" y="1484836"/>
            <a:ext cx="1630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Περιγράμματα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Μορφοποίηση Παραγράφου</a:t>
            </a:r>
            <a:endParaRPr lang="el-GR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7969CFE9-7804-12F8-9E41-1BC1D35D4E2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3000" y="1447800"/>
            <a:ext cx="7315200" cy="4572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Μορφοποίηση Παραγράφου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Στην καρτέλα </a:t>
            </a:r>
            <a:r>
              <a:rPr lang="el-GR" sz="1800" b="1" i="0" u="none" strike="noStrike" baseline="0" dirty="0">
                <a:latin typeface="Calibri-Bold"/>
              </a:rPr>
              <a:t>Εσοχές και αποστάσεις </a:t>
            </a:r>
            <a:r>
              <a:rPr lang="el-GR" sz="1800" b="0" i="0" u="none" strike="noStrike" baseline="0" dirty="0">
                <a:latin typeface="Calibri" panose="020F0502020204030204" pitchFamily="34" charset="0"/>
              </a:rPr>
              <a:t>μπορούμε να ρυθμίσουμε τις παραμέτρους που θα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επηρεάσουν τη θέση της παραγράφου στη σελίδα και την απόσταση μεταξύ των γραμμών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και μεταξύ της παρούσας παραγράφου και των παραγράφων σε κοντινή απόσταση. Στη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δεξιά πλευρά της σελίδας, μπορείτε να δείτε μια προεπισκόπηση της εφαρμογής των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ρυθμίσεων. Για να ανοίξουμε την καρτέλα </a:t>
            </a:r>
            <a:r>
              <a:rPr lang="el-GR" sz="1800" b="1" i="0" u="none" strike="noStrike" baseline="0" dirty="0">
                <a:latin typeface="Calibri-Bold"/>
              </a:rPr>
              <a:t>Εσοχές και αποστάσεις, ακολουθούμε τα κάτωθι</a:t>
            </a:r>
          </a:p>
          <a:p>
            <a:pPr algn="l"/>
            <a:r>
              <a:rPr lang="el-GR" sz="1800" b="1" i="0" u="none" strike="noStrike" baseline="0" dirty="0">
                <a:latin typeface="Calibri-Bold"/>
              </a:rPr>
              <a:t>βήματα: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1) Από την κατακόρυφη πλευρική μπάρα επιλέγουμε </a:t>
            </a:r>
            <a:r>
              <a:rPr lang="el-GR" sz="1800" b="1" i="0" u="none" strike="noStrike" baseline="0" dirty="0">
                <a:latin typeface="Calibri-Bold"/>
              </a:rPr>
              <a:t>Τεχνοτροπίες </a:t>
            </a:r>
            <a:r>
              <a:rPr lang="el-GR" sz="1800" b="0" i="0" u="none" strike="noStrike" baseline="0" dirty="0">
                <a:latin typeface="Calibri" panose="020F0502020204030204" pitchFamily="34" charset="0"/>
              </a:rPr>
              <a:t>(Εικόνα: 8-11)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2) Στη συνέχεια επιλέγουμε </a:t>
            </a:r>
            <a:r>
              <a:rPr lang="el-GR" sz="1800" b="1" i="0" u="none" strike="noStrike" baseline="0" dirty="0">
                <a:latin typeface="Calibri-Bold"/>
              </a:rPr>
              <a:t>Επόμενη Τεχνοτροπία Παραγράφου</a:t>
            </a:r>
            <a:r>
              <a:rPr lang="el-GR" sz="1800" b="0" i="0" u="none" strike="noStrike" baseline="0" dirty="0">
                <a:latin typeface="Calibri" panose="020F0502020204030204" pitchFamily="34" charset="0"/>
              </a:rPr>
              <a:t>.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3) Κατόπιν με το ποντίκι επιλέγουμε την εντολή </a:t>
            </a:r>
            <a:r>
              <a:rPr lang="el-GR" sz="1800" b="1" i="0" u="none" strike="noStrike" baseline="0" dirty="0">
                <a:latin typeface="Calibri-Bold"/>
              </a:rPr>
              <a:t>Σώμα Κειμένου </a:t>
            </a:r>
            <a:r>
              <a:rPr lang="el-GR" sz="1800" b="0" i="0" u="none" strike="noStrike" baseline="0" dirty="0">
                <a:latin typeface="Calibri" panose="020F0502020204030204" pitchFamily="34" charset="0"/>
              </a:rPr>
              <a:t>(Εικόνα: 8-12)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4) Κάνουμε δεξί κλικ και επιλέγουμε τροποποίηση και τότε θα εμφανιστεί το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παράθυρο διαλόγου </a:t>
            </a:r>
            <a:r>
              <a:rPr lang="el-GR" sz="1800" b="1" i="0" u="none" strike="noStrike" baseline="0" dirty="0">
                <a:latin typeface="Calibri-Bold"/>
              </a:rPr>
              <a:t>Τεχνοτροπία παραγράφου </a:t>
            </a:r>
            <a:r>
              <a:rPr lang="el-GR" sz="1800" b="0" i="0" u="none" strike="noStrike" baseline="0" dirty="0">
                <a:latin typeface="Calibri" panose="020F0502020204030204" pitchFamily="34" charset="0"/>
              </a:rPr>
              <a:t>με ανοιχτή την καρτέλα </a:t>
            </a:r>
            <a:r>
              <a:rPr lang="el-GR" sz="1800" b="1" i="0" u="none" strike="noStrike" baseline="0" dirty="0">
                <a:latin typeface="Calibri-Bold"/>
              </a:rPr>
              <a:t>Εσοχές και</a:t>
            </a:r>
          </a:p>
          <a:p>
            <a:pPr algn="l"/>
            <a:r>
              <a:rPr lang="el-GR" sz="1800" b="1" i="0" u="none" strike="noStrike" baseline="0" dirty="0">
                <a:latin typeface="Calibri-Bold"/>
              </a:rPr>
              <a:t>αποστάσεις </a:t>
            </a:r>
            <a:r>
              <a:rPr lang="el-GR" sz="1800" b="0" i="0" u="none" strike="noStrike" baseline="0" dirty="0">
                <a:latin typeface="Calibri" panose="020F0502020204030204" pitchFamily="34" charset="0"/>
              </a:rPr>
              <a:t>(Εικόνα: 8-16)</a:t>
            </a:r>
            <a:endParaRPr lang="el-GR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10800000">
            <a:off x="1714480" y="342900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Μορφοποίηση Παραγράφου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D5A7F6E-CD7F-EC49-CCE1-DA53C580B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755" y="1234946"/>
            <a:ext cx="7111916" cy="535136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6D1498-CC4C-0D74-4CE3-BBE62F0F9C1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Στο τμήμα της καρτέλας </a:t>
            </a:r>
            <a:r>
              <a:rPr lang="el-GR" sz="1800" b="1" i="0" u="none" strike="noStrike" baseline="0" dirty="0">
                <a:latin typeface="Calibri-Bold"/>
              </a:rPr>
              <a:t>Εσοχή</a:t>
            </a:r>
            <a:r>
              <a:rPr lang="el-GR" sz="1800" b="0" i="0" u="none" strike="noStrike" baseline="0" dirty="0">
                <a:latin typeface="Calibri" panose="020F0502020204030204" pitchFamily="34" charset="0"/>
              </a:rPr>
              <a:t>, ρυθμίζουμε την εσοχή της παραγράφου με τις παρακάτω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παραμέτρους:</a:t>
            </a:r>
          </a:p>
          <a:p>
            <a:pPr algn="l"/>
            <a:r>
              <a:rPr lang="el-GR" sz="1800" b="0" i="0" u="none" strike="noStrike" baseline="0" dirty="0">
                <a:latin typeface="OpenSymbol" panose="05010000000000000000" pitchFamily="2" charset="2"/>
              </a:rPr>
              <a:t>• </a:t>
            </a:r>
            <a:r>
              <a:rPr lang="el-GR" sz="1800" b="1" i="0" u="none" strike="noStrike" baseline="0" dirty="0">
                <a:latin typeface="Calibri-Bold"/>
              </a:rPr>
              <a:t>Πριν το κείμενο</a:t>
            </a:r>
            <a:r>
              <a:rPr lang="el-GR" sz="1800" b="0" i="0" u="none" strike="noStrike" baseline="0" dirty="0">
                <a:latin typeface="Calibri" panose="020F0502020204030204" pitchFamily="34" charset="0"/>
              </a:rPr>
              <a:t>: ελέγχει το χώρο (στην μονάδα μέτρησης που έχετε επιλέξει)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μεταξύ του αριστερού περιθωρίου της σελίδας και του αριστερού τμήματος της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περιοχής παραγράφου. Η είσοδος μίας αρνητικής τιμής έχει ως αποτελέσματα το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κείμενο να αρχίζει από την αριστερή πλευρά του περιθωρίου. Αυτό μπορεί να είναι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χρήσιμο σε καταστάσεις όπου το αριστερό περιθώριο είναι αρκετά μεγάλο, αλλά θα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θέλετε οι επικεφαλίδες να κεντραριστούν στη σελίδα.</a:t>
            </a:r>
          </a:p>
          <a:p>
            <a:pPr algn="l"/>
            <a:r>
              <a:rPr lang="el-GR" sz="1800" b="0" i="0" u="none" strike="noStrike" baseline="0" dirty="0">
                <a:latin typeface="OpenSymbol" panose="05010000000000000000" pitchFamily="2" charset="2"/>
              </a:rPr>
              <a:t>• </a:t>
            </a:r>
            <a:r>
              <a:rPr lang="el-GR" sz="1800" b="1" i="0" u="none" strike="noStrike" baseline="0" dirty="0">
                <a:latin typeface="Calibri-Bold"/>
              </a:rPr>
              <a:t>Μετά το κείμενο: </a:t>
            </a:r>
            <a:r>
              <a:rPr lang="el-GR" sz="1800" b="0" i="0" u="none" strike="noStrike" baseline="0" dirty="0">
                <a:latin typeface="Calibri" panose="020F0502020204030204" pitchFamily="34" charset="0"/>
              </a:rPr>
              <a:t>ελέγχει το χώρο (στην μονάδα μέτρησης που έχετε επιλέξει)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ανάμεσα στο δεξί περιθώριο της σελίδας και το δεξιό μέρος της περιοχής της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παραγράφου. Η εισαγωγή μίας αρνητικής τιμής έχει ως αποτελέσματα το κείμενο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να επεκταθεί στο δεξιό περιθώριο της σελίδας.</a:t>
            </a:r>
          </a:p>
          <a:p>
            <a:pPr algn="l"/>
            <a:r>
              <a:rPr lang="el-GR" sz="1800" b="0" i="0" u="none" strike="noStrike" baseline="0" dirty="0">
                <a:latin typeface="OpenSymbol" panose="05010000000000000000" pitchFamily="2" charset="2"/>
              </a:rPr>
              <a:t>• </a:t>
            </a:r>
            <a:r>
              <a:rPr lang="el-GR" sz="1800" b="1" i="0" u="none" strike="noStrike" baseline="0" dirty="0">
                <a:latin typeface="Calibri-Bold"/>
              </a:rPr>
              <a:t>Πρώτη γραμμή: </a:t>
            </a:r>
            <a:r>
              <a:rPr lang="el-GR" sz="1800" b="0" i="0" u="none" strike="noStrike" baseline="0" dirty="0">
                <a:latin typeface="Calibri" panose="020F0502020204030204" pitchFamily="34" charset="0"/>
              </a:rPr>
              <a:t>Εισάγετε στο πεδίο αυτό την μετατόπιση (θετική είτε αρνητική) της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πρώτης γραμμής της παραγράφου σε σχέση με την περιοχή της παραγράφου. Μια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θετική τιμή αυξάνει την εσοχή της πρώτης γραμμής, ενώ μια αρνητική τιμή κάνει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την πρώτη γραμμή να ξεκινάει στα αριστερά της περιοχής παραγράφου.</a:t>
            </a:r>
          </a:p>
          <a:p>
            <a:pPr algn="l"/>
            <a:r>
              <a:rPr lang="el-GR" sz="1800" b="0" i="0" u="none" strike="noStrike" baseline="0" dirty="0">
                <a:latin typeface="OpenSymbol" panose="05010000000000000000" pitchFamily="2" charset="2"/>
              </a:rPr>
              <a:t>• </a:t>
            </a:r>
            <a:r>
              <a:rPr lang="el-GR" sz="1800" b="1" i="0" u="none" strike="noStrike" baseline="0" dirty="0">
                <a:latin typeface="Calibri-Bold"/>
              </a:rPr>
              <a:t>Αυτόματα: </a:t>
            </a:r>
            <a:r>
              <a:rPr lang="el-GR" sz="1800" b="0" i="0" u="none" strike="noStrike" baseline="0" dirty="0">
                <a:latin typeface="Calibri" panose="020F0502020204030204" pitchFamily="34" charset="0"/>
              </a:rPr>
              <a:t>επιλέξτε αυτό το πλαίσιο για να επιτρέψετε στον επεξεργαστή κειμένου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να ελέγχει αυτόματα την εσοχή της πρώτης γραμμής. Η τιμή υπολογίζεται με βάση</a:t>
            </a:r>
          </a:p>
          <a:p>
            <a:pPr algn="l"/>
            <a:r>
              <a:rPr lang="el-GR" sz="1800" b="0" i="0" u="none" strike="noStrike" baseline="0" dirty="0">
                <a:latin typeface="Calibri" panose="020F0502020204030204" pitchFamily="34" charset="0"/>
              </a:rPr>
              <a:t>το μέγεθος γραμματοσειράς και άλλες παραμέτρους.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9010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Μορφοποίηση παραγράφου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l-GR" sz="2900" dirty="0"/>
              <a:t>Ε</a:t>
            </a:r>
            <a:r>
              <a:rPr lang="en-GB" sz="2900" dirty="0" err="1"/>
              <a:t>κτός</a:t>
            </a:r>
            <a:r>
              <a:rPr lang="en-GB" sz="2900" dirty="0"/>
              <a:t> </a:t>
            </a:r>
            <a:r>
              <a:rPr lang="en-GB" sz="2900" dirty="0" err="1"/>
              <a:t>από</a:t>
            </a:r>
            <a:r>
              <a:rPr lang="en-GB" sz="2900" dirty="0"/>
              <a:t> </a:t>
            </a:r>
            <a:r>
              <a:rPr lang="en-GB" sz="2900" dirty="0" err="1"/>
              <a:t>την</a:t>
            </a:r>
            <a:r>
              <a:rPr lang="en-GB" sz="2900" dirty="0"/>
              <a:t> </a:t>
            </a:r>
            <a:r>
              <a:rPr lang="en-GB" sz="2900" dirty="0" err="1"/>
              <a:t>μορφοποίηση</a:t>
            </a:r>
            <a:r>
              <a:rPr lang="en-GB" sz="2900" dirty="0"/>
              <a:t> </a:t>
            </a:r>
            <a:r>
              <a:rPr lang="en-GB" sz="2900" dirty="0" err="1"/>
              <a:t>της</a:t>
            </a:r>
            <a:r>
              <a:rPr lang="en-GB" sz="2900" dirty="0"/>
              <a:t> </a:t>
            </a:r>
            <a:r>
              <a:rPr lang="en-GB" sz="2900" dirty="0" err="1"/>
              <a:t>γραμματοσειράς</a:t>
            </a:r>
            <a:r>
              <a:rPr lang="en-GB" sz="2900" dirty="0"/>
              <a:t> </a:t>
            </a:r>
            <a:r>
              <a:rPr lang="en-GB" sz="2900" dirty="0" err="1"/>
              <a:t>είναι</a:t>
            </a:r>
            <a:r>
              <a:rPr lang="en-GB" sz="2900" dirty="0"/>
              <a:t> </a:t>
            </a:r>
            <a:r>
              <a:rPr lang="en-GB" sz="2900" dirty="0" err="1"/>
              <a:t>απαραίτητο</a:t>
            </a:r>
            <a:r>
              <a:rPr lang="en-GB" sz="2900" dirty="0"/>
              <a:t> </a:t>
            </a:r>
            <a:r>
              <a:rPr lang="en-GB" sz="2900" dirty="0" err="1"/>
              <a:t>να</a:t>
            </a:r>
            <a:r>
              <a:rPr lang="en-GB" sz="2900" dirty="0"/>
              <a:t> </a:t>
            </a:r>
            <a:r>
              <a:rPr lang="en-GB" sz="2900" dirty="0" err="1"/>
              <a:t>ορίσουμε</a:t>
            </a:r>
            <a:r>
              <a:rPr lang="en-GB" sz="2900" dirty="0"/>
              <a:t> </a:t>
            </a:r>
            <a:r>
              <a:rPr lang="en-GB" sz="2900" dirty="0" err="1"/>
              <a:t>και</a:t>
            </a:r>
            <a:r>
              <a:rPr lang="en-GB" sz="2900" dirty="0"/>
              <a:t> </a:t>
            </a:r>
            <a:r>
              <a:rPr lang="en-GB" sz="2900" dirty="0" err="1"/>
              <a:t>τον</a:t>
            </a:r>
            <a:r>
              <a:rPr lang="en-GB" sz="2900" dirty="0"/>
              <a:t> </a:t>
            </a:r>
            <a:r>
              <a:rPr lang="en-GB" sz="2900" dirty="0" err="1"/>
              <a:t>τρόπο</a:t>
            </a:r>
            <a:r>
              <a:rPr lang="en-GB" sz="2900" dirty="0"/>
              <a:t> </a:t>
            </a:r>
            <a:r>
              <a:rPr lang="en-GB" sz="2900" dirty="0" err="1"/>
              <a:t>που</a:t>
            </a:r>
            <a:r>
              <a:rPr lang="en-GB" sz="2900" dirty="0"/>
              <a:t> </a:t>
            </a:r>
            <a:r>
              <a:rPr lang="en-GB" sz="2900" dirty="0" err="1"/>
              <a:t>σχηματίζονται</a:t>
            </a:r>
            <a:r>
              <a:rPr lang="en-GB" sz="2900" dirty="0"/>
              <a:t> </a:t>
            </a:r>
            <a:r>
              <a:rPr lang="en-GB" sz="2900" dirty="0" err="1"/>
              <a:t>οι</a:t>
            </a:r>
            <a:r>
              <a:rPr lang="en-GB" sz="2900" dirty="0"/>
              <a:t> </a:t>
            </a:r>
            <a:r>
              <a:rPr lang="en-GB" sz="2900" dirty="0" err="1"/>
              <a:t>παράγραφοι</a:t>
            </a:r>
            <a:r>
              <a:rPr lang="en-GB" sz="2900" dirty="0"/>
              <a:t>. </a:t>
            </a:r>
            <a:endParaRPr lang="el-GR" sz="2900" dirty="0"/>
          </a:p>
          <a:p>
            <a:pPr algn="just">
              <a:buNone/>
            </a:pPr>
            <a:r>
              <a:rPr lang="en-GB" sz="2900" dirty="0" err="1"/>
              <a:t>Μια</a:t>
            </a:r>
            <a:r>
              <a:rPr lang="en-GB" sz="2900" dirty="0"/>
              <a:t> </a:t>
            </a:r>
            <a:r>
              <a:rPr lang="en-GB" sz="2900" dirty="0" err="1"/>
              <a:t>παράγραφος</a:t>
            </a:r>
            <a:r>
              <a:rPr lang="en-GB" sz="2900" dirty="0"/>
              <a:t> </a:t>
            </a:r>
            <a:r>
              <a:rPr lang="en-GB" sz="2900" dirty="0" err="1"/>
              <a:t>μπορεί</a:t>
            </a:r>
            <a:r>
              <a:rPr lang="en-GB" sz="2900" dirty="0"/>
              <a:t> </a:t>
            </a:r>
            <a:r>
              <a:rPr lang="en-GB" sz="2900" dirty="0" err="1"/>
              <a:t>να</a:t>
            </a:r>
            <a:r>
              <a:rPr lang="en-GB" sz="2900" dirty="0"/>
              <a:t> </a:t>
            </a:r>
            <a:r>
              <a:rPr lang="en-GB" sz="2900" dirty="0" err="1"/>
              <a:t>είναι</a:t>
            </a:r>
            <a:r>
              <a:rPr lang="el-GR" sz="2900" dirty="0"/>
              <a:t>:</a:t>
            </a:r>
          </a:p>
          <a:p>
            <a:pPr algn="just"/>
            <a:r>
              <a:rPr lang="en-GB" sz="2900" dirty="0"/>
              <a:t> </a:t>
            </a:r>
            <a:r>
              <a:rPr lang="en-GB" sz="2900" dirty="0" err="1"/>
              <a:t>ένας</a:t>
            </a:r>
            <a:r>
              <a:rPr lang="en-GB" sz="2900" dirty="0"/>
              <a:t> </a:t>
            </a:r>
            <a:r>
              <a:rPr lang="en-GB" sz="2900" dirty="0" err="1"/>
              <a:t>χαρακτήρας</a:t>
            </a:r>
            <a:r>
              <a:rPr lang="en-GB" sz="2900" dirty="0"/>
              <a:t>, </a:t>
            </a:r>
            <a:endParaRPr lang="el-GR" sz="2900" dirty="0"/>
          </a:p>
          <a:p>
            <a:pPr marL="514350" indent="-514350" algn="just">
              <a:buFont typeface="+mj-lt"/>
              <a:buAutoNum type="arabicPeriod"/>
            </a:pPr>
            <a:r>
              <a:rPr lang="en-GB" sz="2900" dirty="0" err="1"/>
              <a:t>μια</a:t>
            </a:r>
            <a:r>
              <a:rPr lang="en-GB" sz="2900" dirty="0"/>
              <a:t> </a:t>
            </a:r>
            <a:r>
              <a:rPr lang="en-GB" sz="2900" dirty="0" err="1"/>
              <a:t>λέξη</a:t>
            </a:r>
            <a:r>
              <a:rPr lang="en-GB" sz="2900" dirty="0"/>
              <a:t>, </a:t>
            </a:r>
            <a:endParaRPr lang="el-GR" sz="2900" dirty="0"/>
          </a:p>
          <a:p>
            <a:pPr marL="514350" indent="-514350" algn="just">
              <a:buFont typeface="Wingdings" pitchFamily="2" charset="2"/>
              <a:buChar char="ü"/>
            </a:pPr>
            <a:r>
              <a:rPr lang="en-GB" sz="2900" dirty="0"/>
              <a:t>μ</a:t>
            </a:r>
            <a:r>
              <a:rPr lang="el-GR" sz="2900" dirty="0"/>
              <a:t>ί</a:t>
            </a:r>
            <a:r>
              <a:rPr lang="en-GB" sz="2900" dirty="0"/>
              <a:t>α ή </a:t>
            </a:r>
            <a:r>
              <a:rPr lang="el-GR" sz="2900" dirty="0" err="1"/>
              <a:t>π</a:t>
            </a:r>
            <a:r>
              <a:rPr lang="en-GB" sz="2900" dirty="0" err="1"/>
              <a:t>ολλές</a:t>
            </a:r>
            <a:r>
              <a:rPr lang="en-GB" sz="2900" dirty="0"/>
              <a:t> </a:t>
            </a:r>
            <a:r>
              <a:rPr lang="en-GB" sz="2900" dirty="0" err="1"/>
              <a:t>γραμμές</a:t>
            </a:r>
            <a:r>
              <a:rPr lang="en-GB" sz="2900" dirty="0"/>
              <a:t>.</a:t>
            </a:r>
            <a:endParaRPr lang="el-GR" sz="2900" dirty="0"/>
          </a:p>
          <a:p>
            <a:pPr algn="just">
              <a:buNone/>
            </a:pPr>
            <a:r>
              <a:rPr lang="el-GR" sz="2900" dirty="0"/>
              <a:t>Η μορφοποίηση της παραγράφου γίνεται από το μενού. Επιλέγουμε την παράγραφο που θέλουμε να μορφοποιήσουμε. </a:t>
            </a:r>
          </a:p>
          <a:p>
            <a:pPr algn="just">
              <a:buNone/>
            </a:pPr>
            <a:endParaRPr lang="el-GR" dirty="0"/>
          </a:p>
          <a:p>
            <a:pPr algn="just">
              <a:buNone/>
            </a:pPr>
            <a:r>
              <a:rPr lang="el-GR" dirty="0"/>
              <a:t>Αντιγράψτε το παραπάνω κείμενο και εφαρμόστε:</a:t>
            </a:r>
          </a:p>
          <a:p>
            <a:pPr algn="just"/>
            <a:r>
              <a:rPr lang="el-GR" dirty="0"/>
              <a:t>Πλήρη στοίχιση</a:t>
            </a:r>
          </a:p>
          <a:p>
            <a:pPr algn="just"/>
            <a:r>
              <a:rPr lang="el-GR" dirty="0"/>
              <a:t>Διάστιχο: 1,5 γραμμές</a:t>
            </a:r>
          </a:p>
          <a:p>
            <a:pPr algn="just"/>
            <a:r>
              <a:rPr lang="el-GR" dirty="0"/>
              <a:t>Η τελευταία λέξη να έχει όλα τα περιγράμματα και μπλε χρώμα σκίασης</a:t>
            </a:r>
          </a:p>
          <a:p>
            <a:pPr algn="just"/>
            <a:r>
              <a:rPr lang="el-GR" dirty="0"/>
              <a:t>Για την δεύτερη παράγραφο :</a:t>
            </a:r>
          </a:p>
          <a:p>
            <a:pPr lvl="1" algn="just"/>
            <a:r>
              <a:rPr lang="el-GR" dirty="0"/>
              <a:t>Διάστημα Πριν: 6</a:t>
            </a:r>
          </a:p>
          <a:p>
            <a:pPr algn="just"/>
            <a:r>
              <a:rPr lang="el-GR" dirty="0"/>
              <a:t>Για την πρώτη παράγραφο : </a:t>
            </a:r>
          </a:p>
          <a:p>
            <a:pPr lvl="1" algn="just"/>
            <a:r>
              <a:rPr lang="el-GR" dirty="0"/>
              <a:t>Εσοχή : πριν 0,5 και στην πρώτη γραμμή κατά 1,4</a:t>
            </a:r>
          </a:p>
          <a:p>
            <a:pPr lvl="1" algn="just">
              <a:buNone/>
            </a:pPr>
            <a:endParaRPr lang="el-GR" dirty="0"/>
          </a:p>
          <a:p>
            <a:pPr algn="just"/>
            <a:r>
              <a:rPr lang="el-GR" dirty="0"/>
              <a:t>Αποθήκευση αρχείου Μορφοποίηση παραγράφου στο φάκελό σας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Στυλ κειμένου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/>
              <a:t>Εφαρμογή στυλ Βασικό στο κύριο κείμενο</a:t>
            </a:r>
          </a:p>
          <a:p>
            <a:r>
              <a:rPr lang="el-GR" dirty="0"/>
              <a:t>Εφαρμογή στυλ Επικεφαλίδα στις Επικεφαλίδες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Εύρεση και Αντικατάσταση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3071802" y="2428868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4572000" y="2071678"/>
            <a:ext cx="3630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Αναζήτηση λέξης μέσα στο κείμενο</a:t>
            </a: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>
            <a:off x="3428992" y="3500438"/>
            <a:ext cx="135732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786315" y="4286256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Αντικατάσταση λέξης μέσα από το κείμενο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915C85C-5306-6882-C772-D993F2ACE3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656" b="81310"/>
          <a:stretch/>
        </p:blipFill>
        <p:spPr>
          <a:xfrm>
            <a:off x="827584" y="2887997"/>
            <a:ext cx="4786314" cy="106816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7CFDCC78-F5A3-AAFE-8281-D1388A9C75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50" t="23750" r="16926" b="29840"/>
          <a:stretch/>
        </p:blipFill>
        <p:spPr>
          <a:xfrm>
            <a:off x="179512" y="2390302"/>
            <a:ext cx="8208912" cy="2652326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Εύρεση και Αντικατάσταση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1140036" y="2452445"/>
            <a:ext cx="186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Αναζήτηση λέξης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1158670" y="3000372"/>
            <a:ext cx="2325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Αντικατάσταση λέξης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Κείμενο Επανάληψης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4547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/>
              <a:t>Μορφοποίηση</a:t>
            </a:r>
            <a:endParaRPr lang="el-GR" dirty="0"/>
          </a:p>
          <a:p>
            <a:pPr>
              <a:buNone/>
            </a:pPr>
            <a:r>
              <a:rPr lang="el-GR" dirty="0"/>
              <a:t> </a:t>
            </a:r>
          </a:p>
          <a:p>
            <a:pPr algn="ctr">
              <a:buNone/>
            </a:pPr>
            <a:r>
              <a:rPr lang="el-GR" sz="2900" b="1" u="sng" dirty="0"/>
              <a:t>Γραμμή εργαλείων Μορφοποίηση </a:t>
            </a:r>
            <a:endParaRPr lang="el-GR" sz="2900" dirty="0"/>
          </a:p>
          <a:p>
            <a:pPr>
              <a:buNone/>
            </a:pPr>
            <a:r>
              <a:rPr lang="el-GR" dirty="0"/>
              <a:t> 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l-GR" sz="1900" dirty="0"/>
              <a:t>Η </a:t>
            </a:r>
            <a:r>
              <a:rPr lang="el-GR" sz="1900" u="dashHeavy" dirty="0">
                <a:uFill>
                  <a:solidFill>
                    <a:schemeClr val="accent1"/>
                  </a:solidFill>
                </a:uFill>
              </a:rPr>
              <a:t>εφαρμογή </a:t>
            </a:r>
            <a:r>
              <a:rPr lang="en-GB" sz="1900" dirty="0"/>
              <a:t>W</a:t>
            </a:r>
            <a:r>
              <a:rPr lang="en-US" sz="1900" dirty="0" err="1"/>
              <a:t>riter</a:t>
            </a:r>
            <a:r>
              <a:rPr lang="el-GR" sz="1900" dirty="0"/>
              <a:t> μας παρέχει εργαλεία και </a:t>
            </a:r>
            <a:r>
              <a:rPr lang="el-GR" sz="1900" strike="sngStrike" dirty="0"/>
              <a:t>εντολές</a:t>
            </a:r>
            <a:r>
              <a:rPr lang="el-GR" sz="1900" dirty="0"/>
              <a:t> για τη μορφοποίηση των εγγράφων μας, έτσι ώστε να τους δίνουμε την εμφάνιση που θέλουμε. Ο πιο εύκολος και άμεσος τρόπος για να μορφοποιήσουμε το κείμενό μας είναι να χρησιμοποιήσουμε </a:t>
            </a:r>
            <a:r>
              <a:rPr lang="el-GR" sz="1900" i="1" dirty="0"/>
              <a:t>τα κουμπιά</a:t>
            </a:r>
            <a:r>
              <a:rPr lang="el-GR" sz="1900" b="1" dirty="0"/>
              <a:t> </a:t>
            </a:r>
            <a:r>
              <a:rPr lang="el-GR" sz="1900" dirty="0"/>
              <a:t>της </a:t>
            </a:r>
            <a:r>
              <a:rPr lang="el-GR" sz="1900" b="1" u="sng" dirty="0"/>
              <a:t>γραμμής εργαλείων Μορφοποίηση</a:t>
            </a:r>
            <a:r>
              <a:rPr lang="el-GR" sz="1900" dirty="0"/>
              <a:t>. </a:t>
            </a:r>
          </a:p>
          <a:p>
            <a:pPr algn="just">
              <a:buNone/>
            </a:pPr>
            <a:r>
              <a:rPr lang="en-US" sz="1900" dirty="0"/>
              <a:t>	</a:t>
            </a:r>
            <a:r>
              <a:rPr lang="el-GR" sz="1900" dirty="0"/>
              <a:t>Αν η γραμμή εργαλείων της </a:t>
            </a:r>
            <a:r>
              <a:rPr lang="el-GR" sz="1900" baseline="-25000" dirty="0"/>
              <a:t>μορφοποίησης</a:t>
            </a:r>
            <a:r>
              <a:rPr lang="el-GR" sz="1900" dirty="0"/>
              <a:t> δεν εμφανίζεται στην </a:t>
            </a:r>
            <a:r>
              <a:rPr lang="el-GR" sz="1900" baseline="30000" dirty="0"/>
              <a:t>οθόνη</a:t>
            </a:r>
            <a:r>
              <a:rPr lang="el-GR" sz="1900" dirty="0"/>
              <a:t> σας, από τη γραμμή μενού επιλέξτε </a:t>
            </a:r>
            <a:r>
              <a:rPr lang="el-GR" sz="1900" b="1" dirty="0">
                <a:solidFill>
                  <a:srgbClr val="7030A0"/>
                </a:solidFill>
              </a:rPr>
              <a:t>Προβολή</a:t>
            </a:r>
            <a:r>
              <a:rPr lang="el-GR" sz="1900" b="1" dirty="0"/>
              <a:t> - Γραμμές εργαλείων </a:t>
            </a:r>
            <a:r>
              <a:rPr lang="el-GR" sz="1900" dirty="0"/>
              <a:t>και επιλέξτε </a:t>
            </a:r>
            <a:r>
              <a:rPr lang="el-GR" sz="1900" b="1" dirty="0"/>
              <a:t>Μορφοποίηση</a:t>
            </a:r>
            <a:r>
              <a:rPr lang="el-GR" sz="1900" dirty="0"/>
              <a:t>. </a:t>
            </a:r>
          </a:p>
          <a:p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5786446" y="128586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7000892" y="10715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Tahoma 18</a:t>
            </a:r>
            <a:endParaRPr lang="el-GR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7358082" y="228599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7786710" y="21431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Arial 16</a:t>
            </a:r>
            <a:endParaRPr lang="el-GR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5400000">
            <a:off x="1536679" y="574994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1142976" y="600076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Times New Roman 12</a:t>
            </a: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4251323" y="539275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786182" y="557214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Μοβ χρώμα γραμματοσειράς</a:t>
            </a: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5400000" flipH="1" flipV="1">
            <a:off x="1464447" y="289242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142844" y="241672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Κόκκινη διακεκομμένη υπογράμμιση</a:t>
            </a:r>
          </a:p>
        </p:txBody>
      </p:sp>
      <p:cxnSp>
        <p:nvCxnSpPr>
          <p:cNvPr id="20" name="19 - Γωνιακή σύνδεση"/>
          <p:cNvCxnSpPr/>
          <p:nvPr/>
        </p:nvCxnSpPr>
        <p:spPr>
          <a:xfrm rot="5400000">
            <a:off x="7358082" y="5143512"/>
            <a:ext cx="1000132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7286644" y="58578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Εκθέτης</a:t>
            </a:r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5400000" flipH="1" flipV="1">
            <a:off x="4214810" y="464344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929058" y="4214818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Δείκτης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5000628" y="241672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Διακριτή γραφή</a:t>
            </a:r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rot="5400000" flipH="1" flipV="1">
            <a:off x="5680083" y="296385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BDA2C33D-FBDB-F918-7678-FDB03C1622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81" b="81583"/>
          <a:stretch/>
        </p:blipFill>
        <p:spPr>
          <a:xfrm>
            <a:off x="303524" y="3133142"/>
            <a:ext cx="8795320" cy="1201316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/>
              <a:t>Μορφοποίηση Παραγράφου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5" name="4 - Έλλειψη"/>
          <p:cNvSpPr/>
          <p:nvPr/>
        </p:nvSpPr>
        <p:spPr>
          <a:xfrm>
            <a:off x="5220072" y="2643182"/>
            <a:ext cx="3852522" cy="2357454"/>
          </a:xfrm>
          <a:prstGeom prst="ellipse">
            <a:avLst/>
          </a:prstGeom>
          <a:solidFill>
            <a:srgbClr val="D34817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71BB66E0-E9A2-6D4D-D196-955EEBBE1D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201" b="82500"/>
          <a:stretch/>
        </p:blipFill>
        <p:spPr>
          <a:xfrm>
            <a:off x="786408" y="3413171"/>
            <a:ext cx="8028384" cy="1000132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Μορφοποίηση Παραγράφου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5929322" y="3447085"/>
            <a:ext cx="2143140" cy="1000132"/>
          </a:xfrm>
          <a:prstGeom prst="ellipse">
            <a:avLst/>
          </a:prstGeom>
          <a:solidFill>
            <a:srgbClr val="D34817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6 - Ευθύγραμμο βέλος σύνδεσης"/>
          <p:cNvCxnSpPr>
            <a:stCxn id="5" idx="4"/>
          </p:cNvCxnSpPr>
          <p:nvPr/>
        </p:nvCxnSpPr>
        <p:spPr>
          <a:xfrm rot="5400000">
            <a:off x="6572264" y="4875845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5773244" y="5293201"/>
            <a:ext cx="1966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Στοίχιση κειμένου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>
            <a:extLst>
              <a:ext uri="{FF2B5EF4-FFF2-40B4-BE49-F238E27FC236}">
                <a16:creationId xmlns:a16="http://schemas.microsoft.com/office/drawing/2014/main" id="{027D23C6-19AD-CA6A-2D08-9390AE76D9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450" r="16926" b="80000"/>
          <a:stretch/>
        </p:blipFill>
        <p:spPr>
          <a:xfrm>
            <a:off x="1691680" y="2779997"/>
            <a:ext cx="4073389" cy="2155262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Μορφοποίηση Παραγράφου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Έλλειψη"/>
          <p:cNvSpPr/>
          <p:nvPr/>
        </p:nvSpPr>
        <p:spPr>
          <a:xfrm>
            <a:off x="2000232" y="3500437"/>
            <a:ext cx="2928632" cy="143482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5400000" flipH="1" flipV="1">
            <a:off x="2714612" y="307101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2000232" y="2357430"/>
            <a:ext cx="24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Κουκίδες και αρίθμηση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Μορφοποίηση Παραγράφου</a:t>
            </a:r>
            <a:endParaRPr lang="el-GR" dirty="0"/>
          </a:p>
        </p:txBody>
      </p:sp>
      <p:pic>
        <p:nvPicPr>
          <p:cNvPr id="13" name="Θέση περιεχομένου 12">
            <a:extLst>
              <a:ext uri="{FF2B5EF4-FFF2-40B4-BE49-F238E27FC236}">
                <a16:creationId xmlns:a16="http://schemas.microsoft.com/office/drawing/2014/main" id="{BDFFAE63-5B7A-2566-641F-ACA19407E24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76406" b="79846"/>
          <a:stretch/>
        </p:blipFill>
        <p:spPr>
          <a:xfrm>
            <a:off x="3012579" y="2745298"/>
            <a:ext cx="3576041" cy="1909192"/>
          </a:xfrm>
        </p:spPr>
      </p:pic>
      <p:sp>
        <p:nvSpPr>
          <p:cNvPr id="5" name="4 - Έλλειψη"/>
          <p:cNvSpPr/>
          <p:nvPr/>
        </p:nvSpPr>
        <p:spPr>
          <a:xfrm>
            <a:off x="3249138" y="3346938"/>
            <a:ext cx="2358832" cy="128588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6 - Ευθύγραμμο βέλος σύνδεσης"/>
          <p:cNvCxnSpPr>
            <a:cxnSpLocks/>
            <a:stCxn id="5" idx="0"/>
          </p:cNvCxnSpPr>
          <p:nvPr/>
        </p:nvCxnSpPr>
        <p:spPr>
          <a:xfrm flipH="1" flipV="1">
            <a:off x="3890941" y="2846871"/>
            <a:ext cx="537613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3249138" y="2121459"/>
            <a:ext cx="264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Αύξηση/ Μείωση Εσοχής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Μορφοποίηση Παραγράφου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</p:txBody>
      </p:sp>
      <p:cxnSp>
        <p:nvCxnSpPr>
          <p:cNvPr id="6" name="5 - Ευθύγραμμο βέλος σύνδεσης"/>
          <p:cNvCxnSpPr>
            <a:cxnSpLocks/>
          </p:cNvCxnSpPr>
          <p:nvPr/>
        </p:nvCxnSpPr>
        <p:spPr>
          <a:xfrm flipH="1">
            <a:off x="5004048" y="357301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5796136" y="2996983"/>
            <a:ext cx="3184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Εμφάνιση / Απόκρυψη </a:t>
            </a:r>
          </a:p>
          <a:p>
            <a:pPr algn="ctr"/>
            <a:r>
              <a:rPr lang="el-GR" dirty="0"/>
              <a:t>μη εκτυπώσιμων χαρακτήρων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3129912-CE37-14F8-7B73-0F7F3C711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900" b="28580"/>
          <a:stretch/>
        </p:blipFill>
        <p:spPr>
          <a:xfrm>
            <a:off x="2358840" y="1958463"/>
            <a:ext cx="2843808" cy="40816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Μορφοποίηση Παραγράφου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5400000">
            <a:off x="4607719" y="4964917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4651896" y="5500702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Διάστιχο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4E3DD5C3-2683-48D3-B685-6FDCD61093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500" r="2120" b="80000"/>
          <a:stretch/>
        </p:blipFill>
        <p:spPr>
          <a:xfrm>
            <a:off x="1547664" y="2582867"/>
            <a:ext cx="5521535" cy="19507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Μορφοποίηση Παραγράφου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5400000">
            <a:off x="8068317" y="461320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7875318" y="5058876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Σκίαση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303D5F1-55CD-8529-5B3C-C51F6CD805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8188" b="82760"/>
          <a:stretch/>
        </p:blipFill>
        <p:spPr>
          <a:xfrm>
            <a:off x="1115616" y="2874448"/>
            <a:ext cx="7724990" cy="134664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1727</TotalTime>
  <Words>660</Words>
  <Application>Microsoft Office PowerPoint</Application>
  <PresentationFormat>Προβολή στην οθόνη (4:3)</PresentationFormat>
  <Paragraphs>98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7" baseType="lpstr">
      <vt:lpstr>Calibri</vt:lpstr>
      <vt:lpstr>Calibri-Bold</vt:lpstr>
      <vt:lpstr>Cambria</vt:lpstr>
      <vt:lpstr>Franklin Gothic Book</vt:lpstr>
      <vt:lpstr>OpenSymbol</vt:lpstr>
      <vt:lpstr>Perpetua</vt:lpstr>
      <vt:lpstr>Wingdings</vt:lpstr>
      <vt:lpstr>Wingdings 2</vt:lpstr>
      <vt:lpstr>Δικαιοσύνη</vt:lpstr>
      <vt:lpstr>Εισαγωγή στις νέες τεχνολογίες επικοινωνίας</vt:lpstr>
      <vt:lpstr>Κείμενο Επανάληψης</vt:lpstr>
      <vt:lpstr>Μορφοποίηση Παραγράφου </vt:lpstr>
      <vt:lpstr>Μορφοποίηση Παραγράφου</vt:lpstr>
      <vt:lpstr>Μορφοποίηση Παραγράφου</vt:lpstr>
      <vt:lpstr>Μορφοποίηση Παραγράφου</vt:lpstr>
      <vt:lpstr>Μορφοποίηση Παραγράφου</vt:lpstr>
      <vt:lpstr>Μορφοποίηση Παραγράφου</vt:lpstr>
      <vt:lpstr>Μορφοποίηση Παραγράφου</vt:lpstr>
      <vt:lpstr>Μορφοποίηση Παραγράφου</vt:lpstr>
      <vt:lpstr>Μορφοποίηση Παραγράφου</vt:lpstr>
      <vt:lpstr>Μορφοποίηση Παραγράφου</vt:lpstr>
      <vt:lpstr>Μορφοποίηση Παραγράφου</vt:lpstr>
      <vt:lpstr>Παρουσίαση του PowerPoint</vt:lpstr>
      <vt:lpstr>Μορφοποίηση παραγράφου</vt:lpstr>
      <vt:lpstr>Στυλ κειμένου</vt:lpstr>
      <vt:lpstr>Εύρεση και Αντικατάσταση</vt:lpstr>
      <vt:lpstr>Εύρεση και Αντικατάσταση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Maria</dc:creator>
  <cp:lastModifiedBy>STEFANOS GKOUTZIOS</cp:lastModifiedBy>
  <cp:revision>38</cp:revision>
  <dcterms:created xsi:type="dcterms:W3CDTF">2015-11-01T20:13:58Z</dcterms:created>
  <dcterms:modified xsi:type="dcterms:W3CDTF">2022-10-16T15:17:49Z</dcterms:modified>
</cp:coreProperties>
</file>