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451" r:id="rId2"/>
    <p:sldId id="299" r:id="rId3"/>
    <p:sldId id="266" r:id="rId4"/>
    <p:sldId id="270" r:id="rId5"/>
    <p:sldId id="267" r:id="rId6"/>
    <p:sldId id="268" r:id="rId7"/>
    <p:sldId id="273" r:id="rId8"/>
    <p:sldId id="272" r:id="rId9"/>
    <p:sldId id="269" r:id="rId10"/>
    <p:sldId id="274" r:id="rId11"/>
    <p:sldId id="271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8" r:id="rId25"/>
    <p:sldId id="287" r:id="rId26"/>
    <p:sldId id="289" r:id="rId27"/>
    <p:sldId id="290" r:id="rId28"/>
    <p:sldId id="291" r:id="rId29"/>
    <p:sldId id="292" r:id="rId30"/>
    <p:sldId id="293" r:id="rId31"/>
    <p:sldId id="304" r:id="rId32"/>
    <p:sldId id="305" r:id="rId33"/>
    <p:sldId id="338" r:id="rId34"/>
    <p:sldId id="301" r:id="rId35"/>
    <p:sldId id="259" r:id="rId36"/>
    <p:sldId id="262" r:id="rId37"/>
    <p:sldId id="260" r:id="rId38"/>
    <p:sldId id="263" r:id="rId39"/>
    <p:sldId id="264" r:id="rId40"/>
    <p:sldId id="261" r:id="rId41"/>
    <p:sldId id="265" r:id="rId42"/>
    <p:sldId id="294" r:id="rId43"/>
    <p:sldId id="295" r:id="rId44"/>
    <p:sldId id="296" r:id="rId45"/>
    <p:sldId id="297" r:id="rId46"/>
    <p:sldId id="298" r:id="rId47"/>
    <p:sldId id="302" r:id="rId48"/>
    <p:sldId id="303" r:id="rId4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5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92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39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7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1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8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8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8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ff02240@uowm.gr" TargetMode="External"/><Relationship Id="rId2" Type="http://schemas.openxmlformats.org/officeDocument/2006/relationships/hyperlink" Target="mailto:tsalkatidou@yahoo.co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CA27AA6-5BA6-3B80-D850-4EAAF26BB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1" y="4539726"/>
            <a:ext cx="6841864" cy="191327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chemeClr val="tx2"/>
                </a:solidFill>
              </a:rPr>
              <a:t>ΤΜΗΜΑ ΕΠΙΚΟΙΝΩΝΙΑΣ ΚΑΙ ΨΗΦΙΑΚΩΝ ΜΕΣΩΝ</a:t>
            </a:r>
            <a:br>
              <a:rPr lang="el-GR" dirty="0">
                <a:solidFill>
                  <a:schemeClr val="tx2"/>
                </a:solidFill>
              </a:rPr>
            </a:br>
            <a:r>
              <a:rPr lang="el-GR" dirty="0">
                <a:solidFill>
                  <a:schemeClr val="tx2"/>
                </a:solidFill>
              </a:rPr>
              <a:t>ΠΑΝΕΠΙΣΤΗΜΙΟ ΔΥΤΙΚΗΣ ΜΑΚΕΔΟΝΙΑΣ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E0C23AB-01EE-8DC9-62B9-3EE684716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8532" y="4539727"/>
            <a:ext cx="4747708" cy="1913276"/>
          </a:xfrm>
        </p:spPr>
        <p:txBody>
          <a:bodyPr>
            <a:normAutofit/>
          </a:bodyPr>
          <a:lstStyle/>
          <a:p>
            <a:pPr algn="r"/>
            <a:r>
              <a:rPr lang="el-GR" sz="2300" dirty="0">
                <a:solidFill>
                  <a:schemeClr val="tx2"/>
                </a:solidFill>
              </a:rPr>
              <a:t>ΕΙΣΑΓΩΓΗ ΣΤΗ ΔΗΜΟΣΙΟΓΡΑΦΙΑ</a:t>
            </a:r>
            <a:br>
              <a:rPr lang="el-GR" sz="2300" dirty="0">
                <a:solidFill>
                  <a:schemeClr val="tx2"/>
                </a:solidFill>
              </a:rPr>
            </a:br>
            <a:r>
              <a:rPr lang="el-GR" sz="2300" dirty="0">
                <a:solidFill>
                  <a:schemeClr val="tx2"/>
                </a:solidFill>
              </a:rPr>
              <a:t>Διδάσκουσα: ΕΛΕΝΗ ΤΣΑΛΚΑΤΙΔΟΥ</a:t>
            </a:r>
            <a:br>
              <a:rPr lang="en-US" sz="2300" dirty="0">
                <a:solidFill>
                  <a:schemeClr val="tx2"/>
                </a:solidFill>
              </a:rPr>
            </a:br>
            <a:r>
              <a:rPr lang="en-US" sz="2300" dirty="0">
                <a:solidFill>
                  <a:schemeClr val="tx2"/>
                </a:solidFill>
                <a:hlinkClick r:id="rId2"/>
              </a:rPr>
              <a:t>tsalkatidou@yahoo.com</a:t>
            </a:r>
            <a:r>
              <a:rPr lang="en-US" sz="2300" dirty="0">
                <a:solidFill>
                  <a:schemeClr val="tx2"/>
                </a:solidFill>
              </a:rPr>
              <a:t>, </a:t>
            </a:r>
            <a:r>
              <a:rPr lang="en-US" sz="2300" dirty="0">
                <a:solidFill>
                  <a:schemeClr val="tx2"/>
                </a:solidFill>
                <a:hlinkClick r:id="rId3"/>
              </a:rPr>
              <a:t>aff02240@uowm.gr</a:t>
            </a:r>
            <a:r>
              <a:rPr lang="en-US" sz="2300" dirty="0">
                <a:solidFill>
                  <a:schemeClr val="tx2"/>
                </a:solidFill>
              </a:rPr>
              <a:t> </a:t>
            </a:r>
            <a:endParaRPr lang="en-US" sz="2300" dirty="0"/>
          </a:p>
        </p:txBody>
      </p:sp>
      <p:pic>
        <p:nvPicPr>
          <p:cNvPr id="5" name="Εικόνα 4" descr="Εικόνα που περιέχει καρτούν, ζωγραφιά, clipart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DFBB28F-5808-1AC4-E6C9-895183306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6" b="8955"/>
          <a:stretch>
            <a:fillRect/>
          </a:stretch>
        </p:blipFill>
        <p:spPr>
          <a:xfrm>
            <a:off x="20" y="11"/>
            <a:ext cx="12191979" cy="4389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748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769A2B-ED36-4C27-82AE-36EDE0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Τα χαρακτηριστικά της</a:t>
            </a:r>
            <a:br>
              <a:rPr lang="en-US" sz="4200" b="1" dirty="0"/>
            </a:br>
            <a:r>
              <a:rPr lang="el-GR" sz="4200" b="1" dirty="0"/>
              <a:t>γλώσσας των τίτλων</a:t>
            </a:r>
            <a:endParaRPr lang="el-GR" sz="4200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E913A02C-ABCE-4B5A-A1FB-EF6162C34D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680"/>
            <a:ext cx="4937125" cy="4322859"/>
          </a:xfrm>
        </p:spPr>
      </p:pic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6F5D126-51D0-4EDF-B2AD-1986954DF1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2011679"/>
            <a:ext cx="4937125" cy="4177085"/>
          </a:xfrm>
        </p:spPr>
      </p:pic>
    </p:spTree>
    <p:extLst>
      <p:ext uri="{BB962C8B-B14F-4D97-AF65-F5344CB8AC3E}">
        <p14:creationId xmlns:p14="http://schemas.microsoft.com/office/powerpoint/2010/main" val="95894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0827EC-886C-4206-A3F2-DC8E3687D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Τα χαρακτηριστικά της</a:t>
            </a:r>
            <a:br>
              <a:rPr lang="en-US" sz="4200" b="1" dirty="0"/>
            </a:br>
            <a:r>
              <a:rPr lang="el-GR" sz="4200" b="1" dirty="0"/>
              <a:t>γλώσσας των τίτλων</a:t>
            </a:r>
            <a:endParaRPr lang="el-GR" sz="4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06BBE4-3197-477A-B59C-CA23B0C24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u="sng" dirty="0"/>
              <a:t>Η απουσία του άρθρου σχετίζεται με</a:t>
            </a:r>
            <a:r>
              <a:rPr lang="el-GR" dirty="0"/>
              <a:t>:</a:t>
            </a:r>
          </a:p>
          <a:p>
            <a:pPr marL="0" indent="0" algn="just">
              <a:buNone/>
            </a:pPr>
            <a:r>
              <a:rPr lang="el-GR" dirty="0"/>
              <a:t>α) την </a:t>
            </a:r>
            <a:r>
              <a:rPr lang="el-GR" i="1" dirty="0"/>
              <a:t>πληροφοριακή</a:t>
            </a:r>
            <a:r>
              <a:rPr lang="el-GR" dirty="0"/>
              <a:t> λειτουργία των τίτλων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περιεκτική απόδοση του νοήματος σε λίγες λέξεις</a:t>
            </a:r>
          </a:p>
          <a:p>
            <a:pPr marL="0" indent="0" algn="just">
              <a:buNone/>
            </a:pPr>
            <a:r>
              <a:rPr lang="el-GR" dirty="0"/>
              <a:t>β) τη </a:t>
            </a:r>
            <a:r>
              <a:rPr lang="el-GR" i="1" dirty="0"/>
              <a:t>δελεαστική</a:t>
            </a:r>
            <a:r>
              <a:rPr lang="el-GR" dirty="0"/>
              <a:t> τους λειτουργία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προκαλούν ευχάριστη έκπληξη, κεντρίζουν το ενδιαφέρον του αναγνώστη και ενισχύουν το κλίμα οικειότητας συντάκτη – αναγνωστικού κοινού</a:t>
            </a:r>
          </a:p>
        </p:txBody>
      </p:sp>
    </p:spTree>
    <p:extLst>
      <p:ext uri="{BB962C8B-B14F-4D97-AF65-F5344CB8AC3E}">
        <p14:creationId xmlns:p14="http://schemas.microsoft.com/office/powerpoint/2010/main" val="121486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88611B-A979-41D6-B8BD-5E573924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9118"/>
          </a:xfrm>
        </p:spPr>
        <p:txBody>
          <a:bodyPr>
            <a:normAutofit/>
          </a:bodyPr>
          <a:lstStyle/>
          <a:p>
            <a:pPr algn="ctr"/>
            <a:r>
              <a:rPr lang="el-GR" sz="4200" b="1" dirty="0"/>
              <a:t>Μορφολογία</a:t>
            </a:r>
            <a:r>
              <a:rPr lang="en-US" sz="4200" b="1" dirty="0"/>
              <a:t> </a:t>
            </a:r>
            <a:r>
              <a:rPr lang="el-GR" sz="4200" b="1" dirty="0"/>
              <a:t>των τίτλων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4A96B3-1BCB-4CD9-BDC6-3C83809D4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6278"/>
            <a:ext cx="4937760" cy="4796596"/>
          </a:xfrm>
        </p:spPr>
        <p:txBody>
          <a:bodyPr>
            <a:normAutofit/>
          </a:bodyPr>
          <a:lstStyle/>
          <a:p>
            <a:pPr algn="just"/>
            <a:r>
              <a:rPr lang="el-GR" u="sng" dirty="0"/>
              <a:t>Χρήση προσωνυμίων και μικρών ονομάτων</a:t>
            </a:r>
            <a:r>
              <a:rPr lang="el-GR" dirty="0"/>
              <a:t>: Αναφορά σε πολιτικούς, καλλιτέχνες, αθλητές κ.ά. Με τα μικρά τους ονόματα ή με παρατσούκλια</a:t>
            </a:r>
          </a:p>
          <a:p>
            <a:pPr algn="just"/>
            <a:r>
              <a:rPr lang="el-GR" dirty="0"/>
              <a:t>Πρόκειται για «αμερικανισμό»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μίμηση της αμερικανικής γλώσσας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1480D29E-63E8-4A2B-9607-A8831BB308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2" y="1696278"/>
            <a:ext cx="4937125" cy="2531165"/>
          </a:xfr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CDDD634-0A6C-48A3-92C6-6FD4E32EC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1" y="4227443"/>
            <a:ext cx="4937125" cy="23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1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0C1840-9C1E-4D5E-BA30-4A1368CD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Μορφολογία</a:t>
            </a:r>
            <a:r>
              <a:rPr lang="en-US" sz="4200" b="1" dirty="0"/>
              <a:t> </a:t>
            </a:r>
            <a:r>
              <a:rPr lang="el-GR" sz="4200" b="1" dirty="0"/>
              <a:t>των τίτλων</a:t>
            </a:r>
            <a:endParaRPr lang="el-GR" sz="4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A02C82-87B5-45B4-9ABC-0CF8EC587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el-GR" sz="6500" dirty="0"/>
              <a:t>Η χρήση προσωνυμίων και μικρών ονομάτων ενισχύει το κλίμα οικειότητας μεταξύ εντύπου/ιστοσελίδας και αναγνώστη</a:t>
            </a:r>
          </a:p>
          <a:p>
            <a:pPr algn="just"/>
            <a:r>
              <a:rPr lang="el-GR" sz="6500" u="sng" dirty="0"/>
              <a:t>Συνέπειες</a:t>
            </a:r>
            <a:r>
              <a:rPr lang="el-GR" sz="6500" dirty="0"/>
              <a:t>: </a:t>
            </a:r>
          </a:p>
          <a:p>
            <a:pPr marL="0" indent="0" algn="just">
              <a:buNone/>
            </a:pPr>
            <a:r>
              <a:rPr lang="el-GR" sz="6500" dirty="0"/>
              <a:t>α) αποκλεισμός του μέσου αναγνώστη</a:t>
            </a:r>
          </a:p>
          <a:p>
            <a:pPr marL="0" indent="0" algn="just">
              <a:buNone/>
            </a:pPr>
            <a:r>
              <a:rPr lang="el-GR" sz="6500" dirty="0"/>
              <a:t>β) κολακεία της ματαιοδοξίας του ‘έμπειρου’ αναγνώστη</a:t>
            </a:r>
          </a:p>
          <a:p>
            <a:pPr marL="0" indent="0" algn="just">
              <a:buNone/>
            </a:pPr>
            <a:r>
              <a:rPr lang="el-GR" sz="6500" dirty="0"/>
              <a:t>γ) εκπλήρωση του συνόλου των λειτουργιών του τίτλου (δελεαστική, πληροφοριακή, </a:t>
            </a:r>
            <a:r>
              <a:rPr lang="el-GR" sz="6500" dirty="0" err="1"/>
              <a:t>κατευθυντική</a:t>
            </a:r>
            <a:r>
              <a:rPr lang="el-GR" sz="6500" dirty="0"/>
              <a:t>)</a:t>
            </a:r>
          </a:p>
          <a:p>
            <a:pPr marL="0" indent="0" algn="just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97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2A33C4-4754-46F2-B0B7-EF5D363E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Μορφολογία</a:t>
            </a:r>
            <a:r>
              <a:rPr lang="en-US" sz="4200" b="1" dirty="0"/>
              <a:t> </a:t>
            </a:r>
            <a:r>
              <a:rPr lang="el-GR" sz="4200" b="1" dirty="0"/>
              <a:t>των τίτλων</a:t>
            </a:r>
            <a:endParaRPr lang="el-GR" sz="4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F15251-7AB8-4AD9-A86F-C7B74117C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u="sng" dirty="0"/>
              <a:t>Χρήση νεολογισμών</a:t>
            </a:r>
            <a:r>
              <a:rPr lang="el-GR" dirty="0"/>
              <a:t>: Εισαγωγή μιας νέας λέξη είτε από σύνθεση, παραγωγή, αυτούσια μεταφορά ξένης λέξης είτε με τη χρήση μιας λέξης που έχει ήδη συγκεκριμένο περιεχόμενο, αλλά αποκτά και νέα σημασία</a:t>
            </a:r>
          </a:p>
        </p:txBody>
      </p:sp>
    </p:spTree>
    <p:extLst>
      <p:ext uri="{BB962C8B-B14F-4D97-AF65-F5344CB8AC3E}">
        <p14:creationId xmlns:p14="http://schemas.microsoft.com/office/powerpoint/2010/main" val="300098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ACF523-B824-4D65-AD30-E0A245F8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Μορφολογία</a:t>
            </a:r>
            <a:r>
              <a:rPr lang="en-US" sz="4200" b="1" dirty="0"/>
              <a:t> </a:t>
            </a:r>
            <a:r>
              <a:rPr lang="el-GR" sz="4200" b="1" dirty="0"/>
              <a:t>των τίτλων</a:t>
            </a:r>
            <a:endParaRPr lang="el-GR" sz="42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5D7203B1-4D40-4EAF-AFE2-7082A829D3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680"/>
            <a:ext cx="4937125" cy="4160520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0478001A-44B6-4198-9B4E-160FDC4177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2011679"/>
            <a:ext cx="4937125" cy="3978303"/>
          </a:xfrm>
        </p:spPr>
      </p:pic>
    </p:spTree>
    <p:extLst>
      <p:ext uri="{BB962C8B-B14F-4D97-AF65-F5344CB8AC3E}">
        <p14:creationId xmlns:p14="http://schemas.microsoft.com/office/powerpoint/2010/main" val="106403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907D09-22F6-465F-8476-DAE4BDBA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Μορφολογία</a:t>
            </a:r>
            <a:r>
              <a:rPr lang="en-US" sz="4200" b="1" dirty="0"/>
              <a:t> </a:t>
            </a:r>
            <a:r>
              <a:rPr lang="el-GR" sz="4200" b="1" dirty="0"/>
              <a:t>των τίτλων</a:t>
            </a:r>
            <a:endParaRPr lang="el-GR" sz="42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76831AC-1F6E-4C23-9557-984EDED71B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680"/>
            <a:ext cx="4937125" cy="4160520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4B6CF32B-ACEC-43DD-A4F6-3F1CADBBC3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2011680"/>
            <a:ext cx="4937125" cy="4160520"/>
          </a:xfrm>
        </p:spPr>
      </p:pic>
    </p:spTree>
    <p:extLst>
      <p:ext uri="{BB962C8B-B14F-4D97-AF65-F5344CB8AC3E}">
        <p14:creationId xmlns:p14="http://schemas.microsoft.com/office/powerpoint/2010/main" val="4210492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130FF9-13DA-4562-B4D6-4EC4D571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Μορφολογία</a:t>
            </a:r>
            <a:r>
              <a:rPr lang="en-US" b="1" dirty="0"/>
              <a:t> </a:t>
            </a:r>
            <a:r>
              <a:rPr lang="el-GR" b="1" dirty="0"/>
              <a:t>των τίτλων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CF698472-4468-4FE0-AE79-6817720FD7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680"/>
            <a:ext cx="4937125" cy="4160520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49E8FB05-3D94-4C9E-A57A-97C827C495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2011680"/>
            <a:ext cx="4937125" cy="4031311"/>
          </a:xfrm>
        </p:spPr>
      </p:pic>
    </p:spTree>
    <p:extLst>
      <p:ext uri="{BB962C8B-B14F-4D97-AF65-F5344CB8AC3E}">
        <p14:creationId xmlns:p14="http://schemas.microsoft.com/office/powerpoint/2010/main" val="189983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940D6C-CAB2-42BD-A1EC-0EA7D569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Μορφολογία</a:t>
            </a:r>
            <a:r>
              <a:rPr lang="en-US" sz="4200" b="1" dirty="0"/>
              <a:t> </a:t>
            </a:r>
            <a:r>
              <a:rPr lang="el-GR" sz="4200" b="1" dirty="0"/>
              <a:t>των τίτλων</a:t>
            </a:r>
            <a:endParaRPr lang="el-GR" sz="42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01581853-93D6-43A8-BB2F-38298002F0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5060"/>
            <a:ext cx="4937125" cy="4277139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440AA639-6873-44A0-83B1-A8CB15ED1D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1895059"/>
            <a:ext cx="4937125" cy="4277139"/>
          </a:xfrm>
        </p:spPr>
      </p:pic>
    </p:spTree>
    <p:extLst>
      <p:ext uri="{BB962C8B-B14F-4D97-AF65-F5344CB8AC3E}">
        <p14:creationId xmlns:p14="http://schemas.microsoft.com/office/powerpoint/2010/main" val="280834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D7AC85-34BB-4A0C-99A8-7C6DC28B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Λεξιλόγιο των τίτλων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5EE49BB-76C5-47CE-A60A-B08A9DA4B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u="sng" dirty="0"/>
              <a:t>Τεχνική ορολογία και γλωσσικά δάνεια (κυρίως στους αθλητικούς τίτλους)</a:t>
            </a:r>
            <a:r>
              <a:rPr lang="el-GR" dirty="0"/>
              <a:t>: </a:t>
            </a:r>
            <a:r>
              <a:rPr lang="el-GR" i="1" dirty="0"/>
              <a:t>Γκολ</a:t>
            </a:r>
            <a:r>
              <a:rPr lang="el-GR" dirty="0"/>
              <a:t>, </a:t>
            </a:r>
            <a:r>
              <a:rPr lang="el-GR" i="1" dirty="0"/>
              <a:t>φορ</a:t>
            </a:r>
            <a:r>
              <a:rPr lang="el-GR" dirty="0"/>
              <a:t>, </a:t>
            </a:r>
            <a:r>
              <a:rPr lang="el-GR" i="1" dirty="0" err="1"/>
              <a:t>μπακ</a:t>
            </a:r>
            <a:r>
              <a:rPr lang="el-GR" dirty="0"/>
              <a:t>, </a:t>
            </a:r>
            <a:r>
              <a:rPr lang="el-GR" i="1" dirty="0"/>
              <a:t>σουτ</a:t>
            </a:r>
            <a:r>
              <a:rPr lang="el-GR" dirty="0"/>
              <a:t>, </a:t>
            </a:r>
            <a:r>
              <a:rPr lang="el-GR" i="1" dirty="0"/>
              <a:t>σκοράρω</a:t>
            </a:r>
            <a:r>
              <a:rPr lang="el-GR" dirty="0"/>
              <a:t>, </a:t>
            </a:r>
            <a:r>
              <a:rPr lang="el-GR" i="1" dirty="0"/>
              <a:t>πασάρω κ.ά.</a:t>
            </a:r>
          </a:p>
          <a:p>
            <a:pPr algn="just"/>
            <a:r>
              <a:rPr lang="el-GR" dirty="0"/>
              <a:t>Η χρήση τους σχετίζεται α) με τη δημιουργία κλίματος οικειότητας και αμεσότητας και β) με την προσέλκυση του ενδιαφέροντος του μυημένου αναγνώστη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977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8FE3412-6B44-4B3E-9649-8F547AE5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ΡΗΤΟΡΙΚΗ ΤΩΝ ΤΙΤΛΩΝ</a:t>
            </a:r>
          </a:p>
        </p:txBody>
      </p:sp>
    </p:spTree>
    <p:extLst>
      <p:ext uri="{BB962C8B-B14F-4D97-AF65-F5344CB8AC3E}">
        <p14:creationId xmlns:p14="http://schemas.microsoft.com/office/powerpoint/2010/main" val="1492061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9A5382-FCE0-4A42-AB24-1936D321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9362"/>
          </a:xfrm>
        </p:spPr>
        <p:txBody>
          <a:bodyPr>
            <a:normAutofit/>
          </a:bodyPr>
          <a:lstStyle/>
          <a:p>
            <a:pPr algn="ctr"/>
            <a:r>
              <a:rPr lang="el-GR" sz="4200" b="1" dirty="0"/>
              <a:t>Λεξιλόγιο των τίτλων</a:t>
            </a:r>
            <a:endParaRPr lang="el-GR" sz="4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2A285F5-0266-4F4D-8EE7-5ED709789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08" y="1722784"/>
            <a:ext cx="4861892" cy="227937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16C6D4A-332B-4E58-891B-2DBE37EA4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09" y="4099684"/>
            <a:ext cx="4861892" cy="258127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6BDB998-7C48-4002-B163-27ECCC493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6" y="1722783"/>
            <a:ext cx="5076824" cy="227568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75DEA60-110D-4A0F-B219-9CFB41AF0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6" y="4099683"/>
            <a:ext cx="5076824" cy="258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6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774C10-5847-422E-A83E-DE875392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Παροιμίες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321864-A176-438E-88D8-7189DDDFE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l-GR" u="sng" dirty="0"/>
              <a:t>Στόχος</a:t>
            </a:r>
            <a:r>
              <a:rPr lang="el-GR" dirty="0"/>
              <a:t>:</a:t>
            </a:r>
          </a:p>
          <a:p>
            <a:pPr marL="0" indent="0" algn="just">
              <a:buNone/>
            </a:pPr>
            <a:r>
              <a:rPr lang="el-GR" dirty="0"/>
              <a:t>α) Η προσέλκυση της προσοχής και του ενδιαφέροντος του αναγνώστη, να ενδυναμώσει τη συναισθηματική του σχέση με το κείμενο που ακολουθεί</a:t>
            </a:r>
          </a:p>
          <a:p>
            <a:pPr marL="0" indent="0" algn="just">
              <a:buNone/>
            </a:pPr>
            <a:r>
              <a:rPr lang="el-GR" dirty="0"/>
              <a:t>β) Η κατεύθυνση της σκέψης του σε συγκεκριμένες καταστάσεις</a:t>
            </a:r>
          </a:p>
        </p:txBody>
      </p:sp>
    </p:spTree>
    <p:extLst>
      <p:ext uri="{BB962C8B-B14F-4D97-AF65-F5344CB8AC3E}">
        <p14:creationId xmlns:p14="http://schemas.microsoft.com/office/powerpoint/2010/main" val="4256904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B221DF-ECFF-4401-86D9-630A01EE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</p:spPr>
        <p:txBody>
          <a:bodyPr>
            <a:normAutofit/>
          </a:bodyPr>
          <a:lstStyle/>
          <a:p>
            <a:pPr algn="ctr"/>
            <a:r>
              <a:rPr lang="el-GR" sz="4200" b="1" dirty="0"/>
              <a:t>Παροιμίες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DF4F441-280B-411C-B2B1-8B5D15D9B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89" y="1590261"/>
            <a:ext cx="4940576" cy="276970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FD1628C-F6B8-4FFD-9387-CB8AB9B16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89" y="4359965"/>
            <a:ext cx="4940576" cy="234290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9902304-1046-4E16-AA12-788ADAC7C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46" y="1868557"/>
            <a:ext cx="5448300" cy="223961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7071C31-C530-4389-BD1B-58B9A6D2C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4" y="4266509"/>
            <a:ext cx="5348081" cy="23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15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79B7CE-DD81-4DB9-80D1-A20E7E22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Εκφραστικά κλισέ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43A629-D119-46BD-8DD9-A81851C23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l-GR" u="sng" dirty="0"/>
              <a:t>Στόχος</a:t>
            </a:r>
            <a:r>
              <a:rPr lang="el-GR" dirty="0"/>
              <a:t>: Η προσέλκυση της προσοχής και του ενδιαφέροντος του αναγνώστη, δημιουργίας οικειότητας μεταξύ αναγνώστη-μέσου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0520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7B809C-E9AE-411F-9B4D-F9B85E37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5379"/>
          </a:xfrm>
        </p:spPr>
        <p:txBody>
          <a:bodyPr>
            <a:normAutofit/>
          </a:bodyPr>
          <a:lstStyle/>
          <a:p>
            <a:pPr algn="ctr"/>
            <a:r>
              <a:rPr lang="el-GR" sz="4200" b="1" dirty="0"/>
              <a:t>Πολιτικοί/κοινωνικοί τίτλοι</a:t>
            </a:r>
            <a:r>
              <a:rPr lang="el-GR" sz="4200" dirty="0"/>
              <a:t>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7D00F6E-1F5A-4E69-9C11-DC282FF66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24" y="1961322"/>
            <a:ext cx="5199615" cy="194144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08E1F8A-4D09-4ABA-98CB-508039216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24" y="4160493"/>
            <a:ext cx="5199615" cy="233238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788D6D5-B6D9-48FB-AE00-B6E013DB5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6" y="4015409"/>
            <a:ext cx="5088834" cy="247746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ACC10533-467E-4C9F-9221-AC71C006B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5" y="1961322"/>
            <a:ext cx="5199615" cy="20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04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10124F-EDE5-4BCA-ACC9-EB00030B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480"/>
          </a:xfrm>
        </p:spPr>
        <p:txBody>
          <a:bodyPr>
            <a:normAutofit/>
          </a:bodyPr>
          <a:lstStyle/>
          <a:p>
            <a:pPr algn="ctr"/>
            <a:r>
              <a:rPr lang="el-GR" sz="4200" b="1" dirty="0"/>
              <a:t>Αθλητικοί τίτλοι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E826666-0BCF-4043-8AEF-A63DA398B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30" y="1802296"/>
            <a:ext cx="5029200" cy="2127250"/>
          </a:xfr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B529418-9FA1-4520-B03D-4FC33DE5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04" y="4201629"/>
            <a:ext cx="5356157" cy="2424458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CE7E6463-FBDB-42B9-BABD-F8E87D7BD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27" y="4201627"/>
            <a:ext cx="5055704" cy="2424459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A8BA377-BD3F-4621-86D8-ABC2C5B31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04" y="1690688"/>
            <a:ext cx="5356157" cy="22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3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3B1E6D-4F87-489A-82E7-F6675D08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Σημεία στίξης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310824-63A1-4D4C-A57A-04A61BFBE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/>
              <a:t>Επιτελούν το καθένα διαφορετικές λειτουργίες και ρόλους</a:t>
            </a:r>
          </a:p>
          <a:p>
            <a:pPr algn="just"/>
            <a:r>
              <a:rPr lang="el-GR" dirty="0"/>
              <a:t>Διάκριση σε τρεις κατηγορίες:</a:t>
            </a:r>
          </a:p>
          <a:p>
            <a:pPr marL="0" indent="0" algn="just">
              <a:buNone/>
            </a:pPr>
            <a:r>
              <a:rPr lang="el-GR" dirty="0"/>
              <a:t>α) </a:t>
            </a:r>
            <a:r>
              <a:rPr lang="el-GR" u="sng" dirty="0"/>
              <a:t>Σημασιολογική λειτουργία</a:t>
            </a:r>
            <a:r>
              <a:rPr lang="el-GR" dirty="0"/>
              <a:t>: παύλα, παρένθεση</a:t>
            </a:r>
          </a:p>
          <a:p>
            <a:pPr marL="0" indent="0" algn="just">
              <a:buNone/>
            </a:pPr>
            <a:r>
              <a:rPr lang="el-GR" dirty="0"/>
              <a:t>β) </a:t>
            </a:r>
            <a:r>
              <a:rPr lang="el-GR" u="sng" dirty="0" err="1"/>
              <a:t>Προσλεκτική</a:t>
            </a:r>
            <a:r>
              <a:rPr lang="el-GR" u="sng" dirty="0"/>
              <a:t> λειτουργία</a:t>
            </a:r>
            <a:r>
              <a:rPr lang="el-GR" dirty="0"/>
              <a:t>: ερωτηματικό, θαυμαστικό, αποσιωπητικά και εισαγωγικά και</a:t>
            </a:r>
          </a:p>
          <a:p>
            <a:pPr marL="0" indent="0" algn="just">
              <a:buNone/>
            </a:pPr>
            <a:r>
              <a:rPr lang="el-GR" dirty="0"/>
              <a:t>γ) </a:t>
            </a:r>
            <a:r>
              <a:rPr lang="el-GR" u="sng" dirty="0"/>
              <a:t>Συντακτική-συνεκτική λειτουργία</a:t>
            </a:r>
            <a:r>
              <a:rPr lang="el-GR" dirty="0"/>
              <a:t>: κόμμα, άνω τελεία και άνω-κάτω τελεία</a:t>
            </a:r>
          </a:p>
        </p:txBody>
      </p:sp>
    </p:spTree>
    <p:extLst>
      <p:ext uri="{BB962C8B-B14F-4D97-AF65-F5344CB8AC3E}">
        <p14:creationId xmlns:p14="http://schemas.microsoft.com/office/powerpoint/2010/main" val="3553196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359F4B-823B-4354-9A4F-E8603D77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Σημεία στίξης</a:t>
            </a:r>
            <a:endParaRPr lang="el-GR" sz="4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D6AB789-5121-40FF-9C01-468339B38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948070"/>
            <a:ext cx="5191125" cy="225286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9BCAE9D-8820-44CC-A8F0-75183AE93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4" y="1948070"/>
            <a:ext cx="5261111" cy="225286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5D9C39B-D617-41C6-8C31-284E30E1B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4592638"/>
            <a:ext cx="5191125" cy="215265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F8BAC0D-2839-4522-9837-95AB502C7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4" y="4544460"/>
            <a:ext cx="526111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80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F823A0-03FE-445F-9FF1-1641AF16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Σημεία στίξης</a:t>
            </a:r>
            <a:endParaRPr lang="el-GR" sz="4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43C48E4-69C9-4477-A1B2-C4C202436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36" y="1914525"/>
            <a:ext cx="5053634" cy="203462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B0B43AD-7FDF-4060-9AAC-36E554865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37" y="4320209"/>
            <a:ext cx="5053634" cy="226922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25AAF05-B039-4A0E-8266-BFA6208A3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49" y="1914526"/>
            <a:ext cx="5457204" cy="203462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36D34B4-F8C6-47E4-90E0-C7AC7D4D7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49" y="4320209"/>
            <a:ext cx="5457204" cy="22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04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C47172-FA8C-49BD-977C-699C3112D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Λογοπαίγνια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09349A-408B-4FBC-9999-36FD28F3E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/>
              <a:t>Σκόπιμη σύγχυση λέξεων ή φράσεων για λόγους ρητορικούς ή χιουμοριστικούς</a:t>
            </a:r>
          </a:p>
          <a:p>
            <a:pPr algn="just"/>
            <a:r>
              <a:rPr lang="el-GR" dirty="0"/>
              <a:t>«Παιχνίδι του λόγου με διφορούμενες λέξεις»</a:t>
            </a:r>
          </a:p>
          <a:p>
            <a:pPr algn="just"/>
            <a:r>
              <a:rPr lang="el-GR" u="sng" dirty="0"/>
              <a:t>Χρήση</a:t>
            </a:r>
            <a:r>
              <a:rPr lang="el-GR" dirty="0"/>
              <a:t>:</a:t>
            </a:r>
          </a:p>
          <a:p>
            <a:pPr marL="0" indent="0" algn="just">
              <a:buNone/>
            </a:pPr>
            <a:r>
              <a:rPr lang="el-GR" dirty="0"/>
              <a:t>α) Προσελκύουν την προσοχή του αναγνωστικού κοινού</a:t>
            </a:r>
          </a:p>
          <a:p>
            <a:pPr marL="0" indent="0" algn="just">
              <a:buNone/>
            </a:pPr>
            <a:r>
              <a:rPr lang="el-GR" dirty="0"/>
              <a:t>β) Επιτυγχάνουν τη ψυχαγωγία του</a:t>
            </a:r>
          </a:p>
          <a:p>
            <a:pPr marL="0" indent="0" algn="just">
              <a:buNone/>
            </a:pPr>
            <a:r>
              <a:rPr lang="el-GR" dirty="0"/>
              <a:t>γ) Δημιουργία οικειότητας </a:t>
            </a:r>
          </a:p>
        </p:txBody>
      </p:sp>
    </p:spTree>
    <p:extLst>
      <p:ext uri="{BB962C8B-B14F-4D97-AF65-F5344CB8AC3E}">
        <p14:creationId xmlns:p14="http://schemas.microsoft.com/office/powerpoint/2010/main" val="38219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372353-E41C-43AF-948F-0896349F1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Τα χαρακτηριστικά της</a:t>
            </a:r>
            <a:br>
              <a:rPr lang="en-US" sz="4200" b="1" dirty="0"/>
            </a:br>
            <a:r>
              <a:rPr lang="el-GR" sz="4200" b="1" dirty="0"/>
              <a:t>γλώσσας των τίτλων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5C8211-A1DB-47D6-A390-6576EB514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693920"/>
          </a:xfrm>
        </p:spPr>
        <p:txBody>
          <a:bodyPr/>
          <a:lstStyle/>
          <a:p>
            <a:pPr algn="just"/>
            <a:r>
              <a:rPr lang="el-GR" u="sng" dirty="0"/>
              <a:t>Σύνταξη</a:t>
            </a:r>
            <a:r>
              <a:rPr lang="el-GR" dirty="0"/>
              <a:t>: Έλλειψη (απουσία υποκειμένου, αντικειμένου, ρήματος)</a:t>
            </a:r>
            <a:endParaRPr lang="en-US" dirty="0">
              <a:sym typeface="Wingdings" panose="05000000000000000000" pitchFamily="2" charset="2"/>
            </a:endParaRPr>
          </a:p>
          <a:p>
            <a:pPr algn="just"/>
            <a:endParaRPr lang="el-GR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892FE57-369D-4035-B59B-E845C88D0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021495"/>
            <a:ext cx="5006009" cy="357808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76EDE8-F599-4593-83A2-354CF3D06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80" y="3180106"/>
            <a:ext cx="5199407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35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5C52E7-279B-4082-A764-AAB7DBEB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Λογοπαίγνια</a:t>
            </a:r>
            <a:endParaRPr lang="el-GR" sz="4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489B9A3-4443-4759-B390-8C1D02F60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58" y="1968949"/>
            <a:ext cx="4974742" cy="224524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B458DB1-3962-49F5-B2D6-8A78B3841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49" y="1968949"/>
            <a:ext cx="5476875" cy="215247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5483DDA-FA66-49AB-85E7-D9F76C2E3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58" y="4369249"/>
            <a:ext cx="4974742" cy="224524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DC19340-9A8A-4B8E-A60C-9A6636EC4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4369249"/>
            <a:ext cx="5476875" cy="22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35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91DD2E-228F-4A8F-BE54-459EBD03D2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l-GR" sz="4000" b="1"/>
              <a:t>ΛΕΙΤΟΥΡΓΙΕΣ ΤΟΥ ΤΙΤΛΟΥ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CF261F-79FC-4B66-B4BF-60F5346051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450966"/>
            <a:ext cx="10515600" cy="3725997"/>
          </a:xfrm>
        </p:spPr>
        <p:txBody>
          <a:bodyPr/>
          <a:lstStyle/>
          <a:p>
            <a:pPr marL="514350" lvl="0" indent="-514350" algn="ctr">
              <a:buAutoNum type="arabicParenR"/>
            </a:pPr>
            <a:r>
              <a:rPr lang="el-GR"/>
              <a:t>Κατευθυντική (εκ μέρους του συντάκτη)</a:t>
            </a:r>
          </a:p>
          <a:p>
            <a:pPr marL="514350" lvl="0" indent="-514350" algn="ctr">
              <a:buAutoNum type="arabicParenR"/>
            </a:pPr>
            <a:r>
              <a:rPr lang="el-GR"/>
              <a:t>Επιλεκτική (εκ μέρους του αναγνώστη)</a:t>
            </a:r>
          </a:p>
          <a:p>
            <a:pPr marL="514350" lvl="0" indent="-514350" algn="ctr">
              <a:buAutoNum type="arabicParenR"/>
            </a:pPr>
            <a:r>
              <a:rPr lang="el-GR"/>
              <a:t>Δελεαστική</a:t>
            </a:r>
          </a:p>
          <a:p>
            <a:pPr marL="514350" lvl="0" indent="-514350" algn="ctr">
              <a:buAutoNum type="arabicParenR"/>
            </a:pPr>
            <a:r>
              <a:rPr lang="el-GR"/>
              <a:t>Περιληπτική</a:t>
            </a:r>
          </a:p>
          <a:p>
            <a:pPr marL="514350" lvl="0" indent="-514350" algn="ctr">
              <a:buAutoNum type="arabicParenR"/>
            </a:pPr>
            <a:r>
              <a:rPr lang="el-GR"/>
              <a:t>Ενισχυτική (Χατζησαββίδης, 2000)</a:t>
            </a:r>
          </a:p>
          <a:p>
            <a:pPr lvl="0"/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ABED66-B3E7-464B-8B6B-12BA90B75C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l-GR" sz="4000" b="1"/>
              <a:t>ΤΑ «ΝΑΙ» ΚΑΙ ΤΑ «ΟΧΙ» ΤΟΥ ΤΙΤΛΟΥ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363ACC-11E9-4BFB-84D7-6C79EB800A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648934"/>
            <a:ext cx="10515600" cy="3528029"/>
          </a:xfrm>
        </p:spPr>
        <p:txBody>
          <a:bodyPr/>
          <a:lstStyle/>
          <a:p>
            <a:pPr lvl="0" algn="just"/>
            <a:r>
              <a:rPr lang="el-GR"/>
              <a:t>Τέσσερα είναι τα σημαντικά στοιχεία σε κάθε τίτλο:</a:t>
            </a:r>
          </a:p>
          <a:p>
            <a:pPr marL="514350" lvl="0" indent="-514350" algn="just">
              <a:buAutoNum type="arabicParenR"/>
            </a:pPr>
            <a:r>
              <a:rPr lang="el-GR"/>
              <a:t>Να αποσπά την προσοχή του αναγνώστη</a:t>
            </a:r>
          </a:p>
          <a:p>
            <a:pPr marL="514350" lvl="0" indent="-514350" algn="just">
              <a:buAutoNum type="arabicParenR"/>
            </a:pPr>
            <a:r>
              <a:rPr lang="el-GR"/>
              <a:t>Να δίνει αμέσως την ουσία του θέματος</a:t>
            </a:r>
          </a:p>
          <a:p>
            <a:pPr marL="514350" lvl="0" indent="-514350" algn="just">
              <a:buAutoNum type="arabicParenR"/>
            </a:pPr>
            <a:r>
              <a:rPr lang="el-GR"/>
              <a:t>Να διαβαθμίζει συμβολικά το θέμα</a:t>
            </a:r>
          </a:p>
          <a:p>
            <a:pPr marL="514350" lvl="0" indent="-514350" algn="just">
              <a:buAutoNum type="arabicParenR"/>
            </a:pPr>
            <a:r>
              <a:rPr lang="el-GR"/>
              <a:t>Να κάνει την εφημερίδα ελκυστική (Πασαλάρης, 1984)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BAD77C-4733-494F-B29C-985CD772D5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l-GR" b="1"/>
              <a:t>Σημαντικές συμβουλές για τον τίτλο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F6C401-2B19-4A2B-A0ED-36FF92C6B1C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el-GR" sz="2600" dirty="0"/>
              <a:t>1) Να περιέχει ή να υπονοεί ρήμα σε ενεργητική φωνή και σε χρόνο αόριστο ή ιστορικό ενεστώτα ή ενεστώτα</a:t>
            </a:r>
          </a:p>
          <a:p>
            <a:pPr marL="0" lvl="0" indent="0" algn="just">
              <a:buNone/>
            </a:pPr>
            <a:r>
              <a:rPr lang="el-GR" sz="2600" dirty="0"/>
              <a:t>2) Να είναι συγκεκριμένος και να μην ταιριάζει σε καμιά άλλη είδηση</a:t>
            </a:r>
          </a:p>
          <a:p>
            <a:pPr marL="0" lvl="0" indent="0" algn="just">
              <a:buNone/>
            </a:pPr>
            <a:r>
              <a:rPr lang="el-GR" sz="2600" dirty="0"/>
              <a:t>3) Να μην περιέχει σχόλιο και να μην είναι </a:t>
            </a:r>
            <a:r>
              <a:rPr lang="el-GR" sz="2600" dirty="0" err="1"/>
              <a:t>αρθρογραφικός</a:t>
            </a:r>
            <a:r>
              <a:rPr lang="el-GR" sz="2600" dirty="0"/>
              <a:t> ούτε προφητικός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9677B0E-7123-4372-85B9-900D941D060B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el-GR" sz="2600"/>
              <a:t>4) Να αρχίζει με ρήμα δράσης ή με όνομα, όταν αυτό είναι ισχυρότερο, γιατί το άγνωστο άτομο είναι επικίνδυνο στον τίτλο.</a:t>
            </a:r>
          </a:p>
          <a:p>
            <a:pPr marL="0" lvl="0" indent="0" algn="just">
              <a:buNone/>
            </a:pPr>
            <a:r>
              <a:rPr lang="el-GR" sz="2600"/>
              <a:t>5) Να μην περιέχει πολυσύλλαβες, δυσπρόφερτες και άγνωστες λέξεις</a:t>
            </a:r>
          </a:p>
          <a:p>
            <a:pPr marL="0" lvl="0" indent="0" algn="just">
              <a:buNone/>
            </a:pPr>
            <a:r>
              <a:rPr lang="el-GR" sz="2600"/>
              <a:t>6) Να μην έχει περιττές λέξεις, γιατί κάνουν τον τίτλο κουραστικό.</a:t>
            </a:r>
          </a:p>
          <a:p>
            <a:pPr marL="0" lvl="0" indent="0" algn="just">
              <a:buNone/>
            </a:pPr>
            <a:r>
              <a:rPr lang="el-GR" sz="2600"/>
              <a:t>7) Να μην βάζετε στον τίτλο δυο φορές την ίδια λέξη</a:t>
            </a:r>
          </a:p>
          <a:p>
            <a:pPr marL="0" lvl="0" indent="0">
              <a:buNone/>
            </a:pPr>
            <a:endParaRPr lang="el-GR" sz="2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190996-827E-4487-8592-5F3188A3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000" b="1" dirty="0"/>
              <a:t>Οι τίτλοι στο Διαδίκτυο</a:t>
            </a:r>
            <a:endParaRPr lang="el-GR" sz="5000" dirty="0"/>
          </a:p>
        </p:txBody>
      </p:sp>
    </p:spTree>
    <p:extLst>
      <p:ext uri="{BB962C8B-B14F-4D97-AF65-F5344CB8AC3E}">
        <p14:creationId xmlns:p14="http://schemas.microsoft.com/office/powerpoint/2010/main" val="372495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EEA65D-5993-412E-96E2-81B4E62C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/>
              <a:t>Παραπλανητικοί τίτλοι </a:t>
            </a:r>
            <a:r>
              <a:rPr lang="el-GR" sz="4400" dirty="0"/>
              <a:t>-</a:t>
            </a:r>
            <a:r>
              <a:rPr lang="el-GR" sz="4400" b="1" dirty="0"/>
              <a:t> </a:t>
            </a:r>
            <a:r>
              <a:rPr lang="en-US" sz="4400" b="1" dirty="0" err="1"/>
              <a:t>Clickbaits</a:t>
            </a:r>
            <a:endParaRPr lang="el-GR" sz="44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B0AEA1-1BCF-41B3-A5AF-CF5BE2EB6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Clickbait</a:t>
            </a:r>
            <a:r>
              <a:rPr lang="en-US" dirty="0"/>
              <a:t>: </a:t>
            </a:r>
            <a:r>
              <a:rPr lang="en-US" b="1" dirty="0"/>
              <a:t>C</a:t>
            </a:r>
            <a:r>
              <a:rPr lang="el-GR" b="1" dirty="0" err="1"/>
              <a:t>lick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l-GR" dirty="0"/>
              <a:t>κλικ ποντικιού</a:t>
            </a:r>
            <a:r>
              <a:rPr lang="en-US" dirty="0"/>
              <a:t>)</a:t>
            </a:r>
            <a:r>
              <a:rPr lang="el-GR" dirty="0"/>
              <a:t> και </a:t>
            </a:r>
            <a:r>
              <a:rPr lang="en-US" b="1" dirty="0"/>
              <a:t>b</a:t>
            </a:r>
            <a:r>
              <a:rPr lang="el-GR" b="1" dirty="0" err="1"/>
              <a:t>ait</a:t>
            </a:r>
            <a:r>
              <a:rPr lang="en-US" dirty="0"/>
              <a:t> (</a:t>
            </a:r>
            <a:r>
              <a:rPr lang="el-GR" dirty="0"/>
              <a:t>δόλωμα</a:t>
            </a:r>
            <a:r>
              <a:rPr lang="en-US" dirty="0"/>
              <a:t>)</a:t>
            </a:r>
            <a:endParaRPr lang="el-GR" dirty="0"/>
          </a:p>
          <a:p>
            <a:pPr algn="just"/>
            <a:r>
              <a:rPr lang="el-GR" u="sng" dirty="0"/>
              <a:t>Αιτία</a:t>
            </a:r>
            <a:r>
              <a:rPr lang="el-GR" dirty="0"/>
              <a:t>: ο ανταγωνισμός μεταξύ των ιστοσελίδων</a:t>
            </a:r>
            <a:endParaRPr lang="el-GR" u="sng" dirty="0"/>
          </a:p>
          <a:p>
            <a:pPr algn="just"/>
            <a:r>
              <a:rPr lang="el-GR" u="sng" dirty="0"/>
              <a:t>Στόχος</a:t>
            </a:r>
            <a:r>
              <a:rPr lang="el-GR" dirty="0"/>
              <a:t>: να προκαλέσουν την περιέργεια του αναγνώστη και να κάνει κλικ στο συγκεκριμένο σύνδεσμο</a:t>
            </a:r>
          </a:p>
          <a:p>
            <a:pPr algn="just"/>
            <a:r>
              <a:rPr lang="el-GR" u="sng" dirty="0"/>
              <a:t>Απώτερος στόχος</a:t>
            </a:r>
            <a:r>
              <a:rPr lang="el-GR" dirty="0"/>
              <a:t>: η αποκόμιση κερδών από την </a:t>
            </a:r>
            <a:r>
              <a:rPr lang="el-GR" dirty="0" err="1"/>
              <a:t>online</a:t>
            </a:r>
            <a:r>
              <a:rPr lang="el-GR" dirty="0"/>
              <a:t> διαφήμιση σε βάρος της ποιότητας ή της ακρίβειας του άρθρου</a:t>
            </a:r>
          </a:p>
          <a:p>
            <a:pPr algn="just"/>
            <a:endParaRPr lang="el-GR" dirty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0405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5A25C8-EB8E-4839-9752-69EE9B44A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Χαρακτηριστικά των </a:t>
            </a:r>
            <a:r>
              <a:rPr lang="en-US" sz="4200" b="1" dirty="0" err="1"/>
              <a:t>clickbaits</a:t>
            </a:r>
            <a:endParaRPr lang="el-GR" sz="4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413CA6-8359-4CCD-82E6-BC4B02187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b="1" dirty="0"/>
              <a:t>Εντυπωσιακός</a:t>
            </a:r>
            <a:r>
              <a:rPr lang="el-GR" dirty="0"/>
              <a:t>, </a:t>
            </a:r>
            <a:r>
              <a:rPr lang="el-GR" b="1" dirty="0"/>
              <a:t>σκανδαλοθηρικός</a:t>
            </a:r>
            <a:r>
              <a:rPr lang="el-GR" dirty="0"/>
              <a:t>, </a:t>
            </a:r>
            <a:r>
              <a:rPr lang="el-GR" b="1" dirty="0"/>
              <a:t>παραπλανητικός τίτλος</a:t>
            </a:r>
            <a:r>
              <a:rPr lang="en-US" dirty="0"/>
              <a:t> (</a:t>
            </a:r>
            <a:r>
              <a:rPr lang="el-GR" dirty="0"/>
              <a:t>π.χ. ‘</a:t>
            </a:r>
            <a:r>
              <a:rPr lang="el-GR" i="1" dirty="0"/>
              <a:t>συνταρακτικά νέα</a:t>
            </a:r>
            <a:r>
              <a:rPr lang="el-GR" dirty="0"/>
              <a:t>’, ‘</a:t>
            </a:r>
            <a:r>
              <a:rPr lang="el-GR" i="1" dirty="0"/>
              <a:t>είδηση σοκ</a:t>
            </a:r>
            <a:r>
              <a:rPr lang="el-GR" dirty="0"/>
              <a:t>’, ‘</a:t>
            </a:r>
            <a:r>
              <a:rPr lang="el-GR" i="1" dirty="0"/>
              <a:t>απίστευτο</a:t>
            </a:r>
            <a:r>
              <a:rPr lang="el-GR" dirty="0"/>
              <a:t>’, ‘</a:t>
            </a:r>
            <a:r>
              <a:rPr lang="el-GR" i="1" dirty="0"/>
              <a:t>σοκ</a:t>
            </a:r>
            <a:r>
              <a:rPr lang="el-GR" dirty="0"/>
              <a:t>’, ‘</a:t>
            </a:r>
            <a:r>
              <a:rPr lang="el-GR" i="1" dirty="0"/>
              <a:t>τρομακτικό</a:t>
            </a:r>
            <a:r>
              <a:rPr lang="el-GR" dirty="0"/>
              <a:t>’, ‘</a:t>
            </a:r>
            <a:r>
              <a:rPr lang="el-GR" i="1" dirty="0"/>
              <a:t>αποκάλυψη σοκ</a:t>
            </a:r>
            <a:r>
              <a:rPr lang="el-GR" dirty="0"/>
              <a:t>’, ‘</a:t>
            </a:r>
            <a:r>
              <a:rPr lang="el-GR" i="1" dirty="0"/>
              <a:t>δείτε ποιος</a:t>
            </a:r>
            <a:r>
              <a:rPr lang="el-GR" dirty="0"/>
              <a:t>’, ‘</a:t>
            </a:r>
            <a:r>
              <a:rPr lang="el-GR" i="1" dirty="0"/>
              <a:t>ανατριχίλα</a:t>
            </a:r>
            <a:r>
              <a:rPr lang="el-GR" dirty="0"/>
              <a:t>’, ‘</a:t>
            </a:r>
            <a:r>
              <a:rPr lang="el-GR" i="1" dirty="0"/>
              <a:t>δείτε το πριν το κατεβάσουν’, ‘βόμβα’</a:t>
            </a:r>
            <a:r>
              <a:rPr lang="el-GR" dirty="0"/>
              <a:t> κ.ά.)</a:t>
            </a:r>
          </a:p>
          <a:p>
            <a:pPr algn="just"/>
            <a:r>
              <a:rPr lang="el-GR" b="1" dirty="0"/>
              <a:t>Χρήση οπτικού υλικού</a:t>
            </a:r>
            <a:r>
              <a:rPr lang="el-GR" dirty="0"/>
              <a:t> (π.χ. γυμνές ή </a:t>
            </a:r>
            <a:r>
              <a:rPr lang="el-GR" dirty="0" err="1"/>
              <a:t>σοκαριστικές</a:t>
            </a:r>
            <a:r>
              <a:rPr lang="el-GR" dirty="0"/>
              <a:t> φωτογραφίες, εικόνες διασημοτήτων </a:t>
            </a:r>
            <a:r>
              <a:rPr lang="el-GR" dirty="0" err="1"/>
              <a:t>κ.λ.π</a:t>
            </a:r>
            <a:r>
              <a:rPr lang="el-GR" dirty="0"/>
              <a:t>.)</a:t>
            </a:r>
          </a:p>
          <a:p>
            <a:pPr algn="just"/>
            <a:r>
              <a:rPr lang="el-GR" b="1" dirty="0"/>
              <a:t>Παραπομπή σε κακής ποιότητας περιεχόμενο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6825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A0E24E-50AE-46FA-A756-FBB096C0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/>
              <a:t>Παραπλανητικοί τίτλοι </a:t>
            </a:r>
            <a:r>
              <a:rPr lang="el-GR" sz="4400" dirty="0"/>
              <a:t>-</a:t>
            </a:r>
            <a:r>
              <a:rPr lang="el-GR" sz="4400" b="1" dirty="0"/>
              <a:t> </a:t>
            </a:r>
            <a:r>
              <a:rPr lang="en-US" sz="4400" b="1" dirty="0" err="1"/>
              <a:t>Clickbaits</a:t>
            </a:r>
            <a:endParaRPr lang="el-GR" sz="4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0B60B2-495A-478B-AA3A-ADDAD92C82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u="sng" dirty="0"/>
              <a:t>Εφαρμογή</a:t>
            </a:r>
            <a:r>
              <a:rPr lang="el-GR" dirty="0"/>
              <a:t>: κυρίως στις «κίτρινες» ιστοσελίδες, που προβάλλουν κυρίως κουτσομπολίστικα νέα και αμφιβόλου εγκυρότητας άρθρα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945BB17-339B-4CAB-A69F-963331F92D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l-GR" u="sng" dirty="0"/>
              <a:t>Ερώτημα-1</a:t>
            </a:r>
            <a:r>
              <a:rPr lang="el-GR" dirty="0"/>
              <a:t>: Τα έγκυρα μέσα υιοθετούν αυτή τη μέθοδο;</a:t>
            </a:r>
          </a:p>
          <a:p>
            <a:pPr algn="just"/>
            <a:endParaRPr lang="el-GR" dirty="0"/>
          </a:p>
          <a:p>
            <a:pPr algn="just"/>
            <a:r>
              <a:rPr lang="el-GR" u="sng" dirty="0"/>
              <a:t>Ερώτημα-2</a:t>
            </a:r>
            <a:r>
              <a:rPr lang="el-GR" dirty="0"/>
              <a:t>: Τα </a:t>
            </a:r>
            <a:r>
              <a:rPr lang="en-US" dirty="0" err="1"/>
              <a:t>clickbaits</a:t>
            </a:r>
            <a:r>
              <a:rPr lang="en-US" dirty="0"/>
              <a:t> </a:t>
            </a:r>
            <a:r>
              <a:rPr lang="el-GR" dirty="0"/>
              <a:t>είναι ένα αναγκαίο κακό ή μόδα της εποχής;</a:t>
            </a:r>
          </a:p>
        </p:txBody>
      </p:sp>
    </p:spTree>
    <p:extLst>
      <p:ext uri="{BB962C8B-B14F-4D97-AF65-F5344CB8AC3E}">
        <p14:creationId xmlns:p14="http://schemas.microsoft.com/office/powerpoint/2010/main" val="3516498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E213B4-EA29-42D8-AC49-D02C7D5C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rmAutofit/>
          </a:bodyPr>
          <a:lstStyle/>
          <a:p>
            <a:pPr algn="ctr"/>
            <a:r>
              <a:rPr lang="el-GR" sz="4200" b="1" dirty="0"/>
              <a:t>Παραδείγματα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7C8D2CA-7423-48F7-845A-E341F5F28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6" y="1537252"/>
            <a:ext cx="5834381" cy="2014331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B34E82E-63A4-413D-B644-FFE2FE949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6" y="3843130"/>
            <a:ext cx="5834381" cy="288152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081755F-80F9-453D-B22D-5479380EE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53" y="1537253"/>
            <a:ext cx="5338556" cy="107342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640838DE-6EBC-4520-B5CE-62EF31A8A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14" y="2644637"/>
            <a:ext cx="5478833" cy="267611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B179FD76-211D-4C2A-9DED-54400CCA9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13" y="5320747"/>
            <a:ext cx="5478833" cy="12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81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AA4BA9-807C-47F9-8FA7-D4D58592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2371"/>
          </a:xfrm>
        </p:spPr>
        <p:txBody>
          <a:bodyPr>
            <a:normAutofit/>
          </a:bodyPr>
          <a:lstStyle/>
          <a:p>
            <a:pPr algn="ctr"/>
            <a:r>
              <a:rPr lang="el-GR" sz="4200" b="1" dirty="0"/>
              <a:t>Παραδείγματα</a:t>
            </a:r>
            <a:endParaRPr lang="el-GR" sz="4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CAE3D4A-971F-413D-AE4F-029467D99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1734690"/>
            <a:ext cx="5189675" cy="249555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8C61E76-F2A8-4C9C-B7B6-342B2E42B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4930223"/>
            <a:ext cx="5189675" cy="123825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BED15E8-342D-4533-A278-B855710C8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6" y="1734690"/>
            <a:ext cx="6056244" cy="249555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C3DD57D-1750-4C3F-99FC-B1C23859F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6" y="4572000"/>
            <a:ext cx="6056244" cy="15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8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151859-C88C-4A2E-B1F3-F1EC1868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Τα χαρακτηριστικά της</a:t>
            </a:r>
            <a:br>
              <a:rPr lang="en-US" sz="4200" b="1" dirty="0"/>
            </a:br>
            <a:r>
              <a:rPr lang="el-GR" sz="4200" b="1" dirty="0"/>
              <a:t>γλώσσας των τίτλων</a:t>
            </a:r>
            <a:endParaRPr lang="el-GR" sz="4200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1ED91709-4802-4224-9212-E7C40D9F5B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2052"/>
            <a:ext cx="4937125" cy="4330148"/>
          </a:xfrm>
        </p:spPr>
      </p:pic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7F857688-DB95-4701-996E-488F379408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2054087"/>
            <a:ext cx="4937125" cy="4118113"/>
          </a:xfrm>
        </p:spPr>
      </p:pic>
    </p:spTree>
    <p:extLst>
      <p:ext uri="{BB962C8B-B14F-4D97-AF65-F5344CB8AC3E}">
        <p14:creationId xmlns:p14="http://schemas.microsoft.com/office/powerpoint/2010/main" val="2494628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303246-6568-4ACF-B398-1579DA51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/>
              <a:t>Συνέπειες των </a:t>
            </a:r>
            <a:r>
              <a:rPr lang="en-US" sz="4400" b="1" dirty="0" err="1"/>
              <a:t>clickbaits</a:t>
            </a:r>
            <a:endParaRPr lang="el-GR" sz="4400" b="1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EFD7B27-7A2C-43CD-A38D-027A57743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400" dirty="0"/>
              <a:t>ΧΡΗΣΤΗΣ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E36429-2488-4E3E-9CC1-5B24AB918A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/>
              <a:t>α) Σχηματίζει λανθασμένη άποψη για διάφορα θέματα λόγω ψευδών ή «φουσκωμένων» ειδήσεων</a:t>
            </a:r>
          </a:p>
          <a:p>
            <a:pPr marL="0" indent="0" algn="just">
              <a:buNone/>
            </a:pPr>
            <a:r>
              <a:rPr lang="el-GR" dirty="0"/>
              <a:t>β) Βομβαρδίζεται καθημερινά με άνευ ουσίας περιεχόμενο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B7FB2E0B-0D94-416B-9E73-6093946F3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400" dirty="0"/>
              <a:t>ΕΙΔΗΣΗ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6DFA9B89-30E1-4BA0-BAC2-72DE63AAAD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dirty="0"/>
              <a:t>Υποβάθμιση της ποιότητας των ειδήσεων και του περιεχομένου γενικά στο Διαδίκτυο</a:t>
            </a:r>
          </a:p>
        </p:txBody>
      </p:sp>
    </p:spTree>
    <p:extLst>
      <p:ext uri="{BB962C8B-B14F-4D97-AF65-F5344CB8AC3E}">
        <p14:creationId xmlns:p14="http://schemas.microsoft.com/office/powerpoint/2010/main" val="388565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962CF7-AD9E-4C7F-8C73-FDDEF1DB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Λύσεις υπάρχουν…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5DB5A8-8F5E-4132-B028-B285224F5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Πώς μπορούν να αντιμετωπιστούν τα </a:t>
            </a:r>
            <a:r>
              <a:rPr lang="en-US" dirty="0" err="1"/>
              <a:t>clickbaits</a:t>
            </a:r>
            <a:r>
              <a:rPr lang="el-GR" dirty="0"/>
              <a:t>;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Ποιος ο ρόλος των χρηστών;</a:t>
            </a: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8689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9E9AA3-DF7D-4467-9A55-EC0868F1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000" b="1" dirty="0"/>
              <a:t>ΑΣΚΗΣΕΙΣ</a:t>
            </a:r>
          </a:p>
        </p:txBody>
      </p:sp>
    </p:spTree>
    <p:extLst>
      <p:ext uri="{BB962C8B-B14F-4D97-AF65-F5344CB8AC3E}">
        <p14:creationId xmlns:p14="http://schemas.microsoft.com/office/powerpoint/2010/main" val="532348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96CC9C-192F-45A7-A53A-0D3FA9AF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Θαυμαστικό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834BEA5-3855-4EC6-B993-557172375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16" y="1980544"/>
            <a:ext cx="5061502" cy="197167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73E76B8-00C5-4562-8CC8-1EB83F268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15" y="4242075"/>
            <a:ext cx="4939747" cy="104775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FD715F0-F821-4571-B854-68E8F65E7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16" y="5445125"/>
            <a:ext cx="5061502" cy="104775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91F2E50-8CD7-44FA-B7BE-AB17ADF0D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9" y="3918225"/>
            <a:ext cx="5295900" cy="647700"/>
          </a:xfrm>
          <a:prstGeom prst="rect">
            <a:avLst/>
          </a:prstGeom>
        </p:spPr>
      </p:pic>
      <p:pic>
        <p:nvPicPr>
          <p:cNvPr id="17" name="Θέση περιεχομένου 16">
            <a:extLst>
              <a:ext uri="{FF2B5EF4-FFF2-40B4-BE49-F238E27FC236}">
                <a16:creationId xmlns:a16="http://schemas.microsoft.com/office/drawing/2014/main" id="{B55AB265-16FB-4FCD-B65B-078289574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9" y="1980544"/>
            <a:ext cx="5508304" cy="1448002"/>
          </a:xfr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DA7252DF-BDFC-4AE2-9E84-E35F393E9E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03443"/>
            <a:ext cx="550830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3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78FB46-2C7B-47E1-93EB-152BC9BC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 err="1"/>
              <a:t>Αποσωπητικά</a:t>
            </a:r>
            <a:endParaRPr lang="el-GR" sz="4200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E903E4D-5025-4185-B723-DA626AF9E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94" y="2097537"/>
            <a:ext cx="4550879" cy="132556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AF71333-99CC-4A20-928F-3BC4D3141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7475"/>
            <a:ext cx="5499652" cy="11525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A23D4D0-F938-4B38-BEB2-E9CB7D599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94" y="3845615"/>
            <a:ext cx="4550880" cy="132556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77113A7-1428-4845-8B4B-1A73E5A7A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94" y="5098772"/>
            <a:ext cx="4444863" cy="139410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F4B2ED7-C9BD-4682-8D7A-552F7F463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01" y="3845615"/>
            <a:ext cx="52768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59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96921-3BC4-458B-9360-DBA8C07B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Ερωτηματικό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AB03ABF-0181-4903-A344-F1FA85A4D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18" y="2293211"/>
            <a:ext cx="5281465" cy="154181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B44EC4F-8715-4412-A3FB-36A7C8EF3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19" y="4328362"/>
            <a:ext cx="5281464" cy="216451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7C729D1-6499-478D-AA25-9ED6488F0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6" y="2293212"/>
            <a:ext cx="4523341" cy="1655041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B3E36FB4-8C91-42E3-AA15-3E3727F0B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6" y="4328362"/>
            <a:ext cx="4776716" cy="216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8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8578D7-10E0-4940-AD72-257F78F48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Εισαγωγικά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C038434-9E02-49F0-805A-F4A27F181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00" y="2162969"/>
            <a:ext cx="5709410" cy="182593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D39A0EB-3407-404C-9880-A6AE96505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00" y="4521857"/>
            <a:ext cx="5709410" cy="197101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120E401-3B99-4884-BAC1-25514A43F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62" y="2162969"/>
            <a:ext cx="4829382" cy="142837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C3293CC-4154-4664-AEB3-29B6C6745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62" y="3721758"/>
            <a:ext cx="4829382" cy="142837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9ED01A86-7A59-406A-8A55-F4089D630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67" y="5280546"/>
            <a:ext cx="4829382" cy="12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8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BE5C81-1177-4144-B256-402A4F50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Αλλαγές τίτλων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E0429CE-D2D3-480A-B519-03E3402C4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1" y="1918010"/>
            <a:ext cx="5028786" cy="222992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9AB3DD8-FE21-4532-9E43-BFD4FDE35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57053"/>
            <a:ext cx="5579166" cy="211724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B8AD929-0A9D-469B-A699-816200696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9933"/>
            <a:ext cx="5579166" cy="204787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C4862BA-B778-4EE7-8474-3C65141B6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1" y="4547566"/>
            <a:ext cx="5028786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96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3B58E3-62E2-4CD8-8DD9-47F934E5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Αλλαγές τίτλων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C1A6599-382B-4ED8-AE5D-9E46ED18F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" y="2143125"/>
            <a:ext cx="5436705" cy="168675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F4744F0-4DC6-4D59-8721-2ECDA5F30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" y="4174435"/>
            <a:ext cx="5436705" cy="214685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7588136-91B3-42FE-8963-C59EB745B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613" y="2143125"/>
            <a:ext cx="5076825" cy="159585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0073853-FA43-46E9-AFFC-3641FDA0A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614" y="4174435"/>
            <a:ext cx="4897300" cy="214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0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5541F4-F5BD-42BB-A87E-E97DCA7E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Σύνταξη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285006-83CB-4059-A82D-0F9B3B580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u="sng" dirty="0"/>
              <a:t>Η έλλειψη σχετίζεται με</a:t>
            </a:r>
            <a:r>
              <a:rPr lang="el-GR" dirty="0"/>
              <a:t>:</a:t>
            </a:r>
          </a:p>
          <a:p>
            <a:pPr marL="0" indent="0" algn="just">
              <a:buNone/>
            </a:pPr>
            <a:r>
              <a:rPr lang="el-GR" dirty="0"/>
              <a:t>α) </a:t>
            </a:r>
            <a:r>
              <a:rPr lang="el-GR" dirty="0">
                <a:sym typeface="Wingdings" panose="05000000000000000000" pitchFamily="2" charset="2"/>
              </a:rPr>
              <a:t>την περιληπτική λειτουργία τους</a:t>
            </a:r>
          </a:p>
          <a:p>
            <a:pPr marL="0" indent="0" algn="just">
              <a:buNone/>
            </a:pPr>
            <a:r>
              <a:rPr lang="el-GR" dirty="0">
                <a:sym typeface="Wingdings" panose="05000000000000000000" pitchFamily="2" charset="2"/>
              </a:rPr>
              <a:t>β) την ά</a:t>
            </a:r>
            <a:r>
              <a:rPr lang="el-GR" dirty="0"/>
              <a:t>ρρητη προσπάθεια του πομπού να δελεάσει και να κατευθύνει τον αναγνώστη στην ανάγνωση του κειμένου</a:t>
            </a:r>
          </a:p>
          <a:p>
            <a:pPr marL="0" indent="0" algn="just">
              <a:buNone/>
            </a:pPr>
            <a:r>
              <a:rPr lang="el-GR" dirty="0">
                <a:sym typeface="Wingdings" panose="05000000000000000000" pitchFamily="2" charset="2"/>
              </a:rPr>
              <a:t>γ) την «</a:t>
            </a:r>
            <a:r>
              <a:rPr lang="el-GR" dirty="0"/>
              <a:t>στρατηγική εμπλοκής» του αναγνώστη </a:t>
            </a:r>
            <a:r>
              <a:rPr lang="el-GR" dirty="0">
                <a:sym typeface="Wingdings" panose="05000000000000000000" pitchFamily="2" charset="2"/>
              </a:rPr>
              <a:t> δημιουργία αίσθησης εγγύτητας ανάμεσα σε δημιουργό - αποδέκτη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102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6261B8-3F5E-4AB5-A4F0-076FD491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Τα χαρακτηριστικά της</a:t>
            </a:r>
            <a:br>
              <a:rPr lang="en-US" sz="4200" b="1" dirty="0"/>
            </a:br>
            <a:r>
              <a:rPr lang="el-GR" sz="4200" b="1" dirty="0"/>
              <a:t>γλώσσας των τίτλων</a:t>
            </a:r>
            <a:endParaRPr lang="el-GR" sz="4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FF4393-FF5E-4B56-B2EC-03D089A78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680668"/>
          </a:xfrm>
        </p:spPr>
        <p:txBody>
          <a:bodyPr/>
          <a:lstStyle/>
          <a:p>
            <a:pPr algn="just"/>
            <a:r>
              <a:rPr lang="el-GR" u="sng" dirty="0"/>
              <a:t>Ελευθερία στη σειρά των συντακτικών όρων</a:t>
            </a:r>
            <a:r>
              <a:rPr lang="el-GR" dirty="0"/>
              <a:t>: Ανατροπή της παραδοσιακής συντακτικής δομής της πρότασης (Υ+Ρ+Α/Σ)</a:t>
            </a:r>
            <a:endParaRPr lang="en-US" dirty="0"/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7C6E3C9-8C57-4A98-BC11-D280734BB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2" y="3637515"/>
            <a:ext cx="5526156" cy="285536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62822B8-6293-4B62-81B3-AFCE143F9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637515"/>
            <a:ext cx="5118652" cy="3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1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BF33C0-DB79-45A4-A994-370FA7C0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Τα χαρακτηριστικά της</a:t>
            </a:r>
            <a:br>
              <a:rPr lang="en-US" sz="4200" b="1" dirty="0"/>
            </a:br>
            <a:r>
              <a:rPr lang="el-GR" sz="4200" b="1" dirty="0"/>
              <a:t>γλώσσας των τίτλων</a:t>
            </a:r>
            <a:endParaRPr lang="el-GR" sz="42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048838B-BF4C-48C4-97E4-4535163AC4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680"/>
            <a:ext cx="4937125" cy="4269849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493ED2A1-F622-49DB-8D90-4F48DE62A0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2173357"/>
            <a:ext cx="4937125" cy="4269848"/>
          </a:xfrm>
        </p:spPr>
      </p:pic>
    </p:spTree>
    <p:extLst>
      <p:ext uri="{BB962C8B-B14F-4D97-AF65-F5344CB8AC3E}">
        <p14:creationId xmlns:p14="http://schemas.microsoft.com/office/powerpoint/2010/main" val="35405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A1A0FA-7249-4A84-B99A-14B3B132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Τα χαρακτηριστικά της</a:t>
            </a:r>
            <a:br>
              <a:rPr lang="en-US" sz="4200" b="1" dirty="0"/>
            </a:br>
            <a:r>
              <a:rPr lang="el-GR" sz="4200" b="1" dirty="0"/>
              <a:t>γλώσσας των τίτλων</a:t>
            </a:r>
            <a:endParaRPr lang="el-GR" sz="4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976FBE-C9D7-4C46-9444-EE03407FA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79"/>
            <a:ext cx="10515600" cy="4601155"/>
          </a:xfrm>
        </p:spPr>
        <p:txBody>
          <a:bodyPr>
            <a:normAutofit/>
          </a:bodyPr>
          <a:lstStyle/>
          <a:p>
            <a:pPr algn="just"/>
            <a:r>
              <a:rPr lang="el-GR" u="sng" dirty="0"/>
              <a:t>Η ελευθερία στη σειρά των συντακτικών όρων σχετίζεται με</a:t>
            </a:r>
            <a:r>
              <a:rPr lang="el-GR" dirty="0"/>
              <a:t> την πρόθεση του συντάκτη να εστιάσει σε συγκεκριμένα συστατικά της είδησης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b="1" dirty="0"/>
              <a:t>Πρόταξη του ρήματος αντί του υποκειμένου</a:t>
            </a:r>
            <a:r>
              <a:rPr lang="el-GR" dirty="0"/>
              <a:t>: έμφαση στην ενέργεια και όχι στο πρόσωπο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b="1" dirty="0"/>
              <a:t>Πρόταξη του ρήματος γενικά</a:t>
            </a:r>
            <a:r>
              <a:rPr lang="el-GR" dirty="0"/>
              <a:t>: εισάγει μια νέα, απρόβλεπτη πληροφορία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b="1" dirty="0"/>
              <a:t>Πρόταξη του υποκειμένου</a:t>
            </a:r>
            <a:r>
              <a:rPr lang="el-GR" dirty="0"/>
              <a:t>: η προσοχή του κοινού μεταφέρεται στον πρωταγωνιστή της είδησης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896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F1C850-3D4B-400B-AB79-DDB7940E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200" b="1" dirty="0"/>
              <a:t>Τα χαρακτηριστικά της</a:t>
            </a:r>
            <a:br>
              <a:rPr lang="en-US" sz="4200" b="1" dirty="0"/>
            </a:br>
            <a:r>
              <a:rPr lang="el-GR" sz="4200" b="1" dirty="0"/>
              <a:t>γλώσσας των τίτλων</a:t>
            </a:r>
            <a:endParaRPr lang="el-GR" sz="4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F7F147-AE35-483C-821F-136B671D1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2011679"/>
            <a:ext cx="11463129" cy="4627659"/>
          </a:xfrm>
        </p:spPr>
        <p:txBody>
          <a:bodyPr/>
          <a:lstStyle/>
          <a:p>
            <a:pPr algn="just"/>
            <a:r>
              <a:rPr lang="el-GR" u="sng" dirty="0"/>
              <a:t>Παράλειψη του άρθρου</a:t>
            </a:r>
            <a:r>
              <a:rPr lang="el-GR" dirty="0"/>
              <a:t>: Παράλειψη του οριστικού και λιγότερο του αόριστου άρθρου μπροστά από ουσιαστικά ή κύρια ονόματα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για λόγους συντομίας</a:t>
            </a:r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242A60A-524B-4C58-B19B-2AD9E3795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1" y="3429000"/>
            <a:ext cx="5367130" cy="306387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4E9999E-C755-4EA6-826F-9B1A1D08A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32" y="3429001"/>
            <a:ext cx="5367130" cy="306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8188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72441"/>
      </a:dk2>
      <a:lt2>
        <a:srgbClr val="E2E8E7"/>
      </a:lt2>
      <a:accent1>
        <a:srgbClr val="E7294F"/>
      </a:accent1>
      <a:accent2>
        <a:srgbClr val="D5178D"/>
      </a:accent2>
      <a:accent3>
        <a:srgbClr val="E029E7"/>
      </a:accent3>
      <a:accent4>
        <a:srgbClr val="8019D5"/>
      </a:accent4>
      <a:accent5>
        <a:srgbClr val="4F38E8"/>
      </a:accent5>
      <a:accent6>
        <a:srgbClr val="174DD5"/>
      </a:accent6>
      <a:hlink>
        <a:srgbClr val="8162C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1089</Words>
  <Application>Microsoft Office PowerPoint</Application>
  <PresentationFormat>Ευρεία οθόνη</PresentationFormat>
  <Paragraphs>132</Paragraphs>
  <Slides>48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53" baseType="lpstr">
      <vt:lpstr>Arial</vt:lpstr>
      <vt:lpstr>Century Gothic</vt:lpstr>
      <vt:lpstr>Elephant</vt:lpstr>
      <vt:lpstr>Wingdings</vt:lpstr>
      <vt:lpstr>BrushVTI</vt:lpstr>
      <vt:lpstr>ΤΜΗΜΑ ΕΠΙΚΟΙΝΩΝΙΑΣ ΚΑΙ ΨΗΦΙΑΚΩΝ ΜΕΣΩΝ ΠΑΝΕΠΙΣΤΗΜΙΟ ΔΥΤΙΚΗΣ ΜΑΚΕΔΟΝΙΑΣ</vt:lpstr>
      <vt:lpstr>Η ΡΗΤΟΡΙΚΗ ΤΩΝ ΤΙΤΛΩΝ</vt:lpstr>
      <vt:lpstr>Τα χαρακτηριστικά της γλώσσας των τίτλων</vt:lpstr>
      <vt:lpstr>Τα χαρακτηριστικά της γλώσσας των τίτλων</vt:lpstr>
      <vt:lpstr>Σύνταξη</vt:lpstr>
      <vt:lpstr>Τα χαρακτηριστικά της γλώσσας των τίτλων</vt:lpstr>
      <vt:lpstr>Τα χαρακτηριστικά της γλώσσας των τίτλων</vt:lpstr>
      <vt:lpstr>Τα χαρακτηριστικά της γλώσσας των τίτλων</vt:lpstr>
      <vt:lpstr>Τα χαρακτηριστικά της γλώσσας των τίτλων</vt:lpstr>
      <vt:lpstr>Τα χαρακτηριστικά της γλώσσας των τίτλων</vt:lpstr>
      <vt:lpstr>Τα χαρακτηριστικά της γλώσσας των τίτλων</vt:lpstr>
      <vt:lpstr>Μορφολογία των τίτλων</vt:lpstr>
      <vt:lpstr>Μορφολογία των τίτλων</vt:lpstr>
      <vt:lpstr>Μορφολογία των τίτλων</vt:lpstr>
      <vt:lpstr>Μορφολογία των τίτλων</vt:lpstr>
      <vt:lpstr>Μορφολογία των τίτλων</vt:lpstr>
      <vt:lpstr>Μορφολογία των τίτλων</vt:lpstr>
      <vt:lpstr>Μορφολογία των τίτλων</vt:lpstr>
      <vt:lpstr>Λεξιλόγιο των τίτλων</vt:lpstr>
      <vt:lpstr>Λεξιλόγιο των τίτλων</vt:lpstr>
      <vt:lpstr>Παροιμίες</vt:lpstr>
      <vt:lpstr>Παροιμίες</vt:lpstr>
      <vt:lpstr>Εκφραστικά κλισέ</vt:lpstr>
      <vt:lpstr>Πολιτικοί/κοινωνικοί τίτλοι </vt:lpstr>
      <vt:lpstr>Αθλητικοί τίτλοι</vt:lpstr>
      <vt:lpstr>Σημεία στίξης</vt:lpstr>
      <vt:lpstr>Σημεία στίξης</vt:lpstr>
      <vt:lpstr>Σημεία στίξης</vt:lpstr>
      <vt:lpstr>Λογοπαίγνια</vt:lpstr>
      <vt:lpstr>Λογοπαίγνια</vt:lpstr>
      <vt:lpstr>ΛΕΙΤΟΥΡΓΙΕΣ ΤΟΥ ΤΙΤΛΟΥ</vt:lpstr>
      <vt:lpstr>ΤΑ «ΝΑΙ» ΚΑΙ ΤΑ «ΟΧΙ» ΤΟΥ ΤΙΤΛΟΥ</vt:lpstr>
      <vt:lpstr>Σημαντικές συμβουλές για τον τίτλο</vt:lpstr>
      <vt:lpstr>Οι τίτλοι στο Διαδίκτυο</vt:lpstr>
      <vt:lpstr>Παραπλανητικοί τίτλοι - Clickbaits</vt:lpstr>
      <vt:lpstr>Χαρακτηριστικά των clickbaits</vt:lpstr>
      <vt:lpstr>Παραπλανητικοί τίτλοι - Clickbaits</vt:lpstr>
      <vt:lpstr>Παραδείγματα</vt:lpstr>
      <vt:lpstr>Παραδείγματα</vt:lpstr>
      <vt:lpstr>Συνέπειες των clickbaits</vt:lpstr>
      <vt:lpstr>Λύσεις υπάρχουν…</vt:lpstr>
      <vt:lpstr>ΑΣΚΗΣΕΙΣ</vt:lpstr>
      <vt:lpstr>Θαυμαστικό</vt:lpstr>
      <vt:lpstr>Αποσωπητικά</vt:lpstr>
      <vt:lpstr>Ερωτηματικό</vt:lpstr>
      <vt:lpstr>Εισαγωγικά</vt:lpstr>
      <vt:lpstr>Αλλαγές τίτλων</vt:lpstr>
      <vt:lpstr>Αλλαγές τίτλων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ΕΛΕΝΗ ΤΣΑΛΚΑΤΙΔΟΥ</cp:lastModifiedBy>
  <cp:revision>102</cp:revision>
  <dcterms:created xsi:type="dcterms:W3CDTF">2020-05-05T15:13:57Z</dcterms:created>
  <dcterms:modified xsi:type="dcterms:W3CDTF">2025-11-25T20:29:37Z</dcterms:modified>
</cp:coreProperties>
</file>