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7" r:id="rId3"/>
  </p:sldMasterIdLst>
  <p:sldIdLst>
    <p:sldId id="451" r:id="rId4"/>
    <p:sldId id="422" r:id="rId5"/>
    <p:sldId id="423" r:id="rId6"/>
    <p:sldId id="426" r:id="rId7"/>
    <p:sldId id="432" r:id="rId8"/>
    <p:sldId id="433" r:id="rId9"/>
    <p:sldId id="434" r:id="rId10"/>
    <p:sldId id="271" r:id="rId11"/>
    <p:sldId id="274" r:id="rId12"/>
    <p:sldId id="373" r:id="rId13"/>
    <p:sldId id="374" r:id="rId14"/>
    <p:sldId id="375" r:id="rId15"/>
    <p:sldId id="376" r:id="rId16"/>
    <p:sldId id="377" r:id="rId17"/>
    <p:sldId id="378" r:id="rId18"/>
    <p:sldId id="379" r:id="rId19"/>
    <p:sldId id="380" r:id="rId20"/>
    <p:sldId id="381" r:id="rId21"/>
    <p:sldId id="382" r:id="rId22"/>
    <p:sldId id="383" r:id="rId23"/>
    <p:sldId id="385" r:id="rId24"/>
    <p:sldId id="398" r:id="rId25"/>
    <p:sldId id="387" r:id="rId26"/>
    <p:sldId id="384" r:id="rId27"/>
    <p:sldId id="269" r:id="rId28"/>
    <p:sldId id="388" r:id="rId29"/>
    <p:sldId id="287" r:id="rId30"/>
    <p:sldId id="400" r:id="rId31"/>
    <p:sldId id="393" r:id="rId32"/>
    <p:sldId id="395" r:id="rId33"/>
    <p:sldId id="290" r:id="rId34"/>
    <p:sldId id="297" r:id="rId35"/>
    <p:sldId id="401" r:id="rId36"/>
    <p:sldId id="402" r:id="rId37"/>
    <p:sldId id="403" r:id="rId38"/>
    <p:sldId id="452" r:id="rId3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01923" y="1122363"/>
            <a:ext cx="7588155" cy="2621154"/>
          </a:xfrm>
        </p:spPr>
        <p:txBody>
          <a:bodyPr anchor="b">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77CA0979-F579-4E9B-A675-1F5ABBFF00DB}" type="datetimeFigureOut">
              <a:rPr lang="en-US" dirty="0"/>
              <a:t>11/17/2025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12648" y="548640"/>
            <a:ext cx="10515600" cy="1132258"/>
          </a:xfrm>
        </p:spPr>
        <p:txBody>
          <a:bodyPr/>
          <a:lstStyle/>
          <a:p>
            <a:r>
              <a:rPr lang="en-US" dirty="0"/>
              <a:t>Click to edit Master title style</a:t>
            </a:r>
          </a:p>
        </p:txBody>
      </p:sp>
      <p:sp>
        <p:nvSpPr>
          <p:cNvPr id="3" name="Vertical Text Placeholder 2"/>
          <p:cNvSpPr>
            <a:spLocks noGrp="1"/>
          </p:cNvSpPr>
          <p:nvPr>
            <p:ph type="body" orient="vert" idx="1"/>
          </p:nvPr>
        </p:nvSpPr>
        <p:spPr>
          <a:xfrm>
            <a:off x="612648" y="1680898"/>
            <a:ext cx="10515600" cy="449606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7E76D0F-5A12-4D0A-80B0-1A6122B61E7B}" type="datetimeFigureOut">
              <a:rPr lang="en-US" dirty="0"/>
              <a:t>11/17/2025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34888" y="578497"/>
            <a:ext cx="2047037" cy="5598466"/>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578497"/>
            <a:ext cx="8796688" cy="559846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B9E8C84-89CA-44AB-B0BE-5C91BAF75478}" type="datetimeFigureOut">
              <a:rPr lang="en-US" dirty="0"/>
              <a:t>11/17/2025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vert="horz" lIns="91440" tIns="45720" rIns="91440" bIns="45720" rtlCol="0" anchor="b">
            <a:normAutofit/>
          </a:bodyPr>
          <a:lstStyle>
            <a:lvl1pPr>
              <a:defRPr lang="en-US" sz="4000" dirty="0"/>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vert="horz" lIns="91440" tIns="45720" rIns="91440" bIns="45720" rtlCol="0">
            <a:normAutofit/>
          </a:bodyPr>
          <a:lstStyle>
            <a:lvl1pPr marL="0" indent="0">
              <a:buNone/>
              <a:defRPr lang="en-US" dirty="0"/>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12191999" cy="4986425"/>
          </a:xfrm>
          <a:blipFill dpi="0" rotWithShape="1">
            <a:blip r:embed="rId2">
              <a:alphaModFix amt="60000"/>
            </a:blip>
            <a:srcRect/>
            <a:stretch>
              <a:fillRect/>
            </a:stretch>
          </a:blipFill>
        </p:spPr>
        <p:txBody>
          <a:bodyPr/>
          <a:lstStyle>
            <a:lvl1pPr marL="0" indent="0">
              <a:buNone/>
              <a:defRPr/>
            </a:lvl1pPr>
          </a:lstStyle>
          <a:p>
            <a:r>
              <a:rPr lang="en-US" dirty="0"/>
              <a:t>.</a:t>
            </a:r>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p>
            <a:fld id="{567B50E4-2343-4B20-80BE-1605C97DFB16}" type="datetime1">
              <a:rPr lang="en-US" smtClean="0"/>
              <a:t>11/17/2025</a:t>
            </a:fld>
            <a:endParaRPr lang="en-US"/>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96444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89213" y="2514600"/>
            <a:ext cx="8915399"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hasCustomPrompt="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FE972E0-F013-4266-9434-CACE684EB8E6}"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925"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hasCustomPrompt="1"/>
          </p:nvPr>
        </p:nvSpPr>
        <p:spPr>
          <a:xfrm>
            <a:off x="2589212" y="2133600"/>
            <a:ext cx="8915400" cy="377762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FE972E0-F013-4266-9434-CACE684EB8E6}"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2058750"/>
            <a:ext cx="8915399"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hasCustomPrompt="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707C7D8-1A7B-462B-8E48-CA5E8E08BC61}"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FE972E0-F013-4266-9434-CACE684EB8E6}"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hasCustomPrompt="1"/>
          </p:nvPr>
        </p:nvSpPr>
        <p:spPr>
          <a:xfrm>
            <a:off x="2589212" y="2133600"/>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hasCustomPrompt="1"/>
          </p:nvPr>
        </p:nvSpPr>
        <p:spPr>
          <a:xfrm>
            <a:off x="7190747" y="2126222"/>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707C7D8-1A7B-462B-8E48-CA5E8E08BC61}"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FE972E0-F013-4266-9434-CACE684EB8E6}"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hasCustomPrompt="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hasCustomPrompt="1"/>
          </p:nvPr>
        </p:nvSpPr>
        <p:spPr>
          <a:xfrm>
            <a:off x="2589212" y="2548966"/>
            <a:ext cx="4342893"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hasCustomPrompt="1"/>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hasCustomPrompt="1"/>
          </p:nvPr>
        </p:nvSpPr>
        <p:spPr>
          <a:xfrm>
            <a:off x="7166957" y="2545738"/>
            <a:ext cx="4338674"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707C7D8-1A7B-462B-8E48-CA5E8E08BC61}" type="datetimeFigureOut">
              <a:rPr lang="en-US" smtClean="0"/>
              <a:t>11/17/2025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FE972E0-F013-4266-9434-CACE684EB8E6}"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707C7D8-1A7B-462B-8E48-CA5E8E08BC61}" type="datetimeFigureOut">
              <a:rPr lang="en-US" smtClean="0"/>
              <a:t>11/17/2025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FE972E0-F013-4266-9434-CACE684EB8E6}"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7C7D8-1A7B-462B-8E48-CA5E8E08BC61}" type="datetimeFigureOut">
              <a:rPr lang="en-US" smtClean="0"/>
              <a:t>11/17/2025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FE972E0-F013-4266-9434-CACE684EB8E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3E7156E-175E-4DBA-9D21-B772C320F342}" type="datetimeFigureOut">
              <a:rPr lang="en-US" dirty="0"/>
              <a:t>11/17/2025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446088"/>
            <a:ext cx="3505199"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hasCustomPrompt="1"/>
          </p:nvPr>
        </p:nvSpPr>
        <p:spPr>
          <a:xfrm>
            <a:off x="6323012" y="446088"/>
            <a:ext cx="5181600" cy="5414963"/>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hasCustomPrompt="1"/>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FE972E0-F013-4266-9434-CACE684EB8E6}"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3" y="4800600"/>
            <a:ext cx="8915400"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hasCustomPrompt="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hasCustomPrompt="1"/>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609600"/>
            <a:ext cx="8915399"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hasCustomPrompt="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707C7D8-1A7B-462B-8E48-CA5E8E08BC61}"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FE972E0-F013-4266-9434-CACE684EB8E6}"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hasCustomPrompt="1"/>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hasCustomPrompt="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707C7D8-1A7B-462B-8E48-CA5E8E08BC61}"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FE972E0-F013-4266-9434-CACE684EB8E6}"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3" y="2438400"/>
            <a:ext cx="8915400"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hasCustomPrompt="1"/>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627407"/>
            <a:ext cx="8915399"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hasCustomPrompt="1"/>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hasCustomPrompt="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FE972E0-F013-4266-9434-CACE684EB8E6}"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294812" y="627405"/>
            <a:ext cx="2207601"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hasCustomPrompt="1"/>
          </p:nvPr>
        </p:nvSpPr>
        <p:spPr>
          <a:xfrm>
            <a:off x="2589212" y="627405"/>
            <a:ext cx="6477000" cy="528381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FE972E0-F013-4266-9434-CACE684EB8E6}"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hasCustomPrompt="1"/>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11/17/2025</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4043234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381" y="553616"/>
            <a:ext cx="8273140" cy="4008859"/>
          </a:xfrm>
        </p:spPr>
        <p:txBody>
          <a:bodyPr anchor="t">
            <a:normAutofit/>
          </a:bodyPr>
          <a:lstStyle>
            <a:lvl1pPr>
              <a:defRPr sz="5400" cap="all" baseline="0"/>
            </a:lvl1pPr>
          </a:lstStyle>
          <a:p>
            <a:r>
              <a:rPr lang="en-US" dirty="0"/>
              <a:t>Click to edit Master title style</a:t>
            </a:r>
          </a:p>
        </p:txBody>
      </p:sp>
      <p:sp>
        <p:nvSpPr>
          <p:cNvPr id="3" name="Text Placeholder 2"/>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4895F6E-3D02-4292-95D1-C62B3126321B}" type="datetimeFigureOut">
              <a:rPr lang="en-US" dirty="0"/>
              <a:t>11/17/2025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idx="1" hasCustomPrompt="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11/17/2025</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3565480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p:cNvSpPr>
            <a:spLocks noGrp="1"/>
          </p:cNvSpPr>
          <p:nvPr>
            <p:ph type="dt" sz="half" idx="10"/>
          </p:nvPr>
        </p:nvSpPr>
        <p:spPr/>
        <p:txBody>
          <a:bodyPr/>
          <a:lstStyle/>
          <a:p>
            <a:fld id="{6BBE9F3B-AB5A-400D-AE7C-AA75907FE355}" type="datetimeFigureOut">
              <a:rPr lang="en-US" smtClean="0"/>
              <a:t>11/17/2025</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3572053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sz="half" idx="1" hasCustomPrompt="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p:cNvSpPr>
            <a:spLocks noGrp="1"/>
          </p:cNvSpPr>
          <p:nvPr>
            <p:ph sz="half" idx="2" hasCustomPrompt="1"/>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p:cNvSpPr>
            <a:spLocks noGrp="1"/>
          </p:cNvSpPr>
          <p:nvPr>
            <p:ph type="dt" sz="half" idx="10"/>
          </p:nvPr>
        </p:nvSpPr>
        <p:spPr/>
        <p:txBody>
          <a:bodyPr/>
          <a:lstStyle/>
          <a:p>
            <a:fld id="{6BBE9F3B-AB5A-400D-AE7C-AA75907FE355}" type="datetimeFigureOut">
              <a:rPr lang="en-US" smtClean="0"/>
              <a:t>11/17/2025</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617939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p:cNvSpPr>
            <a:spLocks noGrp="1"/>
          </p:cNvSpPr>
          <p:nvPr>
            <p:ph sz="half" idx="2" hasCustomPrompt="1"/>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p:cNvSpPr>
            <a:spLocks noGrp="1"/>
          </p:cNvSpPr>
          <p:nvPr>
            <p:ph sz="quarter" idx="4" hasCustomPrompt="1"/>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p:cNvSpPr>
            <a:spLocks noGrp="1"/>
          </p:cNvSpPr>
          <p:nvPr>
            <p:ph type="dt" sz="half" idx="10"/>
          </p:nvPr>
        </p:nvSpPr>
        <p:spPr/>
        <p:txBody>
          <a:bodyPr/>
          <a:lstStyle/>
          <a:p>
            <a:fld id="{6BBE9F3B-AB5A-400D-AE7C-AA75907FE355}" type="datetimeFigureOut">
              <a:rPr lang="en-US" smtClean="0"/>
              <a:t>11/17/2025</a:t>
            </a:fld>
            <a:endParaRPr lang="en-US"/>
          </a:p>
        </p:txBody>
      </p:sp>
      <p:sp>
        <p:nvSpPr>
          <p:cNvPr id="8" name="Θέση υποσέλιδου 7"/>
          <p:cNvSpPr>
            <a:spLocks noGrp="1"/>
          </p:cNvSpPr>
          <p:nvPr>
            <p:ph type="ftr" sz="quarter" idx="11"/>
          </p:nvPr>
        </p:nvSpPr>
        <p:spPr/>
        <p:txBody>
          <a:bodyPr/>
          <a:lstStyle/>
          <a:p>
            <a:endParaRPr lang="en-US"/>
          </a:p>
        </p:txBody>
      </p:sp>
      <p:sp>
        <p:nvSpPr>
          <p:cNvPr id="9" name="Θέση αριθμού διαφάνειας 8"/>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210521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ημερομηνίας 2"/>
          <p:cNvSpPr>
            <a:spLocks noGrp="1"/>
          </p:cNvSpPr>
          <p:nvPr>
            <p:ph type="dt" sz="half" idx="10"/>
          </p:nvPr>
        </p:nvSpPr>
        <p:spPr/>
        <p:txBody>
          <a:bodyPr/>
          <a:lstStyle/>
          <a:p>
            <a:fld id="{6BBE9F3B-AB5A-400D-AE7C-AA75907FE355}" type="datetimeFigureOut">
              <a:rPr lang="en-US" smtClean="0"/>
              <a:t>11/17/2025</a:t>
            </a:fld>
            <a:endParaRPr lang="en-US"/>
          </a:p>
        </p:txBody>
      </p:sp>
      <p:sp>
        <p:nvSpPr>
          <p:cNvPr id="4" name="Θέση υποσέλιδου 3"/>
          <p:cNvSpPr>
            <a:spLocks noGrp="1"/>
          </p:cNvSpPr>
          <p:nvPr>
            <p:ph type="ftr" sz="quarter" idx="11"/>
          </p:nvPr>
        </p:nvSpPr>
        <p:spPr/>
        <p:txBody>
          <a:bodyPr/>
          <a:lstStyle/>
          <a:p>
            <a:endParaRPr lang="en-US"/>
          </a:p>
        </p:txBody>
      </p:sp>
      <p:sp>
        <p:nvSpPr>
          <p:cNvPr id="5" name="Θέση αριθμού διαφάνειας 4"/>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1779830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BBE9F3B-AB5A-400D-AE7C-AA75907FE355}" type="datetimeFigureOut">
              <a:rPr lang="en-US" smtClean="0"/>
              <a:t>11/17/2025</a:t>
            </a:fld>
            <a:endParaRPr lang="en-US"/>
          </a:p>
        </p:txBody>
      </p:sp>
      <p:sp>
        <p:nvSpPr>
          <p:cNvPr id="3" name="Θέση υποσέλιδου 2"/>
          <p:cNvSpPr>
            <a:spLocks noGrp="1"/>
          </p:cNvSpPr>
          <p:nvPr>
            <p:ph type="ftr" sz="quarter" idx="11"/>
          </p:nvPr>
        </p:nvSpPr>
        <p:spPr/>
        <p:txBody>
          <a:bodyPr/>
          <a:lstStyle/>
          <a:p>
            <a:endParaRPr lang="en-US"/>
          </a:p>
        </p:txBody>
      </p:sp>
      <p:sp>
        <p:nvSpPr>
          <p:cNvPr id="4" name="Θέση αριθμού διαφάνειας 3"/>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3608363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p:cNvSpPr>
            <a:spLocks noGrp="1"/>
          </p:cNvSpPr>
          <p:nvPr>
            <p:ph type="dt" sz="half" idx="10"/>
          </p:nvPr>
        </p:nvSpPr>
        <p:spPr/>
        <p:txBody>
          <a:bodyPr/>
          <a:lstStyle/>
          <a:p>
            <a:fld id="{6BBE9F3B-AB5A-400D-AE7C-AA75907FE355}" type="datetimeFigureOut">
              <a:rPr lang="en-US" smtClean="0"/>
              <a:t>11/17/2025</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3519254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p:cNvSpPr>
            <a:spLocks noGrp="1"/>
          </p:cNvSpPr>
          <p:nvPr>
            <p:ph type="dt" sz="half" idx="10"/>
          </p:nvPr>
        </p:nvSpPr>
        <p:spPr/>
        <p:txBody>
          <a:bodyPr/>
          <a:lstStyle/>
          <a:p>
            <a:fld id="{6BBE9F3B-AB5A-400D-AE7C-AA75907FE355}" type="datetimeFigureOut">
              <a:rPr lang="en-US" smtClean="0"/>
              <a:t>11/17/2025</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4075384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p:cNvSpPr>
            <a:spLocks noGrp="1"/>
          </p:cNvSpPr>
          <p:nvPr>
            <p:ph type="body" orient="vert" idx="1" hasCustomPrompt="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11/17/2025</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3914475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hasCustomPrompt="1"/>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p:cNvSpPr>
            <a:spLocks noGrp="1"/>
          </p:cNvSpPr>
          <p:nvPr>
            <p:ph type="body" orient="vert" idx="1" hasCustomPrompt="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11/17/2025</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2874550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548640"/>
            <a:ext cx="10741152" cy="1132258"/>
          </a:xfrm>
        </p:spPr>
        <p:txBody>
          <a:bodyPr/>
          <a:lstStyle/>
          <a:p>
            <a:r>
              <a:rPr lang="en-US" dirty="0"/>
              <a:t>Click to edit Master title style</a:t>
            </a:r>
          </a:p>
        </p:txBody>
      </p:sp>
      <p:sp>
        <p:nvSpPr>
          <p:cNvPr id="3" name="Content Placeholder 2"/>
          <p:cNvSpPr>
            <a:spLocks noGrp="1"/>
          </p:cNvSpPr>
          <p:nvPr>
            <p:ph sz="half" idx="1"/>
          </p:nvPr>
        </p:nvSpPr>
        <p:spPr>
          <a:xfrm>
            <a:off x="612648"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DCB5ACB-D10C-44A8-9570-124370F4CB38}" type="datetimeFigureOut">
              <a:rPr lang="en-US" dirty="0"/>
              <a:t>11/17/2025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47396"/>
            <a:ext cx="10745788" cy="1143292"/>
          </a:xfrm>
        </p:spPr>
        <p:txBody>
          <a:bodyPr/>
          <a:lstStyle/>
          <a:p>
            <a:r>
              <a:rPr lang="en-US" dirty="0"/>
              <a:t>Click to edit Master title style</a:t>
            </a:r>
          </a:p>
        </p:txBody>
      </p:sp>
      <p:sp>
        <p:nvSpPr>
          <p:cNvPr id="3" name="Text Placeholder 2"/>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386894"/>
            <a:ext cx="5157787" cy="37650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199" y="2386894"/>
            <a:ext cx="5183189" cy="37650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AB8D84F4-0E7A-4BDE-98C6-AE68FB974645}" type="datetimeFigureOut">
              <a:rPr lang="en-US" dirty="0"/>
              <a:t>11/17/2025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BEFF1D8-9801-4C4B-92F3-66C9A863BD74}" type="datetimeFigureOut">
              <a:rPr lang="en-US" dirty="0"/>
              <a:t>11/17/2025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1FE8FD-B23E-4E1A-83EF-0847EBEA0105}" type="datetimeFigureOut">
              <a:rPr lang="en-US" dirty="0"/>
              <a:t>11/17/2025</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7160" y="553616"/>
            <a:ext cx="3595634" cy="1757505"/>
          </a:xfrm>
        </p:spPr>
        <p:txBody>
          <a:bodyPr anchor="t">
            <a:normAutofit/>
          </a:bodyPr>
          <a:lstStyle>
            <a:lvl1pPr>
              <a:defRPr sz="2800"/>
            </a:lvl1pPr>
          </a:lstStyle>
          <a:p>
            <a:r>
              <a:rPr lang="en-US" dirty="0"/>
              <a:t>Click to edit Master title style</a:t>
            </a:r>
          </a:p>
        </p:txBody>
      </p:sp>
      <p:sp>
        <p:nvSpPr>
          <p:cNvPr id="3" name="Content Placeholder 2"/>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DDF891E-A7C2-465C-AD39-8EDCB0F58E3C}" type="datetimeFigureOut">
              <a:rPr lang="en-US" dirty="0"/>
              <a:t>11/17/2025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557784"/>
            <a:ext cx="3595634" cy="2212313"/>
          </a:xfrm>
        </p:spPr>
        <p:txBody>
          <a:bodyPr anchor="t">
            <a:normAutofit/>
          </a:bodyPr>
          <a:lstStyle>
            <a:lvl1pPr>
              <a:defRPr sz="2800"/>
            </a:lvl1pPr>
          </a:lstStyle>
          <a:p>
            <a:r>
              <a:rPr lang="en-US" dirty="0"/>
              <a:t>Click to edit Master title style</a:t>
            </a:r>
          </a:p>
        </p:txBody>
      </p:sp>
      <p:sp>
        <p:nvSpPr>
          <p:cNvPr id="3" name="Picture Placeholder 2"/>
          <p:cNvSpPr>
            <a:spLocks noGrp="1" noChangeAspect="1"/>
          </p:cNvSpPr>
          <p:nvPr>
            <p:ph type="pic" idx="1"/>
          </p:nvPr>
        </p:nvSpPr>
        <p:spPr>
          <a:xfrm>
            <a:off x="5063319" y="657103"/>
            <a:ext cx="6483687" cy="555590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F39F93E5-AFB6-485C-8E3C-32F92A07875F}" type="datetimeFigureOut">
              <a:rPr lang="en-US" dirty="0"/>
              <a:t>11/17/2025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CC057153-B650-4DEB-B370-79DDCFDCE93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3A332BE1-279E-4118-9FE3-7952B079A510}" type="datetimeFigureOut">
              <a:rPr lang="en-US" dirty="0"/>
              <a:t>11/17/2025</a:t>
            </a:fld>
            <a:endParaRPr lang="en-US" dirty="0"/>
          </a:p>
        </p:txBody>
      </p:sp>
      <p:sp>
        <p:nvSpPr>
          <p:cNvPr id="5" name="Footer Placeholder 4"/>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dirty="0"/>
              <a:t>
              </a:t>
            </a:r>
          </a:p>
        </p:txBody>
      </p:sp>
      <p:sp>
        <p:nvSpPr>
          <p:cNvPr id="6" name="Slide Number Placeholder 5"/>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9" r:id="rId12"/>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707C7D8-1A7B-462B-8E48-CA5E8E08BC61}" type="datetimeFigureOut">
              <a:rPr lang="en-US" smtClean="0"/>
              <a:t>11/17/2025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FE972E0-F013-4266-9434-CACE684EB8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BE9F3B-AB5A-400D-AE7C-AA75907FE355}" type="datetimeFigureOut">
              <a:rPr lang="en-US" smtClean="0"/>
              <a:t>11/17/2025</a:t>
            </a:fld>
            <a:endParaRPr lang="en-US"/>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22BE8-CE67-43FD-8072-4532538FDAED}" type="slidenum">
              <a:rPr lang="en-US" smtClean="0"/>
              <a:t>‹#›</a:t>
            </a:fld>
            <a:endParaRPr lang="en-US"/>
          </a:p>
        </p:txBody>
      </p:sp>
    </p:spTree>
    <p:extLst>
      <p:ext uri="{BB962C8B-B14F-4D97-AF65-F5344CB8AC3E}">
        <p14:creationId xmlns:p14="http://schemas.microsoft.com/office/powerpoint/2010/main" val="202078282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ff02240@uowm.gr" TargetMode="External"/><Relationship Id="rId2" Type="http://schemas.openxmlformats.org/officeDocument/2006/relationships/hyperlink" Target="mailto:tsalkatidou@yahoo.com" TargetMode="Externa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CA27AA6-5BA6-3B80-D850-4EAAF26BBDE1}"/>
              </a:ext>
            </a:extLst>
          </p:cNvPr>
          <p:cNvSpPr>
            <a:spLocks noGrp="1"/>
          </p:cNvSpPr>
          <p:nvPr>
            <p:ph type="ctrTitle"/>
          </p:nvPr>
        </p:nvSpPr>
        <p:spPr>
          <a:xfrm>
            <a:off x="365761" y="4539726"/>
            <a:ext cx="6841864" cy="1913275"/>
          </a:xfrm>
        </p:spPr>
        <p:txBody>
          <a:bodyPr>
            <a:normAutofit fontScale="90000"/>
          </a:bodyPr>
          <a:lstStyle/>
          <a:p>
            <a:pPr algn="ctr"/>
            <a:r>
              <a:rPr lang="el-GR" dirty="0">
                <a:solidFill>
                  <a:schemeClr val="tx2"/>
                </a:solidFill>
              </a:rPr>
              <a:t>ΤΜΗΜΑ ΕΠΙΚΟΙΝΩΝΙΑΣ ΚΑΙ ΨΗΦΙΑΚΩΝ ΜΕΣΩΝ</a:t>
            </a:r>
            <a:br>
              <a:rPr lang="el-GR" dirty="0">
                <a:solidFill>
                  <a:schemeClr val="tx2"/>
                </a:solidFill>
              </a:rPr>
            </a:br>
            <a:r>
              <a:rPr lang="el-GR" dirty="0">
                <a:solidFill>
                  <a:schemeClr val="tx2"/>
                </a:solidFill>
              </a:rPr>
              <a:t>ΠΑΝΕΠΙΣΤΗΜΙΟ ΔΥΤΙΚΗΣ ΜΑΚΕΔΟΝΙΑΣ</a:t>
            </a:r>
            <a:endParaRPr lang="en-US" dirty="0"/>
          </a:p>
        </p:txBody>
      </p:sp>
      <p:sp>
        <p:nvSpPr>
          <p:cNvPr id="12" name="Subtitle 2">
            <a:extLst>
              <a:ext uri="{FF2B5EF4-FFF2-40B4-BE49-F238E27FC236}">
                <a16:creationId xmlns:a16="http://schemas.microsoft.com/office/drawing/2014/main" id="{5E0C23AB-01EE-8DC9-62B9-3EE684716957}"/>
              </a:ext>
            </a:extLst>
          </p:cNvPr>
          <p:cNvSpPr>
            <a:spLocks noGrp="1"/>
          </p:cNvSpPr>
          <p:nvPr>
            <p:ph type="subTitle" idx="1"/>
          </p:nvPr>
        </p:nvSpPr>
        <p:spPr>
          <a:xfrm>
            <a:off x="7078532" y="4539727"/>
            <a:ext cx="4747708" cy="1913276"/>
          </a:xfrm>
        </p:spPr>
        <p:txBody>
          <a:bodyPr>
            <a:normAutofit/>
          </a:bodyPr>
          <a:lstStyle/>
          <a:p>
            <a:pPr algn="r"/>
            <a:r>
              <a:rPr lang="el-GR" sz="2300" dirty="0">
                <a:solidFill>
                  <a:schemeClr val="tx2"/>
                </a:solidFill>
              </a:rPr>
              <a:t>ΕΙΣΑΓΩΓΗ ΣΤΗ ΔΗΜΟΣΙΟΓΡΑΦΙΑ</a:t>
            </a:r>
            <a:br>
              <a:rPr lang="el-GR" sz="2300" dirty="0">
                <a:solidFill>
                  <a:schemeClr val="tx2"/>
                </a:solidFill>
              </a:rPr>
            </a:br>
            <a:r>
              <a:rPr lang="el-GR" sz="2300" dirty="0">
                <a:solidFill>
                  <a:schemeClr val="tx2"/>
                </a:solidFill>
              </a:rPr>
              <a:t>Διδάσκουσα: ΕΛΕΝΗ ΤΣΑΛΚΑΤΙΔΟΥ</a:t>
            </a:r>
            <a:br>
              <a:rPr lang="en-US" sz="2300" dirty="0">
                <a:solidFill>
                  <a:schemeClr val="tx2"/>
                </a:solidFill>
              </a:rPr>
            </a:br>
            <a:r>
              <a:rPr lang="en-US" sz="2300" dirty="0">
                <a:solidFill>
                  <a:schemeClr val="tx2"/>
                </a:solidFill>
                <a:hlinkClick r:id="rId2"/>
              </a:rPr>
              <a:t>tsalkatidou@yahoo.com</a:t>
            </a:r>
            <a:r>
              <a:rPr lang="en-US" sz="2300" dirty="0">
                <a:solidFill>
                  <a:schemeClr val="tx2"/>
                </a:solidFill>
              </a:rPr>
              <a:t>, </a:t>
            </a:r>
            <a:r>
              <a:rPr lang="en-US" sz="2300" dirty="0">
                <a:solidFill>
                  <a:schemeClr val="tx2"/>
                </a:solidFill>
                <a:hlinkClick r:id="rId3"/>
              </a:rPr>
              <a:t>aff02240@uowm.gr</a:t>
            </a:r>
            <a:r>
              <a:rPr lang="en-US" sz="2300" dirty="0">
                <a:solidFill>
                  <a:schemeClr val="tx2"/>
                </a:solidFill>
              </a:rPr>
              <a:t> </a:t>
            </a:r>
            <a:endParaRPr lang="en-US" sz="2300" dirty="0"/>
          </a:p>
        </p:txBody>
      </p:sp>
      <p:pic>
        <p:nvPicPr>
          <p:cNvPr id="5" name="Εικόνα 4" descr="Εικόνα που περιέχει καρτούν, ζωγραφιά, clipart, στιγμιότυπο οθόνης&#10;&#10;Το περιεχόμενο που δημιουργείται από AI ενδέχεται να είναι εσφαλμένο.">
            <a:extLst>
              <a:ext uri="{FF2B5EF4-FFF2-40B4-BE49-F238E27FC236}">
                <a16:creationId xmlns:a16="http://schemas.microsoft.com/office/drawing/2014/main" id="{6DFBB28F-5808-1AC4-E6C9-8951833063A8}"/>
              </a:ext>
            </a:extLst>
          </p:cNvPr>
          <p:cNvPicPr>
            <a:picLocks noChangeAspect="1"/>
          </p:cNvPicPr>
          <p:nvPr/>
        </p:nvPicPr>
        <p:blipFill>
          <a:blip r:embed="rId4">
            <a:extLst>
              <a:ext uri="{28A0092B-C50C-407E-A947-70E740481C1C}">
                <a14:useLocalDpi xmlns:a14="http://schemas.microsoft.com/office/drawing/2010/main" val="0"/>
              </a:ext>
            </a:extLst>
          </a:blip>
          <a:srcRect t="18336" b="8955"/>
          <a:stretch>
            <a:fillRect/>
          </a:stretch>
        </p:blipFill>
        <p:spPr>
          <a:xfrm>
            <a:off x="20" y="11"/>
            <a:ext cx="12191979" cy="4389109"/>
          </a:xfrm>
          <a:prstGeom prst="rect">
            <a:avLst/>
          </a:prstGeom>
          <a:noFill/>
        </p:spPr>
      </p:pic>
    </p:spTree>
    <p:extLst>
      <p:ext uri="{BB962C8B-B14F-4D97-AF65-F5344CB8AC3E}">
        <p14:creationId xmlns:p14="http://schemas.microsoft.com/office/powerpoint/2010/main" val="1337486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b="1"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b="1" dirty="0">
                <a:effectLst/>
                <a:latin typeface="Aptos" panose="020B0004020202020204" pitchFamily="34" charset="0"/>
                <a:ea typeface="Times New Roman" panose="02020603050405020304" pitchFamily="18" charset="0"/>
                <a:cs typeface="Times New Roman" panose="02020603050405020304" pitchFamily="18" charset="0"/>
              </a:rPr>
            </a:b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1920 - 1950</a:t>
            </a:r>
            <a:endParaRPr lang="en-US" altLang="en-US" sz="2800" b="1"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r>
              <a:rPr kumimoji="0" lang="el-GR" sz="3200" b="0" i="0" u="none" strike="noStrike" kern="1200" cap="none" spc="-20" normalizeH="0" baseline="0" noProof="0" dirty="0">
                <a:ln>
                  <a:noFill/>
                </a:ln>
                <a:solidFill>
                  <a:prstClr val="black"/>
                </a:solidFill>
                <a:effectLst/>
                <a:uLnTx/>
                <a:uFillTx/>
                <a:latin typeface="Aptos" panose="020B0004020202020204" pitchFamily="34" charset="0"/>
              </a:rPr>
              <a:t>Μουσικοί Διαγωνισμοί</a:t>
            </a:r>
            <a:endParaRPr kumimoji="0" lang="el-GR" altLang="en-US" sz="3200" b="0" i="0" u="none" strike="noStrike" kern="1200" cap="none" spc="-20" normalizeH="0" baseline="0" noProof="0" dirty="0">
              <a:ln>
                <a:noFill/>
              </a:ln>
              <a:solidFill>
                <a:prstClr val="black"/>
              </a:solidFill>
              <a:effectLst/>
              <a:uLnTx/>
              <a:uFillTx/>
              <a:latin typeface="Aptos" panose="020B0004020202020204" pitchFamily="34" charset="0"/>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l-GR" altLang="en-US" sz="1400" b="0" i="0" u="none" strike="noStrike" kern="1200" cap="none" spc="-20" normalizeH="0" baseline="0" noProof="0" dirty="0">
              <a:ln>
                <a:noFill/>
              </a:ln>
              <a:solidFill>
                <a:prstClr val="black"/>
              </a:solidFill>
              <a:effectLst/>
              <a:uLnTx/>
              <a:uFillTx/>
              <a:latin typeface="Calibri"/>
              <a:ea typeface="+mn-ea"/>
              <a:cs typeface="+mn-cs"/>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516880" y="1134142"/>
            <a:ext cx="5770939" cy="4565617"/>
          </a:xfrm>
          <a:prstGeom prst="rect">
            <a:avLst/>
          </a:prstGeom>
          <a:effectLst/>
        </p:spPr>
      </p:pic>
    </p:spTree>
    <p:extLst>
      <p:ext uri="{BB962C8B-B14F-4D97-AF65-F5344CB8AC3E}">
        <p14:creationId xmlns:p14="http://schemas.microsoft.com/office/powerpoint/2010/main" val="202805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b="1"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b="1" dirty="0">
                <a:effectLst/>
                <a:latin typeface="Aptos" panose="020B0004020202020204" pitchFamily="34" charset="0"/>
                <a:ea typeface="Times New Roman" panose="02020603050405020304" pitchFamily="18" charset="0"/>
                <a:cs typeface="Times New Roman" panose="02020603050405020304" pitchFamily="18" charset="0"/>
              </a:rPr>
            </a:b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1920 - 1950</a:t>
            </a:r>
            <a:endParaRPr lang="en-US" altLang="en-US" sz="2800" b="1"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r>
              <a:rPr kumimoji="0" lang="en-US" altLang="en-US" sz="3200" b="0" i="0" u="none" strike="noStrike" kern="1200" cap="none" spc="-20" normalizeH="0" baseline="0" noProof="0" dirty="0">
                <a:ln>
                  <a:noFill/>
                </a:ln>
                <a:solidFill>
                  <a:prstClr val="black"/>
                </a:solidFill>
                <a:effectLst/>
                <a:uLnTx/>
                <a:uFillTx/>
                <a:latin typeface="Aptos" panose="020B0004020202020204" pitchFamily="34" charset="0"/>
              </a:rPr>
              <a:t>Talent Shows</a:t>
            </a:r>
            <a:endParaRPr kumimoji="0" lang="el-GR" altLang="en-US" sz="3200" b="0" i="0" u="none" strike="noStrike" kern="1200" cap="none" spc="-20" normalizeH="0" baseline="0" noProof="0" dirty="0">
              <a:ln>
                <a:noFill/>
              </a:ln>
              <a:solidFill>
                <a:prstClr val="black"/>
              </a:solidFill>
              <a:effectLst/>
              <a:uLnTx/>
              <a:uFillTx/>
              <a:latin typeface="Aptos" panose="020B0004020202020204" pitchFamily="34" charset="0"/>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l-GR" altLang="en-US" sz="1400" b="0" i="0" u="none" strike="noStrike" kern="1200" cap="none" spc="-20" normalizeH="0" baseline="0" noProof="0" dirty="0">
              <a:ln>
                <a:noFill/>
              </a:ln>
              <a:solidFill>
                <a:prstClr val="black"/>
              </a:solidFill>
              <a:effectLst/>
              <a:uLnTx/>
              <a:uFillTx/>
              <a:latin typeface="Calibri"/>
              <a:ea typeface="+mn-ea"/>
              <a:cs typeface="+mn-cs"/>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516880" y="1134142"/>
            <a:ext cx="5770939" cy="4565616"/>
          </a:xfrm>
          <a:prstGeom prst="rect">
            <a:avLst/>
          </a:prstGeom>
          <a:effectLst/>
        </p:spPr>
      </p:pic>
    </p:spTree>
    <p:extLst>
      <p:ext uri="{BB962C8B-B14F-4D97-AF65-F5344CB8AC3E}">
        <p14:creationId xmlns:p14="http://schemas.microsoft.com/office/powerpoint/2010/main" val="235758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b="1"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b="1" dirty="0">
                <a:effectLst/>
                <a:latin typeface="Aptos" panose="020B0004020202020204" pitchFamily="34" charset="0"/>
                <a:ea typeface="Times New Roman" panose="02020603050405020304" pitchFamily="18" charset="0"/>
                <a:cs typeface="Times New Roman" panose="02020603050405020304" pitchFamily="18" charset="0"/>
              </a:rPr>
            </a:b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1920 - 1950</a:t>
            </a:r>
            <a:endParaRPr lang="en-US" altLang="en-US" sz="2800" b="1"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r>
              <a:rPr kumimoji="0" lang="el-GR" altLang="en-US" sz="3200" b="0" i="0" u="none" strike="noStrike" kern="1200" cap="none" spc="-20" normalizeH="0" baseline="0" noProof="0" dirty="0">
                <a:ln>
                  <a:noFill/>
                </a:ln>
                <a:solidFill>
                  <a:prstClr val="black"/>
                </a:solidFill>
                <a:effectLst/>
                <a:uLnTx/>
                <a:uFillTx/>
                <a:latin typeface="Aptos" panose="020B0004020202020204" pitchFamily="34" charset="0"/>
              </a:rPr>
              <a:t>Κουίζ και παιχνίδια</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l-GR" altLang="en-US" sz="1400" b="0" i="0" u="none" strike="noStrike" kern="1200" cap="none" spc="-20" normalizeH="0" baseline="0" noProof="0" dirty="0">
              <a:ln>
                <a:noFill/>
              </a:ln>
              <a:solidFill>
                <a:prstClr val="black"/>
              </a:solidFill>
              <a:effectLst/>
              <a:uLnTx/>
              <a:uFillTx/>
              <a:latin typeface="Calibri"/>
              <a:ea typeface="+mn-ea"/>
              <a:cs typeface="+mn-cs"/>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516880" y="1134142"/>
            <a:ext cx="5770938" cy="4565616"/>
          </a:xfrm>
          <a:prstGeom prst="rect">
            <a:avLst/>
          </a:prstGeom>
          <a:effectLst/>
        </p:spPr>
      </p:pic>
    </p:spTree>
    <p:extLst>
      <p:ext uri="{BB962C8B-B14F-4D97-AF65-F5344CB8AC3E}">
        <p14:creationId xmlns:p14="http://schemas.microsoft.com/office/powerpoint/2010/main" val="425260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b="1"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b="1" dirty="0">
                <a:effectLst/>
                <a:latin typeface="Aptos" panose="020B0004020202020204" pitchFamily="34" charset="0"/>
                <a:ea typeface="Times New Roman" panose="02020603050405020304" pitchFamily="18" charset="0"/>
                <a:cs typeface="Times New Roman" panose="02020603050405020304" pitchFamily="18" charset="0"/>
              </a:rPr>
            </a:b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1920 - 1950</a:t>
            </a:r>
            <a:endParaRPr lang="en-US" altLang="en-US" sz="2800" b="1"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r>
              <a:rPr kumimoji="0" lang="el-GR" altLang="en-US" sz="3200" b="0" i="0" u="none" strike="noStrike" kern="1200" cap="none" spc="-20" normalizeH="0" baseline="0" noProof="0" dirty="0">
                <a:ln>
                  <a:noFill/>
                </a:ln>
                <a:solidFill>
                  <a:prstClr val="black"/>
                </a:solidFill>
                <a:effectLst/>
                <a:uLnTx/>
                <a:uFillTx/>
                <a:latin typeface="Aptos" panose="020B0004020202020204" pitchFamily="34" charset="0"/>
              </a:rPr>
              <a:t>Ραδιοφωνικές σαπουνόπερες</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l-GR" altLang="en-US" sz="1400" b="0" i="0" u="none" strike="noStrike" kern="1200" cap="none" spc="-20" normalizeH="0" baseline="0" noProof="0" dirty="0">
              <a:ln>
                <a:noFill/>
              </a:ln>
              <a:solidFill>
                <a:prstClr val="black"/>
              </a:solidFill>
              <a:effectLst/>
              <a:uLnTx/>
              <a:uFillTx/>
              <a:latin typeface="Calibri"/>
              <a:ea typeface="+mn-ea"/>
              <a:cs typeface="+mn-cs"/>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646276" y="1229032"/>
            <a:ext cx="5770938" cy="4565615"/>
          </a:xfrm>
          <a:prstGeom prst="rect">
            <a:avLst/>
          </a:prstGeom>
          <a:effectLst/>
        </p:spPr>
      </p:pic>
    </p:spTree>
    <p:extLst>
      <p:ext uri="{BB962C8B-B14F-4D97-AF65-F5344CB8AC3E}">
        <p14:creationId xmlns:p14="http://schemas.microsoft.com/office/powerpoint/2010/main" val="257612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b="1"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b="1" dirty="0">
                <a:effectLst/>
                <a:latin typeface="Aptos" panose="020B0004020202020204" pitchFamily="34" charset="0"/>
                <a:ea typeface="Times New Roman" panose="02020603050405020304" pitchFamily="18" charset="0"/>
                <a:cs typeface="Times New Roman" panose="02020603050405020304" pitchFamily="18" charset="0"/>
              </a:rPr>
            </a:b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1920 - 1950</a:t>
            </a:r>
            <a:endParaRPr lang="en-US" altLang="en-US" sz="2800" b="1"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r>
              <a:rPr kumimoji="0" lang="el-GR" altLang="en-US" sz="3200" b="0" i="0" u="none" strike="noStrike" kern="1200" cap="none" spc="-20" normalizeH="0" baseline="0" noProof="0" dirty="0">
                <a:ln>
                  <a:noFill/>
                </a:ln>
                <a:solidFill>
                  <a:prstClr val="black"/>
                </a:solidFill>
                <a:effectLst/>
                <a:uLnTx/>
                <a:uFillTx/>
                <a:latin typeface="Aptos" panose="020B0004020202020204" pitchFamily="34" charset="0"/>
              </a:rPr>
              <a:t>Κωμικές σειρές</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l-GR" altLang="en-US" sz="1400" b="0" i="0" u="none" strike="noStrike" kern="1200" cap="none" spc="-20" normalizeH="0" baseline="0" noProof="0" dirty="0">
              <a:ln>
                <a:noFill/>
              </a:ln>
              <a:solidFill>
                <a:prstClr val="black"/>
              </a:solidFill>
              <a:effectLst/>
              <a:uLnTx/>
              <a:uFillTx/>
              <a:latin typeface="Calibri"/>
              <a:ea typeface="+mn-ea"/>
              <a:cs typeface="+mn-cs"/>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rotWithShape="1">
          <a:blip r:embed="rId2">
            <a:extLst>
              <a:ext uri="{28A0092B-C50C-407E-A947-70E740481C1C}">
                <a14:useLocalDpi xmlns:a14="http://schemas.microsoft.com/office/drawing/2010/main" val="0"/>
              </a:ext>
            </a:extLst>
          </a:blip>
          <a:srcRect l="19894"/>
          <a:stretch/>
        </p:blipFill>
        <p:spPr>
          <a:xfrm>
            <a:off x="5628640" y="658414"/>
            <a:ext cx="5588057" cy="5518864"/>
          </a:xfrm>
          <a:prstGeom prst="rect">
            <a:avLst/>
          </a:prstGeom>
          <a:effectLst/>
        </p:spPr>
      </p:pic>
    </p:spTree>
    <p:extLst>
      <p:ext uri="{BB962C8B-B14F-4D97-AF65-F5344CB8AC3E}">
        <p14:creationId xmlns:p14="http://schemas.microsoft.com/office/powerpoint/2010/main" val="131538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b="1"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b="1" dirty="0">
                <a:effectLst/>
                <a:latin typeface="Aptos" panose="020B0004020202020204" pitchFamily="34" charset="0"/>
                <a:ea typeface="Times New Roman" panose="02020603050405020304" pitchFamily="18" charset="0"/>
                <a:cs typeface="Times New Roman" panose="02020603050405020304" pitchFamily="18" charset="0"/>
              </a:rPr>
            </a:b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1920 - 1950</a:t>
            </a:r>
            <a:endParaRPr lang="en-US" altLang="en-US" sz="2800" b="1"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r>
              <a:rPr kumimoji="0" lang="el-GR" altLang="en-US" sz="3200" b="0" i="0" u="none" strike="noStrike" kern="1200" cap="none" spc="-20" normalizeH="0" baseline="0" noProof="0" dirty="0">
                <a:ln>
                  <a:noFill/>
                </a:ln>
                <a:solidFill>
                  <a:prstClr val="black"/>
                </a:solidFill>
                <a:effectLst/>
                <a:uLnTx/>
                <a:uFillTx/>
                <a:latin typeface="Aptos" panose="020B0004020202020204" pitchFamily="34" charset="0"/>
              </a:rPr>
              <a:t>Γυναικείες εκπομπές (μόδας,</a:t>
            </a:r>
            <a:r>
              <a:rPr kumimoji="0" lang="en-US" altLang="en-US" sz="3200" b="0" i="0" u="none" strike="noStrike" kern="1200" cap="none" spc="-20" normalizeH="0" baseline="0" noProof="0" dirty="0">
                <a:ln>
                  <a:noFill/>
                </a:ln>
                <a:solidFill>
                  <a:prstClr val="black"/>
                </a:solidFill>
                <a:effectLst/>
                <a:uLnTx/>
                <a:uFillTx/>
                <a:latin typeface="Aptos" panose="020B0004020202020204" pitchFamily="34" charset="0"/>
              </a:rPr>
              <a:t> </a:t>
            </a:r>
            <a:r>
              <a:rPr kumimoji="0" lang="el-GR" altLang="en-US" sz="3200" b="0" i="0" u="none" strike="noStrike" kern="1200" cap="none" spc="-20" normalizeH="0" baseline="0" noProof="0" dirty="0">
                <a:ln>
                  <a:noFill/>
                </a:ln>
                <a:solidFill>
                  <a:prstClr val="black"/>
                </a:solidFill>
                <a:effectLst/>
                <a:uLnTx/>
                <a:uFillTx/>
                <a:latin typeface="Aptos" panose="020B0004020202020204" pitchFamily="34" charset="0"/>
              </a:rPr>
              <a:t>ομορφιάς, μαγειρικής, συμβουλευτικής)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l-GR" altLang="en-US" sz="1400" b="0" i="0" u="none" strike="noStrike" kern="1200" cap="none" spc="-20" normalizeH="0" baseline="0" noProof="0" dirty="0">
              <a:ln>
                <a:noFill/>
              </a:ln>
              <a:solidFill>
                <a:prstClr val="black"/>
              </a:solidFill>
              <a:effectLst/>
              <a:uLnTx/>
              <a:uFillTx/>
              <a:latin typeface="Calibri"/>
              <a:ea typeface="+mn-ea"/>
              <a:cs typeface="+mn-cs"/>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rotWithShape="1">
          <a:blip r:embed="rId2">
            <a:extLst>
              <a:ext uri="{28A0092B-C50C-407E-A947-70E740481C1C}">
                <a14:useLocalDpi xmlns:a14="http://schemas.microsoft.com/office/drawing/2010/main" val="0"/>
              </a:ext>
            </a:extLst>
          </a:blip>
          <a:srcRect l="18540" r="9947"/>
          <a:stretch/>
        </p:blipFill>
        <p:spPr>
          <a:xfrm>
            <a:off x="6035040" y="796092"/>
            <a:ext cx="4744777" cy="5249106"/>
          </a:xfrm>
          <a:prstGeom prst="rect">
            <a:avLst/>
          </a:prstGeom>
          <a:effectLst/>
        </p:spPr>
      </p:pic>
    </p:spTree>
    <p:extLst>
      <p:ext uri="{BB962C8B-B14F-4D97-AF65-F5344CB8AC3E}">
        <p14:creationId xmlns:p14="http://schemas.microsoft.com/office/powerpoint/2010/main" val="323638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b="1"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b="1" dirty="0">
                <a:effectLst/>
                <a:latin typeface="Aptos" panose="020B0004020202020204" pitchFamily="34" charset="0"/>
                <a:ea typeface="Times New Roman" panose="02020603050405020304" pitchFamily="18" charset="0"/>
                <a:cs typeface="Times New Roman" panose="02020603050405020304" pitchFamily="18" charset="0"/>
              </a:rPr>
            </a:b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1920 - 1950</a:t>
            </a:r>
            <a:endParaRPr lang="en-US" altLang="en-US" sz="2800" b="1"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l-GR"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ptos" panose="020B0004020202020204" pitchFamily="34" charset="0"/>
              </a:rPr>
              <a:t>Αθλητικές</a:t>
            </a:r>
            <a:r>
              <a:rPr kumimoji="0" lang="en-US" sz="3200" b="0" i="0" u="none" strike="noStrike" kern="1200" cap="none" spc="0" normalizeH="0" baseline="0" noProof="0" dirty="0">
                <a:ln>
                  <a:noFill/>
                </a:ln>
                <a:solidFill>
                  <a:prstClr val="black"/>
                </a:solidFill>
                <a:effectLst/>
                <a:uLnTx/>
                <a:uFillTx/>
                <a:latin typeface="Aptos" panose="020B0004020202020204" pitchFamily="34" charset="0"/>
              </a:rPr>
              <a:t> </a:t>
            </a:r>
            <a:r>
              <a:rPr kumimoji="0" lang="en-US" sz="3200" b="0" i="0" u="none" strike="noStrike" kern="1200" cap="none" spc="0" normalizeH="0" baseline="0" noProof="0" dirty="0" err="1">
                <a:ln>
                  <a:noFill/>
                </a:ln>
                <a:solidFill>
                  <a:prstClr val="black"/>
                </a:solidFill>
                <a:effectLst/>
                <a:uLnTx/>
                <a:uFillTx/>
                <a:latin typeface="Aptos" panose="020B0004020202020204" pitchFamily="34" charset="0"/>
              </a:rPr>
              <a:t>εκ</a:t>
            </a:r>
            <a:r>
              <a:rPr kumimoji="0" lang="en-US" sz="3200" b="0" i="0" u="none" strike="noStrike" kern="1200" cap="none" spc="0" normalizeH="0" baseline="0" noProof="0" dirty="0">
                <a:ln>
                  <a:noFill/>
                </a:ln>
                <a:solidFill>
                  <a:prstClr val="black"/>
                </a:solidFill>
                <a:effectLst/>
                <a:uLnTx/>
                <a:uFillTx/>
                <a:latin typeface="Aptos" panose="020B0004020202020204" pitchFamily="34" charset="0"/>
              </a:rPr>
              <a:t>πομπές</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l-GR" altLang="en-US" sz="1400" b="0" i="0" u="none" strike="noStrike" kern="1200" cap="none" spc="-20" normalizeH="0" baseline="0" noProof="0" dirty="0">
              <a:ln>
                <a:noFill/>
              </a:ln>
              <a:solidFill>
                <a:prstClr val="black"/>
              </a:solidFill>
              <a:effectLst/>
              <a:uLnTx/>
              <a:uFillTx/>
              <a:latin typeface="Calibri"/>
              <a:ea typeface="+mn-ea"/>
              <a:cs typeface="+mn-cs"/>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rotWithShape="1">
          <a:blip r:embed="rId2">
            <a:extLst>
              <a:ext uri="{28A0092B-C50C-407E-A947-70E740481C1C}">
                <a14:useLocalDpi xmlns:a14="http://schemas.microsoft.com/office/drawing/2010/main" val="0"/>
              </a:ext>
            </a:extLst>
          </a:blip>
          <a:srcRect l="19910" r="14244" b="5831"/>
          <a:stretch/>
        </p:blipFill>
        <p:spPr>
          <a:xfrm>
            <a:off x="6045200" y="773122"/>
            <a:ext cx="4785417" cy="5414318"/>
          </a:xfrm>
          <a:prstGeom prst="rect">
            <a:avLst/>
          </a:prstGeom>
          <a:effectLst/>
        </p:spPr>
      </p:pic>
    </p:spTree>
    <p:extLst>
      <p:ext uri="{BB962C8B-B14F-4D97-AF65-F5344CB8AC3E}">
        <p14:creationId xmlns:p14="http://schemas.microsoft.com/office/powerpoint/2010/main" val="384809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b="1"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b="1" dirty="0">
                <a:effectLst/>
                <a:latin typeface="Aptos" panose="020B0004020202020204" pitchFamily="34" charset="0"/>
                <a:ea typeface="Times New Roman" panose="02020603050405020304" pitchFamily="18" charset="0"/>
                <a:cs typeface="Times New Roman" panose="02020603050405020304" pitchFamily="18" charset="0"/>
              </a:rPr>
            </a:b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1920 - 1950</a:t>
            </a:r>
            <a:endParaRPr lang="en-US" altLang="en-US" sz="2800" b="1"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l-GR"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l-GR" sz="3200" b="0" i="0" u="none" strike="noStrike" kern="1200" cap="none" spc="0" normalizeH="0" baseline="0" noProof="0" dirty="0">
                <a:ln>
                  <a:noFill/>
                </a:ln>
                <a:solidFill>
                  <a:prstClr val="black"/>
                </a:solidFill>
                <a:effectLst/>
                <a:uLnTx/>
                <a:uFillTx/>
                <a:latin typeface="Aptos" panose="020B0004020202020204" pitchFamily="34" charset="0"/>
              </a:rPr>
              <a:t>Ενημερωτικές</a:t>
            </a:r>
            <a:r>
              <a:rPr kumimoji="0" lang="en-US" sz="3200" b="0" i="0" u="none" strike="noStrike" kern="1200" cap="none" spc="0" normalizeH="0" baseline="0" noProof="0" dirty="0">
                <a:ln>
                  <a:noFill/>
                </a:ln>
                <a:solidFill>
                  <a:prstClr val="black"/>
                </a:solidFill>
                <a:effectLst/>
                <a:uLnTx/>
                <a:uFillTx/>
                <a:latin typeface="Aptos" panose="020B0004020202020204" pitchFamily="34" charset="0"/>
              </a:rPr>
              <a:t> </a:t>
            </a:r>
            <a:r>
              <a:rPr kumimoji="0" lang="en-US" sz="3200" b="0" i="0" u="none" strike="noStrike" kern="1200" cap="none" spc="0" normalizeH="0" baseline="0" noProof="0" dirty="0" err="1">
                <a:ln>
                  <a:noFill/>
                </a:ln>
                <a:solidFill>
                  <a:prstClr val="black"/>
                </a:solidFill>
                <a:effectLst/>
                <a:uLnTx/>
                <a:uFillTx/>
                <a:latin typeface="Aptos" panose="020B0004020202020204" pitchFamily="34" charset="0"/>
              </a:rPr>
              <a:t>εκ</a:t>
            </a:r>
            <a:r>
              <a:rPr kumimoji="0" lang="en-US" sz="3200" b="0" i="0" u="none" strike="noStrike" kern="1200" cap="none" spc="0" normalizeH="0" baseline="0" noProof="0" dirty="0">
                <a:ln>
                  <a:noFill/>
                </a:ln>
                <a:solidFill>
                  <a:prstClr val="black"/>
                </a:solidFill>
                <a:effectLst/>
                <a:uLnTx/>
                <a:uFillTx/>
                <a:latin typeface="Aptos" panose="020B0004020202020204" pitchFamily="34" charset="0"/>
              </a:rPr>
              <a:t>πομπές</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l-GR" altLang="en-US" sz="1400" b="0" i="0" u="none" strike="noStrike" kern="1200" cap="none" spc="-20" normalizeH="0" baseline="0" noProof="0" dirty="0">
              <a:ln>
                <a:noFill/>
              </a:ln>
              <a:solidFill>
                <a:prstClr val="black"/>
              </a:solidFill>
              <a:effectLst/>
              <a:uLnTx/>
              <a:uFillTx/>
              <a:latin typeface="Calibri"/>
              <a:ea typeface="+mn-ea"/>
              <a:cs typeface="+mn-cs"/>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rotWithShape="1">
          <a:blip r:embed="rId2">
            <a:extLst>
              <a:ext uri="{28A0092B-C50C-407E-A947-70E740481C1C}">
                <a14:useLocalDpi xmlns:a14="http://schemas.microsoft.com/office/drawing/2010/main" val="0"/>
              </a:ext>
            </a:extLst>
          </a:blip>
          <a:srcRect l="15050" r="15050"/>
          <a:stretch/>
        </p:blipFill>
        <p:spPr>
          <a:xfrm>
            <a:off x="6045200" y="773122"/>
            <a:ext cx="4785417" cy="5414318"/>
          </a:xfrm>
          <a:prstGeom prst="rect">
            <a:avLst/>
          </a:prstGeom>
          <a:effectLst/>
        </p:spPr>
      </p:pic>
    </p:spTree>
    <p:extLst>
      <p:ext uri="{BB962C8B-B14F-4D97-AF65-F5344CB8AC3E}">
        <p14:creationId xmlns:p14="http://schemas.microsoft.com/office/powerpoint/2010/main" val="150820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b="1"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b="1" dirty="0">
                <a:effectLst/>
                <a:latin typeface="Aptos" panose="020B0004020202020204" pitchFamily="34" charset="0"/>
                <a:ea typeface="Times New Roman" panose="02020603050405020304" pitchFamily="18" charset="0"/>
                <a:cs typeface="Times New Roman" panose="02020603050405020304" pitchFamily="18" charset="0"/>
              </a:rPr>
            </a:b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1920 - 19</a:t>
            </a:r>
            <a:r>
              <a:rPr lang="el-GR" sz="2800" dirty="0">
                <a:effectLst/>
                <a:latin typeface="Aptos" panose="020B0004020202020204" pitchFamily="34" charset="0"/>
                <a:ea typeface="Times New Roman" panose="02020603050405020304" pitchFamily="18" charset="0"/>
                <a:cs typeface="Times New Roman" panose="02020603050405020304" pitchFamily="18" charset="0"/>
              </a:rPr>
              <a:t>50</a:t>
            </a:r>
            <a:endParaRPr lang="en-US" altLang="en-US" sz="2800"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l-GR" sz="3200" b="0" i="0" u="none" strike="noStrike" kern="1200" cap="none" spc="0" normalizeH="0" baseline="0" noProof="0" dirty="0">
                <a:ln>
                  <a:noFill/>
                </a:ln>
                <a:solidFill>
                  <a:prstClr val="black"/>
                </a:solidFill>
                <a:effectLst/>
                <a:uLnTx/>
                <a:uFillTx/>
                <a:latin typeface="Aptos" panose="020B0004020202020204" pitchFamily="34" charset="0"/>
              </a:rPr>
              <a:t>Σειρές δράσης - Γκανγκστερικές</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l-GR" altLang="en-US" sz="1400" b="0" i="0" u="none" strike="noStrike" kern="1200" cap="none" spc="-20" normalizeH="0" baseline="0" noProof="0" dirty="0">
              <a:ln>
                <a:noFill/>
              </a:ln>
              <a:solidFill>
                <a:prstClr val="black"/>
              </a:solidFill>
              <a:effectLst/>
              <a:uLnTx/>
              <a:uFillTx/>
              <a:latin typeface="Calibri"/>
              <a:ea typeface="+mn-ea"/>
              <a:cs typeface="+mn-cs"/>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rotWithShape="1">
          <a:blip r:embed="rId2">
            <a:extLst>
              <a:ext uri="{28A0092B-C50C-407E-A947-70E740481C1C}">
                <a14:useLocalDpi xmlns:a14="http://schemas.microsoft.com/office/drawing/2010/main" val="0"/>
              </a:ext>
            </a:extLst>
          </a:blip>
          <a:srcRect l="20547" r="20547"/>
          <a:stretch/>
        </p:blipFill>
        <p:spPr>
          <a:xfrm>
            <a:off x="6228051" y="702002"/>
            <a:ext cx="4785417" cy="5414318"/>
          </a:xfrm>
          <a:prstGeom prst="rect">
            <a:avLst/>
          </a:prstGeom>
          <a:effectLst/>
        </p:spPr>
      </p:pic>
    </p:spTree>
    <p:extLst>
      <p:ext uri="{BB962C8B-B14F-4D97-AF65-F5344CB8AC3E}">
        <p14:creationId xmlns:p14="http://schemas.microsoft.com/office/powerpoint/2010/main" val="12086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648929" y="497186"/>
            <a:ext cx="3476031" cy="1433213"/>
          </a:xfrm>
        </p:spPr>
        <p:txBody>
          <a:bodyPr vert="horz" lIns="91440" tIns="45720" rIns="91440" bIns="45720" rtlCol="0" anchor="ctr">
            <a:normAutofit fontScale="90000"/>
          </a:bodyPr>
          <a:lstStyle/>
          <a:p>
            <a:pPr algn="ctr">
              <a:lnSpc>
                <a:spcPct val="120000"/>
              </a:lnSpc>
            </a:pP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Χ</a:t>
            </a:r>
            <a:r>
              <a:rPr lang="el-GR" sz="2800" b="1" dirty="0">
                <a:latin typeface="Aptos" panose="020B0004020202020204" pitchFamily="34" charset="0"/>
                <a:ea typeface="Times New Roman" panose="02020603050405020304" pitchFamily="18" charset="0"/>
                <a:cs typeface="Times New Roman" panose="02020603050405020304" pitchFamily="18" charset="0"/>
              </a:rPr>
              <a:t>ρυσή εποχή</a:t>
            </a: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 του ραδιοφώνου:</a:t>
            </a:r>
            <a:br>
              <a:rPr lang="el-GR" sz="2800" b="1" dirty="0">
                <a:effectLst/>
                <a:latin typeface="Aptos" panose="020B0004020202020204" pitchFamily="34" charset="0"/>
                <a:ea typeface="Times New Roman" panose="02020603050405020304" pitchFamily="18" charset="0"/>
                <a:cs typeface="Times New Roman" panose="02020603050405020304" pitchFamily="18" charset="0"/>
              </a:rPr>
            </a:br>
            <a:r>
              <a:rPr lang="el-GR" sz="2800" b="1" dirty="0">
                <a:effectLst/>
                <a:latin typeface="Aptos" panose="020B0004020202020204" pitchFamily="34" charset="0"/>
                <a:ea typeface="Times New Roman" panose="02020603050405020304" pitchFamily="18" charset="0"/>
                <a:cs typeface="Times New Roman" panose="02020603050405020304" pitchFamily="18" charset="0"/>
              </a:rPr>
              <a:t>1920 - 1950</a:t>
            </a:r>
            <a:endParaRPr lang="en-US" altLang="en-US" sz="2800" b="1" kern="1200" dirty="0">
              <a:solidFill>
                <a:schemeClr val="tx1"/>
              </a:solidFill>
              <a:latin typeface="Aptos" panose="020B0004020202020204" pitchFamily="34" charset="0"/>
            </a:endParaRPr>
          </a:p>
        </p:txBody>
      </p:sp>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3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l-GR" sz="3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ptos" panose="020B0004020202020204" pitchFamily="34" charset="0"/>
              </a:rPr>
              <a:t>Σασπ</a:t>
            </a:r>
            <a:r>
              <a:rPr kumimoji="0" lang="en-US" sz="3200" b="0" i="0" u="none" strike="noStrike" kern="1200" cap="none" spc="0" normalizeH="0" baseline="0" noProof="0" dirty="0" err="1">
                <a:ln>
                  <a:noFill/>
                </a:ln>
                <a:solidFill>
                  <a:prstClr val="black"/>
                </a:solidFill>
                <a:effectLst/>
                <a:uLnTx/>
                <a:uFillTx/>
                <a:latin typeface="Aptos" panose="020B0004020202020204" pitchFamily="34" charset="0"/>
              </a:rPr>
              <a:t>ένς</a:t>
            </a:r>
            <a:endParaRPr kumimoji="0" lang="el-GR" altLang="en-US" sz="1400" b="0" i="0" u="none" strike="noStrike" kern="1200" cap="none" spc="-20" normalizeH="0" baseline="0" noProof="0" dirty="0">
              <a:ln>
                <a:noFill/>
              </a:ln>
              <a:solidFill>
                <a:prstClr val="black"/>
              </a:solidFill>
              <a:effectLst/>
              <a:uLnTx/>
              <a:uFillTx/>
              <a:latin typeface="Aptos" panose="020B0004020202020204" pitchFamily="34" charset="0"/>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rotWithShape="1">
          <a:blip r:embed="rId2">
            <a:extLst>
              <a:ext uri="{28A0092B-C50C-407E-A947-70E740481C1C}">
                <a14:useLocalDpi xmlns:a14="http://schemas.microsoft.com/office/drawing/2010/main" val="0"/>
              </a:ext>
            </a:extLst>
          </a:blip>
          <a:srcRect l="22610" t="-1877" r="-7378" b="1877"/>
          <a:stretch/>
        </p:blipFill>
        <p:spPr>
          <a:xfrm>
            <a:off x="5720080" y="702002"/>
            <a:ext cx="5801360" cy="5414318"/>
          </a:xfrm>
          <a:prstGeom prst="rect">
            <a:avLst/>
          </a:prstGeom>
          <a:effectLst/>
        </p:spPr>
      </p:pic>
    </p:spTree>
    <p:extLst>
      <p:ext uri="{BB962C8B-B14F-4D97-AF65-F5344CB8AC3E}">
        <p14:creationId xmlns:p14="http://schemas.microsoft.com/office/powerpoint/2010/main" val="46451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4" name="Rectangle 23"/>
          <p:cNvSpPr>
            <a:spLocks noGrp="1" noRot="1" noChangeAspect="1" noMove="1" noResize="1" noEditPoints="1" noAdjustHandles="1" noChangeArrowheads="1" noChangeShapeType="1" noTextEdit="1"/>
          </p:cNvSpPr>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6" name="Group 25"/>
          <p:cNvGrpSpPr>
            <a:grpSpLocks noGrp="1" noUngrp="1" noRot="1" noChangeAspect="1" noMove="1" noResize="1"/>
          </p:cNvGrpSpPr>
          <p:nvPr/>
        </p:nvGrpSpPr>
        <p:grpSpPr>
          <a:xfrm>
            <a:off x="4836169" y="228600"/>
            <a:ext cx="2851523" cy="6638625"/>
            <a:chOff x="2487613" y="285750"/>
            <a:chExt cx="2428875" cy="5654676"/>
          </a:xfrm>
        </p:grpSpPr>
        <p:sp>
          <p:nvSpPr>
            <p:cNvPr id="2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3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3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3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0" name="Group 39"/>
          <p:cNvGrpSpPr>
            <a:grpSpLocks noGrp="1" noUngrp="1" noRot="1" noChangeAspect="1" noMove="1" noResize="1"/>
          </p:cNvGrpSpPr>
          <p:nvPr/>
        </p:nvGrpSpPr>
        <p:grpSpPr>
          <a:xfrm>
            <a:off x="4677117" y="-786"/>
            <a:ext cx="2356675" cy="6854040"/>
            <a:chOff x="6627813" y="194833"/>
            <a:chExt cx="1952625" cy="5678918"/>
          </a:xfrm>
        </p:grpSpPr>
        <p:sp>
          <p:nvSpPr>
            <p:cNvPr id="4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4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4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4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4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4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5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5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Τίτλος 1"/>
          <p:cNvSpPr>
            <a:spLocks noGrp="1"/>
          </p:cNvSpPr>
          <p:nvPr>
            <p:ph type="title"/>
          </p:nvPr>
        </p:nvSpPr>
        <p:spPr>
          <a:xfrm>
            <a:off x="6483096" y="624110"/>
            <a:ext cx="5021516" cy="1280890"/>
          </a:xfrm>
        </p:spPr>
        <p:txBody>
          <a:bodyPr>
            <a:normAutofit/>
          </a:bodyPr>
          <a:lstStyle/>
          <a:p>
            <a:r>
              <a:rPr lang="el-GR" dirty="0">
                <a:latin typeface="Aptos"/>
              </a:rPr>
              <a:t>Σε προηγούμενο μάθημα…</a:t>
            </a:r>
          </a:p>
        </p:txBody>
      </p:sp>
      <p:sp>
        <p:nvSpPr>
          <p:cNvPr id="54" name="Rectangle 53"/>
          <p:cNvSpPr>
            <a:spLocks noGrp="1" noRot="1" noChangeAspect="1" noMove="1" noResize="1" noEditPoints="1" noAdjustHandles="1" noChangeArrowheads="1" noChangeShapeType="1" noTextEdit="1"/>
          </p:cNvSpPr>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6" name="Freeform 11"/>
          <p:cNvSpPr>
            <a:spLocks noGrp="1" noRot="1" noChangeAspect="1" noMove="1" noResize="1" noEditPoints="1" noAdjustHandles="1" noChangeArrowheads="1" noChangeShapeType="1" noTextEdit="1"/>
          </p:cNvSpPr>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7" name="Θέση περιεχομένου 6" descr="Οι πρώτες προσπάθειες επαγγελματικής οργάνωσης των δημοσιογράφων -  Χανιώτικα Νέα"/>
          <p:cNvPicPr>
            <a:picLocks noChangeAspect="1"/>
          </p:cNvPicPr>
          <p:nvPr/>
        </p:nvPicPr>
        <p:blipFill>
          <a:blip r:embed="rId2"/>
          <a:srcRect l="10519" r="51169"/>
          <a:stretch>
            <a:fillRect/>
          </a:stretch>
        </p:blipFill>
        <p:spPr>
          <a:xfrm>
            <a:off x="-1555" y="1731"/>
            <a:ext cx="4671091" cy="6858000"/>
          </a:xfrm>
          <a:prstGeom prst="rect">
            <a:avLst/>
          </a:prstGeom>
        </p:spPr>
      </p:pic>
      <p:sp>
        <p:nvSpPr>
          <p:cNvPr id="16" name="Content Placeholder 15"/>
          <p:cNvSpPr>
            <a:spLocks noGrp="1"/>
          </p:cNvSpPr>
          <p:nvPr>
            <p:ph idx="1"/>
          </p:nvPr>
        </p:nvSpPr>
        <p:spPr>
          <a:xfrm>
            <a:off x="6438191" y="2133600"/>
            <a:ext cx="5066419" cy="3777622"/>
          </a:xfrm>
        </p:spPr>
        <p:txBody>
          <a:bodyPr vert="horz" lIns="91440" tIns="45720" rIns="91440" bIns="45720" rtlCol="0" anchor="t">
            <a:noAutofit/>
          </a:bodyPr>
          <a:lstStyle/>
          <a:p>
            <a:pPr marL="0" indent="0" algn="just">
              <a:lnSpc>
                <a:spcPct val="150000"/>
              </a:lnSpc>
              <a:buNone/>
            </a:pPr>
            <a:r>
              <a:rPr lang="en-US" sz="1900" dirty="0">
                <a:latin typeface="Aptos"/>
              </a:rPr>
              <a:t>Η </a:t>
            </a:r>
            <a:r>
              <a:rPr lang="en-US" sz="1900" dirty="0" err="1">
                <a:latin typeface="Aptos"/>
              </a:rPr>
              <a:t>έντυ</a:t>
            </a:r>
            <a:r>
              <a:rPr lang="en-US" sz="1900" dirty="0">
                <a:latin typeface="Aptos"/>
              </a:rPr>
              <a:t>πη δημοσιογραφία αφορά </a:t>
            </a:r>
            <a:r>
              <a:rPr lang="el-GR" sz="1900" dirty="0">
                <a:latin typeface="Aptos"/>
              </a:rPr>
              <a:t>σ</a:t>
            </a:r>
            <a:r>
              <a:rPr lang="en-US" sz="1900" dirty="0" err="1">
                <a:latin typeface="Aptos"/>
              </a:rPr>
              <a:t>τη</a:t>
            </a:r>
            <a:r>
              <a:rPr lang="en-US" sz="1900" dirty="0">
                <a:latin typeface="Aptos"/>
              </a:rPr>
              <a:t> </a:t>
            </a:r>
            <a:r>
              <a:rPr lang="en-US" sz="1900" dirty="0" err="1">
                <a:latin typeface="Aptos"/>
              </a:rPr>
              <a:t>δημοσίευση</a:t>
            </a:r>
            <a:r>
              <a:rPr lang="en-US" sz="1900" dirty="0">
                <a:latin typeface="Aptos"/>
              </a:rPr>
              <a:t> </a:t>
            </a:r>
            <a:r>
              <a:rPr lang="en-US" sz="1900" dirty="0" err="1">
                <a:latin typeface="Aptos"/>
              </a:rPr>
              <a:t>ειδήσεων</a:t>
            </a:r>
            <a:r>
              <a:rPr lang="en-US" sz="1900" dirty="0">
                <a:latin typeface="Aptos"/>
              </a:rPr>
              <a:t>, </a:t>
            </a:r>
            <a:r>
              <a:rPr lang="en-US" sz="1900" dirty="0" err="1">
                <a:latin typeface="Aptos"/>
              </a:rPr>
              <a:t>άρθρων</a:t>
            </a:r>
            <a:r>
              <a:rPr lang="en-US" sz="1900" dirty="0">
                <a:latin typeface="Aptos"/>
              </a:rPr>
              <a:t> και </a:t>
            </a:r>
            <a:r>
              <a:rPr lang="en-US" sz="1900" dirty="0" err="1">
                <a:latin typeface="Aptos"/>
              </a:rPr>
              <a:t>ρε</a:t>
            </a:r>
            <a:r>
              <a:rPr lang="en-US" sz="1900" dirty="0">
                <a:latin typeface="Aptos"/>
              </a:rPr>
              <a:t>πορτάζ σε έντυπα μέσα, όπως εφημερίδες και περιοδικά. </a:t>
            </a:r>
            <a:r>
              <a:rPr lang="en-US" sz="1900" dirty="0" err="1">
                <a:latin typeface="Aptos"/>
              </a:rPr>
              <a:t>Πριν</a:t>
            </a:r>
            <a:r>
              <a:rPr lang="en-US" sz="1900" dirty="0">
                <a:latin typeface="Aptos"/>
              </a:rPr>
              <a:t> </a:t>
            </a:r>
            <a:r>
              <a:rPr lang="en-US" sz="1900" dirty="0" err="1">
                <a:latin typeface="Aptos"/>
              </a:rPr>
              <a:t>την</a:t>
            </a:r>
            <a:r>
              <a:rPr lang="en-US" sz="1900" dirty="0">
                <a:latin typeface="Aptos"/>
              </a:rPr>
              <a:t> </a:t>
            </a:r>
            <a:r>
              <a:rPr lang="en-US" sz="1900" dirty="0" err="1">
                <a:latin typeface="Aptos"/>
              </a:rPr>
              <a:t>έλευση</a:t>
            </a:r>
            <a:r>
              <a:rPr lang="en-US" sz="1900" dirty="0">
                <a:latin typeface="Aptos"/>
              </a:rPr>
              <a:t> </a:t>
            </a:r>
            <a:r>
              <a:rPr lang="en-US" sz="1900" dirty="0" err="1">
                <a:latin typeface="Aptos"/>
              </a:rPr>
              <a:t>του</a:t>
            </a:r>
            <a:r>
              <a:rPr lang="en-US" sz="1900" dirty="0">
                <a:latin typeface="Aptos"/>
              </a:rPr>
              <a:t> </a:t>
            </a:r>
            <a:r>
              <a:rPr lang="en-US" sz="1900" dirty="0" err="1">
                <a:latin typeface="Aptos"/>
              </a:rPr>
              <a:t>δι</a:t>
            </a:r>
            <a:r>
              <a:rPr lang="en-US" sz="1900" dirty="0">
                <a:latin typeface="Aptos"/>
              </a:rPr>
              <a:t>αδικτύου, η έντυπη δημοσιογραφία ήταν η κύρια πηγή ενημέρωσης του κοινού, καλύπτοντας θέματα από την πολιτική και την οικονομία έως τον αθλητισμό και την ψυχαγωγία.</a:t>
            </a:r>
            <a:endParaRPr lang="el-GR" sz="1900" dirty="0">
              <a:latin typeface="Apto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88E489-4100-030B-72B4-8B6F4D9062BD}"/>
              </a:ext>
            </a:extLst>
          </p:cNvPr>
          <p:cNvSpPr>
            <a:spLocks noGrp="1"/>
          </p:cNvSpPr>
          <p:nvPr>
            <p:ph type="title"/>
          </p:nvPr>
        </p:nvSpPr>
        <p:spPr>
          <a:xfrm>
            <a:off x="645859" y="640080"/>
            <a:ext cx="3499421" cy="4815839"/>
          </a:xfrm>
          <a:noFill/>
        </p:spPr>
        <p:txBody>
          <a:bodyPr vert="horz" lIns="91440" tIns="45720" rIns="91440" bIns="45720" rtlCol="0" anchor="b">
            <a:normAutofit/>
          </a:bodyPr>
          <a:lstStyle/>
          <a:p>
            <a:pPr algn="ctr">
              <a:lnSpc>
                <a:spcPct val="150000"/>
              </a:lnSpc>
            </a:pPr>
            <a:r>
              <a:rPr lang="en-US" sz="2800" u="sng" kern="1200" dirty="0" err="1">
                <a:solidFill>
                  <a:schemeClr val="tx1"/>
                </a:solidFill>
                <a:latin typeface="Times New Roman" panose="02020603050405020304" pitchFamily="18" charset="0"/>
                <a:cs typeface="Times New Roman" panose="02020603050405020304" pitchFamily="18" charset="0"/>
              </a:rPr>
              <a:t>Τηλεόρ</a:t>
            </a:r>
            <a:r>
              <a:rPr lang="en-US" sz="2800" u="sng" kern="1200" dirty="0">
                <a:solidFill>
                  <a:schemeClr val="tx1"/>
                </a:solidFill>
                <a:latin typeface="Times New Roman" panose="02020603050405020304" pitchFamily="18" charset="0"/>
                <a:cs typeface="Times New Roman" panose="02020603050405020304" pitchFamily="18" charset="0"/>
              </a:rPr>
              <a:t>αση</a:t>
            </a:r>
            <a:br>
              <a:rPr lang="en-US" sz="2800" kern="1200" dirty="0">
                <a:solidFill>
                  <a:schemeClr val="tx1"/>
                </a:solidFill>
                <a:latin typeface="Times New Roman" panose="02020603050405020304" pitchFamily="18" charset="0"/>
                <a:cs typeface="Times New Roman" panose="02020603050405020304" pitchFamily="18" charset="0"/>
              </a:rPr>
            </a:br>
            <a:br>
              <a:rPr lang="en-US" sz="2800" kern="1200" dirty="0">
                <a:solidFill>
                  <a:schemeClr val="tx1"/>
                </a:solidFill>
                <a:latin typeface="Times New Roman" panose="02020603050405020304" pitchFamily="18" charset="0"/>
                <a:cs typeface="Times New Roman" panose="02020603050405020304" pitchFamily="18" charset="0"/>
              </a:rPr>
            </a:br>
            <a:r>
              <a:rPr lang="en-US" sz="2800" kern="1200" dirty="0">
                <a:solidFill>
                  <a:schemeClr val="tx1"/>
                </a:solidFill>
                <a:latin typeface="Times New Roman" panose="02020603050405020304" pitchFamily="18" charset="0"/>
                <a:cs typeface="Times New Roman" panose="02020603050405020304" pitchFamily="18" charset="0"/>
              </a:rPr>
              <a:t>Προς τα τέλη της δεκαετίας του 1940 η τηλεόραση ξεκ</a:t>
            </a:r>
            <a:r>
              <a:rPr lang="el-GR" sz="2800" kern="1200" dirty="0" err="1">
                <a:solidFill>
                  <a:schemeClr val="tx1"/>
                </a:solidFill>
                <a:latin typeface="Times New Roman" panose="02020603050405020304" pitchFamily="18" charset="0"/>
                <a:cs typeface="Times New Roman" panose="02020603050405020304" pitchFamily="18" charset="0"/>
              </a:rPr>
              <a:t>ίνησε</a:t>
            </a:r>
            <a:r>
              <a:rPr lang="en-US" sz="2800" kern="1200" dirty="0">
                <a:solidFill>
                  <a:schemeClr val="tx1"/>
                </a:solidFill>
                <a:latin typeface="Times New Roman" panose="02020603050405020304" pitchFamily="18" charset="0"/>
                <a:cs typeface="Times New Roman" panose="02020603050405020304" pitchFamily="18" charset="0"/>
              </a:rPr>
              <a:t> να διανύει τη </a:t>
            </a:r>
            <a:r>
              <a:rPr lang="el-GR" sz="2800" kern="1200" dirty="0">
                <a:solidFill>
                  <a:schemeClr val="tx1"/>
                </a:solidFill>
                <a:latin typeface="Times New Roman" panose="02020603050405020304" pitchFamily="18" charset="0"/>
                <a:cs typeface="Times New Roman" panose="02020603050405020304" pitchFamily="18" charset="0"/>
              </a:rPr>
              <a:t>«</a:t>
            </a:r>
            <a:r>
              <a:rPr lang="en-US" sz="2800" kern="1200" dirty="0" err="1">
                <a:solidFill>
                  <a:schemeClr val="tx1"/>
                </a:solidFill>
                <a:latin typeface="Times New Roman" panose="02020603050405020304" pitchFamily="18" charset="0"/>
                <a:cs typeface="Times New Roman" panose="02020603050405020304" pitchFamily="18" charset="0"/>
              </a:rPr>
              <a:t>χρυσή</a:t>
            </a:r>
            <a:r>
              <a:rPr lang="el-GR" sz="2800" kern="1200" dirty="0">
                <a:solidFill>
                  <a:schemeClr val="tx1"/>
                </a:solidFill>
                <a:latin typeface="Times New Roman" panose="02020603050405020304" pitchFamily="18" charset="0"/>
                <a:cs typeface="Times New Roman" panose="02020603050405020304" pitchFamily="18" charset="0"/>
              </a:rPr>
              <a:t>»</a:t>
            </a:r>
            <a:r>
              <a:rPr lang="en-US" sz="2800" kern="1200" dirty="0">
                <a:solidFill>
                  <a:schemeClr val="tx1"/>
                </a:solidFill>
                <a:latin typeface="Times New Roman" panose="02020603050405020304" pitchFamily="18" charset="0"/>
                <a:cs typeface="Times New Roman" panose="02020603050405020304" pitchFamily="18" charset="0"/>
              </a:rPr>
              <a:t> επ</a:t>
            </a:r>
            <a:r>
              <a:rPr lang="en-US" sz="2800" kern="1200" dirty="0" err="1">
                <a:solidFill>
                  <a:schemeClr val="tx1"/>
                </a:solidFill>
                <a:latin typeface="Times New Roman" panose="02020603050405020304" pitchFamily="18" charset="0"/>
                <a:cs typeface="Times New Roman" panose="02020603050405020304" pitchFamily="18" charset="0"/>
              </a:rPr>
              <a:t>οχή</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της</a:t>
            </a:r>
            <a:endParaRPr lang="en-US" sz="2800" kern="1200" dirty="0">
              <a:solidFill>
                <a:schemeClr val="tx1"/>
              </a:solidFill>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926" y="0"/>
            <a:ext cx="756607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903" y="640091"/>
            <a:ext cx="6266120"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Θέση περιεχομένου 3">
            <a:extLst>
              <a:ext uri="{FF2B5EF4-FFF2-40B4-BE49-F238E27FC236}">
                <a16:creationId xmlns:a16="http://schemas.microsoft.com/office/drawing/2014/main" id="{2D80FA0F-3FF5-F040-6EE4-4745AC28C94B}"/>
              </a:ext>
            </a:extLst>
          </p:cNvPr>
          <p:cNvPicPr>
            <a:picLocks noGrp="1" noChangeAspect="1"/>
          </p:cNvPicPr>
          <p:nvPr>
            <p:ph idx="1"/>
          </p:nvPr>
        </p:nvPicPr>
        <p:blipFill>
          <a:blip r:embed="rId2"/>
          <a:stretch>
            <a:fillRect/>
          </a:stretch>
        </p:blipFill>
        <p:spPr>
          <a:xfrm>
            <a:off x="5441735" y="1459090"/>
            <a:ext cx="5934456" cy="3939819"/>
          </a:xfrm>
          <a:prstGeom prst="rect">
            <a:avLst/>
          </a:prstGeom>
          <a:effectLst/>
        </p:spPr>
      </p:pic>
    </p:spTree>
    <p:extLst>
      <p:ext uri="{BB962C8B-B14F-4D97-AF65-F5344CB8AC3E}">
        <p14:creationId xmlns:p14="http://schemas.microsoft.com/office/powerpoint/2010/main" val="2894082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274321" y="1422400"/>
            <a:ext cx="3880104" cy="4801419"/>
          </a:xfrm>
          <a:prstGeom prst="rect">
            <a:avLst/>
          </a:prstGeom>
        </p:spPr>
        <p:txBody>
          <a:bodyPr vert="horz" lIns="91440" tIns="45720" rIns="91440" bIns="45720" rtlCol="0">
            <a:normAutofit/>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30000"/>
              </a:lnSpc>
              <a:spcBef>
                <a:spcPts val="0"/>
              </a:spcBef>
              <a:spcAft>
                <a:spcPts val="600"/>
              </a:spcAft>
              <a:buClrTx/>
              <a:buSzTx/>
              <a:buFontTx/>
              <a:buNone/>
              <a:tabLst/>
              <a:defRPr/>
            </a:pPr>
            <a:r>
              <a:rPr kumimoji="0" lang="el-GR" sz="3200" b="0" i="0" u="none" strike="noStrike" kern="1200" cap="none" spc="-20" normalizeH="0" baseline="0" noProof="0" dirty="0">
                <a:ln>
                  <a:noFill/>
                </a:ln>
                <a:solidFill>
                  <a:prstClr val="black"/>
                </a:solidFill>
                <a:effectLst/>
                <a:uLnTx/>
                <a:uFillTx/>
                <a:latin typeface="Aptos" panose="020B0004020202020204" pitchFamily="34" charset="0"/>
                <a:cs typeface="Times New Roman" panose="02020603050405020304" pitchFamily="18" charset="0"/>
              </a:rPr>
              <a:t>Το ραδιόφωνο, όμως, δεν αφανίστηκε – Γιατί;</a:t>
            </a:r>
            <a:endParaRPr kumimoji="0" lang="el-GR" altLang="en-US" sz="3200" b="0" i="0" u="none" strike="noStrike" kern="1200" cap="none" spc="-20" normalizeH="0" baseline="0" noProof="0" dirty="0">
              <a:ln>
                <a:noFill/>
              </a:ln>
              <a:solidFill>
                <a:prstClr val="black"/>
              </a:solidFill>
              <a:effectLst/>
              <a:uLnTx/>
              <a:uFillTx/>
              <a:latin typeface="Aptos" panose="020B0004020202020204" pitchFamily="34" charset="0"/>
              <a:cs typeface="Times New Roman" panose="02020603050405020304" pitchFamily="18" charset="0"/>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a:blip r:embed="rId2"/>
          <a:stretch>
            <a:fillRect/>
          </a:stretch>
        </p:blipFill>
        <p:spPr>
          <a:xfrm>
            <a:off x="5405862" y="1551635"/>
            <a:ext cx="6019331" cy="3751484"/>
          </a:xfrm>
          <a:prstGeom prst="rect">
            <a:avLst/>
          </a:prstGeom>
          <a:effectLst/>
        </p:spPr>
      </p:pic>
    </p:spTree>
    <p:extLst>
      <p:ext uri="{BB962C8B-B14F-4D97-AF65-F5344CB8AC3E}">
        <p14:creationId xmlns:p14="http://schemas.microsoft.com/office/powerpoint/2010/main" val="8179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223521" y="365760"/>
            <a:ext cx="3930904" cy="5858059"/>
          </a:xfrm>
          <a:prstGeom prst="rect">
            <a:avLst/>
          </a:prstGeom>
        </p:spPr>
        <p:txBody>
          <a:bodyPr vert="horz" lIns="91440" tIns="45720" rIns="91440" bIns="45720" rtlCol="0">
            <a:normAutofit fontScale="70000" lnSpcReduction="20000"/>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7150" marR="0" lvl="0" indent="0" algn="ctr" defTabSz="914400" rtl="0" eaLnBrk="1" fontAlgn="auto" latinLnBrk="0" hangingPunct="1">
              <a:lnSpc>
                <a:spcPct val="170000"/>
              </a:lnSpc>
              <a:spcBef>
                <a:spcPts val="0"/>
              </a:spcBef>
              <a:spcAft>
                <a:spcPts val="600"/>
              </a:spcAft>
              <a:buClrTx/>
              <a:buSzTx/>
              <a:buFontTx/>
              <a:buNone/>
              <a:tabLst/>
              <a:defRPr/>
            </a:pPr>
            <a:r>
              <a:rPr kumimoji="0" lang="el-GR" sz="3200" b="0" i="0" u="none" strike="noStrike" kern="1200" cap="none" spc="-20" normalizeH="0" baseline="0" noProof="0" dirty="0">
                <a:ln>
                  <a:noFill/>
                </a:ln>
                <a:solidFill>
                  <a:prstClr val="black"/>
                </a:solidFill>
                <a:effectLst/>
                <a:uLnTx/>
                <a:uFillTx/>
                <a:latin typeface="Aptos" panose="020B0004020202020204" pitchFamily="34" charset="0"/>
                <a:cs typeface="Times New Roman" panose="02020603050405020304" pitchFamily="18" charset="0"/>
              </a:rPr>
              <a:t>Η ευελιξία/εύκολη </a:t>
            </a:r>
            <a:r>
              <a:rPr kumimoji="0" lang="el-GR" sz="3200" b="0" i="0" u="none" strike="noStrike" kern="1200" cap="none" spc="-20" normalizeH="0" baseline="0" noProof="0" dirty="0" err="1">
                <a:ln>
                  <a:noFill/>
                </a:ln>
                <a:solidFill>
                  <a:prstClr val="black"/>
                </a:solidFill>
                <a:effectLst/>
                <a:uLnTx/>
                <a:uFillTx/>
                <a:latin typeface="Aptos" panose="020B0004020202020204" pitchFamily="34" charset="0"/>
                <a:cs typeface="Times New Roman" panose="02020603050405020304" pitchFamily="18" charset="0"/>
              </a:rPr>
              <a:t>φορητότητα</a:t>
            </a:r>
            <a:r>
              <a:rPr kumimoji="0" lang="el-GR" sz="3200" b="0" i="0" u="none" strike="noStrike" kern="1200" cap="none" spc="-20" normalizeH="0" baseline="0" noProof="0" dirty="0">
                <a:ln>
                  <a:noFill/>
                </a:ln>
                <a:solidFill>
                  <a:prstClr val="black"/>
                </a:solidFill>
                <a:effectLst/>
                <a:uLnTx/>
                <a:uFillTx/>
                <a:latin typeface="Aptos" panose="020B0004020202020204" pitchFamily="34" charset="0"/>
                <a:cs typeface="Times New Roman" panose="02020603050405020304" pitchFamily="18" charset="0"/>
              </a:rPr>
              <a:t> του μέσου και το γεγονός ότι δεν χρειάζεται να δεσμεύει την όρασή μας έχει συμβάλει ώστε το ραδιόφωνο να βρει τη θέση του στο σύγχρονο πεδίο της επικοινωνίας (σήμερα περισσότερο υπό τη μορφή του </a:t>
            </a:r>
            <a:r>
              <a:rPr kumimoji="0" lang="en-US" sz="3200" b="0" i="0" u="none" strike="noStrike" kern="1200" cap="none" spc="-20" normalizeH="0" baseline="0" noProof="0" dirty="0">
                <a:ln>
                  <a:noFill/>
                </a:ln>
                <a:solidFill>
                  <a:prstClr val="black"/>
                </a:solidFill>
                <a:effectLst/>
                <a:uLnTx/>
                <a:uFillTx/>
                <a:latin typeface="Aptos" panose="020B0004020202020204" pitchFamily="34" charset="0"/>
                <a:cs typeface="Times New Roman" panose="02020603050405020304" pitchFamily="18" charset="0"/>
              </a:rPr>
              <a:t>web-radio </a:t>
            </a:r>
            <a:r>
              <a:rPr kumimoji="0" lang="el-GR" sz="3200" b="0" i="0" u="none" strike="noStrike" kern="1200" cap="none" spc="-20" normalizeH="0" baseline="0" noProof="0" dirty="0">
                <a:ln>
                  <a:noFill/>
                </a:ln>
                <a:solidFill>
                  <a:prstClr val="black"/>
                </a:solidFill>
                <a:effectLst/>
                <a:uLnTx/>
                <a:uFillTx/>
                <a:latin typeface="Aptos" panose="020B0004020202020204" pitchFamily="34" charset="0"/>
                <a:cs typeface="Times New Roman" panose="02020603050405020304" pitchFamily="18" charset="0"/>
              </a:rPr>
              <a:t>και των </a:t>
            </a:r>
            <a:r>
              <a:rPr kumimoji="0" lang="en-US" sz="3200" b="0" i="0" u="none" strike="noStrike" kern="1200" cap="none" spc="-20" normalizeH="0" baseline="0" noProof="0" dirty="0">
                <a:ln>
                  <a:noFill/>
                </a:ln>
                <a:solidFill>
                  <a:prstClr val="black"/>
                </a:solidFill>
                <a:effectLst/>
                <a:uLnTx/>
                <a:uFillTx/>
                <a:latin typeface="Aptos" panose="020B0004020202020204" pitchFamily="34" charset="0"/>
                <a:cs typeface="Times New Roman" panose="02020603050405020304" pitchFamily="18" charset="0"/>
              </a:rPr>
              <a:t>podcasts)</a:t>
            </a:r>
            <a:endParaRPr kumimoji="0" lang="el-GR" sz="3200" b="0" i="0" u="none" strike="noStrike" kern="1200" cap="none" spc="-20" normalizeH="0" baseline="0" noProof="0" dirty="0">
              <a:ln>
                <a:noFill/>
              </a:ln>
              <a:solidFill>
                <a:prstClr val="black"/>
              </a:solidFill>
              <a:effectLst/>
              <a:uLnTx/>
              <a:uFillTx/>
              <a:latin typeface="Aptos" panose="020B0004020202020204" pitchFamily="34" charset="0"/>
              <a:cs typeface="Times New Roman" panose="02020603050405020304" pitchFamily="18" charset="0"/>
            </a:endParaRP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a:blip r:embed="rId2"/>
          <a:stretch>
            <a:fillRect/>
          </a:stretch>
        </p:blipFill>
        <p:spPr>
          <a:xfrm>
            <a:off x="5405862" y="1551635"/>
            <a:ext cx="6019331" cy="3751484"/>
          </a:xfrm>
          <a:prstGeom prst="rect">
            <a:avLst/>
          </a:prstGeom>
          <a:effectLst/>
        </p:spPr>
      </p:pic>
    </p:spTree>
    <p:extLst>
      <p:ext uri="{BB962C8B-B14F-4D97-AF65-F5344CB8AC3E}">
        <p14:creationId xmlns:p14="http://schemas.microsoft.com/office/powerpoint/2010/main" val="77549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223521" y="365760"/>
            <a:ext cx="3930904" cy="5858059"/>
          </a:xfrm>
          <a:prstGeom prst="rect">
            <a:avLst/>
          </a:prstGeom>
        </p:spPr>
        <p:txBody>
          <a:bodyPr vert="horz" lIns="91440" tIns="45720" rIns="91440" bIns="45720" rtlCol="0">
            <a:normAutofit fontScale="77500" lnSpcReduction="20000"/>
          </a:bodyPr>
          <a:lstStyle/>
          <a:p>
            <a:pPr marL="57150" marR="0" lvl="0" indent="0" algn="ctr" defTabSz="914400" rtl="0" eaLnBrk="1" fontAlgn="auto" latinLnBrk="0" hangingPunct="1">
              <a:lnSpc>
                <a:spcPct val="130000"/>
              </a:lnSpc>
              <a:spcBef>
                <a:spcPts val="0"/>
              </a:spcBef>
              <a:spcAft>
                <a:spcPts val="600"/>
              </a:spcAft>
              <a:buClrTx/>
              <a:buSzTx/>
              <a:buFontTx/>
              <a:buNone/>
              <a:tabLst/>
              <a:defRPr/>
            </a:pPr>
            <a:endParaRPr kumimoji="0" lang="el-GR" sz="2000" b="0" i="0" u="sng"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514350" marR="0" lvl="0" indent="-457200" algn="ctr" defTabSz="914400" rtl="0" eaLnBrk="1" fontAlgn="auto" latinLnBrk="0" hangingPunct="1">
              <a:lnSpc>
                <a:spcPct val="130000"/>
              </a:lnSpc>
              <a:spcBef>
                <a:spcPts val="0"/>
              </a:spcBef>
              <a:spcAft>
                <a:spcPts val="600"/>
              </a:spcAft>
              <a:buClrTx/>
              <a:buSzTx/>
              <a:buFont typeface="Wingdings" panose="05000000000000000000" pitchFamily="2" charset="2"/>
              <a:buChar char="§"/>
              <a:tabLst/>
              <a:defRPr/>
            </a:pPr>
            <a:r>
              <a:rPr kumimoji="0" lang="el-GR" sz="3200" b="0" i="0" u="none" strike="noStrike" kern="1200" cap="none" spc="-20" normalizeH="0" baseline="0" noProof="0" dirty="0">
                <a:ln>
                  <a:noFill/>
                </a:ln>
                <a:solidFill>
                  <a:prstClr val="black"/>
                </a:solidFill>
                <a:effectLst/>
                <a:uLnTx/>
                <a:uFillTx/>
                <a:latin typeface="Aptos" panose="020B0004020202020204" pitchFamily="34" charset="0"/>
              </a:rPr>
              <a:t>Το ραδιόφωνο είναι ένα «τυφλό», μη οπτικό μέσο</a:t>
            </a:r>
            <a:endParaRPr lang="el-GR" sz="3200" spc="-20" dirty="0">
              <a:solidFill>
                <a:prstClr val="black"/>
              </a:solidFill>
              <a:latin typeface="Aptos" panose="020B0004020202020204" pitchFamily="34" charset="0"/>
            </a:endParaRPr>
          </a:p>
          <a:p>
            <a:pPr marL="514350" marR="0" lvl="0" indent="-457200" algn="ctr" defTabSz="914400" rtl="0" eaLnBrk="1" fontAlgn="auto" latinLnBrk="0" hangingPunct="1">
              <a:lnSpc>
                <a:spcPct val="130000"/>
              </a:lnSpc>
              <a:spcBef>
                <a:spcPts val="0"/>
              </a:spcBef>
              <a:spcAft>
                <a:spcPts val="600"/>
              </a:spcAft>
              <a:buClrTx/>
              <a:buSzTx/>
              <a:buFont typeface="Wingdings" panose="05000000000000000000" pitchFamily="2" charset="2"/>
              <a:buChar char="§"/>
              <a:tabLst/>
              <a:defRPr/>
            </a:pPr>
            <a:r>
              <a:rPr kumimoji="0" lang="el-GR" sz="3200" b="0" i="0" u="none" strike="noStrike" kern="1200" cap="none" spc="-20" normalizeH="0" baseline="0" noProof="0" dirty="0">
                <a:ln>
                  <a:noFill/>
                </a:ln>
                <a:solidFill>
                  <a:prstClr val="black"/>
                </a:solidFill>
                <a:effectLst/>
                <a:uLnTx/>
                <a:uFillTx/>
                <a:latin typeface="Aptos" panose="020B0004020202020204" pitchFamily="34" charset="0"/>
              </a:rPr>
              <a:t>Οι δέκτες (ακροατές) δεν μπορούν να δουν τον πομπό ούτε τα μηνύματα</a:t>
            </a:r>
            <a:endParaRPr lang="el-GR" sz="3200" spc="-20" dirty="0">
              <a:solidFill>
                <a:prstClr val="black"/>
              </a:solidFill>
              <a:latin typeface="Aptos" panose="020B0004020202020204" pitchFamily="34" charset="0"/>
            </a:endParaRPr>
          </a:p>
          <a:p>
            <a:pPr marL="514350" marR="0" lvl="0" indent="-457200" algn="ctr" defTabSz="914400" rtl="0" eaLnBrk="1" fontAlgn="auto" latinLnBrk="0" hangingPunct="1">
              <a:lnSpc>
                <a:spcPct val="130000"/>
              </a:lnSpc>
              <a:spcBef>
                <a:spcPts val="0"/>
              </a:spcBef>
              <a:spcAft>
                <a:spcPts val="600"/>
              </a:spcAft>
              <a:buClrTx/>
              <a:buSzTx/>
              <a:buFont typeface="Wingdings" panose="05000000000000000000" pitchFamily="2" charset="2"/>
              <a:buChar char="§"/>
              <a:tabLst/>
              <a:defRPr/>
            </a:pPr>
            <a:r>
              <a:rPr kumimoji="0" lang="el-GR" sz="3200" b="0" i="0" u="none" strike="noStrike" kern="1200" cap="none" spc="-20" normalizeH="0" baseline="0" noProof="0" dirty="0">
                <a:ln>
                  <a:noFill/>
                </a:ln>
                <a:solidFill>
                  <a:prstClr val="black"/>
                </a:solidFill>
                <a:effectLst/>
                <a:uLnTx/>
                <a:uFillTx/>
                <a:latin typeface="Aptos" panose="020B0004020202020204" pitchFamily="34" charset="0"/>
              </a:rPr>
              <a:t>Οι κώδικες του ραδιοφώνου είναι </a:t>
            </a:r>
            <a:r>
              <a:rPr kumimoji="0" lang="el-GR" sz="3200" b="0" i="0" u="sng" strike="noStrike" kern="1200" cap="none" spc="-20" normalizeH="0" baseline="0" noProof="0" dirty="0">
                <a:ln>
                  <a:noFill/>
                </a:ln>
                <a:solidFill>
                  <a:prstClr val="black"/>
                </a:solidFill>
                <a:effectLst/>
                <a:uLnTx/>
                <a:uFillTx/>
                <a:latin typeface="Aptos" panose="020B0004020202020204" pitchFamily="34" charset="0"/>
              </a:rPr>
              <a:t>ακουστικοί</a:t>
            </a:r>
            <a:r>
              <a:rPr kumimoji="0" lang="el-GR" sz="3200" b="0" i="0" u="none" strike="noStrike" kern="1200" cap="none" spc="-20" normalizeH="0" baseline="0" noProof="0" dirty="0">
                <a:ln>
                  <a:noFill/>
                </a:ln>
                <a:solidFill>
                  <a:prstClr val="black"/>
                </a:solidFill>
                <a:effectLst/>
                <a:uLnTx/>
                <a:uFillTx/>
                <a:latin typeface="Aptos" panose="020B0004020202020204" pitchFamily="34" charset="0"/>
              </a:rPr>
              <a:t> και μόνο</a:t>
            </a:r>
            <a:endParaRPr lang="el-GR" sz="3200" spc="-20" dirty="0">
              <a:solidFill>
                <a:prstClr val="black"/>
              </a:solidFill>
              <a:latin typeface="Aptos" panose="020B0004020202020204" pitchFamily="34" charset="0"/>
            </a:endParaRPr>
          </a:p>
          <a:p>
            <a:pPr marL="514350" marR="0" lvl="0" indent="-457200" algn="ctr" defTabSz="914400" rtl="0" eaLnBrk="1" fontAlgn="auto" latinLnBrk="0" hangingPunct="1">
              <a:lnSpc>
                <a:spcPct val="130000"/>
              </a:lnSpc>
              <a:spcBef>
                <a:spcPts val="0"/>
              </a:spcBef>
              <a:spcAft>
                <a:spcPts val="600"/>
              </a:spcAft>
              <a:buClrTx/>
              <a:buSzTx/>
              <a:buFont typeface="Wingdings" panose="05000000000000000000" pitchFamily="2" charset="2"/>
              <a:buChar char="§"/>
              <a:tabLst/>
              <a:defRPr/>
            </a:pPr>
            <a:r>
              <a:rPr kumimoji="0" lang="el-GR" sz="3200" b="0" i="0" u="none" strike="noStrike" kern="1200" cap="none" spc="-20" normalizeH="0" baseline="0" noProof="0" dirty="0">
                <a:ln>
                  <a:noFill/>
                </a:ln>
                <a:solidFill>
                  <a:prstClr val="black"/>
                </a:solidFill>
                <a:effectLst/>
                <a:uLnTx/>
                <a:uFillTx/>
                <a:latin typeface="Aptos" panose="020B0004020202020204" pitchFamily="34" charset="0"/>
              </a:rPr>
              <a:t>Αποτελούνται από ομιλία, μουσική, ήχους και σιωπές</a:t>
            </a:r>
          </a:p>
        </p:txBody>
      </p:sp>
      <p:sp>
        <p:nvSpPr>
          <p:cNvPr id="20" name="Rectangle 1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B6EE0643-CB36-2D97-BA43-814CA5E8B1BB}"/>
              </a:ext>
            </a:extLst>
          </p:cNvPr>
          <p:cNvPicPr>
            <a:picLocks noChangeAspect="1"/>
          </p:cNvPicPr>
          <p:nvPr/>
        </p:nvPicPr>
        <p:blipFill>
          <a:blip r:embed="rId2"/>
          <a:stretch>
            <a:fillRect/>
          </a:stretch>
        </p:blipFill>
        <p:spPr>
          <a:xfrm>
            <a:off x="5405862" y="1551635"/>
            <a:ext cx="6019331" cy="3751484"/>
          </a:xfrm>
          <a:prstGeom prst="rect">
            <a:avLst/>
          </a:prstGeom>
          <a:effectLst/>
        </p:spPr>
      </p:pic>
    </p:spTree>
    <p:extLst>
      <p:ext uri="{BB962C8B-B14F-4D97-AF65-F5344CB8AC3E}">
        <p14:creationId xmlns:p14="http://schemas.microsoft.com/office/powerpoint/2010/main" val="217491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Τίτλος 1">
            <a:extLst>
              <a:ext uri="{FF2B5EF4-FFF2-40B4-BE49-F238E27FC236}">
                <a16:creationId xmlns:a16="http://schemas.microsoft.com/office/drawing/2014/main" id="{AB88E489-4100-030B-72B4-8B6F4D9062BD}"/>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lnSpc>
                <a:spcPct val="120000"/>
              </a:lnSpc>
            </a:pPr>
            <a:r>
              <a:rPr lang="el-GR" sz="2400" b="1" kern="1200" dirty="0">
                <a:solidFill>
                  <a:srgbClr val="FFFFFF"/>
                </a:solidFill>
                <a:latin typeface="Aptos" panose="020B0004020202020204" pitchFamily="34" charset="0"/>
              </a:rPr>
              <a:t>Η τηλεόραση είναι εικόνα </a:t>
            </a:r>
            <a:r>
              <a:rPr lang="el-GR" sz="2400" b="1" i="1" kern="1200" dirty="0">
                <a:solidFill>
                  <a:srgbClr val="FFFFFF"/>
                </a:solidFill>
                <a:latin typeface="Aptos" panose="020B0004020202020204" pitchFamily="34" charset="0"/>
              </a:rPr>
              <a:t>και</a:t>
            </a:r>
            <a:r>
              <a:rPr lang="el-GR" sz="2400" b="1" kern="1200" dirty="0">
                <a:solidFill>
                  <a:srgbClr val="FFFFFF"/>
                </a:solidFill>
                <a:latin typeface="Aptos" panose="020B0004020202020204" pitchFamily="34" charset="0"/>
              </a:rPr>
              <a:t> ήχος</a:t>
            </a:r>
            <a:endParaRPr lang="en-US" sz="2400" b="1" kern="1200" dirty="0">
              <a:solidFill>
                <a:srgbClr val="FFFFFF"/>
              </a:solidFill>
              <a:latin typeface="Aptos" panose="020B0004020202020204" pitchFamily="34" charset="0"/>
            </a:endParaRPr>
          </a:p>
        </p:txBody>
      </p:sp>
      <p:pic>
        <p:nvPicPr>
          <p:cNvPr id="4" name="Θέση περιεχομένου 3">
            <a:extLst>
              <a:ext uri="{FF2B5EF4-FFF2-40B4-BE49-F238E27FC236}">
                <a16:creationId xmlns:a16="http://schemas.microsoft.com/office/drawing/2014/main" id="{2D80FA0F-3FF5-F040-6EE4-4745AC28C94B}"/>
              </a:ext>
            </a:extLst>
          </p:cNvPr>
          <p:cNvPicPr>
            <a:picLocks noGrp="1" noChangeAspect="1"/>
          </p:cNvPicPr>
          <p:nvPr>
            <p:ph idx="1"/>
          </p:nvPr>
        </p:nvPicPr>
        <p:blipFill>
          <a:blip r:embed="rId2"/>
          <a:stretch>
            <a:fillRect/>
          </a:stretch>
        </p:blipFill>
        <p:spPr>
          <a:xfrm>
            <a:off x="5153822" y="1257558"/>
            <a:ext cx="6553545" cy="4350825"/>
          </a:xfrm>
          <a:prstGeom prst="rect">
            <a:avLst/>
          </a:prstGeom>
        </p:spPr>
      </p:pic>
    </p:spTree>
    <p:extLst>
      <p:ext uri="{BB962C8B-B14F-4D97-AF65-F5344CB8AC3E}">
        <p14:creationId xmlns:p14="http://schemas.microsoft.com/office/powerpoint/2010/main" val="3049506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Τίτλος 1">
            <a:extLst>
              <a:ext uri="{FF2B5EF4-FFF2-40B4-BE49-F238E27FC236}">
                <a16:creationId xmlns:a16="http://schemas.microsoft.com/office/drawing/2014/main" id="{AB88E489-4100-030B-72B4-8B6F4D9062BD}"/>
              </a:ext>
            </a:extLst>
          </p:cNvPr>
          <p:cNvSpPr>
            <a:spLocks noGrp="1"/>
          </p:cNvSpPr>
          <p:nvPr>
            <p:ph type="title"/>
          </p:nvPr>
        </p:nvSpPr>
        <p:spPr>
          <a:xfrm>
            <a:off x="742950" y="742951"/>
            <a:ext cx="3476625" cy="4962524"/>
          </a:xfrm>
        </p:spPr>
        <p:txBody>
          <a:bodyPr vert="horz" lIns="91440" tIns="45720" rIns="91440" bIns="45720" rtlCol="0" anchor="ctr">
            <a:normAutofit fontScale="90000"/>
          </a:bodyPr>
          <a:lstStyle/>
          <a:p>
            <a:pPr algn="ctr">
              <a:lnSpc>
                <a:spcPct val="200000"/>
              </a:lnSpc>
            </a:pPr>
            <a:br>
              <a:rPr lang="el-GR" sz="2400" kern="1200" dirty="0">
                <a:solidFill>
                  <a:srgbClr val="FFFFFF"/>
                </a:solidFill>
                <a:latin typeface="Candara" panose="020E0502030303020204" pitchFamily="34" charset="0"/>
              </a:rPr>
            </a:br>
            <a:r>
              <a:rPr lang="el-GR" sz="2400" kern="1200" dirty="0">
                <a:solidFill>
                  <a:srgbClr val="FFFFFF"/>
                </a:solidFill>
                <a:latin typeface="Aptos" panose="020B0004020202020204" pitchFamily="34" charset="0"/>
              </a:rPr>
              <a:t>Τι περιλαμβάνει η εικόνα;</a:t>
            </a:r>
            <a:br>
              <a:rPr lang="el-GR" sz="2400" kern="1200" dirty="0">
                <a:solidFill>
                  <a:srgbClr val="FFFFFF"/>
                </a:solidFill>
                <a:latin typeface="Aptos" panose="020B0004020202020204" pitchFamily="34" charset="0"/>
              </a:rPr>
            </a:br>
            <a:br>
              <a:rPr lang="el-GR" sz="2400" kern="1200" dirty="0">
                <a:solidFill>
                  <a:srgbClr val="FFFFFF"/>
                </a:solidFill>
                <a:latin typeface="Aptos" panose="020B0004020202020204" pitchFamily="34" charset="0"/>
              </a:rPr>
            </a:br>
            <a:r>
              <a:rPr lang="el-GR" sz="2400" kern="1200" dirty="0">
                <a:solidFill>
                  <a:srgbClr val="FFFFFF"/>
                </a:solidFill>
                <a:latin typeface="Aptos" panose="020B0004020202020204" pitchFamily="34" charset="0"/>
              </a:rPr>
              <a:t>Βίντεο</a:t>
            </a:r>
            <a:br>
              <a:rPr lang="el-GR" sz="2400" kern="1200" dirty="0">
                <a:solidFill>
                  <a:srgbClr val="FFFFFF"/>
                </a:solidFill>
                <a:latin typeface="Aptos" panose="020B0004020202020204" pitchFamily="34" charset="0"/>
              </a:rPr>
            </a:br>
            <a:r>
              <a:rPr lang="el-GR" sz="2400" kern="1200" dirty="0">
                <a:solidFill>
                  <a:srgbClr val="FFFFFF"/>
                </a:solidFill>
                <a:latin typeface="Aptos" panose="020B0004020202020204" pitchFamily="34" charset="0"/>
              </a:rPr>
              <a:t>Φωτογραφία</a:t>
            </a:r>
            <a:r>
              <a:rPr lang="en-US" sz="2400" kern="1200" dirty="0">
                <a:solidFill>
                  <a:srgbClr val="FFFFFF"/>
                </a:solidFill>
                <a:latin typeface="Aptos" panose="020B0004020202020204" pitchFamily="34" charset="0"/>
              </a:rPr>
              <a:t> / </a:t>
            </a:r>
            <a:r>
              <a:rPr lang="el-GR" sz="2400" kern="1200" dirty="0">
                <a:solidFill>
                  <a:srgbClr val="FFFFFF"/>
                </a:solidFill>
                <a:latin typeface="Aptos" panose="020B0004020202020204" pitchFamily="34" charset="0"/>
              </a:rPr>
              <a:t>Σκίτσο</a:t>
            </a:r>
            <a:br>
              <a:rPr lang="el-GR" sz="2400" kern="1200" dirty="0">
                <a:solidFill>
                  <a:srgbClr val="FFFFFF"/>
                </a:solidFill>
                <a:latin typeface="Aptos" panose="020B0004020202020204" pitchFamily="34" charset="0"/>
              </a:rPr>
            </a:br>
            <a:r>
              <a:rPr lang="el-GR" sz="2400" kern="1200" dirty="0">
                <a:solidFill>
                  <a:srgbClr val="FFFFFF"/>
                </a:solidFill>
                <a:latin typeface="Aptos" panose="020B0004020202020204" pitchFamily="34" charset="0"/>
              </a:rPr>
              <a:t>Γραπτό Κείμενο</a:t>
            </a:r>
            <a:br>
              <a:rPr lang="el-GR" sz="2400" kern="1200" dirty="0">
                <a:solidFill>
                  <a:srgbClr val="FFFFFF"/>
                </a:solidFill>
                <a:latin typeface="Aptos" panose="020B0004020202020204" pitchFamily="34" charset="0"/>
              </a:rPr>
            </a:br>
            <a:r>
              <a:rPr lang="el-GR" sz="2400" kern="1200" dirty="0">
                <a:solidFill>
                  <a:srgbClr val="FFFFFF"/>
                </a:solidFill>
                <a:latin typeface="Aptos" panose="020B0004020202020204" pitchFamily="34" charset="0"/>
              </a:rPr>
              <a:t>Γραφικά</a:t>
            </a:r>
            <a:br>
              <a:rPr lang="el-GR" sz="2400" kern="1200" dirty="0">
                <a:solidFill>
                  <a:srgbClr val="FFFFFF"/>
                </a:solidFill>
                <a:latin typeface="Aptos" panose="020B0004020202020204" pitchFamily="34" charset="0"/>
              </a:rPr>
            </a:br>
            <a:br>
              <a:rPr lang="el-GR" sz="2400" kern="1200" dirty="0">
                <a:solidFill>
                  <a:srgbClr val="FFFFFF"/>
                </a:solidFill>
                <a:latin typeface="Candara" panose="020E0502030303020204" pitchFamily="34" charset="0"/>
              </a:rPr>
            </a:br>
            <a:endParaRPr lang="en-US" sz="2400" kern="1200" dirty="0">
              <a:solidFill>
                <a:srgbClr val="FFFFFF"/>
              </a:solidFill>
              <a:latin typeface="Candara" panose="020E0502030303020204" pitchFamily="34" charset="0"/>
            </a:endParaRPr>
          </a:p>
        </p:txBody>
      </p:sp>
      <p:pic>
        <p:nvPicPr>
          <p:cNvPr id="4" name="Θέση περιεχομένου 3">
            <a:extLst>
              <a:ext uri="{FF2B5EF4-FFF2-40B4-BE49-F238E27FC236}">
                <a16:creationId xmlns:a16="http://schemas.microsoft.com/office/drawing/2014/main" id="{2D80FA0F-3FF5-F040-6EE4-4745AC28C94B}"/>
              </a:ext>
            </a:extLst>
          </p:cNvPr>
          <p:cNvPicPr>
            <a:picLocks noGrp="1" noChangeAspect="1"/>
          </p:cNvPicPr>
          <p:nvPr>
            <p:ph idx="1"/>
          </p:nvPr>
        </p:nvPicPr>
        <p:blipFill>
          <a:blip r:embed="rId2"/>
          <a:stretch>
            <a:fillRect/>
          </a:stretch>
        </p:blipFill>
        <p:spPr>
          <a:xfrm>
            <a:off x="5153822" y="1257558"/>
            <a:ext cx="6553545" cy="4350825"/>
          </a:xfrm>
          <a:prstGeom prst="rect">
            <a:avLst/>
          </a:prstGeom>
        </p:spPr>
      </p:pic>
    </p:spTree>
    <p:extLst>
      <p:ext uri="{BB962C8B-B14F-4D97-AF65-F5344CB8AC3E}">
        <p14:creationId xmlns:p14="http://schemas.microsoft.com/office/powerpoint/2010/main" val="305596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Τίτλος 1">
            <a:extLst>
              <a:ext uri="{FF2B5EF4-FFF2-40B4-BE49-F238E27FC236}">
                <a16:creationId xmlns:a16="http://schemas.microsoft.com/office/drawing/2014/main" id="{AB88E489-4100-030B-72B4-8B6F4D9062BD}"/>
              </a:ext>
            </a:extLst>
          </p:cNvPr>
          <p:cNvSpPr>
            <a:spLocks noGrp="1"/>
          </p:cNvSpPr>
          <p:nvPr>
            <p:ph type="title"/>
          </p:nvPr>
        </p:nvSpPr>
        <p:spPr>
          <a:xfrm>
            <a:off x="742950" y="742951"/>
            <a:ext cx="3476625" cy="4962524"/>
          </a:xfrm>
        </p:spPr>
        <p:txBody>
          <a:bodyPr vert="horz" lIns="91440" tIns="45720" rIns="91440" bIns="45720" rtlCol="0" anchor="ctr">
            <a:normAutofit fontScale="90000"/>
          </a:bodyPr>
          <a:lstStyle/>
          <a:p>
            <a:pPr algn="ctr">
              <a:lnSpc>
                <a:spcPct val="200000"/>
              </a:lnSpc>
            </a:pPr>
            <a:br>
              <a:rPr lang="el-GR" sz="2400" kern="1200" dirty="0">
                <a:solidFill>
                  <a:srgbClr val="FFFFFF"/>
                </a:solidFill>
                <a:latin typeface="Candara" panose="020E0502030303020204" pitchFamily="34" charset="0"/>
              </a:rPr>
            </a:br>
            <a:r>
              <a:rPr lang="el-GR" sz="2400" kern="1200" dirty="0">
                <a:solidFill>
                  <a:srgbClr val="FFFFFF"/>
                </a:solidFill>
                <a:latin typeface="Aptos" panose="020B0004020202020204" pitchFamily="34" charset="0"/>
              </a:rPr>
              <a:t>Τι περιλαμβάνει ο ήχος;</a:t>
            </a:r>
            <a:br>
              <a:rPr lang="el-GR" sz="2400" kern="1200" dirty="0">
                <a:solidFill>
                  <a:srgbClr val="FFFFFF"/>
                </a:solidFill>
                <a:latin typeface="Aptos" panose="020B0004020202020204" pitchFamily="34" charset="0"/>
              </a:rPr>
            </a:br>
            <a:br>
              <a:rPr lang="el-GR" sz="2400" kern="1200" dirty="0">
                <a:solidFill>
                  <a:srgbClr val="FFFFFF"/>
                </a:solidFill>
                <a:latin typeface="Aptos" panose="020B0004020202020204" pitchFamily="34" charset="0"/>
              </a:rPr>
            </a:br>
            <a:r>
              <a:rPr lang="el-GR" sz="2400" dirty="0">
                <a:solidFill>
                  <a:srgbClr val="FFFFFF"/>
                </a:solidFill>
                <a:latin typeface="Aptos" panose="020B0004020202020204" pitchFamily="34" charset="0"/>
              </a:rPr>
              <a:t>Ομιλία</a:t>
            </a:r>
            <a:br>
              <a:rPr lang="el-GR" sz="2400" kern="1200" dirty="0">
                <a:solidFill>
                  <a:srgbClr val="FFFFFF"/>
                </a:solidFill>
                <a:latin typeface="Aptos" panose="020B0004020202020204" pitchFamily="34" charset="0"/>
              </a:rPr>
            </a:br>
            <a:r>
              <a:rPr lang="el-GR" sz="2400" kern="1200" dirty="0">
                <a:solidFill>
                  <a:srgbClr val="FFFFFF"/>
                </a:solidFill>
                <a:latin typeface="Aptos" panose="020B0004020202020204" pitchFamily="34" charset="0"/>
              </a:rPr>
              <a:t>Μουσική</a:t>
            </a:r>
            <a:br>
              <a:rPr lang="el-GR" sz="2400" kern="1200" dirty="0">
                <a:solidFill>
                  <a:srgbClr val="FFFFFF"/>
                </a:solidFill>
                <a:latin typeface="Aptos" panose="020B0004020202020204" pitchFamily="34" charset="0"/>
              </a:rPr>
            </a:br>
            <a:r>
              <a:rPr lang="el-GR" sz="2400" dirty="0">
                <a:solidFill>
                  <a:srgbClr val="FFFFFF"/>
                </a:solidFill>
                <a:latin typeface="Aptos" panose="020B0004020202020204" pitchFamily="34" charset="0"/>
              </a:rPr>
              <a:t>Ήχοι</a:t>
            </a:r>
            <a:br>
              <a:rPr lang="el-GR" sz="2400" kern="1200" dirty="0">
                <a:solidFill>
                  <a:srgbClr val="FFFFFF"/>
                </a:solidFill>
                <a:latin typeface="Aptos" panose="020B0004020202020204" pitchFamily="34" charset="0"/>
              </a:rPr>
            </a:br>
            <a:r>
              <a:rPr lang="el-GR" sz="2400" kern="1200" dirty="0">
                <a:solidFill>
                  <a:srgbClr val="FFFFFF"/>
                </a:solidFill>
                <a:latin typeface="Aptos" panose="020B0004020202020204" pitchFamily="34" charset="0"/>
              </a:rPr>
              <a:t>Σιωπές</a:t>
            </a:r>
            <a:br>
              <a:rPr lang="el-GR" sz="2400" kern="1200" dirty="0">
                <a:solidFill>
                  <a:srgbClr val="FFFFFF"/>
                </a:solidFill>
                <a:latin typeface="Aptos" panose="020B0004020202020204" pitchFamily="34" charset="0"/>
              </a:rPr>
            </a:br>
            <a:br>
              <a:rPr lang="el-GR" sz="2400" kern="1200" dirty="0">
                <a:solidFill>
                  <a:srgbClr val="FFFFFF"/>
                </a:solidFill>
                <a:latin typeface="Candara" panose="020E0502030303020204" pitchFamily="34" charset="0"/>
              </a:rPr>
            </a:br>
            <a:endParaRPr lang="en-US" sz="2400" kern="1200" dirty="0">
              <a:solidFill>
                <a:srgbClr val="FFFFFF"/>
              </a:solidFill>
              <a:latin typeface="Candara" panose="020E0502030303020204" pitchFamily="34" charset="0"/>
            </a:endParaRPr>
          </a:p>
        </p:txBody>
      </p:sp>
      <p:pic>
        <p:nvPicPr>
          <p:cNvPr id="4" name="Θέση περιεχομένου 3">
            <a:extLst>
              <a:ext uri="{FF2B5EF4-FFF2-40B4-BE49-F238E27FC236}">
                <a16:creationId xmlns:a16="http://schemas.microsoft.com/office/drawing/2014/main" id="{2D80FA0F-3FF5-F040-6EE4-4745AC28C94B}"/>
              </a:ext>
            </a:extLst>
          </p:cNvPr>
          <p:cNvPicPr>
            <a:picLocks noGrp="1" noChangeAspect="1"/>
          </p:cNvPicPr>
          <p:nvPr>
            <p:ph idx="1"/>
          </p:nvPr>
        </p:nvPicPr>
        <p:blipFill>
          <a:blip r:embed="rId2"/>
          <a:stretch>
            <a:fillRect/>
          </a:stretch>
        </p:blipFill>
        <p:spPr>
          <a:xfrm>
            <a:off x="5153822" y="1257558"/>
            <a:ext cx="6553545" cy="4350825"/>
          </a:xfrm>
          <a:prstGeom prst="rect">
            <a:avLst/>
          </a:prstGeom>
        </p:spPr>
      </p:pic>
    </p:spTree>
    <p:extLst>
      <p:ext uri="{BB962C8B-B14F-4D97-AF65-F5344CB8AC3E}">
        <p14:creationId xmlns:p14="http://schemas.microsoft.com/office/powerpoint/2010/main" val="128433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Τίτλος 1">
            <a:extLst>
              <a:ext uri="{FF2B5EF4-FFF2-40B4-BE49-F238E27FC236}">
                <a16:creationId xmlns:a16="http://schemas.microsoft.com/office/drawing/2014/main" id="{AB88E489-4100-030B-72B4-8B6F4D9062BD}"/>
              </a:ext>
            </a:extLst>
          </p:cNvPr>
          <p:cNvSpPr>
            <a:spLocks noGrp="1"/>
          </p:cNvSpPr>
          <p:nvPr>
            <p:ph type="title"/>
          </p:nvPr>
        </p:nvSpPr>
        <p:spPr>
          <a:xfrm>
            <a:off x="742950" y="742950"/>
            <a:ext cx="3615690" cy="5424169"/>
          </a:xfrm>
        </p:spPr>
        <p:txBody>
          <a:bodyPr vert="horz" lIns="91440" tIns="45720" rIns="91440" bIns="45720" rtlCol="0" anchor="ctr">
            <a:normAutofit fontScale="90000"/>
          </a:bodyPr>
          <a:lstStyle/>
          <a:p>
            <a:pPr algn="ctr">
              <a:lnSpc>
                <a:spcPct val="150000"/>
              </a:lnSpc>
            </a:pPr>
            <a:r>
              <a:rPr lang="el-GR" sz="2400" kern="1200" dirty="0">
                <a:solidFill>
                  <a:srgbClr val="FFFFFF"/>
                </a:solidFill>
                <a:latin typeface="Aptos" panose="020B0004020202020204" pitchFamily="34" charset="0"/>
              </a:rPr>
              <a:t>Ο ραδιοφωνικός/</a:t>
            </a:r>
            <a:br>
              <a:rPr lang="el-GR" sz="2400" kern="1200" dirty="0">
                <a:solidFill>
                  <a:srgbClr val="FFFFFF"/>
                </a:solidFill>
                <a:latin typeface="Aptos" panose="020B0004020202020204" pitchFamily="34" charset="0"/>
              </a:rPr>
            </a:br>
            <a:r>
              <a:rPr lang="el-GR" sz="2400" kern="1200" dirty="0">
                <a:solidFill>
                  <a:srgbClr val="FFFFFF"/>
                </a:solidFill>
                <a:latin typeface="Aptos" panose="020B0004020202020204" pitchFamily="34" charset="0"/>
              </a:rPr>
              <a:t>τηλεοπτικός δημοσιογράφος:</a:t>
            </a:r>
            <a:br>
              <a:rPr lang="el-GR" sz="2400" kern="1200" dirty="0">
                <a:solidFill>
                  <a:srgbClr val="FFFFFF"/>
                </a:solidFill>
                <a:latin typeface="Aptos" panose="020B0004020202020204" pitchFamily="34" charset="0"/>
              </a:rPr>
            </a:br>
            <a:r>
              <a:rPr lang="el-GR" sz="2400" dirty="0">
                <a:solidFill>
                  <a:srgbClr val="FFFFFF"/>
                </a:solidFill>
                <a:latin typeface="Aptos" panose="020B0004020202020204" pitchFamily="34" charset="0"/>
              </a:rPr>
              <a:t>α) Ποιοτικό και ελκυστικό περιεχόμενο / έρευνα</a:t>
            </a:r>
            <a:br>
              <a:rPr lang="el-GR" sz="2400" dirty="0">
                <a:solidFill>
                  <a:srgbClr val="FFFFFF"/>
                </a:solidFill>
                <a:latin typeface="Aptos" panose="020B0004020202020204" pitchFamily="34" charset="0"/>
              </a:rPr>
            </a:br>
            <a:r>
              <a:rPr lang="el-GR" sz="2400" dirty="0">
                <a:solidFill>
                  <a:srgbClr val="FFFFFF"/>
                </a:solidFill>
                <a:latin typeface="Aptos" panose="020B0004020202020204" pitchFamily="34" charset="0"/>
              </a:rPr>
              <a:t>β) Άρτιος δημοσιογραφικός λόγος</a:t>
            </a:r>
            <a:br>
              <a:rPr lang="el-GR" sz="2400" dirty="0">
                <a:solidFill>
                  <a:srgbClr val="FFFFFF"/>
                </a:solidFill>
                <a:latin typeface="Aptos" panose="020B0004020202020204" pitchFamily="34" charset="0"/>
              </a:rPr>
            </a:br>
            <a:r>
              <a:rPr lang="el-GR" sz="2400" dirty="0">
                <a:solidFill>
                  <a:srgbClr val="FFFFFF"/>
                </a:solidFill>
                <a:latin typeface="Aptos" panose="020B0004020202020204" pitchFamily="34" charset="0"/>
              </a:rPr>
              <a:t>γ) Σωστή εκφορά του λόγου / σωστή παρουσία</a:t>
            </a:r>
            <a:r>
              <a:rPr lang="en-US" sz="2400" dirty="0">
                <a:solidFill>
                  <a:srgbClr val="FFFFFF"/>
                </a:solidFill>
                <a:latin typeface="Aptos" panose="020B0004020202020204" pitchFamily="34" charset="0"/>
              </a:rPr>
              <a:t> (</a:t>
            </a:r>
            <a:r>
              <a:rPr lang="el-GR" sz="2400" dirty="0">
                <a:solidFill>
                  <a:srgbClr val="FFFFFF"/>
                </a:solidFill>
                <a:latin typeface="Aptos" panose="020B0004020202020204" pitchFamily="34" charset="0"/>
              </a:rPr>
              <a:t>στην τηλεόραση)</a:t>
            </a:r>
            <a:endParaRPr lang="en-US" sz="2400" kern="1200" dirty="0">
              <a:solidFill>
                <a:srgbClr val="FFFFFF"/>
              </a:solidFill>
              <a:latin typeface="Aptos" panose="020B0004020202020204" pitchFamily="34" charset="0"/>
            </a:endParaRPr>
          </a:p>
        </p:txBody>
      </p:sp>
      <p:pic>
        <p:nvPicPr>
          <p:cNvPr id="4" name="Θέση περιεχομένου 3">
            <a:extLst>
              <a:ext uri="{FF2B5EF4-FFF2-40B4-BE49-F238E27FC236}">
                <a16:creationId xmlns:a16="http://schemas.microsoft.com/office/drawing/2014/main" id="{2D80FA0F-3FF5-F040-6EE4-4745AC28C94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882963" y="1257558"/>
            <a:ext cx="5095262" cy="4350825"/>
          </a:xfrm>
          <a:prstGeom prst="rect">
            <a:avLst/>
          </a:prstGeom>
        </p:spPr>
      </p:pic>
    </p:spTree>
    <p:extLst>
      <p:ext uri="{BB962C8B-B14F-4D97-AF65-F5344CB8AC3E}">
        <p14:creationId xmlns:p14="http://schemas.microsoft.com/office/powerpoint/2010/main" val="304007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4" name="Πίνακας 4">
            <a:extLst>
              <a:ext uri="{FF2B5EF4-FFF2-40B4-BE49-F238E27FC236}">
                <a16:creationId xmlns:a16="http://schemas.microsoft.com/office/drawing/2014/main" id="{57DD730C-1276-A108-FC01-EA0AAA119C09}"/>
              </a:ext>
            </a:extLst>
          </p:cNvPr>
          <p:cNvGraphicFramePr>
            <a:graphicFrameLocks noGrp="1"/>
          </p:cNvGraphicFramePr>
          <p:nvPr>
            <p:ph idx="1"/>
            <p:extLst>
              <p:ext uri="{D42A27DB-BD31-4B8C-83A1-F6EECF244321}">
                <p14:modId xmlns:p14="http://schemas.microsoft.com/office/powerpoint/2010/main" val="2225005358"/>
              </p:ext>
            </p:extLst>
          </p:nvPr>
        </p:nvGraphicFramePr>
        <p:xfrm>
          <a:off x="182880" y="1727201"/>
          <a:ext cx="11866880" cy="4592319"/>
        </p:xfrm>
        <a:graphic>
          <a:graphicData uri="http://schemas.openxmlformats.org/drawingml/2006/table">
            <a:tbl>
              <a:tblPr firstRow="1" bandRow="1">
                <a:noFill/>
                <a:tableStyleId>{5C22544A-7EE6-4342-B048-85BDC9FD1C3A}</a:tableStyleId>
              </a:tblPr>
              <a:tblGrid>
                <a:gridCol w="3587048">
                  <a:extLst>
                    <a:ext uri="{9D8B030D-6E8A-4147-A177-3AD203B41FA5}">
                      <a16:colId xmlns:a16="http://schemas.microsoft.com/office/drawing/2014/main" val="2250959316"/>
                    </a:ext>
                  </a:extLst>
                </a:gridCol>
                <a:gridCol w="4068842">
                  <a:extLst>
                    <a:ext uri="{9D8B030D-6E8A-4147-A177-3AD203B41FA5}">
                      <a16:colId xmlns:a16="http://schemas.microsoft.com/office/drawing/2014/main" val="1689284102"/>
                    </a:ext>
                  </a:extLst>
                </a:gridCol>
                <a:gridCol w="4210990">
                  <a:extLst>
                    <a:ext uri="{9D8B030D-6E8A-4147-A177-3AD203B41FA5}">
                      <a16:colId xmlns:a16="http://schemas.microsoft.com/office/drawing/2014/main" val="378585617"/>
                    </a:ext>
                  </a:extLst>
                </a:gridCol>
              </a:tblGrid>
              <a:tr h="458309">
                <a:tc>
                  <a:txBody>
                    <a:bodyPr/>
                    <a:lstStyle/>
                    <a:p>
                      <a:pPr algn="ctr"/>
                      <a:r>
                        <a:rPr lang="el-GR" sz="1400" b="1" dirty="0">
                          <a:solidFill>
                            <a:schemeClr val="tx1">
                              <a:lumMod val="75000"/>
                              <a:lumOff val="25000"/>
                            </a:schemeClr>
                          </a:solidFill>
                          <a:latin typeface="Aptos" panose="020B0004020202020204" pitchFamily="34" charset="0"/>
                        </a:rPr>
                        <a:t>Έντυπος Τύπος</a:t>
                      </a:r>
                    </a:p>
                  </a:txBody>
                  <a:tcPr marL="153092" marR="76546" marT="76546" marB="76546">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b="1" dirty="0">
                          <a:solidFill>
                            <a:schemeClr val="tx1">
                              <a:lumMod val="75000"/>
                              <a:lumOff val="25000"/>
                            </a:schemeClr>
                          </a:solidFill>
                          <a:latin typeface="Aptos" panose="020B0004020202020204" pitchFamily="34" charset="0"/>
                        </a:rPr>
                        <a:t>Ραδιόφωνο</a:t>
                      </a:r>
                    </a:p>
                  </a:txBody>
                  <a:tcPr marL="153092" marR="76546" marT="76546" marB="76546">
                    <a:lnL w="12700" cmpd="sng">
                      <a:noFill/>
                      <a:prstDash val="solid"/>
                    </a:lnL>
                    <a:lnR w="12700" cmpd="sng">
                      <a:noFill/>
                      <a:prstDash val="solid"/>
                    </a:lnR>
                    <a:lnT w="12700" cmpd="sng">
                      <a:noFill/>
                      <a:prstDash val="solid"/>
                    </a:lnT>
                    <a:lnB w="9525" cap="flat" cmpd="sng" algn="ctr">
                      <a:solidFill>
                        <a:srgbClr val="D8DCDC"/>
                      </a:solidFill>
                      <a:prstDash val="solid"/>
                    </a:lnB>
                    <a:noFill/>
                  </a:tcPr>
                </a:tc>
                <a:tc>
                  <a:txBody>
                    <a:bodyPr/>
                    <a:lstStyle/>
                    <a:p>
                      <a:pPr algn="ctr"/>
                      <a:r>
                        <a:rPr lang="el-GR" sz="1400" b="1" dirty="0">
                          <a:solidFill>
                            <a:schemeClr val="tx1">
                              <a:lumMod val="75000"/>
                              <a:lumOff val="25000"/>
                            </a:schemeClr>
                          </a:solidFill>
                          <a:latin typeface="Aptos" panose="020B0004020202020204" pitchFamily="34" charset="0"/>
                        </a:rPr>
                        <a:t>Τηλεόραση</a:t>
                      </a:r>
                      <a:endParaRPr lang="en-US" sz="1400" b="1" dirty="0">
                        <a:solidFill>
                          <a:schemeClr val="tx1">
                            <a:lumMod val="75000"/>
                            <a:lumOff val="25000"/>
                          </a:schemeClr>
                        </a:solidFill>
                        <a:latin typeface="Aptos" panose="020B0004020202020204" pitchFamily="34" charset="0"/>
                      </a:endParaRPr>
                    </a:p>
                  </a:txBody>
                  <a:tcPr marL="153092" marR="76546" marT="76546" marB="76546">
                    <a:lnL w="12700" cmpd="sng">
                      <a:noFill/>
                      <a:prstDash val="solid"/>
                    </a:lnL>
                    <a:lnR w="12700" cmpd="sng">
                      <a:noFill/>
                      <a:prstDash val="solid"/>
                    </a:lnR>
                    <a:lnT w="12700" cmpd="sng">
                      <a:noFill/>
                      <a:prstDash val="solid"/>
                    </a:lnT>
                    <a:lnB w="9525" cap="flat" cmpd="sng" algn="ctr">
                      <a:solidFill>
                        <a:srgbClr val="D8DCDC"/>
                      </a:solidFill>
                      <a:prstDash val="solid"/>
                    </a:lnB>
                    <a:noFill/>
                  </a:tcPr>
                </a:tc>
                <a:extLst>
                  <a:ext uri="{0D108BD9-81ED-4DB2-BD59-A6C34878D82A}">
                    <a16:rowId xmlns:a16="http://schemas.microsoft.com/office/drawing/2014/main" val="4252881991"/>
                  </a:ext>
                </a:extLst>
              </a:tr>
              <a:tr h="1461613">
                <a:tc>
                  <a:txBody>
                    <a:bodyPr/>
                    <a:lstStyle/>
                    <a:p>
                      <a:pPr algn="ctr"/>
                      <a:r>
                        <a:rPr lang="el-GR" sz="1600" kern="1200" dirty="0">
                          <a:solidFill>
                            <a:schemeClr val="tx1">
                              <a:lumMod val="75000"/>
                              <a:lumOff val="25000"/>
                            </a:schemeClr>
                          </a:solidFill>
                          <a:latin typeface="Aptos" panose="020B0004020202020204" pitchFamily="34" charset="0"/>
                          <a:ea typeface="+mn-ea"/>
                          <a:cs typeface="+mn-cs"/>
                        </a:rPr>
                        <a:t>Ένα γραπτό κείμενο συμπληρώνεται και με άλλους κώδικες, όπως εικόνες, γραφήματα, σκίτσα.</a:t>
                      </a:r>
                      <a:endParaRPr lang="en-US" sz="1600" kern="1200" dirty="0">
                        <a:solidFill>
                          <a:schemeClr val="tx1">
                            <a:lumMod val="75000"/>
                            <a:lumOff val="25000"/>
                          </a:schemeClr>
                        </a:solidFill>
                        <a:latin typeface="Aptos" panose="020B0004020202020204" pitchFamily="34" charset="0"/>
                        <a:ea typeface="+mn-ea"/>
                        <a:cs typeface="+mn-cs"/>
                      </a:endParaRPr>
                    </a:p>
                  </a:txBody>
                  <a:tcPr marL="153092" marR="76546" marT="76546" marB="7654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dirty="0">
                          <a:solidFill>
                            <a:schemeClr val="tx1">
                              <a:lumMod val="75000"/>
                              <a:lumOff val="25000"/>
                            </a:schemeClr>
                          </a:solidFill>
                          <a:latin typeface="Aptos" panose="020B0004020202020204" pitchFamily="34" charset="0"/>
                        </a:rPr>
                        <a:t>Ο κώδικας του ραδιοφώνου είναι αποκλειστικά ακουστικός. </a:t>
                      </a:r>
                    </a:p>
                    <a:p>
                      <a:endParaRPr lang="en-US" sz="1600" dirty="0">
                        <a:solidFill>
                          <a:schemeClr val="tx1">
                            <a:lumMod val="75000"/>
                            <a:lumOff val="25000"/>
                          </a:schemeClr>
                        </a:solidFill>
                        <a:latin typeface="Aptos" panose="020B0004020202020204" pitchFamily="34" charset="0"/>
                      </a:endParaRPr>
                    </a:p>
                  </a:txBody>
                  <a:tcPr marL="153092" marR="76546" marT="76546" marB="7654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dirty="0">
                          <a:solidFill>
                            <a:schemeClr val="tx1">
                              <a:lumMod val="75000"/>
                              <a:lumOff val="25000"/>
                            </a:schemeClr>
                          </a:solidFill>
                          <a:latin typeface="Aptos" panose="020B0004020202020204" pitchFamily="34" charset="0"/>
                        </a:rPr>
                        <a:t>Οι δέκτες μπορούν να δουν και να ακούσουν τον πομπό. Επιπλέον, ο κώδικας της ομιλίας συμπληρώνεται με διάφορους άλλους κώδικες [εικόνα και βίντεο, κείμενο (τίτλοι, σούπερ κτλ.)]</a:t>
                      </a:r>
                    </a:p>
                  </a:txBody>
                  <a:tcPr marL="153092" marR="76546" marT="76546" marB="7654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1004818974"/>
                  </a:ext>
                </a:extLst>
              </a:tr>
              <a:tr h="959960">
                <a:tc>
                  <a:txBody>
                    <a:bodyPr/>
                    <a:lstStyle/>
                    <a:p>
                      <a:pPr algn="ctr"/>
                      <a:r>
                        <a:rPr lang="el-GR" sz="1600" kern="1200" dirty="0">
                          <a:solidFill>
                            <a:schemeClr val="tx1">
                              <a:lumMod val="75000"/>
                              <a:lumOff val="25000"/>
                            </a:schemeClr>
                          </a:solidFill>
                          <a:latin typeface="Aptos" panose="020B0004020202020204" pitchFamily="34" charset="0"/>
                          <a:ea typeface="+mn-ea"/>
                          <a:cs typeface="+mn-cs"/>
                        </a:rPr>
                        <a:t>Το μήνυμα έχει μονιμότητα.</a:t>
                      </a:r>
                      <a:endParaRPr lang="en-US" sz="1600" kern="1200" dirty="0">
                        <a:solidFill>
                          <a:schemeClr val="tx1">
                            <a:lumMod val="75000"/>
                            <a:lumOff val="25000"/>
                          </a:schemeClr>
                        </a:solidFill>
                        <a:latin typeface="Aptos" panose="020B0004020202020204" pitchFamily="34" charset="0"/>
                        <a:ea typeface="+mn-ea"/>
                        <a:cs typeface="+mn-cs"/>
                      </a:endParaRPr>
                    </a:p>
                  </a:txBody>
                  <a:tcPr marL="153092" marR="76546" marT="76546" marB="76546">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dirty="0">
                          <a:solidFill>
                            <a:schemeClr val="tx1">
                              <a:lumMod val="75000"/>
                              <a:lumOff val="25000"/>
                            </a:schemeClr>
                          </a:solidFill>
                          <a:latin typeface="Aptos" panose="020B0004020202020204" pitchFamily="34" charset="0"/>
                        </a:rPr>
                        <a:t>Στο ραδιόφωνο, το μήνυμα δεν έχει μονιμότητα. Η αποκωδικοποίηση του μηνύματος πρέπει να είναι χρονικά άμεση. </a:t>
                      </a:r>
                    </a:p>
                  </a:txBody>
                  <a:tcPr marL="153092" marR="76546" marT="76546" marB="76546">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dirty="0">
                          <a:solidFill>
                            <a:schemeClr val="tx1">
                              <a:lumMod val="75000"/>
                              <a:lumOff val="25000"/>
                            </a:schemeClr>
                          </a:solidFill>
                          <a:latin typeface="Aptos" panose="020B0004020202020204" pitchFamily="34" charset="0"/>
                        </a:rPr>
                        <a:t>Στην τηλεόραση, το μήνυμα δεν έχει μονιμότητα. Η αποκωδικοποίηση του μηνύματος πρέπει να είναι χρονικά άμεση. </a:t>
                      </a:r>
                      <a:endParaRPr lang="en-US" sz="1600" dirty="0">
                        <a:solidFill>
                          <a:schemeClr val="tx1">
                            <a:lumMod val="75000"/>
                            <a:lumOff val="25000"/>
                          </a:schemeClr>
                        </a:solidFill>
                        <a:latin typeface="Aptos" panose="020B0004020202020204" pitchFamily="34" charset="0"/>
                      </a:endParaRPr>
                    </a:p>
                  </a:txBody>
                  <a:tcPr marL="153092" marR="76546" marT="76546" marB="76546">
                    <a:lnL w="9525" cap="flat" cmpd="sng" algn="ctr">
                      <a:solidFill>
                        <a:srgbClr val="D8DEDC"/>
                      </a:solidFill>
                      <a:prstDash val="solid"/>
                    </a:lnL>
                    <a:lnR w="9525" cap="flat" cmpd="sng" algn="ctr">
                      <a:solidFill>
                        <a:srgbClr val="D8DEDC"/>
                      </a:solidFill>
                      <a:prstDash val="solid"/>
                    </a:lnR>
                    <a:lnT w="9525" cap="flat" cmpd="sng" algn="ctr">
                      <a:solidFill>
                        <a:srgbClr val="D8DCDC"/>
                      </a:solidFill>
                      <a:prstDash val="solid"/>
                    </a:lnT>
                    <a:lnB w="9525" cap="flat" cmpd="sng" algn="ctr">
                      <a:solidFill>
                        <a:srgbClr val="D8DCDC"/>
                      </a:solidFill>
                      <a:prstDash val="solid"/>
                    </a:lnB>
                    <a:noFill/>
                  </a:tcPr>
                </a:tc>
                <a:extLst>
                  <a:ext uri="{0D108BD9-81ED-4DB2-BD59-A6C34878D82A}">
                    <a16:rowId xmlns:a16="http://schemas.microsoft.com/office/drawing/2014/main" val="1765909299"/>
                  </a:ext>
                </a:extLst>
              </a:tr>
              <a:tr h="1712437">
                <a:tc>
                  <a:txBody>
                    <a:bodyPr/>
                    <a:lstStyle/>
                    <a:p>
                      <a:pPr algn="ctr"/>
                      <a:r>
                        <a:rPr lang="el-GR" sz="1600" kern="1200" dirty="0">
                          <a:solidFill>
                            <a:schemeClr val="tx1">
                              <a:lumMod val="75000"/>
                              <a:lumOff val="25000"/>
                            </a:schemeClr>
                          </a:solidFill>
                          <a:latin typeface="Aptos" panose="020B0004020202020204" pitchFamily="34" charset="0"/>
                          <a:ea typeface="+mn-ea"/>
                          <a:cs typeface="+mn-cs"/>
                        </a:rPr>
                        <a:t>Ιεράρχηση </a:t>
                      </a:r>
                      <a:r>
                        <a:rPr lang="el-GR" sz="1600" u="none" kern="1200" dirty="0">
                          <a:solidFill>
                            <a:schemeClr val="tx1">
                              <a:lumMod val="75000"/>
                              <a:lumOff val="25000"/>
                            </a:schemeClr>
                          </a:solidFill>
                          <a:latin typeface="Aptos" panose="020B0004020202020204" pitchFamily="34" charset="0"/>
                          <a:ea typeface="+mn-ea"/>
                          <a:cs typeface="+mn-cs"/>
                        </a:rPr>
                        <a:t>της είδησης με βάση τη θέση (π.χ. πρωτοσέλιδο) ή την έκταση (π.χ. σαλόνι) του δημοσιεύματος.</a:t>
                      </a:r>
                      <a:endParaRPr lang="en-US" sz="1600" u="none" kern="1200" dirty="0">
                        <a:solidFill>
                          <a:schemeClr val="tx1">
                            <a:lumMod val="75000"/>
                            <a:lumOff val="25000"/>
                          </a:schemeClr>
                        </a:solidFill>
                        <a:latin typeface="Aptos" panose="020B0004020202020204" pitchFamily="34" charset="0"/>
                        <a:ea typeface="+mn-ea"/>
                        <a:cs typeface="+mn-cs"/>
                      </a:endParaRPr>
                    </a:p>
                  </a:txBody>
                  <a:tcPr marL="153092" marR="76546" marT="76546" marB="7654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dirty="0">
                          <a:solidFill>
                            <a:schemeClr val="tx1">
                              <a:lumMod val="75000"/>
                              <a:lumOff val="25000"/>
                            </a:schemeClr>
                          </a:solidFill>
                          <a:latin typeface="Aptos" panose="020B0004020202020204" pitchFamily="34" charset="0"/>
                        </a:rPr>
                        <a:t>Ιεράρχηση της είδησης με βάση τη χρονική σειρά: Στο ραδιόφωνο, ο δημοσιογράφος τοποθετεί τη σημαντική είδηση στην αρχή του δελτίου ή της εκπομπής </a:t>
                      </a:r>
                      <a:r>
                        <a:rPr lang="el-GR" sz="1600" kern="1200" dirty="0">
                          <a:solidFill>
                            <a:schemeClr val="tx1">
                              <a:lumMod val="75000"/>
                              <a:lumOff val="25000"/>
                            </a:schemeClr>
                          </a:solidFill>
                          <a:latin typeface="Aptos" panose="020B0004020202020204" pitchFamily="34" charset="0"/>
                          <a:ea typeface="+mn-ea"/>
                          <a:cs typeface="+mn-cs"/>
                        </a:rPr>
                        <a:t>του.</a:t>
                      </a:r>
                    </a:p>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kern="1200" dirty="0">
                          <a:solidFill>
                            <a:schemeClr val="tx1">
                              <a:lumMod val="75000"/>
                              <a:lumOff val="25000"/>
                            </a:schemeClr>
                          </a:solidFill>
                          <a:latin typeface="Aptos" panose="020B0004020202020204" pitchFamily="34" charset="0"/>
                          <a:ea typeface="+mn-ea"/>
                          <a:cs typeface="+mn-cs"/>
                        </a:rPr>
                        <a:t>Επίσης, αφιερώνει περισσότερο χρόνο </a:t>
                      </a:r>
                      <a:r>
                        <a:rPr lang="en-US" sz="1600" kern="1200" dirty="0">
                          <a:solidFill>
                            <a:schemeClr val="tx1">
                              <a:lumMod val="75000"/>
                              <a:lumOff val="25000"/>
                            </a:schemeClr>
                          </a:solidFill>
                          <a:latin typeface="Aptos" panose="020B0004020202020204" pitchFamily="34" charset="0"/>
                          <a:ea typeface="+mn-ea"/>
                          <a:cs typeface="+mn-cs"/>
                        </a:rPr>
                        <a:t>(</a:t>
                      </a:r>
                      <a:r>
                        <a:rPr lang="el-GR" sz="1600" kern="1200" dirty="0">
                          <a:solidFill>
                            <a:schemeClr val="tx1">
                              <a:lumMod val="75000"/>
                              <a:lumOff val="25000"/>
                            </a:schemeClr>
                          </a:solidFill>
                          <a:latin typeface="Aptos" panose="020B0004020202020204" pitchFamily="34" charset="0"/>
                          <a:ea typeface="+mn-ea"/>
                          <a:cs typeface="+mn-cs"/>
                        </a:rPr>
                        <a:t>διάρκεια) στη σημαντική είδηση.</a:t>
                      </a:r>
                    </a:p>
                  </a:txBody>
                  <a:tcPr marL="153092" marR="76546" marT="76546" marB="7654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dirty="0">
                          <a:solidFill>
                            <a:schemeClr val="tx1">
                              <a:lumMod val="75000"/>
                              <a:lumOff val="25000"/>
                            </a:schemeClr>
                          </a:solidFill>
                          <a:latin typeface="Aptos" panose="020B0004020202020204" pitchFamily="34" charset="0"/>
                        </a:rPr>
                        <a:t>Ιεράρχηση της είδησης με βάση τη χρονική σειρά: Στην τηλεόραση, ο δημοσιογράφος τοποθετεί τη σημαντική είδηση στην αρχή του δελτίου ή της εκπομπής </a:t>
                      </a:r>
                      <a:r>
                        <a:rPr lang="el-GR" sz="1600" kern="1200" dirty="0">
                          <a:solidFill>
                            <a:schemeClr val="tx1">
                              <a:lumMod val="75000"/>
                              <a:lumOff val="25000"/>
                            </a:schemeClr>
                          </a:solidFill>
                          <a:latin typeface="Aptos" panose="020B0004020202020204" pitchFamily="34" charset="0"/>
                          <a:ea typeface="+mn-ea"/>
                          <a:cs typeface="+mn-cs"/>
                        </a:rPr>
                        <a:t>του.</a:t>
                      </a:r>
                    </a:p>
                    <a:p>
                      <a:pPr marL="0" marR="0" lvl="0" indent="0" algn="ctr" defTabSz="914400" rtl="0" eaLnBrk="1" fontAlgn="auto" latinLnBrk="0" hangingPunct="1">
                        <a:lnSpc>
                          <a:spcPct val="100000"/>
                        </a:lnSpc>
                        <a:spcBef>
                          <a:spcPts val="0"/>
                        </a:spcBef>
                        <a:spcAft>
                          <a:spcPts val="0"/>
                        </a:spcAft>
                        <a:buClrTx/>
                        <a:buSzTx/>
                        <a:buFontTx/>
                        <a:buNone/>
                        <a:tabLst/>
                        <a:defRPr/>
                      </a:pPr>
                      <a:r>
                        <a:rPr lang="el-GR" sz="1600" kern="1200" dirty="0">
                          <a:solidFill>
                            <a:schemeClr val="tx1">
                              <a:lumMod val="75000"/>
                              <a:lumOff val="25000"/>
                            </a:schemeClr>
                          </a:solidFill>
                          <a:latin typeface="Aptos" panose="020B0004020202020204" pitchFamily="34" charset="0"/>
                          <a:ea typeface="+mn-ea"/>
                          <a:cs typeface="+mn-cs"/>
                        </a:rPr>
                        <a:t>Επίσης, αφιερώνει περισσότερο χρόνο στη σημαντική είδηση.</a:t>
                      </a:r>
                    </a:p>
                  </a:txBody>
                  <a:tcPr marL="153092" marR="76546" marT="76546" marB="76546">
                    <a:lnL w="9525" cap="flat" cmpd="sng" algn="ctr">
                      <a:solidFill>
                        <a:srgbClr val="D8DCDC"/>
                      </a:solidFill>
                      <a:prstDash val="solid"/>
                    </a:lnL>
                    <a:lnR w="9525" cap="flat" cmpd="sng" algn="ctr">
                      <a:solidFill>
                        <a:srgbClr val="D8DCDC"/>
                      </a:solidFill>
                      <a:prstDash val="solid"/>
                    </a:lnR>
                    <a:lnT w="9525" cap="flat" cmpd="sng" algn="ctr">
                      <a:solidFill>
                        <a:srgbClr val="D8DCDC"/>
                      </a:solidFill>
                      <a:prstDash val="solid"/>
                    </a:lnT>
                    <a:lnB w="9525" cap="flat" cmpd="sng" algn="ctr">
                      <a:solidFill>
                        <a:srgbClr val="D8DCDC"/>
                      </a:solidFill>
                      <a:prstDash val="solid"/>
                    </a:lnB>
                    <a:solidFill>
                      <a:srgbClr val="D8DEDC">
                        <a:alpha val="20000"/>
                      </a:srgbClr>
                    </a:solidFill>
                  </a:tcPr>
                </a:tc>
                <a:extLst>
                  <a:ext uri="{0D108BD9-81ED-4DB2-BD59-A6C34878D82A}">
                    <a16:rowId xmlns:a16="http://schemas.microsoft.com/office/drawing/2014/main" val="2915492152"/>
                  </a:ext>
                </a:extLst>
              </a:tr>
            </a:tbl>
          </a:graphicData>
        </a:graphic>
      </p:graphicFrame>
    </p:spTree>
    <p:extLst>
      <p:ext uri="{BB962C8B-B14F-4D97-AF65-F5344CB8AC3E}">
        <p14:creationId xmlns:p14="http://schemas.microsoft.com/office/powerpoint/2010/main" val="2907286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7721600" y="1818640"/>
            <a:ext cx="4257040" cy="4338320"/>
          </a:xfrm>
        </p:spPr>
        <p:txBody>
          <a:bodyPr vert="horz" lIns="91440" tIns="45720" rIns="91440" bIns="45720" rtlCol="0" anchor="ctr">
            <a:noAutofit/>
          </a:bodyPr>
          <a:lstStyle/>
          <a:p>
            <a:pPr algn="ctr">
              <a:lnSpc>
                <a:spcPct val="120000"/>
              </a:lnSpc>
            </a:pPr>
            <a:r>
              <a:rPr lang="el-GR" sz="2200" dirty="0">
                <a:latin typeface="Aptos" panose="020B0004020202020204" pitchFamily="34" charset="0"/>
              </a:rPr>
              <a:t>Σε αντίθεση με την τηλεόραση όπου το περίφημο «</a:t>
            </a:r>
            <a:r>
              <a:rPr lang="el-GR" sz="2200" dirty="0" err="1">
                <a:latin typeface="Aptos" panose="020B0004020202020204" pitchFamily="34" charset="0"/>
              </a:rPr>
              <a:t>prime</a:t>
            </a:r>
            <a:r>
              <a:rPr lang="el-GR" sz="2200" dirty="0">
                <a:latin typeface="Aptos" panose="020B0004020202020204" pitchFamily="34" charset="0"/>
              </a:rPr>
              <a:t> </a:t>
            </a:r>
            <a:r>
              <a:rPr lang="el-GR" sz="2200" dirty="0" err="1">
                <a:latin typeface="Aptos" panose="020B0004020202020204" pitchFamily="34" charset="0"/>
              </a:rPr>
              <a:t>time</a:t>
            </a:r>
            <a:r>
              <a:rPr lang="el-GR" sz="2200" dirty="0">
                <a:latin typeface="Aptos" panose="020B0004020202020204" pitchFamily="34" charset="0"/>
              </a:rPr>
              <a:t>» (20.00-23.00), η ζώνη υψηλής τηλεθέασης δηλαδή, είναι τις βραδινές ώρες, στο ραδιόφωνο συμβαίνει το ανάποδο. Οι ακροατές συντονίζονται κυρίως στις πρωινές ώρες και τις πρώτες μεσημεριανές.</a:t>
            </a:r>
            <a:endParaRPr lang="en-US" sz="2200" dirty="0">
              <a:latin typeface="Aptos" panose="020B0004020202020204" pitchFamily="34" charset="0"/>
            </a:endParaRPr>
          </a:p>
        </p:txBody>
      </p:sp>
      <p:sp>
        <p:nvSpPr>
          <p:cNvPr id="56" name="Rectangle 55"/>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ounded Rectangle 9"/>
          <p:cNvSpPr>
            <a:spLocks noGrp="1" noRot="1" noChangeAspect="1" noMove="1" noResize="1" noEditPoints="1" noAdjustHandles="1" noChangeArrowheads="1" noChangeShapeType="1" noTextEdit="1"/>
          </p:cNvSpPr>
          <p:nvPr/>
        </p:nvSpPr>
        <p:spPr>
          <a:xfrm>
            <a:off x="474208" y="484632"/>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Θέση περιεχομένου 4"/>
          <p:cNvPicPr>
            <a:picLocks noChangeAspect="1"/>
          </p:cNvPicPr>
          <p:nvPr/>
        </p:nvPicPr>
        <p:blipFill rotWithShape="1">
          <a:blip r:embed="rId2">
            <a:extLst>
              <a:ext uri="{28A0092B-C50C-407E-A947-70E740481C1C}">
                <a14:useLocalDpi xmlns:a14="http://schemas.microsoft.com/office/drawing/2010/main" val="0"/>
              </a:ext>
            </a:extLst>
          </a:blip>
          <a:srcRect t="7314" b="7314"/>
          <a:stretch/>
        </p:blipFill>
        <p:spPr>
          <a:xfrm>
            <a:off x="951882" y="965595"/>
            <a:ext cx="5632217" cy="4808332"/>
          </a:xfrm>
          <a:prstGeom prst="rect">
            <a:avLst/>
          </a:prstGeom>
          <a:effectLst/>
        </p:spPr>
      </p:pic>
      <p:sp>
        <p:nvSpPr>
          <p:cNvPr id="4" name="TextBox 3">
            <a:extLst>
              <a:ext uri="{FF2B5EF4-FFF2-40B4-BE49-F238E27FC236}">
                <a16:creationId xmlns:a16="http://schemas.microsoft.com/office/drawing/2014/main" id="{BF02B97F-F2D9-B449-639F-3FA1CF738692}"/>
              </a:ext>
            </a:extLst>
          </p:cNvPr>
          <p:cNvSpPr txBox="1"/>
          <p:nvPr/>
        </p:nvSpPr>
        <p:spPr>
          <a:xfrm>
            <a:off x="8168640" y="548640"/>
            <a:ext cx="329184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Aptos" panose="020B0004020202020204" pitchFamily="34" charset="0"/>
              </a:rPr>
              <a:t>Δημοφιλείς Ζώνες</a:t>
            </a:r>
            <a:endParaRPr kumimoji="0" lang="en-US" sz="3200" b="0" i="0" u="none" strike="noStrike" kern="1200" cap="none" spc="0" normalizeH="0" baseline="0" noProof="0" dirty="0">
              <a:ln>
                <a:noFill/>
              </a:ln>
              <a:solidFill>
                <a:prstClr val="black"/>
              </a:solidFill>
              <a:effectLst/>
              <a:uLnTx/>
              <a:uFillTx/>
              <a:latin typeface="Aptos" panose="020B0004020202020204" pitchFamily="34" charset="0"/>
            </a:endParaRPr>
          </a:p>
        </p:txBody>
      </p:sp>
    </p:spTree>
    <p:extLst>
      <p:ext uri="{BB962C8B-B14F-4D97-AF65-F5344CB8AC3E}">
        <p14:creationId xmlns:p14="http://schemas.microsoft.com/office/powerpoint/2010/main" val="1679561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1046019" y="942108"/>
            <a:ext cx="3256550" cy="4969113"/>
          </a:xfrm>
        </p:spPr>
        <p:txBody>
          <a:bodyPr anchor="ctr">
            <a:normAutofit/>
          </a:bodyPr>
          <a:lstStyle/>
          <a:p>
            <a:pPr>
              <a:lnSpc>
                <a:spcPct val="150000"/>
              </a:lnSpc>
            </a:pPr>
            <a:r>
              <a:rPr lang="el-GR" sz="2800" b="1" dirty="0">
                <a:solidFill>
                  <a:schemeClr val="tx2">
                    <a:lumMod val="75000"/>
                  </a:schemeClr>
                </a:solidFill>
                <a:latin typeface="Aptos"/>
              </a:rPr>
              <a:t>Κατηγοριοποίηση εφημερίδων</a:t>
            </a:r>
            <a:endParaRPr lang="el-GR" b="1" dirty="0"/>
          </a:p>
          <a:p>
            <a:endParaRPr lang="el-GR" sz="2800" dirty="0">
              <a:solidFill>
                <a:schemeClr val="tx2">
                  <a:lumMod val="75000"/>
                </a:schemeClr>
              </a:solidFill>
            </a:endParaRPr>
          </a:p>
        </p:txBody>
      </p:sp>
      <p:sp>
        <p:nvSpPr>
          <p:cNvPr id="10" name="Rectangle 9"/>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p:cNvSpPr>
            <a:spLocks noGrp="1"/>
          </p:cNvSpPr>
          <p:nvPr>
            <p:ph idx="1"/>
          </p:nvPr>
        </p:nvSpPr>
        <p:spPr>
          <a:xfrm>
            <a:off x="5049062" y="942108"/>
            <a:ext cx="6455549" cy="4969114"/>
          </a:xfrm>
        </p:spPr>
        <p:txBody>
          <a:bodyPr vert="horz" lIns="91440" tIns="45720" rIns="91440" bIns="45720" rtlCol="0" anchor="ctr">
            <a:normAutofit/>
          </a:bodyPr>
          <a:lstStyle/>
          <a:p>
            <a:pPr>
              <a:lnSpc>
                <a:spcPct val="150000"/>
              </a:lnSpc>
            </a:pPr>
            <a:r>
              <a:rPr lang="el-GR" sz="2000" dirty="0">
                <a:solidFill>
                  <a:schemeClr val="tx2">
                    <a:lumMod val="75000"/>
                  </a:schemeClr>
                </a:solidFill>
                <a:latin typeface="Aptos"/>
              </a:rPr>
              <a:t>Πρωινές – Απογευματινές (ανάλογα με την ώρα κυκλοφορίας) </a:t>
            </a:r>
            <a:endParaRPr lang="el-GR" sz="2000">
              <a:solidFill>
                <a:schemeClr val="tx2">
                  <a:lumMod val="75000"/>
                </a:schemeClr>
              </a:solidFill>
            </a:endParaRPr>
          </a:p>
          <a:p>
            <a:pPr>
              <a:lnSpc>
                <a:spcPct val="150000"/>
              </a:lnSpc>
            </a:pPr>
            <a:r>
              <a:rPr lang="el-GR" sz="2000" dirty="0">
                <a:solidFill>
                  <a:schemeClr val="tx2">
                    <a:lumMod val="75000"/>
                  </a:schemeClr>
                </a:solidFill>
                <a:latin typeface="Aptos"/>
              </a:rPr>
              <a:t>Ημερήσια – Εβδομαδιαία/Κυριακάτικη ή Σαββατοκύριακου</a:t>
            </a:r>
          </a:p>
          <a:p>
            <a:pPr>
              <a:lnSpc>
                <a:spcPct val="150000"/>
              </a:lnSpc>
            </a:pPr>
            <a:r>
              <a:rPr lang="el-GR" sz="2000" dirty="0">
                <a:solidFill>
                  <a:schemeClr val="tx2">
                    <a:lumMod val="75000"/>
                  </a:schemeClr>
                </a:solidFill>
                <a:latin typeface="Aptos"/>
              </a:rPr>
              <a:t>Πανελλαδική – Τοπική/Περιφερειακή </a:t>
            </a:r>
          </a:p>
          <a:p>
            <a:pPr>
              <a:lnSpc>
                <a:spcPct val="150000"/>
              </a:lnSpc>
            </a:pPr>
            <a:r>
              <a:rPr lang="el-GR" sz="2000" dirty="0">
                <a:solidFill>
                  <a:schemeClr val="tx2">
                    <a:lumMod val="75000"/>
                  </a:schemeClr>
                </a:solidFill>
                <a:latin typeface="Aptos"/>
              </a:rPr>
              <a:t>Ποικίλης ύλης/Θεματική (αθλητική, οικονομική κτλ.) </a:t>
            </a:r>
          </a:p>
          <a:p>
            <a:pPr>
              <a:lnSpc>
                <a:spcPct val="150000"/>
              </a:lnSpc>
            </a:pPr>
            <a:endParaRPr lang="el-GR" sz="2000" dirty="0">
              <a:solidFill>
                <a:schemeClr val="tx2">
                  <a:lumMod val="75000"/>
                </a:schemeClr>
              </a:solidFill>
              <a:latin typeface="Apto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181589" y="221942"/>
            <a:ext cx="3667039" cy="1493993"/>
          </a:xfrm>
        </p:spPr>
        <p:txBody>
          <a:bodyPr vert="horz" lIns="91440" tIns="45720" rIns="91440" bIns="45720" rtlCol="0" anchor="ctr">
            <a:noAutofit/>
          </a:bodyPr>
          <a:lstStyle/>
          <a:p>
            <a:pPr marL="0" marR="0" algn="ctr">
              <a:lnSpc>
                <a:spcPct val="140000"/>
              </a:lnSpc>
              <a:spcBef>
                <a:spcPts val="0"/>
              </a:spcBef>
              <a:spcAft>
                <a:spcPts val="800"/>
              </a:spcAft>
            </a:pPr>
            <a:r>
              <a:rPr lang="el-GR" sz="2400" b="1" spc="-20" dirty="0">
                <a:latin typeface="Aptos" panose="020B0004020202020204" pitchFamily="34" charset="0"/>
                <a:ea typeface="+mn-ea"/>
                <a:cs typeface="+mn-cs"/>
              </a:rPr>
              <a:t>Γλώσσα – Ραδιοφωνική/Τηλεοπτική «Γραφή» (Α΄)</a:t>
            </a:r>
            <a:endParaRPr lang="en-US" sz="2400" b="1" spc="-20" dirty="0">
              <a:latin typeface="Aptos" panose="020B0004020202020204" pitchFamily="34" charset="0"/>
              <a:ea typeface="+mn-ea"/>
              <a:cs typeface="+mn-cs"/>
            </a:endParaRPr>
          </a:p>
        </p:txBody>
      </p:sp>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60640" y="1981200"/>
            <a:ext cx="4409440" cy="48768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Το περιεχόμενο ενός ραδιοφωνικού/ τηλεοπτικού ενημερωτικού προγράμματος είναι «προσχεδιασμένος» προφορικός λόγος – Τι σημαίνει αυτό;</a:t>
            </a:r>
          </a:p>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l-GR" sz="2000" b="0" i="0" u="none" strike="noStrike" kern="1200" cap="none" spc="-20" normalizeH="0" baseline="0" noProof="0" dirty="0">
              <a:ln>
                <a:noFill/>
              </a:ln>
              <a:solidFill>
                <a:prstClr val="black"/>
              </a:solidFill>
              <a:effectLst/>
              <a:uLnTx/>
              <a:uFillTx/>
              <a:latin typeface="Aptos" panose="020B0004020202020204" pitchFamily="34" charset="0"/>
            </a:endParaRPr>
          </a:p>
          <a:p>
            <a:pPr marL="0" marR="0" lvl="0" indent="0" algn="ctr" defTabSz="914400" rtl="0" eaLnBrk="1" fontAlgn="auto" latinLnBrk="0" hangingPunct="1">
              <a:lnSpc>
                <a:spcPct val="140000"/>
              </a:lnSpc>
              <a:spcBef>
                <a:spcPts val="0"/>
              </a:spcBef>
              <a:spcAft>
                <a:spcPts val="0"/>
              </a:spcAft>
              <a:buClrTx/>
              <a:buSzTx/>
              <a:buFontTx/>
              <a:buNone/>
              <a:tabLst/>
              <a:defRPr/>
            </a:pP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Αντίθετα με αυτό που συχνά φαίνεται, πολλά από όσα βλέπουμε και ακούμε στο ραδιόφωνο και στην τηλεόραση έχουν προηγουμένως γραφτεί (</a:t>
            </a:r>
            <a:r>
              <a:rPr kumimoji="0" lang="en-US" sz="2000" b="0" i="0" u="none" strike="noStrike" kern="1200" cap="none" spc="-20" normalizeH="0" baseline="0" noProof="0" dirty="0">
                <a:ln>
                  <a:noFill/>
                </a:ln>
                <a:solidFill>
                  <a:prstClr val="black"/>
                </a:solidFill>
                <a:effectLst/>
                <a:uLnTx/>
                <a:uFillTx/>
                <a:latin typeface="Aptos" panose="020B0004020202020204" pitchFamily="34" charset="0"/>
              </a:rPr>
              <a:t>script)</a:t>
            </a:r>
            <a:endParaRPr kumimoji="0" lang="el-GR" sz="2000" b="0" i="0" u="none" strike="noStrike" kern="1200" cap="none" spc="-20" normalizeH="0" baseline="0" noProof="0" dirty="0">
              <a:ln>
                <a:noFill/>
              </a:ln>
              <a:solidFill>
                <a:prstClr val="black"/>
              </a:solidFill>
              <a:effectLst/>
              <a:uLnTx/>
              <a:uFillTx/>
              <a:latin typeface="Aptos" panose="020B0004020202020204" pitchFamily="34" charset="0"/>
            </a:endParaRPr>
          </a:p>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l-GR" sz="2000" b="0" i="0" u="none" strike="noStrike" kern="1200" cap="none" spc="-20" normalizeH="0" baseline="0" noProof="0" dirty="0">
              <a:ln>
                <a:noFill/>
              </a:ln>
              <a:solidFill>
                <a:prstClr val="black"/>
              </a:solidFill>
              <a:effectLst/>
              <a:uLnTx/>
              <a:uFillTx/>
              <a:latin typeface="Aptos" panose="020B0004020202020204" pitchFamily="34" charset="0"/>
            </a:endParaRPr>
          </a:p>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n-US" sz="2000" b="0" i="0" u="none" strike="noStrike" kern="1200" cap="none" spc="-20" normalizeH="0" baseline="0" noProof="0" dirty="0">
              <a:ln>
                <a:noFill/>
              </a:ln>
              <a:solidFill>
                <a:prstClr val="black"/>
              </a:solidFill>
              <a:effectLst/>
              <a:uLnTx/>
              <a:uFillTx/>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Εικόνα 3">
            <a:extLst>
              <a:ext uri="{FF2B5EF4-FFF2-40B4-BE49-F238E27FC236}">
                <a16:creationId xmlns:a16="http://schemas.microsoft.com/office/drawing/2014/main" id="{02896790-5D4B-59B1-D153-7BC947C70C66}"/>
              </a:ext>
            </a:extLst>
          </p:cNvPr>
          <p:cNvPicPr>
            <a:picLocks noChangeAspect="1"/>
          </p:cNvPicPr>
          <p:nvPr/>
        </p:nvPicPr>
        <p:blipFill>
          <a:blip r:embed="rId2"/>
          <a:stretch>
            <a:fillRect/>
          </a:stretch>
        </p:blipFill>
        <p:spPr>
          <a:xfrm>
            <a:off x="1381760" y="1397526"/>
            <a:ext cx="4767316" cy="4070793"/>
          </a:xfrm>
          <a:prstGeom prst="rect">
            <a:avLst/>
          </a:prstGeom>
        </p:spPr>
      </p:pic>
    </p:spTree>
    <p:extLst>
      <p:ext uri="{BB962C8B-B14F-4D97-AF65-F5344CB8AC3E}">
        <p14:creationId xmlns:p14="http://schemas.microsoft.com/office/powerpoint/2010/main" val="279584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περιεχομένου 7"/>
          <p:cNvPicPr>
            <a:picLocks noGrp="1" noChangeAspect="1"/>
          </p:cNvPicPr>
          <p:nvPr>
            <p:ph idx="1"/>
          </p:nvPr>
        </p:nvPicPr>
        <p:blipFill rotWithShape="1">
          <a:blip r:embed="rId2"/>
          <a:srcRect l="9700" t="7779" r="9767" b="6283"/>
          <a:stretch>
            <a:fillRect/>
          </a:stretch>
        </p:blipFill>
        <p:spPr>
          <a:xfrm>
            <a:off x="4054537" y="91784"/>
            <a:ext cx="4479863" cy="6766216"/>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181589" y="131426"/>
            <a:ext cx="3667039" cy="1289869"/>
          </a:xfrm>
        </p:spPr>
        <p:txBody>
          <a:bodyPr vert="horz" lIns="91440" tIns="45720" rIns="91440" bIns="45720" rtlCol="0" anchor="ctr">
            <a:noAutofit/>
          </a:bodyPr>
          <a:lstStyle/>
          <a:p>
            <a:pPr marL="0" marR="0" algn="ctr">
              <a:lnSpc>
                <a:spcPct val="140000"/>
              </a:lnSpc>
              <a:spcBef>
                <a:spcPts val="0"/>
              </a:spcBef>
              <a:spcAft>
                <a:spcPts val="800"/>
              </a:spcAft>
            </a:pPr>
            <a:r>
              <a:rPr lang="el-GR" sz="2000" b="1" spc="-20" dirty="0">
                <a:latin typeface="Aptos" panose="020B0004020202020204" pitchFamily="34" charset="0"/>
                <a:ea typeface="+mn-ea"/>
                <a:cs typeface="+mn-cs"/>
              </a:rPr>
              <a:t>Γλώσσα – Ραδιοφωνική/Τηλεοπτική «Γραφή» (</a:t>
            </a:r>
            <a:r>
              <a:rPr lang="en-US" sz="2000" b="1" spc="-20" dirty="0">
                <a:latin typeface="Aptos" panose="020B0004020202020204" pitchFamily="34" charset="0"/>
                <a:ea typeface="+mn-ea"/>
                <a:cs typeface="+mn-cs"/>
              </a:rPr>
              <a:t>B</a:t>
            </a:r>
            <a:r>
              <a:rPr lang="el-GR" sz="2000" b="1" spc="-20" dirty="0">
                <a:latin typeface="Aptos" panose="020B0004020202020204" pitchFamily="34" charset="0"/>
                <a:ea typeface="+mn-ea"/>
                <a:cs typeface="+mn-cs"/>
              </a:rPr>
              <a:t>΄)</a:t>
            </a:r>
            <a:endParaRPr lang="en-US" sz="2000" b="1" spc="-20" dirty="0">
              <a:latin typeface="Aptos" panose="020B0004020202020204" pitchFamily="34" charset="0"/>
              <a:ea typeface="+mn-ea"/>
              <a:cs typeface="+mn-cs"/>
            </a:endParaRPr>
          </a:p>
        </p:txBody>
      </p:sp>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23314" y="1490871"/>
            <a:ext cx="4492486" cy="4283765"/>
          </a:xfrm>
          <a:prstGeom prst="rect">
            <a:avLst/>
          </a:prstGeom>
        </p:spPr>
        <p:txBody>
          <a:bodyPr vert="horz" lIns="91440" tIns="45720" rIns="91440" bIns="45720" rtlCol="0">
            <a:noAutofit/>
          </a:bodyPr>
          <a:lstStyle/>
          <a:p>
            <a:pPr marL="0" marR="0" lvl="0" indent="0" algn="ctr" defTabSz="914400" rtl="0" eaLnBrk="1" fontAlgn="auto" latinLnBrk="0" hangingPunct="1">
              <a:lnSpc>
                <a:spcPct val="140000"/>
              </a:lnSpc>
              <a:spcBef>
                <a:spcPts val="0"/>
              </a:spcBef>
              <a:spcAft>
                <a:spcPts val="0"/>
              </a:spcAft>
              <a:buClrTx/>
              <a:buSzTx/>
              <a:buFontTx/>
              <a:buNone/>
              <a:tabLst/>
              <a:defRPr/>
            </a:pP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Τα πάντα οφείλουν να είναι απολύτως ξεκάθαρα από το πρώτο άκουσμα  / δεν υπάρχει δεύτερο</a:t>
            </a:r>
          </a:p>
          <a:p>
            <a:pPr marL="0" marR="0" lvl="0" indent="0" algn="ctr" defTabSz="914400" rtl="0" eaLnBrk="1" fontAlgn="auto" latinLnBrk="0" hangingPunct="1">
              <a:lnSpc>
                <a:spcPct val="140000"/>
              </a:lnSpc>
              <a:spcBef>
                <a:spcPts val="0"/>
              </a:spcBef>
              <a:spcAft>
                <a:spcPts val="0"/>
              </a:spcAft>
              <a:buClrTx/>
              <a:buSzTx/>
              <a:buFontTx/>
              <a:buNone/>
              <a:tabLst/>
              <a:defRPr/>
            </a:pPr>
            <a:endParaRPr kumimoji="0" lang="el-GR" sz="2000" b="0" i="0" u="none" strike="noStrike" kern="1200" cap="none" spc="-20" normalizeH="0" baseline="0" noProof="0" dirty="0">
              <a:ln>
                <a:noFill/>
              </a:ln>
              <a:solidFill>
                <a:prstClr val="black"/>
              </a:solidFill>
              <a:effectLst/>
              <a:uLnTx/>
              <a:uFillTx/>
              <a:latin typeface="Aptos" panose="020B0004020202020204" pitchFamily="34" charset="0"/>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l-GR" sz="2000" b="0" i="0" u="sng" strike="noStrike" kern="1200" cap="none" spc="-20" normalizeH="0" baseline="0" noProof="0" dirty="0">
                <a:ln>
                  <a:noFill/>
                </a:ln>
                <a:solidFill>
                  <a:prstClr val="black"/>
                </a:solidFill>
                <a:effectLst/>
                <a:uLnTx/>
                <a:uFillTx/>
                <a:latin typeface="Aptos" panose="020B0004020202020204" pitchFamily="34" charset="0"/>
              </a:rPr>
              <a:t>Μικρές προτάσεις</a:t>
            </a: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 – Οι ακροατές/ τηλεθεατές δεν μπορούν να παρακολουθήσουν</a:t>
            </a:r>
            <a:r>
              <a:rPr kumimoji="0" lang="en-US" sz="2000" b="0" i="0" u="none" strike="noStrike" kern="1200" cap="none" spc="-20" normalizeH="0" baseline="0" noProof="0" dirty="0">
                <a:ln>
                  <a:noFill/>
                </a:ln>
                <a:solidFill>
                  <a:prstClr val="black"/>
                </a:solidFill>
                <a:effectLst/>
                <a:uLnTx/>
                <a:uFillTx/>
                <a:latin typeface="Aptos" panose="020B0004020202020204" pitchFamily="34" charset="0"/>
              </a:rPr>
              <a:t> </a:t>
            </a: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μακροσκελείς</a:t>
            </a:r>
            <a:r>
              <a:rPr kumimoji="0" lang="el-GR" sz="2000" b="0" i="0" u="none" strike="noStrike" kern="1200" cap="none" spc="-20" normalizeH="0" noProof="0" dirty="0">
                <a:ln>
                  <a:noFill/>
                </a:ln>
                <a:solidFill>
                  <a:prstClr val="black"/>
                </a:solidFill>
                <a:effectLst/>
                <a:uLnTx/>
                <a:uFillTx/>
                <a:latin typeface="Aptos" panose="020B0004020202020204" pitchFamily="34" charset="0"/>
              </a:rPr>
              <a:t> προτάσεις</a:t>
            </a: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 και δεν θέλουμε να τελειώσει ο αέρας που έχουμε πάρει γιατί έτσι θα χρειαστεί να πάρουμε ανάσα</a:t>
            </a: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pic>
        <p:nvPicPr>
          <p:cNvPr id="4" name="Εικόνα 3">
            <a:extLst>
              <a:ext uri="{FF2B5EF4-FFF2-40B4-BE49-F238E27FC236}">
                <a16:creationId xmlns:a16="http://schemas.microsoft.com/office/drawing/2014/main" id="{02896790-5D4B-59B1-D153-7BC947C70C66}"/>
              </a:ext>
            </a:extLst>
          </p:cNvPr>
          <p:cNvPicPr>
            <a:picLocks noChangeAspect="1"/>
          </p:cNvPicPr>
          <p:nvPr/>
        </p:nvPicPr>
        <p:blipFill>
          <a:blip r:embed="rId2"/>
          <a:stretch>
            <a:fillRect/>
          </a:stretch>
        </p:blipFill>
        <p:spPr>
          <a:xfrm>
            <a:off x="1381760" y="1397526"/>
            <a:ext cx="4767316" cy="4070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181589" y="131426"/>
            <a:ext cx="3667039" cy="1289869"/>
          </a:xfrm>
        </p:spPr>
        <p:txBody>
          <a:bodyPr vert="horz" lIns="91440" tIns="45720" rIns="91440" bIns="45720" rtlCol="0" anchor="ctr">
            <a:noAutofit/>
          </a:bodyPr>
          <a:lstStyle/>
          <a:p>
            <a:pPr marL="0" marR="0" algn="ctr">
              <a:lnSpc>
                <a:spcPct val="140000"/>
              </a:lnSpc>
              <a:spcBef>
                <a:spcPts val="0"/>
              </a:spcBef>
              <a:spcAft>
                <a:spcPts val="800"/>
              </a:spcAft>
            </a:pPr>
            <a:r>
              <a:rPr lang="el-GR" sz="2000" b="1" spc="-20" dirty="0">
                <a:latin typeface="Aptos" panose="020B0004020202020204" pitchFamily="34" charset="0"/>
                <a:ea typeface="+mn-ea"/>
                <a:cs typeface="+mn-cs"/>
              </a:rPr>
              <a:t>Γλώσσα – Ραδιοφωνική/Τηλεοπτική «Γραφή» (Γ΄)</a:t>
            </a:r>
            <a:endParaRPr lang="en-US" sz="2000" b="1" spc="-20" dirty="0">
              <a:latin typeface="Aptos" panose="020B0004020202020204" pitchFamily="34" charset="0"/>
              <a:ea typeface="+mn-ea"/>
              <a:cs typeface="+mn-cs"/>
            </a:endParaRPr>
          </a:p>
        </p:txBody>
      </p:sp>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23314" y="1642369"/>
            <a:ext cx="4497566" cy="5215631"/>
          </a:xfrm>
          <a:prstGeom prst="rect">
            <a:avLst/>
          </a:prstGeom>
        </p:spPr>
        <p:txBody>
          <a:bodyPr vert="horz" lIns="91440" tIns="45720" rIns="91440" bIns="45720" rtlCol="0">
            <a:noAutofit/>
          </a:bodyPr>
          <a:lstStyle/>
          <a:p>
            <a:pPr marL="0" marR="0" lvl="0" indent="0" algn="ctr" defTabSz="914400" rtl="0" eaLnBrk="1" fontAlgn="auto" latinLnBrk="0" hangingPunct="1">
              <a:spcBef>
                <a:spcPts val="0"/>
              </a:spcBef>
              <a:spcAft>
                <a:spcPts val="0"/>
              </a:spcAft>
              <a:buClrTx/>
              <a:buSzTx/>
              <a:buFontTx/>
              <a:buNone/>
              <a:tabLst/>
              <a:defRPr/>
            </a:pP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Αποφεύγουμε τις πολλές διαδοχικές γενικές πτώσεις. </a:t>
            </a:r>
            <a:b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b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Παράδειγμα: «Έκτακτα μέτρα έλαβαν χθες οι ευρωπαϊκές χώρες για τον πόλεμο στην Ουκρανία ύστερα από απόφαση των Υπουργών Εξωτερικών των κρατών μελών της Ευρωπαϊκής Ένωσης». </a:t>
            </a:r>
            <a:b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b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Αλλά: «Οι Υπουργοί Εξωτερικών</a:t>
            </a:r>
            <a:r>
              <a:rPr kumimoji="0" lang="en-US" sz="2000" b="0" i="0" u="none" strike="noStrike" kern="1200" cap="none" spc="-20" normalizeH="0" baseline="0" noProof="0" dirty="0">
                <a:ln>
                  <a:noFill/>
                </a:ln>
                <a:solidFill>
                  <a:prstClr val="black"/>
                </a:solidFill>
                <a:effectLst/>
                <a:uLnTx/>
                <a:uFillTx/>
                <a:latin typeface="Aptos" panose="020B0004020202020204" pitchFamily="34" charset="0"/>
              </a:rPr>
              <a:t> </a:t>
            </a: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των κρατών μελών της </a:t>
            </a:r>
            <a:r>
              <a:rPr kumimoji="0" lang="el-GR" sz="2000" b="0" i="0" u="none" strike="noStrike" kern="1200" cap="none" spc="-20" normalizeH="0" baseline="0" noProof="0" dirty="0" err="1">
                <a:ln>
                  <a:noFill/>
                </a:ln>
                <a:solidFill>
                  <a:prstClr val="black"/>
                </a:solidFill>
                <a:effectLst/>
                <a:uLnTx/>
                <a:uFillTx/>
                <a:latin typeface="Aptos" panose="020B0004020202020204" pitchFamily="34" charset="0"/>
              </a:rPr>
              <a:t>Ευρ</a:t>
            </a: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 Ένωσης αποφάσισαν χθες τη λήψη έκτακτων μέτρων για τον πόλεμο στην Ουκρανία».</a:t>
            </a:r>
            <a:b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b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ndParaRPr>
          </a:p>
        </p:txBody>
      </p:sp>
      <p:pic>
        <p:nvPicPr>
          <p:cNvPr id="4" name="Εικόνα 3">
            <a:extLst>
              <a:ext uri="{FF2B5EF4-FFF2-40B4-BE49-F238E27FC236}">
                <a16:creationId xmlns:a16="http://schemas.microsoft.com/office/drawing/2014/main" id="{02896790-5D4B-59B1-D153-7BC947C70C66}"/>
              </a:ext>
            </a:extLst>
          </p:cNvPr>
          <p:cNvPicPr>
            <a:picLocks noChangeAspect="1"/>
          </p:cNvPicPr>
          <p:nvPr/>
        </p:nvPicPr>
        <p:blipFill>
          <a:blip r:embed="rId2"/>
          <a:stretch>
            <a:fillRect/>
          </a:stretch>
        </p:blipFill>
        <p:spPr>
          <a:xfrm>
            <a:off x="1381760" y="1397526"/>
            <a:ext cx="4767316" cy="4070793"/>
          </a:xfrm>
          <a:prstGeom prst="rect">
            <a:avLst/>
          </a:prstGeom>
        </p:spPr>
      </p:pic>
    </p:spTree>
    <p:extLst>
      <p:ext uri="{BB962C8B-B14F-4D97-AF65-F5344CB8AC3E}">
        <p14:creationId xmlns:p14="http://schemas.microsoft.com/office/powerpoint/2010/main" val="338064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181589" y="131426"/>
            <a:ext cx="3667039" cy="1289869"/>
          </a:xfrm>
        </p:spPr>
        <p:txBody>
          <a:bodyPr vert="horz" lIns="91440" tIns="45720" rIns="91440" bIns="45720" rtlCol="0" anchor="ctr">
            <a:noAutofit/>
          </a:bodyPr>
          <a:lstStyle/>
          <a:p>
            <a:pPr marL="0" marR="0" algn="ctr">
              <a:lnSpc>
                <a:spcPct val="140000"/>
              </a:lnSpc>
              <a:spcBef>
                <a:spcPts val="0"/>
              </a:spcBef>
              <a:spcAft>
                <a:spcPts val="800"/>
              </a:spcAft>
            </a:pPr>
            <a:r>
              <a:rPr lang="el-GR" sz="2000" b="1" spc="-20" dirty="0">
                <a:latin typeface="Aptos" panose="020B0004020202020204" pitchFamily="34" charset="0"/>
                <a:ea typeface="+mn-ea"/>
                <a:cs typeface="+mn-cs"/>
              </a:rPr>
              <a:t>Γλώσσα – Ραδιοφωνική/Τηλεοπτική «Γραφή» (Δ΄)</a:t>
            </a:r>
            <a:endParaRPr lang="en-US" sz="2000" b="1" spc="-20" dirty="0">
              <a:latin typeface="Aptos" panose="020B0004020202020204" pitchFamily="34" charset="0"/>
              <a:ea typeface="+mn-ea"/>
              <a:cs typeface="+mn-cs"/>
            </a:endParaRPr>
          </a:p>
        </p:txBody>
      </p:sp>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40320" y="1778000"/>
            <a:ext cx="4399280" cy="48768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l-GR" sz="2200" b="0" i="0" u="none" strike="noStrike" kern="1200" cap="none" spc="-20" normalizeH="0" baseline="0" noProof="0" dirty="0">
                <a:ln>
                  <a:noFill/>
                </a:ln>
                <a:solidFill>
                  <a:prstClr val="black"/>
                </a:solidFill>
                <a:effectLst/>
                <a:uLnTx/>
                <a:uFillTx/>
                <a:latin typeface="Aptos" panose="020B0004020202020204" pitchFamily="34" charset="0"/>
              </a:rPr>
              <a:t>Αποφεύγουμε τις πολλές διαδοχικές δευτερεύουσες προτάσεις [π.χ. αναφορικές προτάσεις, ο οποίος, η οποία]</a:t>
            </a:r>
            <a:br>
              <a:rPr kumimoji="0" lang="el-GR" sz="2200" b="0" i="0" u="none" strike="noStrike" kern="1200" cap="none" spc="-20" normalizeH="0" baseline="0" noProof="0" dirty="0">
                <a:ln>
                  <a:noFill/>
                </a:ln>
                <a:solidFill>
                  <a:prstClr val="black"/>
                </a:solidFill>
                <a:effectLst/>
                <a:uLnTx/>
                <a:uFillTx/>
                <a:latin typeface="Aptos" panose="020B0004020202020204" pitchFamily="34" charset="0"/>
              </a:rPr>
            </a:br>
            <a:endParaRPr kumimoji="0" lang="el-GR" sz="2200" b="0" i="0" u="none" strike="noStrike" kern="1200" cap="none" spc="-20" normalizeH="0" baseline="0" noProof="0" dirty="0">
              <a:ln>
                <a:noFill/>
              </a:ln>
              <a:solidFill>
                <a:prstClr val="black"/>
              </a:solidFill>
              <a:effectLst/>
              <a:uLnTx/>
              <a:uFillTx/>
              <a:latin typeface="Aptos" panose="020B00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l-GR" sz="2200" b="0" i="0" u="none" strike="noStrike" kern="1200" cap="none" spc="-20" normalizeH="0" baseline="0" noProof="0" dirty="0">
              <a:ln>
                <a:noFill/>
              </a:ln>
              <a:solidFill>
                <a:prstClr val="black"/>
              </a:solidFill>
              <a:effectLst/>
              <a:uLnTx/>
              <a:uFillTx/>
              <a:latin typeface="Candara" panose="020E0502030303020204" pitchFamily="34" charset="0"/>
              <a:ea typeface="+mn-ea"/>
              <a:cs typeface="+mn-cs"/>
            </a:endParaRPr>
          </a:p>
          <a:p>
            <a:pPr marL="342900" marR="0" lvl="0" indent="-342900" algn="ctr"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l-GR" sz="2200" b="0" i="0" u="none" strike="noStrike" kern="1200" cap="none" spc="-20" normalizeH="0" baseline="0" noProof="0" dirty="0">
                <a:ln>
                  <a:noFill/>
                </a:ln>
                <a:solidFill>
                  <a:prstClr val="black"/>
                </a:solidFill>
                <a:effectLst/>
                <a:uLnTx/>
                <a:uFillTx/>
                <a:latin typeface="Aptos" panose="020B0004020202020204" pitchFamily="34" charset="0"/>
              </a:rPr>
              <a:t>Αποφεύγουμε να συμπεριλάβουμε υπερβολικά πολλά ονόματα, ημερομηνίες και αριθμούς</a:t>
            </a:r>
            <a:endParaRPr kumimoji="0" lang="en-US" sz="2200" b="0" i="0" u="none" strike="noStrike" kern="1200" cap="none" spc="0" normalizeH="0" baseline="0" noProof="0" dirty="0">
              <a:ln>
                <a:noFill/>
              </a:ln>
              <a:solidFill>
                <a:prstClr val="black"/>
              </a:solidFill>
              <a:effectLst/>
              <a:uLnTx/>
              <a:uFillTx/>
              <a:latin typeface="Aptos" panose="020B0004020202020204" pitchFamily="34" charset="0"/>
            </a:endParaRPr>
          </a:p>
        </p:txBody>
      </p:sp>
      <p:pic>
        <p:nvPicPr>
          <p:cNvPr id="4" name="Εικόνα 3">
            <a:extLst>
              <a:ext uri="{FF2B5EF4-FFF2-40B4-BE49-F238E27FC236}">
                <a16:creationId xmlns:a16="http://schemas.microsoft.com/office/drawing/2014/main" id="{02896790-5D4B-59B1-D153-7BC947C70C66}"/>
              </a:ext>
            </a:extLst>
          </p:cNvPr>
          <p:cNvPicPr>
            <a:picLocks noChangeAspect="1"/>
          </p:cNvPicPr>
          <p:nvPr/>
        </p:nvPicPr>
        <p:blipFill>
          <a:blip r:embed="rId2"/>
          <a:stretch>
            <a:fillRect/>
          </a:stretch>
        </p:blipFill>
        <p:spPr>
          <a:xfrm>
            <a:off x="1381760" y="1397526"/>
            <a:ext cx="4767316" cy="4070793"/>
          </a:xfrm>
          <a:prstGeom prst="rect">
            <a:avLst/>
          </a:prstGeom>
        </p:spPr>
      </p:pic>
    </p:spTree>
    <p:extLst>
      <p:ext uri="{BB962C8B-B14F-4D97-AF65-F5344CB8AC3E}">
        <p14:creationId xmlns:p14="http://schemas.microsoft.com/office/powerpoint/2010/main" val="331283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181589" y="131426"/>
            <a:ext cx="3667039" cy="1289869"/>
          </a:xfrm>
        </p:spPr>
        <p:txBody>
          <a:bodyPr vert="horz" lIns="91440" tIns="45720" rIns="91440" bIns="45720" rtlCol="0" anchor="ctr">
            <a:noAutofit/>
          </a:bodyPr>
          <a:lstStyle/>
          <a:p>
            <a:pPr marL="0" marR="0" algn="ctr">
              <a:lnSpc>
                <a:spcPct val="140000"/>
              </a:lnSpc>
              <a:spcBef>
                <a:spcPts val="0"/>
              </a:spcBef>
              <a:spcAft>
                <a:spcPts val="800"/>
              </a:spcAft>
            </a:pPr>
            <a:r>
              <a:rPr lang="el-GR" sz="2000" b="1" spc="-20" dirty="0">
                <a:latin typeface="Aptos" panose="020B0004020202020204" pitchFamily="34" charset="0"/>
                <a:ea typeface="+mn-ea"/>
                <a:cs typeface="+mn-cs"/>
              </a:rPr>
              <a:t>Γλώσσα – Ραδιοφωνική/Τηλεοπτική «Γραφή» (Ε΄)</a:t>
            </a:r>
            <a:endParaRPr lang="en-US" sz="2000" b="1" spc="-20" dirty="0">
              <a:latin typeface="Aptos" panose="020B0004020202020204" pitchFamily="34" charset="0"/>
              <a:ea typeface="+mn-ea"/>
              <a:cs typeface="+mn-cs"/>
            </a:endParaRPr>
          </a:p>
        </p:txBody>
      </p:sp>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04809" y="1520547"/>
            <a:ext cx="4399280" cy="4876800"/>
          </a:xfrm>
          <a:prstGeom prst="rect">
            <a:avLst/>
          </a:prstGeom>
        </p:spPr>
        <p:txBody>
          <a:bodyPr vert="horz" lIns="91440" tIns="45720" rIns="91440" bIns="45720" rtlCol="0">
            <a:noAutofit/>
          </a:bodyPr>
          <a:lstStyle/>
          <a:p>
            <a:pPr marL="800100" lvl="1" indent="-342900" algn="ctr">
              <a:lnSpc>
                <a:spcPct val="120000"/>
              </a:lnSpc>
              <a:buFont typeface="Wingdings" panose="05000000000000000000" pitchFamily="2" charset="2"/>
              <a:buChar char="§"/>
              <a:defRPr/>
            </a:pP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Απλές προτάσεις, όχι λέξεις που μας δυσκολεύουν. Αν δούμε ότι μια λέξη περιπλέκει την εκφορά του λόγου μας</a:t>
            </a:r>
            <a:r>
              <a:rPr kumimoji="0" lang="en-US" sz="2000" b="0" i="0" u="none" strike="noStrike" kern="1200" cap="none" spc="-20" normalizeH="0" baseline="0" noProof="0" dirty="0">
                <a:ln>
                  <a:noFill/>
                </a:ln>
                <a:solidFill>
                  <a:prstClr val="black"/>
                </a:solidFill>
                <a:effectLst/>
                <a:uLnTx/>
                <a:uFillTx/>
                <a:latin typeface="Aptos" panose="020B0004020202020204" pitchFamily="34" charset="0"/>
              </a:rPr>
              <a:t> (</a:t>
            </a: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και</a:t>
            </a:r>
            <a:r>
              <a:rPr kumimoji="0" lang="el-GR" sz="2000" b="0" i="0" u="none" strike="noStrike" kern="1200" cap="none" spc="-20" normalizeH="0" noProof="0" dirty="0">
                <a:ln>
                  <a:noFill/>
                </a:ln>
                <a:solidFill>
                  <a:prstClr val="black"/>
                </a:solidFill>
                <a:effectLst/>
                <a:uLnTx/>
                <a:uFillTx/>
                <a:latin typeface="Aptos" panose="020B0004020202020204" pitchFamily="34" charset="0"/>
              </a:rPr>
              <a:t> δεν είναι αναγκαίο να τη χρησιμοποιήσουμε)</a:t>
            </a: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 απλοποιούμε</a:t>
            </a:r>
            <a:endParaRPr lang="el-GR" sz="2000" spc="-20" dirty="0">
              <a:solidFill>
                <a:prstClr val="black"/>
              </a:solidFill>
              <a:latin typeface="Aptos" panose="020B0004020202020204" pitchFamily="34" charset="0"/>
            </a:endParaRPr>
          </a:p>
          <a:p>
            <a:pPr marL="800100" lvl="1" indent="-342900" algn="ctr">
              <a:lnSpc>
                <a:spcPct val="120000"/>
              </a:lnSpc>
              <a:buFont typeface="Wingdings" panose="05000000000000000000" pitchFamily="2" charset="2"/>
              <a:buChar char="§"/>
              <a:defRPr/>
            </a:pP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Η σύνταξή μας να έχει συγκεκριμένη δομή [υποκείμενο – ρήμα – αντικείμενο]</a:t>
            </a:r>
          </a:p>
          <a:p>
            <a:pPr marL="800100" lvl="1" indent="-342900" algn="ctr">
              <a:lnSpc>
                <a:spcPct val="120000"/>
              </a:lnSpc>
              <a:buFont typeface="Wingdings" panose="05000000000000000000" pitchFamily="2" charset="2"/>
              <a:buChar char="§"/>
              <a:defRPr/>
            </a:pPr>
            <a: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t>Προτιμάμε την ενεργητική σύνταξη και όχι την παθητική </a:t>
            </a:r>
            <a:br>
              <a:rPr kumimoji="0" lang="el-GR" sz="2000" b="0" i="0" u="none" strike="noStrike" kern="1200" cap="none" spc="-20" normalizeH="0" baseline="0" noProof="0" dirty="0">
                <a:ln>
                  <a:noFill/>
                </a:ln>
                <a:solidFill>
                  <a:prstClr val="black"/>
                </a:solidFill>
                <a:effectLst/>
                <a:uLnTx/>
                <a:uFillTx/>
                <a:latin typeface="Aptos" panose="020B0004020202020204" pitchFamily="34" charset="0"/>
              </a:rPr>
            </a:br>
            <a:endParaRPr kumimoji="0" lang="en-US" b="0" i="0" u="none" strike="noStrike" kern="1200" cap="none" spc="0" normalizeH="0" baseline="0" noProof="0" dirty="0">
              <a:ln>
                <a:noFill/>
              </a:ln>
              <a:solidFill>
                <a:prstClr val="black"/>
              </a:solidFill>
              <a:effectLst/>
              <a:uLnTx/>
              <a:uFillTx/>
              <a:latin typeface="Aptos" panose="020B0004020202020204" pitchFamily="34" charset="0"/>
            </a:endParaRPr>
          </a:p>
        </p:txBody>
      </p:sp>
      <p:pic>
        <p:nvPicPr>
          <p:cNvPr id="4" name="Εικόνα 3">
            <a:extLst>
              <a:ext uri="{FF2B5EF4-FFF2-40B4-BE49-F238E27FC236}">
                <a16:creationId xmlns:a16="http://schemas.microsoft.com/office/drawing/2014/main" id="{02896790-5D4B-59B1-D153-7BC947C70C66}"/>
              </a:ext>
            </a:extLst>
          </p:cNvPr>
          <p:cNvPicPr>
            <a:picLocks noChangeAspect="1"/>
          </p:cNvPicPr>
          <p:nvPr/>
        </p:nvPicPr>
        <p:blipFill>
          <a:blip r:embed="rId2"/>
          <a:stretch>
            <a:fillRect/>
          </a:stretch>
        </p:blipFill>
        <p:spPr>
          <a:xfrm>
            <a:off x="1381760" y="1397526"/>
            <a:ext cx="4767316" cy="4070793"/>
          </a:xfrm>
          <a:prstGeom prst="rect">
            <a:avLst/>
          </a:prstGeom>
        </p:spPr>
      </p:pic>
    </p:spTree>
    <p:extLst>
      <p:ext uri="{BB962C8B-B14F-4D97-AF65-F5344CB8AC3E}">
        <p14:creationId xmlns:p14="http://schemas.microsoft.com/office/powerpoint/2010/main" val="426381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404FCA-499A-4500-AC00-6DEEBD74B72B}"/>
              </a:ext>
            </a:extLst>
          </p:cNvPr>
          <p:cNvSpPr>
            <a:spLocks noGrp="1"/>
          </p:cNvSpPr>
          <p:nvPr>
            <p:ph type="title"/>
          </p:nvPr>
        </p:nvSpPr>
        <p:spPr/>
        <p:txBody>
          <a:bodyPr/>
          <a:lstStyle/>
          <a:p>
            <a:pPr algn="ctr"/>
            <a:r>
              <a:rPr lang="el-GR" b="1" dirty="0"/>
              <a:t>Άσκηση</a:t>
            </a:r>
          </a:p>
        </p:txBody>
      </p:sp>
      <p:sp>
        <p:nvSpPr>
          <p:cNvPr id="3" name="Θέση περιεχομένου 2">
            <a:extLst>
              <a:ext uri="{FF2B5EF4-FFF2-40B4-BE49-F238E27FC236}">
                <a16:creationId xmlns:a16="http://schemas.microsoft.com/office/drawing/2014/main" id="{7304642A-6E88-4C2F-9530-AB95401F0E4C}"/>
              </a:ext>
            </a:extLst>
          </p:cNvPr>
          <p:cNvSpPr>
            <a:spLocks noGrp="1"/>
          </p:cNvSpPr>
          <p:nvPr>
            <p:ph sz="half" idx="1"/>
          </p:nvPr>
        </p:nvSpPr>
        <p:spPr/>
        <p:txBody>
          <a:bodyPr>
            <a:normAutofit/>
          </a:bodyPr>
          <a:lstStyle/>
          <a:p>
            <a:pPr algn="just"/>
            <a:r>
              <a:rPr lang="el-GR" dirty="0"/>
              <a:t>Γράψτε και παρουσιάστε ένα ραδιοφωνικό δελτίο 30’’</a:t>
            </a:r>
          </a:p>
          <a:p>
            <a:pPr algn="just"/>
            <a:r>
              <a:rPr lang="el-GR" dirty="0"/>
              <a:t>Στόχος: Η εξοικείωση με τη σύνταξη προσχεδιασμένου προφορικού λόγου (μικρές προτάσεις, καθαρότητα, ενεργητική σύνταξη), την εκφορά του λόγου, τη συλλογή και επιλογή ειδήσεων</a:t>
            </a:r>
          </a:p>
        </p:txBody>
      </p:sp>
      <p:sp>
        <p:nvSpPr>
          <p:cNvPr id="7" name="Θέση περιεχομένου 6">
            <a:extLst>
              <a:ext uri="{FF2B5EF4-FFF2-40B4-BE49-F238E27FC236}">
                <a16:creationId xmlns:a16="http://schemas.microsoft.com/office/drawing/2014/main" id="{1D07BAB4-3C43-4C93-B6D8-B18EA30B6FAF}"/>
              </a:ext>
            </a:extLst>
          </p:cNvPr>
          <p:cNvSpPr>
            <a:spLocks noGrp="1"/>
          </p:cNvSpPr>
          <p:nvPr>
            <p:ph sz="half" idx="2"/>
          </p:nvPr>
        </p:nvSpPr>
        <p:spPr/>
        <p:txBody>
          <a:bodyPr>
            <a:normAutofit/>
          </a:bodyPr>
          <a:lstStyle/>
          <a:p>
            <a:pPr algn="just"/>
            <a:r>
              <a:rPr lang="el-GR" u="sng" dirty="0"/>
              <a:t>Βήματα της άσκησης</a:t>
            </a:r>
            <a:r>
              <a:rPr lang="el-GR" dirty="0"/>
              <a:t>:</a:t>
            </a:r>
          </a:p>
          <a:p>
            <a:pPr marL="514350" indent="-514350" algn="just">
              <a:buAutoNum type="arabicParenR"/>
            </a:pPr>
            <a:r>
              <a:rPr lang="el-GR" dirty="0"/>
              <a:t>Χωρισμός σε μικρές ομάδες 2-3 ατόμων</a:t>
            </a:r>
          </a:p>
          <a:p>
            <a:pPr marL="514350" indent="-514350" algn="just">
              <a:buAutoNum type="arabicParenR"/>
            </a:pPr>
            <a:r>
              <a:rPr lang="el-GR" dirty="0"/>
              <a:t>Επιλογή ειδήσεων (3-4)</a:t>
            </a:r>
          </a:p>
          <a:p>
            <a:pPr marL="514350" indent="-514350" algn="just">
              <a:buAutoNum type="arabicParenR"/>
            </a:pPr>
            <a:r>
              <a:rPr lang="el-GR" dirty="0"/>
              <a:t>Μετατροπή των ειδήσεων σε ραδιοφωνικό κείμενο 30’’</a:t>
            </a:r>
          </a:p>
          <a:p>
            <a:pPr marL="514350" indent="-514350" algn="just">
              <a:buAutoNum type="arabicParenR"/>
            </a:pPr>
            <a:r>
              <a:rPr lang="el-GR" dirty="0"/>
              <a:t>Παρουσίαση στην τάξη</a:t>
            </a:r>
          </a:p>
        </p:txBody>
      </p:sp>
    </p:spTree>
    <p:extLst>
      <p:ext uri="{BB962C8B-B14F-4D97-AF65-F5344CB8AC3E}">
        <p14:creationId xmlns:p14="http://schemas.microsoft.com/office/powerpoint/2010/main" val="3030124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1" name="Rectangle 10"/>
          <p:cNvSpPr>
            <a:spLocks noGrp="1" noRot="1" noChangeAspect="1" noMove="1" noResize="1" noEditPoints="1" noAdjustHandles="1" noChangeArrowheads="1" noChangeShapeType="1" noTextEdit="1"/>
          </p:cNvSpPr>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title"/>
          </p:nvPr>
        </p:nvSpPr>
        <p:spPr>
          <a:xfrm>
            <a:off x="649224" y="645106"/>
            <a:ext cx="3650279" cy="1259894"/>
          </a:xfrm>
        </p:spPr>
        <p:txBody>
          <a:bodyPr>
            <a:normAutofit/>
          </a:bodyPr>
          <a:lstStyle/>
          <a:p>
            <a:r>
              <a:rPr lang="el-GR" b="1" dirty="0">
                <a:latin typeface="Aptos"/>
              </a:rPr>
              <a:t>Διαδικτυακή δημοσιογραφία</a:t>
            </a:r>
          </a:p>
          <a:p>
            <a:endParaRPr lang="el-GR" dirty="0"/>
          </a:p>
        </p:txBody>
      </p:sp>
      <p:sp>
        <p:nvSpPr>
          <p:cNvPr id="13" name="Rectangle 12"/>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Θέση περιεχομένου 2"/>
          <p:cNvSpPr>
            <a:spLocks noGrp="1"/>
          </p:cNvSpPr>
          <p:nvPr>
            <p:ph idx="1"/>
          </p:nvPr>
        </p:nvSpPr>
        <p:spPr>
          <a:xfrm>
            <a:off x="649225" y="2133600"/>
            <a:ext cx="3742085" cy="3915325"/>
          </a:xfrm>
        </p:spPr>
        <p:txBody>
          <a:bodyPr vert="horz" lIns="91440" tIns="45720" rIns="91440" bIns="45720" rtlCol="0" anchor="t">
            <a:noAutofit/>
          </a:bodyPr>
          <a:lstStyle/>
          <a:p>
            <a:r>
              <a:rPr lang="el-GR" sz="1700" dirty="0">
                <a:latin typeface="Aptos"/>
              </a:rPr>
              <a:t>Στη διαδικτυακή δημοσιογραφία υπάρχει πρωτοσέλιδο; Πώς ξεχωρίζει ένα σημαντικό θέμα;</a:t>
            </a:r>
            <a:endParaRPr lang="en-US" sz="1700">
              <a:latin typeface="Aptos"/>
            </a:endParaRPr>
          </a:p>
          <a:p>
            <a:r>
              <a:rPr lang="el-GR" sz="1700" dirty="0">
                <a:latin typeface="Aptos"/>
              </a:rPr>
              <a:t>Υπάρχουν διαφορές ανάμεσα στον έντυπο και στον διαδικτυακό τύπο [π.χ. λιγότεροι περιορισμοί στην έκταση, αναφορά στη διάρκεια ανάγνωσης, δυνατότητα ακρόασης, δυνατότητες παροχής πρόσθετου περιεχομένου (π.χ. </a:t>
            </a:r>
            <a:r>
              <a:rPr lang="el-GR" sz="1700" dirty="0" err="1">
                <a:latin typeface="Aptos"/>
              </a:rPr>
              <a:t>υπερσύνδεσμοι</a:t>
            </a:r>
            <a:r>
              <a:rPr lang="el-GR" sz="1700" dirty="0">
                <a:latin typeface="Aptos"/>
              </a:rPr>
              <a:t>, δυνατότητα </a:t>
            </a:r>
            <a:r>
              <a:rPr lang="el-GR" sz="1700" dirty="0" err="1">
                <a:latin typeface="Aptos"/>
              </a:rPr>
              <a:t>update</a:t>
            </a:r>
            <a:r>
              <a:rPr lang="el-GR" sz="1700" dirty="0">
                <a:latin typeface="Aptos"/>
              </a:rPr>
              <a:t> στο άρθρο κτλ.), σχολιασμού, κοινοποίησης στα ΜΚΔ, παρόμοια άρθρα;]</a:t>
            </a:r>
            <a:endParaRPr lang="en-US" sz="1700" dirty="0">
              <a:latin typeface="Aptos"/>
            </a:endParaRPr>
          </a:p>
          <a:p>
            <a:endParaRPr lang="el-GR" dirty="0"/>
          </a:p>
        </p:txBody>
      </p:sp>
      <p:pic>
        <p:nvPicPr>
          <p:cNvPr id="6" name="Θέση περιεχομένου 4" descr="Εικόνα που περιέχει κείμενο, στιγμιότυπο οθόνης, τοποθεσία web, ιστοσελίδα&#10;&#10;Περιγραφή που δημιουργήθηκε αυτόματα"/>
          <p:cNvPicPr>
            <a:picLocks noChangeAspect="1"/>
          </p:cNvPicPr>
          <p:nvPr/>
        </p:nvPicPr>
        <p:blipFill>
          <a:blip r:embed="rId2"/>
          <a:srcRect l="6983" r="12430" b="5000"/>
          <a:stretch>
            <a:fillRect/>
          </a:stretch>
        </p:blipFill>
        <p:spPr>
          <a:xfrm>
            <a:off x="4619543" y="1319626"/>
            <a:ext cx="6953577" cy="3893681"/>
          </a:xfrm>
          <a:prstGeom prst="rect">
            <a:avLst/>
          </a:prstGeom>
        </p:spPr>
      </p:pic>
      <p:sp>
        <p:nvSpPr>
          <p:cNvPr id="15" name="Freeform 11"/>
          <p:cNvSpPr>
            <a:spLocks noGrp="1" noRot="1" noChangeAspect="1" noMove="1" noResize="1" noEditPoints="1" noAdjustHandles="1" noChangeArrowheads="1" noChangeShapeType="1" noTextEdit="1"/>
          </p:cNvSpPr>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963B75E-C72E-8823-5DC7-68BCE7BBE82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4DA0A8-1E80-38FD-53FE-A238404B7655}"/>
              </a:ext>
            </a:extLst>
          </p:cNvPr>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E4612A80-7108-362B-52AB-2457D881DC24}"/>
              </a:ext>
            </a:extLst>
          </p:cNvPr>
          <p:cNvSpPr>
            <a:spLocks noGrp="1"/>
          </p:cNvSpPr>
          <p:nvPr>
            <p:ph type="title"/>
          </p:nvPr>
        </p:nvSpPr>
        <p:spPr>
          <a:xfrm>
            <a:off x="1046019" y="942108"/>
            <a:ext cx="3256550" cy="4969113"/>
          </a:xfrm>
        </p:spPr>
        <p:txBody>
          <a:bodyPr anchor="ctr">
            <a:normAutofit/>
          </a:bodyPr>
          <a:lstStyle/>
          <a:p>
            <a:pPr algn="ctr"/>
            <a:r>
              <a:rPr lang="el-GR" b="1" dirty="0">
                <a:solidFill>
                  <a:schemeClr val="tx1"/>
                </a:solidFill>
                <a:latin typeface="Aptos"/>
              </a:rPr>
              <a:t>Στο σημερινό μάθημα…</a:t>
            </a:r>
          </a:p>
        </p:txBody>
      </p:sp>
      <p:sp>
        <p:nvSpPr>
          <p:cNvPr id="10" name="Rectangle 9">
            <a:extLst>
              <a:ext uri="{FF2B5EF4-FFF2-40B4-BE49-F238E27FC236}">
                <a16:creationId xmlns:a16="http://schemas.microsoft.com/office/drawing/2014/main" id="{A7DA36B7-6BEE-28AD-F7AF-2ACC0176A07C}"/>
              </a:ext>
            </a:extLst>
          </p:cNvPr>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2ECC1BA1-2A8D-9EE0-52B6-FED93FF72ED0}"/>
              </a:ext>
            </a:extLst>
          </p:cNvPr>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981204A-CC5D-2546-BE15-06E5F9703676}"/>
              </a:ext>
            </a:extLst>
          </p:cNvPr>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EC7BA1CD-1B91-2778-F3C1-0D4DF465A7FC}"/>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754D6849-DE00-0B2F-FD97-2E4E29BDA4FA}"/>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C4A8EE72-2125-6A70-3D15-ED2C64DC71BB}"/>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4C21F7F4-C527-1A6B-9A7D-576438C3AC9D}"/>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3760AC71-C559-D9A3-3A6F-082E6C492B26}"/>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7165FDF6-FDA2-191C-08B0-7C4E6E4F11E1}"/>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E6C14ACD-AF24-9DFD-40BB-A540A0EEA85E}"/>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BC222785-5C39-584D-F920-D7D111AA2657}"/>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A229A9CF-F0FA-C49F-4241-6DC7BF8EC70A}"/>
                </a:ext>
              </a:extLst>
            </p:cNvPr>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DACAAB1D-CD0C-094C-E1E6-A788C14D619F}"/>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119B942F-1144-E907-AEB8-540F4BADF3CE}"/>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098B3445-D647-1EBD-5CD8-F88D62CE8E4D}"/>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a:extLst>
              <a:ext uri="{FF2B5EF4-FFF2-40B4-BE49-F238E27FC236}">
                <a16:creationId xmlns:a16="http://schemas.microsoft.com/office/drawing/2014/main" id="{6F0B403A-A721-ADF3-C666-530293D8F7A7}"/>
              </a:ext>
            </a:extLst>
          </p:cNvPr>
          <p:cNvSpPr>
            <a:spLocks noGrp="1"/>
          </p:cNvSpPr>
          <p:nvPr>
            <p:ph idx="1"/>
          </p:nvPr>
        </p:nvSpPr>
        <p:spPr>
          <a:xfrm>
            <a:off x="5049062" y="942108"/>
            <a:ext cx="6657524" cy="5226174"/>
          </a:xfrm>
        </p:spPr>
        <p:txBody>
          <a:bodyPr vert="horz" lIns="91440" tIns="45720" rIns="91440" bIns="45720" rtlCol="0" anchor="ctr">
            <a:noAutofit/>
          </a:bodyPr>
          <a:lstStyle/>
          <a:p>
            <a:pPr>
              <a:lnSpc>
                <a:spcPct val="150000"/>
              </a:lnSpc>
            </a:pPr>
            <a:r>
              <a:rPr lang="el-GR" sz="2200" dirty="0">
                <a:solidFill>
                  <a:schemeClr val="tx1"/>
                </a:solidFill>
                <a:latin typeface="Aptos"/>
              </a:rPr>
              <a:t>… θα συζητήσουμε για την προφορική - ραδιοφωνική και τηλεοπτική - δημοσιογραφία</a:t>
            </a:r>
            <a:endParaRPr lang="el-GR" sz="2200" dirty="0">
              <a:solidFill>
                <a:schemeClr val="tx1"/>
              </a:solidFill>
            </a:endParaRPr>
          </a:p>
        </p:txBody>
      </p:sp>
    </p:spTree>
    <p:extLst>
      <p:ext uri="{BB962C8B-B14F-4D97-AF65-F5344CB8AC3E}">
        <p14:creationId xmlns:p14="http://schemas.microsoft.com/office/powerpoint/2010/main" val="3841260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2A4AAAA-B389-5DA0-2441-E1D6D5C8163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2017765-698E-5036-9BF3-C7E31799AD2D}"/>
              </a:ext>
            </a:extLst>
          </p:cNvPr>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4C86A086-57DC-3BFC-E329-0FCFE960D47D}"/>
              </a:ext>
            </a:extLst>
          </p:cNvPr>
          <p:cNvSpPr>
            <a:spLocks noGrp="1"/>
          </p:cNvSpPr>
          <p:nvPr>
            <p:ph type="title"/>
          </p:nvPr>
        </p:nvSpPr>
        <p:spPr>
          <a:xfrm>
            <a:off x="1304812" y="1074199"/>
            <a:ext cx="2456306" cy="701335"/>
          </a:xfrm>
        </p:spPr>
        <p:txBody>
          <a:bodyPr anchor="ctr">
            <a:normAutofit/>
          </a:bodyPr>
          <a:lstStyle/>
          <a:p>
            <a:pPr algn="ctr"/>
            <a:r>
              <a:rPr lang="el-GR" b="1" dirty="0">
                <a:solidFill>
                  <a:schemeClr val="tx1"/>
                </a:solidFill>
                <a:latin typeface="Aptos" panose="020B0004020202020204" pitchFamily="34" charset="0"/>
                <a:cs typeface="Times New Roman" panose="02020603050405020304" pitchFamily="18" charset="0"/>
              </a:rPr>
              <a:t>Ραδιόφωνο</a:t>
            </a:r>
          </a:p>
        </p:txBody>
      </p:sp>
      <p:sp>
        <p:nvSpPr>
          <p:cNvPr id="10" name="Rectangle 9">
            <a:extLst>
              <a:ext uri="{FF2B5EF4-FFF2-40B4-BE49-F238E27FC236}">
                <a16:creationId xmlns:a16="http://schemas.microsoft.com/office/drawing/2014/main" id="{36C3E133-2C6F-610B-81EB-111B580F2DC2}"/>
              </a:ext>
            </a:extLst>
          </p:cNvPr>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57B377BC-D405-6B91-45E7-0C7405AA0E41}"/>
              </a:ext>
            </a:extLst>
          </p:cNvPr>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9878F8D-0118-A591-D895-46B8A8519B9A}"/>
              </a:ext>
            </a:extLst>
          </p:cNvPr>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CA6EFEFE-C7E4-668B-8E15-12173118FDA8}"/>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9A49BCAD-3090-A179-348C-03951088CFEB}"/>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5C8535EF-A7A6-D624-46A4-CBC838B11596}"/>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DEB58FBB-821D-5A3A-5212-70CA1AC2B6A0}"/>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98EF9122-ED55-2AD3-D012-506DCF101443}"/>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F96B0BA4-4ACD-CF2E-BE6F-8F7BCDE71962}"/>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E20B71C7-A858-BF67-5B97-9EB17B0DB133}"/>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D0FD3695-60EE-F9AF-B28C-3EF9196B4408}"/>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4588B9C2-8FC9-67D8-C9F8-52FEA228B3C7}"/>
                </a:ext>
              </a:extLst>
            </p:cNvPr>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62D0D53E-129B-C90A-542C-FFB76B01E8E3}"/>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EC5A5809-70E8-3FA5-FFF2-C41B558E1DB4}"/>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3F250A65-8EA1-5761-CC8E-715E1397D8E8}"/>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a:extLst>
              <a:ext uri="{FF2B5EF4-FFF2-40B4-BE49-F238E27FC236}">
                <a16:creationId xmlns:a16="http://schemas.microsoft.com/office/drawing/2014/main" id="{7FBE63C5-A079-C506-15DB-7385F8CF0D56}"/>
              </a:ext>
            </a:extLst>
          </p:cNvPr>
          <p:cNvSpPr>
            <a:spLocks noGrp="1"/>
          </p:cNvSpPr>
          <p:nvPr>
            <p:ph idx="1"/>
          </p:nvPr>
        </p:nvSpPr>
        <p:spPr>
          <a:xfrm>
            <a:off x="5049062" y="942108"/>
            <a:ext cx="6657524" cy="5226174"/>
          </a:xfrm>
        </p:spPr>
        <p:txBody>
          <a:bodyPr vert="horz" lIns="91440" tIns="45720" rIns="91440" bIns="45720" rtlCol="0" anchor="ctr">
            <a:noAutofit/>
          </a:bodyPr>
          <a:lstStyle/>
          <a:p>
            <a:pPr>
              <a:lnSpc>
                <a:spcPct val="150000"/>
              </a:lnSpc>
            </a:pPr>
            <a:r>
              <a:rPr lang="el-GR" sz="2000" u="sng" dirty="0">
                <a:solidFill>
                  <a:schemeClr val="tx1"/>
                </a:solidFill>
                <a:latin typeface="Aptos"/>
              </a:rPr>
              <a:t>Δεκαετία του 1890</a:t>
            </a:r>
            <a:r>
              <a:rPr lang="el-GR" sz="2000" dirty="0">
                <a:solidFill>
                  <a:schemeClr val="tx1"/>
                </a:solidFill>
                <a:latin typeface="Aptos"/>
              </a:rPr>
              <a:t>: Οι Νίκολα </a:t>
            </a:r>
            <a:r>
              <a:rPr lang="el-GR" sz="2000" dirty="0" err="1">
                <a:solidFill>
                  <a:schemeClr val="tx1"/>
                </a:solidFill>
                <a:latin typeface="Aptos"/>
              </a:rPr>
              <a:t>Τέσλα</a:t>
            </a:r>
            <a:r>
              <a:rPr lang="el-GR" sz="2000" dirty="0">
                <a:solidFill>
                  <a:schemeClr val="tx1"/>
                </a:solidFill>
                <a:latin typeface="Aptos"/>
              </a:rPr>
              <a:t> και Γουλιέλμο Μαρκόνι πραγματοποιούν μια σειρά από πειράματα μέσα από τα οποία καταφέρνουν να αποδείξουν ότι ήταν εφικτή η </a:t>
            </a:r>
            <a:r>
              <a:rPr lang="el-GR" sz="2000" dirty="0" err="1">
                <a:solidFill>
                  <a:schemeClr val="tx1"/>
                </a:solidFill>
                <a:latin typeface="Aptos"/>
              </a:rPr>
              <a:t>ραδιομετάδοση</a:t>
            </a:r>
            <a:r>
              <a:rPr lang="el-GR" sz="2000" dirty="0">
                <a:solidFill>
                  <a:schemeClr val="tx1"/>
                </a:solidFill>
                <a:latin typeface="Aptos"/>
              </a:rPr>
              <a:t> (προηγούνται οι Μάξγουελ και </a:t>
            </a:r>
            <a:r>
              <a:rPr lang="el-GR" sz="2000" dirty="0" err="1">
                <a:solidFill>
                  <a:schemeClr val="tx1"/>
                </a:solidFill>
                <a:latin typeface="Aptos"/>
              </a:rPr>
              <a:t>Χερτζ</a:t>
            </a:r>
            <a:r>
              <a:rPr lang="el-GR" sz="2000" dirty="0">
                <a:solidFill>
                  <a:schemeClr val="tx1"/>
                </a:solidFill>
                <a:latin typeface="Aptos"/>
              </a:rPr>
              <a:t>)  </a:t>
            </a:r>
          </a:p>
          <a:p>
            <a:pPr>
              <a:lnSpc>
                <a:spcPct val="150000"/>
              </a:lnSpc>
            </a:pPr>
            <a:r>
              <a:rPr lang="el-GR" sz="2000" u="sng" dirty="0">
                <a:solidFill>
                  <a:schemeClr val="tx1"/>
                </a:solidFill>
                <a:latin typeface="Aptos"/>
              </a:rPr>
              <a:t>Δεκαετία του 1920</a:t>
            </a:r>
            <a:r>
              <a:rPr lang="el-GR" sz="2000" dirty="0">
                <a:solidFill>
                  <a:schemeClr val="tx1"/>
                </a:solidFill>
                <a:latin typeface="Aptos"/>
              </a:rPr>
              <a:t>: Αφετηρία της λειτουργίας της ραδιοφωνίας με τη μορφή που τη γνωρίζουμε σήμερα (ένας πομπός - πολλοί δέκτες)</a:t>
            </a:r>
          </a:p>
        </p:txBody>
      </p:sp>
      <p:pic>
        <p:nvPicPr>
          <p:cNvPr id="4" name="Εικόνα 3">
            <a:extLst>
              <a:ext uri="{FF2B5EF4-FFF2-40B4-BE49-F238E27FC236}">
                <a16:creationId xmlns:a16="http://schemas.microsoft.com/office/drawing/2014/main" id="{637E6C47-B4AD-2EBE-4223-CC411EE7E874}"/>
              </a:ext>
            </a:extLst>
          </p:cNvPr>
          <p:cNvPicPr>
            <a:picLocks noChangeAspect="1"/>
          </p:cNvPicPr>
          <p:nvPr/>
        </p:nvPicPr>
        <p:blipFill>
          <a:blip r:embed="rId2"/>
          <a:stretch>
            <a:fillRect/>
          </a:stretch>
        </p:blipFill>
        <p:spPr>
          <a:xfrm>
            <a:off x="952108" y="1871831"/>
            <a:ext cx="3278601" cy="3210635"/>
          </a:xfrm>
          <a:prstGeom prst="rect">
            <a:avLst/>
          </a:prstGeom>
        </p:spPr>
      </p:pic>
    </p:spTree>
    <p:extLst>
      <p:ext uri="{BB962C8B-B14F-4D97-AF65-F5344CB8AC3E}">
        <p14:creationId xmlns:p14="http://schemas.microsoft.com/office/powerpoint/2010/main" val="4119061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2AC308E-AE24-7C89-9BBC-1EB6AE2C0F0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362AD99-0ABA-CBAA-F706-BC5A787010EB}"/>
              </a:ext>
            </a:extLst>
          </p:cNvPr>
          <p:cNvSpPr>
            <a:spLocks noGrp="1" noRot="1" noChangeAspect="1" noMove="1" noResize="1" noEditPoints="1" noAdjustHandles="1" noChangeArrowheads="1" noChangeShapeType="1" noTextEdit="1"/>
          </p:cNvSpPr>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C79768F1-2294-4FA0-AC2F-520FE9798369}"/>
              </a:ext>
            </a:extLst>
          </p:cNvPr>
          <p:cNvSpPr>
            <a:spLocks noGrp="1"/>
          </p:cNvSpPr>
          <p:nvPr>
            <p:ph type="title"/>
          </p:nvPr>
        </p:nvSpPr>
        <p:spPr>
          <a:xfrm>
            <a:off x="1304812" y="1047565"/>
            <a:ext cx="2456306" cy="674703"/>
          </a:xfrm>
        </p:spPr>
        <p:txBody>
          <a:bodyPr anchor="ctr">
            <a:normAutofit/>
          </a:bodyPr>
          <a:lstStyle/>
          <a:p>
            <a:pPr algn="ctr"/>
            <a:r>
              <a:rPr lang="el-GR" b="1" dirty="0">
                <a:solidFill>
                  <a:schemeClr val="tx1"/>
                </a:solidFill>
                <a:latin typeface="Aptos" panose="020B0004020202020204" pitchFamily="34" charset="0"/>
                <a:cs typeface="Times New Roman" panose="02020603050405020304" pitchFamily="18" charset="0"/>
              </a:rPr>
              <a:t>Ραδιόφωνο</a:t>
            </a:r>
          </a:p>
        </p:txBody>
      </p:sp>
      <p:sp>
        <p:nvSpPr>
          <p:cNvPr id="10" name="Rectangle 9">
            <a:extLst>
              <a:ext uri="{FF2B5EF4-FFF2-40B4-BE49-F238E27FC236}">
                <a16:creationId xmlns:a16="http://schemas.microsoft.com/office/drawing/2014/main" id="{99B4F0CA-4BB0-4FE7-45D5-625E7E89DA1C}"/>
              </a:ext>
            </a:extLst>
          </p:cNvPr>
          <p:cNvSpPr>
            <a:spLocks noGrp="1" noRot="1" noChangeAspect="1" noMove="1" noResize="1" noEditPoints="1" noAdjustHandles="1" noChangeArrowheads="1" noChangeShapeType="1" noTextEdit="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0FDCFD13-34A4-38A7-D59B-7DB059FDA552}"/>
              </a:ext>
            </a:extLst>
          </p:cNvPr>
          <p:cNvCxnSpPr>
            <a:cxnSpLocks noGrp="1" noRot="1" noChangeAspect="1" noMove="1" noResize="1" noEditPoints="1" noAdjustHandles="1" noChangeArrowheads="1" noChangeShapeType="1"/>
          </p:cNvCxnSpPr>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7533D356-11DA-60FE-13C7-845180E0BC6B}"/>
              </a:ext>
            </a:extLst>
          </p:cNvPr>
          <p:cNvGrpSpPr>
            <a:grpSpLocks noGrp="1" noUngrp="1" noRot="1" noChangeAspect="1" noMove="1" noResize="1"/>
          </p:cNvGrpSpPr>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01A6534D-C7EA-4CE8-FCE5-0F2F74D47E73}"/>
                </a:ext>
              </a:extLst>
            </p:cNvPr>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09AC55F8-49A3-C3D5-E87D-C1332799943F}"/>
                </a:ext>
              </a:extLst>
            </p:cNvPr>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CD5A85E5-FD8B-2CD2-A826-2BEC0D4B7066}"/>
                </a:ext>
              </a:extLst>
            </p:cNvPr>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8B673A99-15C3-ED89-38D8-185BB36E45CB}"/>
                </a:ext>
              </a:extLst>
            </p:cNvPr>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E83C4501-AD44-799D-2159-A7576891941C}"/>
                </a:ext>
              </a:extLst>
            </p:cNvPr>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B6A467FD-62D6-B7C8-6DB4-2E2244DC92C9}"/>
                </a:ext>
              </a:extLst>
            </p:cNvPr>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D7F2D92C-8303-C8C9-0387-06533EDA3890}"/>
                </a:ext>
              </a:extLst>
            </p:cNvPr>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E4BF2302-CD64-4A5A-6915-DF6DC017D3EE}"/>
                </a:ext>
              </a:extLst>
            </p:cNvPr>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E0DFC532-6868-135E-AB93-B47D2667ACCB}"/>
                </a:ext>
              </a:extLst>
            </p:cNvPr>
            <p:cNvSpPr/>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89D8E3F7-327D-CDF6-4FFD-07AF7F347825}"/>
                </a:ext>
              </a:extLst>
            </p:cNvPr>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C0CDFB77-A9DC-9943-8A6C-71ACE1DD46B0}"/>
                </a:ext>
              </a:extLst>
            </p:cNvPr>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E97A269C-5EDA-9629-5915-E0BF2059C5E8}"/>
                </a:ext>
              </a:extLst>
            </p:cNvPr>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Θέση περιεχομένου 2">
            <a:extLst>
              <a:ext uri="{FF2B5EF4-FFF2-40B4-BE49-F238E27FC236}">
                <a16:creationId xmlns:a16="http://schemas.microsoft.com/office/drawing/2014/main" id="{C481354D-E0D8-5404-9F14-54E1FE055563}"/>
              </a:ext>
            </a:extLst>
          </p:cNvPr>
          <p:cNvSpPr>
            <a:spLocks noGrp="1"/>
          </p:cNvSpPr>
          <p:nvPr>
            <p:ph idx="1"/>
          </p:nvPr>
        </p:nvSpPr>
        <p:spPr>
          <a:xfrm>
            <a:off x="5049062" y="942108"/>
            <a:ext cx="6657524" cy="5226174"/>
          </a:xfrm>
        </p:spPr>
        <p:txBody>
          <a:bodyPr vert="horz" lIns="91440" tIns="45720" rIns="91440" bIns="45720" rtlCol="0" anchor="ctr">
            <a:noAutofit/>
          </a:bodyPr>
          <a:lstStyle/>
          <a:p>
            <a:pPr>
              <a:lnSpc>
                <a:spcPct val="150000"/>
              </a:lnSpc>
            </a:pPr>
            <a:r>
              <a:rPr lang="el-GR" sz="2200" dirty="0">
                <a:solidFill>
                  <a:schemeClr val="tx1"/>
                </a:solidFill>
                <a:latin typeface="Aptos"/>
              </a:rPr>
              <a:t>Πώς ήταν η ζωή πριν από την εφεύρεση του ραδιοφώνου;</a:t>
            </a:r>
          </a:p>
        </p:txBody>
      </p:sp>
      <p:pic>
        <p:nvPicPr>
          <p:cNvPr id="4" name="Εικόνα 3">
            <a:extLst>
              <a:ext uri="{FF2B5EF4-FFF2-40B4-BE49-F238E27FC236}">
                <a16:creationId xmlns:a16="http://schemas.microsoft.com/office/drawing/2014/main" id="{6DB041C1-B356-228A-CBBF-35DBFB601ED9}"/>
              </a:ext>
            </a:extLst>
          </p:cNvPr>
          <p:cNvPicPr>
            <a:picLocks noChangeAspect="1"/>
          </p:cNvPicPr>
          <p:nvPr/>
        </p:nvPicPr>
        <p:blipFill>
          <a:blip r:embed="rId2"/>
          <a:stretch>
            <a:fillRect/>
          </a:stretch>
        </p:blipFill>
        <p:spPr>
          <a:xfrm>
            <a:off x="952108" y="1871831"/>
            <a:ext cx="3278601" cy="3200399"/>
          </a:xfrm>
          <a:prstGeom prst="rect">
            <a:avLst/>
          </a:prstGeom>
        </p:spPr>
      </p:pic>
    </p:spTree>
    <p:extLst>
      <p:ext uri="{BB962C8B-B14F-4D97-AF65-F5344CB8AC3E}">
        <p14:creationId xmlns:p14="http://schemas.microsoft.com/office/powerpoint/2010/main" val="14458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4965430" y="629268"/>
            <a:ext cx="6586491" cy="1286160"/>
          </a:xfrm>
        </p:spPr>
        <p:txBody>
          <a:bodyPr anchor="b">
            <a:normAutofit fontScale="90000"/>
          </a:bodyPr>
          <a:lstStyle/>
          <a:p>
            <a:pPr algn="ctr"/>
            <a:br>
              <a:rPr lang="el-GR" sz="4100" dirty="0">
                <a:effectLst/>
                <a:latin typeface="Calibri Light" panose="020F0302020204030204" pitchFamily="34" charset="0"/>
                <a:ea typeface="Times New Roman" panose="02020603050405020304" pitchFamily="18" charset="0"/>
                <a:cs typeface="Times New Roman" panose="02020603050405020304" pitchFamily="18" charset="0"/>
              </a:rPr>
            </a:br>
            <a:r>
              <a:rPr lang="el-GR" sz="4100" b="1" dirty="0">
                <a:effectLst/>
                <a:latin typeface="Aptos" panose="020B0004020202020204" pitchFamily="34" charset="0"/>
                <a:ea typeface="Times New Roman" panose="02020603050405020304" pitchFamily="18" charset="0"/>
                <a:cs typeface="Times New Roman" panose="02020603050405020304" pitchFamily="18" charset="0"/>
              </a:rPr>
              <a:t>Χαρακτηριστικά του ραδιοφώνου</a:t>
            </a:r>
            <a:endParaRPr lang="en-US" sz="4100" b="1" dirty="0">
              <a:latin typeface="Aptos" panose="020B0004020202020204" pitchFamily="34" charset="0"/>
            </a:endParaRPr>
          </a:p>
        </p:txBody>
      </p:sp>
      <p:sp>
        <p:nvSpPr>
          <p:cNvPr id="3" name="Θέση περιεχομένου 2"/>
          <p:cNvSpPr>
            <a:spLocks noGrp="1"/>
          </p:cNvSpPr>
          <p:nvPr>
            <p:ph idx="1"/>
          </p:nvPr>
        </p:nvSpPr>
        <p:spPr>
          <a:xfrm>
            <a:off x="4965431" y="2142490"/>
            <a:ext cx="6586489" cy="4391660"/>
          </a:xfrm>
        </p:spPr>
        <p:txBody>
          <a:bodyPr>
            <a:noAutofit/>
          </a:bodyPr>
          <a:lstStyle/>
          <a:p>
            <a:pPr>
              <a:lnSpc>
                <a:spcPct val="150000"/>
              </a:lnSpc>
              <a:spcBef>
                <a:spcPts val="0"/>
              </a:spcBef>
            </a:pPr>
            <a:r>
              <a:rPr lang="el-GR" sz="2000" dirty="0">
                <a:latin typeface="Aptos" panose="020B0004020202020204" pitchFamily="34" charset="0"/>
                <a:ea typeface="Times New Roman" panose="02020603050405020304" pitchFamily="18" charset="0"/>
                <a:cs typeface="Times New Roman" panose="02020603050405020304" pitchFamily="18" charset="0"/>
              </a:rPr>
              <a:t>Απευθύνεται σε μαζικό κοινό (ένας πομπός – πολλοί δέκτες)</a:t>
            </a:r>
          </a:p>
          <a:p>
            <a:pPr>
              <a:lnSpc>
                <a:spcPct val="150000"/>
              </a:lnSpc>
              <a:spcBef>
                <a:spcPts val="0"/>
              </a:spcBef>
            </a:pPr>
            <a:r>
              <a:rPr lang="el-GR" sz="2000" dirty="0">
                <a:latin typeface="Aptos" panose="020B0004020202020204" pitchFamily="34" charset="0"/>
                <a:ea typeface="Times New Roman" panose="02020603050405020304" pitchFamily="18" charset="0"/>
                <a:cs typeface="Times New Roman" panose="02020603050405020304" pitchFamily="18" charset="0"/>
              </a:rPr>
              <a:t>Φθάνει σε απομακρυσμένες περιοχές (π.χ. χωριά και επαρχία)</a:t>
            </a:r>
          </a:p>
          <a:p>
            <a:pPr>
              <a:lnSpc>
                <a:spcPct val="150000"/>
              </a:lnSpc>
              <a:spcBef>
                <a:spcPts val="0"/>
              </a:spcBef>
            </a:pPr>
            <a:r>
              <a:rPr lang="el-GR" sz="2000" dirty="0">
                <a:latin typeface="Aptos" panose="020B0004020202020204" pitchFamily="34" charset="0"/>
                <a:ea typeface="Times New Roman" panose="02020603050405020304" pitchFamily="18" charset="0"/>
                <a:cs typeface="Times New Roman" panose="02020603050405020304" pitchFamily="18" charset="0"/>
              </a:rPr>
              <a:t>Σχετικά φθηνό</a:t>
            </a:r>
          </a:p>
          <a:p>
            <a:pPr>
              <a:lnSpc>
                <a:spcPct val="150000"/>
              </a:lnSpc>
              <a:spcBef>
                <a:spcPts val="0"/>
              </a:spcBef>
            </a:pPr>
            <a:r>
              <a:rPr lang="el-GR" sz="2000" dirty="0">
                <a:latin typeface="Aptos" panose="020B0004020202020204" pitchFamily="34" charset="0"/>
                <a:ea typeface="Times New Roman" panose="02020603050405020304" pitchFamily="18" charset="0"/>
                <a:cs typeface="Times New Roman" panose="02020603050405020304" pitchFamily="18" charset="0"/>
              </a:rPr>
              <a:t>Εύκολο στη χρήση</a:t>
            </a:r>
          </a:p>
          <a:p>
            <a:pPr>
              <a:lnSpc>
                <a:spcPct val="150000"/>
              </a:lnSpc>
              <a:spcBef>
                <a:spcPts val="0"/>
              </a:spcBef>
            </a:pPr>
            <a:r>
              <a:rPr lang="el-GR" sz="2000" dirty="0">
                <a:latin typeface="Aptos" panose="020B0004020202020204" pitchFamily="34" charset="0"/>
                <a:ea typeface="Times New Roman" panose="02020603050405020304" pitchFamily="18" charset="0"/>
                <a:cs typeface="Times New Roman" panose="02020603050405020304" pitchFamily="18" charset="0"/>
              </a:rPr>
              <a:t>Δεν χρειάζεται ρεύμα [ούτε διαδίκτυο…]</a:t>
            </a:r>
          </a:p>
          <a:p>
            <a:pPr>
              <a:lnSpc>
                <a:spcPct val="150000"/>
              </a:lnSpc>
              <a:spcBef>
                <a:spcPts val="0"/>
              </a:spcBef>
            </a:pPr>
            <a:r>
              <a:rPr lang="el-GR" sz="2000" dirty="0">
                <a:latin typeface="Aptos" panose="020B0004020202020204" pitchFamily="34" charset="0"/>
                <a:ea typeface="Times New Roman" panose="02020603050405020304" pitchFamily="18" charset="0"/>
                <a:cs typeface="Times New Roman" panose="02020603050405020304" pitchFamily="18" charset="0"/>
              </a:rPr>
              <a:t>Παρέχει δυνατότητα χρήσης από ανθρώπους που δεν γνωρίζουν γραφή και ανάγνωση</a:t>
            </a:r>
          </a:p>
        </p:txBody>
      </p:sp>
      <p:pic>
        <p:nvPicPr>
          <p:cNvPr id="5" name="Εικόνα 4" descr="Εικόνα που περιέχει εσωτερικό, προβολέας&#10;&#10;Περιγραφή που δημιουργήθηκε αυτόματα"/>
          <p:cNvPicPr>
            <a:picLocks noChangeAspect="1"/>
          </p:cNvPicPr>
          <p:nvPr/>
        </p:nvPicPr>
        <p:blipFill rotWithShape="1">
          <a:blip r:embed="rId2">
            <a:extLst>
              <a:ext uri="{28A0092B-C50C-407E-A947-70E740481C1C}">
                <a14:useLocalDpi xmlns:a14="http://schemas.microsoft.com/office/drawing/2010/main" val="0"/>
              </a:ext>
            </a:extLst>
          </a:blip>
          <a:srcRect l="21160" r="32369" b="-1"/>
          <a:stretch>
            <a:fillRect/>
          </a:stretch>
        </p:blipFill>
        <p:spPr>
          <a:xfrm>
            <a:off x="20" y="10"/>
            <a:ext cx="4635571" cy="6857990"/>
          </a:xfrm>
          <a:prstGeom prst="rect">
            <a:avLst/>
          </a:prstGeom>
          <a:effectLst/>
        </p:spPr>
      </p:pic>
      <p:cxnSp>
        <p:nvCxnSpPr>
          <p:cNvPr id="62" name="Straight Connector 61"/>
          <p:cNvCxnSpPr>
            <a:cxnSpLocks noGrp="1" noRot="1" noChangeAspect="1" noMove="1" noResize="1" noEditPoints="1" noAdjustHandles="1" noChangeArrowheads="1" noChangeShapeType="1"/>
          </p:cNvCxnSpPr>
          <p:nvPr/>
        </p:nvCxnSpPr>
        <p:spPr>
          <a:xfrm>
            <a:off x="5080934" y="2115117"/>
            <a:ext cx="6309360" cy="0"/>
          </a:xfrm>
          <a:prstGeom prst="line">
            <a:avLst/>
          </a:prstGeom>
          <a:ln w="19050">
            <a:solidFill>
              <a:srgbClr val="846739"/>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descr="Εικόνα που περιέχει κείμενο&#10;&#10;Περιγραφή που δημιουργήθηκε αυτόματα"/>
          <p:cNvPicPr>
            <a:picLocks noChangeAspect="1"/>
          </p:cNvPicPr>
          <p:nvPr/>
        </p:nvPicPr>
        <p:blipFill rotWithShape="1">
          <a:blip r:embed="rId2"/>
          <a:srcRect t="3473" b="23237"/>
          <a:stretch>
            <a:fillRect/>
          </a:stretch>
        </p:blipFill>
        <p:spPr>
          <a:xfrm>
            <a:off x="20" y="10"/>
            <a:ext cx="12191980" cy="6857990"/>
          </a:xfrm>
          <a:prstGeom prst="rect">
            <a:avLst/>
          </a:prstGeom>
        </p:spPr>
      </p:pic>
      <p:sp>
        <p:nvSpPr>
          <p:cNvPr id="4" name="TextBox 3"/>
          <p:cNvSpPr txBox="1"/>
          <p:nvPr/>
        </p:nvSpPr>
        <p:spPr>
          <a:xfrm>
            <a:off x="592455" y="268605"/>
            <a:ext cx="2752354" cy="2709275"/>
          </a:xfrm>
          <a:prstGeom prst="ellipse">
            <a:avLst/>
          </a:prstGeom>
          <a:solidFill>
            <a:srgbClr val="FFFFFF"/>
          </a:solidFill>
          <a:ln w="174625" cmpd="thinThick">
            <a:solidFill>
              <a:srgbClr val="FFFFFF"/>
            </a:solidFill>
          </a:ln>
        </p:spPr>
        <p:txBody>
          <a:bodyPr vert="horz" lIns="91440" tIns="45720" rIns="91440" bIns="45720" rtlCol="0" anchor="ctr">
            <a:normAutofit fontScale="92500"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Calibri Light"/>
              <a:ea typeface="+mn-ea"/>
              <a:cs typeface="+mn-cs"/>
            </a:endParaRPr>
          </a:p>
          <a:p>
            <a:pPr marL="0" marR="0" lvl="0" indent="0" algn="ctr" defTabSz="914400" rtl="0" eaLnBrk="1" fontAlgn="auto" latinLnBrk="0" hangingPunct="1">
              <a:lnSpc>
                <a:spcPct val="110000"/>
              </a:lnSpc>
              <a:spcBef>
                <a:spcPct val="0"/>
              </a:spcBef>
              <a:spcAft>
                <a:spcPts val="600"/>
              </a:spcAft>
              <a:buClrTx/>
              <a:buSzTx/>
              <a:buFontTx/>
              <a:buNone/>
              <a:tabLst/>
              <a:defRPr/>
            </a:pPr>
            <a:r>
              <a:rPr kumimoji="0" lang="en-US" sz="2000" b="0" i="0" u="none" strike="noStrike" kern="1200" cap="none" spc="0" normalizeH="0" baseline="0" noProof="0" dirty="0" err="1">
                <a:ln>
                  <a:noFill/>
                </a:ln>
                <a:solidFill>
                  <a:srgbClr val="262626"/>
                </a:solidFill>
                <a:effectLst/>
                <a:uLnTx/>
                <a:uFillTx/>
                <a:latin typeface="Aptos" panose="020B0004020202020204" pitchFamily="34" charset="0"/>
              </a:rPr>
              <a:t>Αγροτική</a:t>
            </a:r>
            <a:r>
              <a:rPr kumimoji="0" lang="en-US" sz="2000" b="0" i="0" u="none" strike="noStrike" kern="1200" cap="none" spc="0" normalizeH="0" baseline="0" noProof="0" dirty="0">
                <a:ln>
                  <a:noFill/>
                </a:ln>
                <a:solidFill>
                  <a:srgbClr val="262626"/>
                </a:solidFill>
                <a:effectLst/>
                <a:uLnTx/>
                <a:uFillTx/>
                <a:latin typeface="Aptos" panose="020B0004020202020204" pitchFamily="34" charset="0"/>
              </a:rPr>
              <a:t> </a:t>
            </a:r>
            <a:r>
              <a:rPr kumimoji="0" lang="en-US" sz="2000" b="0" i="0" u="none" strike="noStrike" kern="1200" cap="none" spc="0" normalizeH="0" baseline="0" noProof="0" dirty="0" err="1">
                <a:ln>
                  <a:noFill/>
                </a:ln>
                <a:solidFill>
                  <a:srgbClr val="262626"/>
                </a:solidFill>
                <a:effectLst/>
                <a:uLnTx/>
                <a:uFillTx/>
                <a:latin typeface="Aptos" panose="020B0004020202020204" pitchFamily="34" charset="0"/>
              </a:rPr>
              <a:t>οικογένει</a:t>
            </a:r>
            <a:r>
              <a:rPr kumimoji="0" lang="en-US" sz="2000" b="0" i="0" u="none" strike="noStrike" kern="1200" cap="none" spc="0" normalizeH="0" baseline="0" noProof="0" dirty="0">
                <a:ln>
                  <a:noFill/>
                </a:ln>
                <a:solidFill>
                  <a:srgbClr val="262626"/>
                </a:solidFill>
                <a:effectLst/>
                <a:uLnTx/>
                <a:uFillTx/>
                <a:latin typeface="Aptos" panose="020B0004020202020204" pitchFamily="34" charset="0"/>
              </a:rPr>
              <a:t>α που ακούει ραδιόφωνο (14 Αυγούστου 1926)</a:t>
            </a:r>
          </a:p>
        </p:txBody>
      </p:sp>
    </p:spTree>
  </p:cSld>
  <p:clrMapOvr>
    <a:masterClrMapping/>
  </p:clrMapOvr>
</p:sld>
</file>

<file path=ppt/theme/theme1.xml><?xml version="1.0" encoding="utf-8"?>
<a:theme xmlns:a="http://schemas.openxmlformats.org/drawingml/2006/main" name="VanillaVTI">
  <a:themeElements>
    <a:clrScheme name="VanillaVTI">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1264</Words>
  <Application>Microsoft Office PowerPoint</Application>
  <PresentationFormat>Ευρεία οθόνη</PresentationFormat>
  <Paragraphs>139</Paragraphs>
  <Slides>36</Slides>
  <Notes>0</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3</vt:i4>
      </vt:variant>
      <vt:variant>
        <vt:lpstr>Τίτλοι διαφανειών</vt:lpstr>
      </vt:variant>
      <vt:variant>
        <vt:i4>36</vt:i4>
      </vt:variant>
    </vt:vector>
  </HeadingPairs>
  <TitlesOfParts>
    <vt:vector size="49" baseType="lpstr">
      <vt:lpstr>Aptos</vt:lpstr>
      <vt:lpstr>Arial</vt:lpstr>
      <vt:lpstr>Calibri</vt:lpstr>
      <vt:lpstr>Calibri Light</vt:lpstr>
      <vt:lpstr>Candara</vt:lpstr>
      <vt:lpstr>Century Gothic</vt:lpstr>
      <vt:lpstr>Neue Haas Grotesk Text Pro</vt:lpstr>
      <vt:lpstr>Times New Roman</vt:lpstr>
      <vt:lpstr>Wingdings</vt:lpstr>
      <vt:lpstr>Wingdings 3</vt:lpstr>
      <vt:lpstr>VanillaVTI</vt:lpstr>
      <vt:lpstr>Θρόισμα</vt:lpstr>
      <vt:lpstr>Θέμα του Office</vt:lpstr>
      <vt:lpstr>ΤΜΗΜΑ ΕΠΙΚΟΙΝΩΝΙΑΣ ΚΑΙ ΨΗΦΙΑΚΩΝ ΜΕΣΩΝ ΠΑΝΕΠΙΣΤΗΜΙΟ ΔΥΤΙΚΗΣ ΜΑΚΕΔΟΝΙΑΣ</vt:lpstr>
      <vt:lpstr>Σε προηγούμενο μάθημα…</vt:lpstr>
      <vt:lpstr>Κατηγοριοποίηση εφημερίδων </vt:lpstr>
      <vt:lpstr>Διαδικτυακή δημοσιογραφία </vt:lpstr>
      <vt:lpstr>Στο σημερινό μάθημα…</vt:lpstr>
      <vt:lpstr>Ραδιόφωνο</vt:lpstr>
      <vt:lpstr>Ραδιόφωνο</vt:lpstr>
      <vt:lpstr> Χαρακτηριστικά του ραδιοφώνου</vt:lpstr>
      <vt:lpstr>Παρουσίαση του PowerPoint</vt:lpstr>
      <vt:lpstr>Χρυσή εποχή του ραδιοφώνου: 1920 - 1950</vt:lpstr>
      <vt:lpstr>Χρυσή εποχή του ραδιοφώνου: 1920 - 1950</vt:lpstr>
      <vt:lpstr>Χρυσή εποχή του ραδιοφώνου: 1920 - 1950</vt:lpstr>
      <vt:lpstr>Χρυσή εποχή του ραδιοφώνου: 1920 - 1950</vt:lpstr>
      <vt:lpstr>Χρυσή εποχή του ραδιοφώνου: 1920 - 1950</vt:lpstr>
      <vt:lpstr>Χρυσή εποχή του ραδιοφώνου: 1920 - 1950</vt:lpstr>
      <vt:lpstr>Χρυσή εποχή του ραδιοφώνου: 1920 - 1950</vt:lpstr>
      <vt:lpstr>Χρυσή εποχή του ραδιοφώνου: 1920 - 1950</vt:lpstr>
      <vt:lpstr>Χρυσή εποχή του ραδιοφώνου: 1920 - 1950</vt:lpstr>
      <vt:lpstr>Χρυσή εποχή του ραδιοφώνου: 1920 - 1950</vt:lpstr>
      <vt:lpstr>Τηλεόραση  Προς τα τέλη της δεκαετίας του 1940 η τηλεόραση ξεκίνησε να διανύει τη «χρυσή» εποχή της</vt:lpstr>
      <vt:lpstr>Παρουσίαση του PowerPoint</vt:lpstr>
      <vt:lpstr>Παρουσίαση του PowerPoint</vt:lpstr>
      <vt:lpstr>Παρουσίαση του PowerPoint</vt:lpstr>
      <vt:lpstr>Η τηλεόραση είναι εικόνα και ήχος</vt:lpstr>
      <vt:lpstr> Τι περιλαμβάνει η εικόνα;  Βίντεο Φωτογραφία / Σκίτσο Γραπτό Κείμενο Γραφικά  </vt:lpstr>
      <vt:lpstr> Τι περιλαμβάνει ο ήχος;  Ομιλία Μουσική Ήχοι Σιωπές  </vt:lpstr>
      <vt:lpstr>Ο ραδιοφωνικός/ τηλεοπτικός δημοσιογράφος: α) Ποιοτικό και ελκυστικό περιεχόμενο / έρευνα β) Άρτιος δημοσιογραφικός λόγος γ) Σωστή εκφορά του λόγου / σωστή παρουσία (στην τηλεόραση)</vt:lpstr>
      <vt:lpstr>Παρουσίαση του PowerPoint</vt:lpstr>
      <vt:lpstr>Σε αντίθεση με την τηλεόραση όπου το περίφημο «prime time» (20.00-23.00), η ζώνη υψηλής τηλεθέασης δηλαδή, είναι τις βραδινές ώρες, στο ραδιόφωνο συμβαίνει το ανάποδο. Οι ακροατές συντονίζονται κυρίως στις πρωινές ώρες και τις πρώτες μεσημεριανές.</vt:lpstr>
      <vt:lpstr>Γλώσσα – Ραδιοφωνική/Τηλεοπτική «Γραφή» (Α΄)</vt:lpstr>
      <vt:lpstr>Παρουσίαση του PowerPoint</vt:lpstr>
      <vt:lpstr>Γλώσσα – Ραδιοφωνική/Τηλεοπτική «Γραφή» (B΄)</vt:lpstr>
      <vt:lpstr>Γλώσσα – Ραδιοφωνική/Τηλεοπτική «Γραφή» (Γ΄)</vt:lpstr>
      <vt:lpstr>Γλώσσα – Ραδιοφωνική/Τηλεοπτική «Γραφή» (Δ΄)</vt:lpstr>
      <vt:lpstr>Γλώσσα – Ραδιοφωνική/Τηλεοπτική «Γραφή» (Ε΄)</vt:lpstr>
      <vt:lpstr>Άσκηση</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ΤΜΗΜΑ ΕΠΙΚΟΙΝΩΝΙΑΣ ΚΑΙ ΨΗΦΙΑΚΩΝ ΜΕΣΩΝ ΠΑΝΕΠΙΣΤΗΜΙΟ ΔΥΤΙΚΗΣ ΜΑΚΕΔΟΝΙΑΣ</dc:title>
  <dc:creator>Nayia Kalfeli</dc:creator>
  <cp:lastModifiedBy>ΕΛΕΝΗ ΤΣΑΛΚΑΤΙΔΟΥ</cp:lastModifiedBy>
  <cp:revision>337</cp:revision>
  <dcterms:created xsi:type="dcterms:W3CDTF">2024-10-30T12:33:00Z</dcterms:created>
  <dcterms:modified xsi:type="dcterms:W3CDTF">2025-11-17T08:44:05Z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A914DA5AC90D42CF81FA2B447AA82D34_13</vt:lpwstr>
  </property>
  <property fmtid="{D5CDD505-2E9C-101B-9397-08002B2CF9AE}" pid="3" name="KSOProductBuildVer">
    <vt:lpwstr>1033-12.2.0.18607</vt:lpwstr>
  </property>
</Properties>
</file>