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1" r:id="rId2"/>
    <p:sldId id="446" r:id="rId3"/>
    <p:sldId id="447" r:id="rId4"/>
    <p:sldId id="448" r:id="rId5"/>
    <p:sldId id="457" r:id="rId6"/>
    <p:sldId id="452" r:id="rId7"/>
    <p:sldId id="453" r:id="rId8"/>
    <p:sldId id="454" r:id="rId9"/>
    <p:sldId id="458" r:id="rId10"/>
    <p:sldId id="459" r:id="rId11"/>
    <p:sldId id="460" r:id="rId12"/>
    <p:sldId id="461" r:id="rId13"/>
    <p:sldId id="462" r:id="rId14"/>
    <p:sldId id="463" r:id="rId15"/>
    <p:sldId id="449" r:id="rId16"/>
    <p:sldId id="455" r:id="rId17"/>
    <p:sldId id="456" r:id="rId18"/>
    <p:sldId id="464"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F3165E-8370-4D86-A3F0-B1D8FC702B2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E85AF42-2D89-43E2-8AB7-E976D48BCF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979FC03-FE4F-4B68-B6E3-C82FF07A7555}"/>
              </a:ext>
            </a:extLst>
          </p:cNvPr>
          <p:cNvSpPr>
            <a:spLocks noGrp="1"/>
          </p:cNvSpPr>
          <p:nvPr>
            <p:ph type="dt" sz="half" idx="10"/>
          </p:nvPr>
        </p:nvSpPr>
        <p:spPr/>
        <p:txBody>
          <a:bodyPr/>
          <a:lstStyle/>
          <a:p>
            <a:fld id="{67E5327B-4415-4C9F-9176-3120430C5169}" type="datetimeFigureOut">
              <a:rPr lang="el-GR" smtClean="0"/>
              <a:t>12/11/2025</a:t>
            </a:fld>
            <a:endParaRPr lang="el-GR"/>
          </a:p>
        </p:txBody>
      </p:sp>
      <p:sp>
        <p:nvSpPr>
          <p:cNvPr id="5" name="Θέση υποσέλιδου 4">
            <a:extLst>
              <a:ext uri="{FF2B5EF4-FFF2-40B4-BE49-F238E27FC236}">
                <a16:creationId xmlns:a16="http://schemas.microsoft.com/office/drawing/2014/main" id="{310EA8EB-6AD5-48E9-AB73-D973CB9B120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3772740-0698-4971-8AE1-718053B8838D}"/>
              </a:ext>
            </a:extLst>
          </p:cNvPr>
          <p:cNvSpPr>
            <a:spLocks noGrp="1"/>
          </p:cNvSpPr>
          <p:nvPr>
            <p:ph type="sldNum" sz="quarter" idx="12"/>
          </p:nvPr>
        </p:nvSpPr>
        <p:spPr/>
        <p:txBody>
          <a:bodyPr/>
          <a:lstStyle/>
          <a:p>
            <a:fld id="{27EB7707-EF72-46CF-9E05-B2882B12A073}" type="slidenum">
              <a:rPr lang="el-GR" smtClean="0"/>
              <a:t>‹#›</a:t>
            </a:fld>
            <a:endParaRPr lang="el-GR"/>
          </a:p>
        </p:txBody>
      </p:sp>
    </p:spTree>
    <p:extLst>
      <p:ext uri="{BB962C8B-B14F-4D97-AF65-F5344CB8AC3E}">
        <p14:creationId xmlns:p14="http://schemas.microsoft.com/office/powerpoint/2010/main" val="28068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11995E-9F05-4B39-A24C-3253469BE65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8879077-D656-4BB5-A2D6-66948F249B0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BCFAE7F-3FA6-46C0-B3B7-04D188513F18}"/>
              </a:ext>
            </a:extLst>
          </p:cNvPr>
          <p:cNvSpPr>
            <a:spLocks noGrp="1"/>
          </p:cNvSpPr>
          <p:nvPr>
            <p:ph type="dt" sz="half" idx="10"/>
          </p:nvPr>
        </p:nvSpPr>
        <p:spPr/>
        <p:txBody>
          <a:bodyPr/>
          <a:lstStyle/>
          <a:p>
            <a:fld id="{67E5327B-4415-4C9F-9176-3120430C5169}" type="datetimeFigureOut">
              <a:rPr lang="el-GR" smtClean="0"/>
              <a:t>12/11/2025</a:t>
            </a:fld>
            <a:endParaRPr lang="el-GR"/>
          </a:p>
        </p:txBody>
      </p:sp>
      <p:sp>
        <p:nvSpPr>
          <p:cNvPr id="5" name="Θέση υποσέλιδου 4">
            <a:extLst>
              <a:ext uri="{FF2B5EF4-FFF2-40B4-BE49-F238E27FC236}">
                <a16:creationId xmlns:a16="http://schemas.microsoft.com/office/drawing/2014/main" id="{766046D9-35C3-4725-B525-F91219FEF7D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96F8438-7C12-4871-A1E8-7C8A6444C813}"/>
              </a:ext>
            </a:extLst>
          </p:cNvPr>
          <p:cNvSpPr>
            <a:spLocks noGrp="1"/>
          </p:cNvSpPr>
          <p:nvPr>
            <p:ph type="sldNum" sz="quarter" idx="12"/>
          </p:nvPr>
        </p:nvSpPr>
        <p:spPr/>
        <p:txBody>
          <a:bodyPr/>
          <a:lstStyle/>
          <a:p>
            <a:fld id="{27EB7707-EF72-46CF-9E05-B2882B12A073}" type="slidenum">
              <a:rPr lang="el-GR" smtClean="0"/>
              <a:t>‹#›</a:t>
            </a:fld>
            <a:endParaRPr lang="el-GR"/>
          </a:p>
        </p:txBody>
      </p:sp>
    </p:spTree>
    <p:extLst>
      <p:ext uri="{BB962C8B-B14F-4D97-AF65-F5344CB8AC3E}">
        <p14:creationId xmlns:p14="http://schemas.microsoft.com/office/powerpoint/2010/main" val="59909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2EE7CE1-1F6D-4E03-9E2D-27400CE1B72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530DA0C-0BC7-435F-B1C7-04F3A34DF29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8DD574B-7715-418E-8077-6130E421FCAA}"/>
              </a:ext>
            </a:extLst>
          </p:cNvPr>
          <p:cNvSpPr>
            <a:spLocks noGrp="1"/>
          </p:cNvSpPr>
          <p:nvPr>
            <p:ph type="dt" sz="half" idx="10"/>
          </p:nvPr>
        </p:nvSpPr>
        <p:spPr/>
        <p:txBody>
          <a:bodyPr/>
          <a:lstStyle/>
          <a:p>
            <a:fld id="{67E5327B-4415-4C9F-9176-3120430C5169}" type="datetimeFigureOut">
              <a:rPr lang="el-GR" smtClean="0"/>
              <a:t>12/11/2025</a:t>
            </a:fld>
            <a:endParaRPr lang="el-GR"/>
          </a:p>
        </p:txBody>
      </p:sp>
      <p:sp>
        <p:nvSpPr>
          <p:cNvPr id="5" name="Θέση υποσέλιδου 4">
            <a:extLst>
              <a:ext uri="{FF2B5EF4-FFF2-40B4-BE49-F238E27FC236}">
                <a16:creationId xmlns:a16="http://schemas.microsoft.com/office/drawing/2014/main" id="{63000C68-BCD4-4987-A629-0C6B073EDB2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632EA30-4429-4223-9DA6-FA783355E10B}"/>
              </a:ext>
            </a:extLst>
          </p:cNvPr>
          <p:cNvSpPr>
            <a:spLocks noGrp="1"/>
          </p:cNvSpPr>
          <p:nvPr>
            <p:ph type="sldNum" sz="quarter" idx="12"/>
          </p:nvPr>
        </p:nvSpPr>
        <p:spPr/>
        <p:txBody>
          <a:bodyPr/>
          <a:lstStyle/>
          <a:p>
            <a:fld id="{27EB7707-EF72-46CF-9E05-B2882B12A073}" type="slidenum">
              <a:rPr lang="el-GR" smtClean="0"/>
              <a:t>‹#›</a:t>
            </a:fld>
            <a:endParaRPr lang="el-GR"/>
          </a:p>
        </p:txBody>
      </p:sp>
    </p:spTree>
    <p:extLst>
      <p:ext uri="{BB962C8B-B14F-4D97-AF65-F5344CB8AC3E}">
        <p14:creationId xmlns:p14="http://schemas.microsoft.com/office/powerpoint/2010/main" val="832475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vert="horz" lIns="91440" tIns="45720" rIns="91440" bIns="45720" rtlCol="0" anchor="b">
            <a:norm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67B50E4-2343-4B20-80BE-1605C97DFB16}" type="datetime1">
              <a:rPr lang="en-US" smtClean="0"/>
              <a:t>11/12/2025</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8343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9472C5-7008-4CE2-AB4D-68EE48246BA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27EC5CD-A3B6-4A79-A5AF-15A2F8010B3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D4D7193-52AD-46F8-B32A-6F5232C03AB3}"/>
              </a:ext>
            </a:extLst>
          </p:cNvPr>
          <p:cNvSpPr>
            <a:spLocks noGrp="1"/>
          </p:cNvSpPr>
          <p:nvPr>
            <p:ph type="dt" sz="half" idx="10"/>
          </p:nvPr>
        </p:nvSpPr>
        <p:spPr/>
        <p:txBody>
          <a:bodyPr/>
          <a:lstStyle/>
          <a:p>
            <a:fld id="{67E5327B-4415-4C9F-9176-3120430C5169}" type="datetimeFigureOut">
              <a:rPr lang="el-GR" smtClean="0"/>
              <a:t>12/11/2025</a:t>
            </a:fld>
            <a:endParaRPr lang="el-GR"/>
          </a:p>
        </p:txBody>
      </p:sp>
      <p:sp>
        <p:nvSpPr>
          <p:cNvPr id="5" name="Θέση υποσέλιδου 4">
            <a:extLst>
              <a:ext uri="{FF2B5EF4-FFF2-40B4-BE49-F238E27FC236}">
                <a16:creationId xmlns:a16="http://schemas.microsoft.com/office/drawing/2014/main" id="{3DC75FEC-43E1-40D0-8170-A20E4D0BBAD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0B9C60A-5126-456A-8AB4-D6ED91887F08}"/>
              </a:ext>
            </a:extLst>
          </p:cNvPr>
          <p:cNvSpPr>
            <a:spLocks noGrp="1"/>
          </p:cNvSpPr>
          <p:nvPr>
            <p:ph type="sldNum" sz="quarter" idx="12"/>
          </p:nvPr>
        </p:nvSpPr>
        <p:spPr/>
        <p:txBody>
          <a:bodyPr/>
          <a:lstStyle/>
          <a:p>
            <a:fld id="{27EB7707-EF72-46CF-9E05-B2882B12A073}" type="slidenum">
              <a:rPr lang="el-GR" smtClean="0"/>
              <a:t>‹#›</a:t>
            </a:fld>
            <a:endParaRPr lang="el-GR"/>
          </a:p>
        </p:txBody>
      </p:sp>
    </p:spTree>
    <p:extLst>
      <p:ext uri="{BB962C8B-B14F-4D97-AF65-F5344CB8AC3E}">
        <p14:creationId xmlns:p14="http://schemas.microsoft.com/office/powerpoint/2010/main" val="273643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624219-D1BA-49C1-9DBA-156F09244BB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CFD58BE-6185-4555-B2B4-B7677C847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2CE497A-168F-4391-9421-F55AD42FAADD}"/>
              </a:ext>
            </a:extLst>
          </p:cNvPr>
          <p:cNvSpPr>
            <a:spLocks noGrp="1"/>
          </p:cNvSpPr>
          <p:nvPr>
            <p:ph type="dt" sz="half" idx="10"/>
          </p:nvPr>
        </p:nvSpPr>
        <p:spPr/>
        <p:txBody>
          <a:bodyPr/>
          <a:lstStyle/>
          <a:p>
            <a:fld id="{67E5327B-4415-4C9F-9176-3120430C5169}" type="datetimeFigureOut">
              <a:rPr lang="el-GR" smtClean="0"/>
              <a:t>12/11/2025</a:t>
            </a:fld>
            <a:endParaRPr lang="el-GR"/>
          </a:p>
        </p:txBody>
      </p:sp>
      <p:sp>
        <p:nvSpPr>
          <p:cNvPr id="5" name="Θέση υποσέλιδου 4">
            <a:extLst>
              <a:ext uri="{FF2B5EF4-FFF2-40B4-BE49-F238E27FC236}">
                <a16:creationId xmlns:a16="http://schemas.microsoft.com/office/drawing/2014/main" id="{F64A61A9-65A0-4A96-BA04-6DC59C3B5DB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4C691E7-482D-436C-B4C5-CFDE992044CA}"/>
              </a:ext>
            </a:extLst>
          </p:cNvPr>
          <p:cNvSpPr>
            <a:spLocks noGrp="1"/>
          </p:cNvSpPr>
          <p:nvPr>
            <p:ph type="sldNum" sz="quarter" idx="12"/>
          </p:nvPr>
        </p:nvSpPr>
        <p:spPr/>
        <p:txBody>
          <a:bodyPr/>
          <a:lstStyle/>
          <a:p>
            <a:fld id="{27EB7707-EF72-46CF-9E05-B2882B12A073}" type="slidenum">
              <a:rPr lang="el-GR" smtClean="0"/>
              <a:t>‹#›</a:t>
            </a:fld>
            <a:endParaRPr lang="el-GR"/>
          </a:p>
        </p:txBody>
      </p:sp>
    </p:spTree>
    <p:extLst>
      <p:ext uri="{BB962C8B-B14F-4D97-AF65-F5344CB8AC3E}">
        <p14:creationId xmlns:p14="http://schemas.microsoft.com/office/powerpoint/2010/main" val="49953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7FE52-AE20-4510-8315-E1B9CD00464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DC7DB78-9A6B-4E03-8D31-BF0F02C4277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96D2C7E-AAE6-47D4-9856-7048E9291C2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E958432-0E15-4B87-9149-3710B9206CF1}"/>
              </a:ext>
            </a:extLst>
          </p:cNvPr>
          <p:cNvSpPr>
            <a:spLocks noGrp="1"/>
          </p:cNvSpPr>
          <p:nvPr>
            <p:ph type="dt" sz="half" idx="10"/>
          </p:nvPr>
        </p:nvSpPr>
        <p:spPr/>
        <p:txBody>
          <a:bodyPr/>
          <a:lstStyle/>
          <a:p>
            <a:fld id="{67E5327B-4415-4C9F-9176-3120430C5169}" type="datetimeFigureOut">
              <a:rPr lang="el-GR" smtClean="0"/>
              <a:t>12/11/2025</a:t>
            </a:fld>
            <a:endParaRPr lang="el-GR"/>
          </a:p>
        </p:txBody>
      </p:sp>
      <p:sp>
        <p:nvSpPr>
          <p:cNvPr id="6" name="Θέση υποσέλιδου 5">
            <a:extLst>
              <a:ext uri="{FF2B5EF4-FFF2-40B4-BE49-F238E27FC236}">
                <a16:creationId xmlns:a16="http://schemas.microsoft.com/office/drawing/2014/main" id="{D7FD8831-9892-4960-8376-614A6F6DB4E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DE424D3-3773-4FED-9575-E1AF6C57AF38}"/>
              </a:ext>
            </a:extLst>
          </p:cNvPr>
          <p:cNvSpPr>
            <a:spLocks noGrp="1"/>
          </p:cNvSpPr>
          <p:nvPr>
            <p:ph type="sldNum" sz="quarter" idx="12"/>
          </p:nvPr>
        </p:nvSpPr>
        <p:spPr/>
        <p:txBody>
          <a:bodyPr/>
          <a:lstStyle/>
          <a:p>
            <a:fld id="{27EB7707-EF72-46CF-9E05-B2882B12A073}" type="slidenum">
              <a:rPr lang="el-GR" smtClean="0"/>
              <a:t>‹#›</a:t>
            </a:fld>
            <a:endParaRPr lang="el-GR"/>
          </a:p>
        </p:txBody>
      </p:sp>
    </p:spTree>
    <p:extLst>
      <p:ext uri="{BB962C8B-B14F-4D97-AF65-F5344CB8AC3E}">
        <p14:creationId xmlns:p14="http://schemas.microsoft.com/office/powerpoint/2010/main" val="379843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230472-342C-4CB5-9BD1-2C85492B2D4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4F8EE6D-DE0E-4E87-AAE9-5419D3ED2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C129C8C-B877-4E61-ACAB-AFA9250BD03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49C77EB-CDAF-4777-B919-F91EDE249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F6BAF6B-B70E-4262-B6FC-8099F411719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327C537-0BDC-487E-A961-5C36983D5E5B}"/>
              </a:ext>
            </a:extLst>
          </p:cNvPr>
          <p:cNvSpPr>
            <a:spLocks noGrp="1"/>
          </p:cNvSpPr>
          <p:nvPr>
            <p:ph type="dt" sz="half" idx="10"/>
          </p:nvPr>
        </p:nvSpPr>
        <p:spPr/>
        <p:txBody>
          <a:bodyPr/>
          <a:lstStyle/>
          <a:p>
            <a:fld id="{67E5327B-4415-4C9F-9176-3120430C5169}" type="datetimeFigureOut">
              <a:rPr lang="el-GR" smtClean="0"/>
              <a:t>12/11/2025</a:t>
            </a:fld>
            <a:endParaRPr lang="el-GR"/>
          </a:p>
        </p:txBody>
      </p:sp>
      <p:sp>
        <p:nvSpPr>
          <p:cNvPr id="8" name="Θέση υποσέλιδου 7">
            <a:extLst>
              <a:ext uri="{FF2B5EF4-FFF2-40B4-BE49-F238E27FC236}">
                <a16:creationId xmlns:a16="http://schemas.microsoft.com/office/drawing/2014/main" id="{6A1A2812-AF08-46A3-A407-F8ADE63937D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591E2E2-9009-4D5A-BDCC-AB7728967249}"/>
              </a:ext>
            </a:extLst>
          </p:cNvPr>
          <p:cNvSpPr>
            <a:spLocks noGrp="1"/>
          </p:cNvSpPr>
          <p:nvPr>
            <p:ph type="sldNum" sz="quarter" idx="12"/>
          </p:nvPr>
        </p:nvSpPr>
        <p:spPr/>
        <p:txBody>
          <a:bodyPr/>
          <a:lstStyle/>
          <a:p>
            <a:fld id="{27EB7707-EF72-46CF-9E05-B2882B12A073}" type="slidenum">
              <a:rPr lang="el-GR" smtClean="0"/>
              <a:t>‹#›</a:t>
            </a:fld>
            <a:endParaRPr lang="el-GR"/>
          </a:p>
        </p:txBody>
      </p:sp>
    </p:spTree>
    <p:extLst>
      <p:ext uri="{BB962C8B-B14F-4D97-AF65-F5344CB8AC3E}">
        <p14:creationId xmlns:p14="http://schemas.microsoft.com/office/powerpoint/2010/main" val="111320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D2E457-DA21-4C4F-8F2A-1B5C97A14C5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F49E550-ED84-496B-A11E-01553886AAA3}"/>
              </a:ext>
            </a:extLst>
          </p:cNvPr>
          <p:cNvSpPr>
            <a:spLocks noGrp="1"/>
          </p:cNvSpPr>
          <p:nvPr>
            <p:ph type="dt" sz="half" idx="10"/>
          </p:nvPr>
        </p:nvSpPr>
        <p:spPr/>
        <p:txBody>
          <a:bodyPr/>
          <a:lstStyle/>
          <a:p>
            <a:fld id="{67E5327B-4415-4C9F-9176-3120430C5169}" type="datetimeFigureOut">
              <a:rPr lang="el-GR" smtClean="0"/>
              <a:t>12/11/2025</a:t>
            </a:fld>
            <a:endParaRPr lang="el-GR"/>
          </a:p>
        </p:txBody>
      </p:sp>
      <p:sp>
        <p:nvSpPr>
          <p:cNvPr id="4" name="Θέση υποσέλιδου 3">
            <a:extLst>
              <a:ext uri="{FF2B5EF4-FFF2-40B4-BE49-F238E27FC236}">
                <a16:creationId xmlns:a16="http://schemas.microsoft.com/office/drawing/2014/main" id="{3ACE1CF0-B239-47F9-9A0F-AD7C293F87E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7EF45AD-8F86-41E7-BBCC-C84CEFE72B4B}"/>
              </a:ext>
            </a:extLst>
          </p:cNvPr>
          <p:cNvSpPr>
            <a:spLocks noGrp="1"/>
          </p:cNvSpPr>
          <p:nvPr>
            <p:ph type="sldNum" sz="quarter" idx="12"/>
          </p:nvPr>
        </p:nvSpPr>
        <p:spPr/>
        <p:txBody>
          <a:bodyPr/>
          <a:lstStyle/>
          <a:p>
            <a:fld id="{27EB7707-EF72-46CF-9E05-B2882B12A073}" type="slidenum">
              <a:rPr lang="el-GR" smtClean="0"/>
              <a:t>‹#›</a:t>
            </a:fld>
            <a:endParaRPr lang="el-GR"/>
          </a:p>
        </p:txBody>
      </p:sp>
    </p:spTree>
    <p:extLst>
      <p:ext uri="{BB962C8B-B14F-4D97-AF65-F5344CB8AC3E}">
        <p14:creationId xmlns:p14="http://schemas.microsoft.com/office/powerpoint/2010/main" val="20703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85F9B99-807E-46A5-BDAD-F462A480CB0D}"/>
              </a:ext>
            </a:extLst>
          </p:cNvPr>
          <p:cNvSpPr>
            <a:spLocks noGrp="1"/>
          </p:cNvSpPr>
          <p:nvPr>
            <p:ph type="dt" sz="half" idx="10"/>
          </p:nvPr>
        </p:nvSpPr>
        <p:spPr/>
        <p:txBody>
          <a:bodyPr/>
          <a:lstStyle/>
          <a:p>
            <a:fld id="{67E5327B-4415-4C9F-9176-3120430C5169}" type="datetimeFigureOut">
              <a:rPr lang="el-GR" smtClean="0"/>
              <a:t>12/11/2025</a:t>
            </a:fld>
            <a:endParaRPr lang="el-GR"/>
          </a:p>
        </p:txBody>
      </p:sp>
      <p:sp>
        <p:nvSpPr>
          <p:cNvPr id="3" name="Θέση υποσέλιδου 2">
            <a:extLst>
              <a:ext uri="{FF2B5EF4-FFF2-40B4-BE49-F238E27FC236}">
                <a16:creationId xmlns:a16="http://schemas.microsoft.com/office/drawing/2014/main" id="{4B84F582-F5E2-4EEE-9602-C9785D7E661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B9C12CF-2193-4FAA-83B5-D55B7CE71F49}"/>
              </a:ext>
            </a:extLst>
          </p:cNvPr>
          <p:cNvSpPr>
            <a:spLocks noGrp="1"/>
          </p:cNvSpPr>
          <p:nvPr>
            <p:ph type="sldNum" sz="quarter" idx="12"/>
          </p:nvPr>
        </p:nvSpPr>
        <p:spPr/>
        <p:txBody>
          <a:bodyPr/>
          <a:lstStyle/>
          <a:p>
            <a:fld id="{27EB7707-EF72-46CF-9E05-B2882B12A073}" type="slidenum">
              <a:rPr lang="el-GR" smtClean="0"/>
              <a:t>‹#›</a:t>
            </a:fld>
            <a:endParaRPr lang="el-GR"/>
          </a:p>
        </p:txBody>
      </p:sp>
    </p:spTree>
    <p:extLst>
      <p:ext uri="{BB962C8B-B14F-4D97-AF65-F5344CB8AC3E}">
        <p14:creationId xmlns:p14="http://schemas.microsoft.com/office/powerpoint/2010/main" val="280729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A77F0A-81C1-4C6C-A09A-0B46D0D981D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5ADA9D2-7E8A-4980-A1E6-513700E745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7A33E05-CF16-4EAE-8E08-C6110C549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312C916-71D9-47B0-8265-70538616F194}"/>
              </a:ext>
            </a:extLst>
          </p:cNvPr>
          <p:cNvSpPr>
            <a:spLocks noGrp="1"/>
          </p:cNvSpPr>
          <p:nvPr>
            <p:ph type="dt" sz="half" idx="10"/>
          </p:nvPr>
        </p:nvSpPr>
        <p:spPr/>
        <p:txBody>
          <a:bodyPr/>
          <a:lstStyle/>
          <a:p>
            <a:fld id="{67E5327B-4415-4C9F-9176-3120430C5169}" type="datetimeFigureOut">
              <a:rPr lang="el-GR" smtClean="0"/>
              <a:t>12/11/2025</a:t>
            </a:fld>
            <a:endParaRPr lang="el-GR"/>
          </a:p>
        </p:txBody>
      </p:sp>
      <p:sp>
        <p:nvSpPr>
          <p:cNvPr id="6" name="Θέση υποσέλιδου 5">
            <a:extLst>
              <a:ext uri="{FF2B5EF4-FFF2-40B4-BE49-F238E27FC236}">
                <a16:creationId xmlns:a16="http://schemas.microsoft.com/office/drawing/2014/main" id="{4DD304DB-315C-4019-A422-758DA6AECA3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306F371-3D49-47E3-B0F6-BBA54DD673CC}"/>
              </a:ext>
            </a:extLst>
          </p:cNvPr>
          <p:cNvSpPr>
            <a:spLocks noGrp="1"/>
          </p:cNvSpPr>
          <p:nvPr>
            <p:ph type="sldNum" sz="quarter" idx="12"/>
          </p:nvPr>
        </p:nvSpPr>
        <p:spPr/>
        <p:txBody>
          <a:bodyPr/>
          <a:lstStyle/>
          <a:p>
            <a:fld id="{27EB7707-EF72-46CF-9E05-B2882B12A073}" type="slidenum">
              <a:rPr lang="el-GR" smtClean="0"/>
              <a:t>‹#›</a:t>
            </a:fld>
            <a:endParaRPr lang="el-GR"/>
          </a:p>
        </p:txBody>
      </p:sp>
    </p:spTree>
    <p:extLst>
      <p:ext uri="{BB962C8B-B14F-4D97-AF65-F5344CB8AC3E}">
        <p14:creationId xmlns:p14="http://schemas.microsoft.com/office/powerpoint/2010/main" val="293211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C250B0-A796-4609-A19A-23AE1A94A82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B969FC7-D28A-41BD-B794-EE71A24C2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8C3106F-6961-47F9-820D-E27D0F11C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5EDAA57-BFCB-454F-88E5-42DEF71FB820}"/>
              </a:ext>
            </a:extLst>
          </p:cNvPr>
          <p:cNvSpPr>
            <a:spLocks noGrp="1"/>
          </p:cNvSpPr>
          <p:nvPr>
            <p:ph type="dt" sz="half" idx="10"/>
          </p:nvPr>
        </p:nvSpPr>
        <p:spPr/>
        <p:txBody>
          <a:bodyPr/>
          <a:lstStyle/>
          <a:p>
            <a:fld id="{67E5327B-4415-4C9F-9176-3120430C5169}" type="datetimeFigureOut">
              <a:rPr lang="el-GR" smtClean="0"/>
              <a:t>12/11/2025</a:t>
            </a:fld>
            <a:endParaRPr lang="el-GR"/>
          </a:p>
        </p:txBody>
      </p:sp>
      <p:sp>
        <p:nvSpPr>
          <p:cNvPr id="6" name="Θέση υποσέλιδου 5">
            <a:extLst>
              <a:ext uri="{FF2B5EF4-FFF2-40B4-BE49-F238E27FC236}">
                <a16:creationId xmlns:a16="http://schemas.microsoft.com/office/drawing/2014/main" id="{3D8F1129-DCBE-48E8-BF37-741201AABF6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A812B86-32FE-419E-9A70-E362DA818319}"/>
              </a:ext>
            </a:extLst>
          </p:cNvPr>
          <p:cNvSpPr>
            <a:spLocks noGrp="1"/>
          </p:cNvSpPr>
          <p:nvPr>
            <p:ph type="sldNum" sz="quarter" idx="12"/>
          </p:nvPr>
        </p:nvSpPr>
        <p:spPr/>
        <p:txBody>
          <a:bodyPr/>
          <a:lstStyle/>
          <a:p>
            <a:fld id="{27EB7707-EF72-46CF-9E05-B2882B12A073}" type="slidenum">
              <a:rPr lang="el-GR" smtClean="0"/>
              <a:t>‹#›</a:t>
            </a:fld>
            <a:endParaRPr lang="el-GR"/>
          </a:p>
        </p:txBody>
      </p:sp>
    </p:spTree>
    <p:extLst>
      <p:ext uri="{BB962C8B-B14F-4D97-AF65-F5344CB8AC3E}">
        <p14:creationId xmlns:p14="http://schemas.microsoft.com/office/powerpoint/2010/main" val="55795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64A34BE-5B1F-44A8-A169-02D6035D94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D0303A1-03F8-4938-9EA1-5F07E0D77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3F9C4F0-92FF-4192-B642-899D60ECB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5327B-4415-4C9F-9176-3120430C5169}" type="datetimeFigureOut">
              <a:rPr lang="el-GR" smtClean="0"/>
              <a:t>12/11/2025</a:t>
            </a:fld>
            <a:endParaRPr lang="el-GR"/>
          </a:p>
        </p:txBody>
      </p:sp>
      <p:sp>
        <p:nvSpPr>
          <p:cNvPr id="5" name="Θέση υποσέλιδου 4">
            <a:extLst>
              <a:ext uri="{FF2B5EF4-FFF2-40B4-BE49-F238E27FC236}">
                <a16:creationId xmlns:a16="http://schemas.microsoft.com/office/drawing/2014/main" id="{769F40C3-D6BE-4CE4-AFE3-5ECAC215A2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A16E466-C059-4628-BA55-CC7F85BE19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B7707-EF72-46CF-9E05-B2882B12A073}" type="slidenum">
              <a:rPr lang="el-GR" smtClean="0"/>
              <a:t>‹#›</a:t>
            </a:fld>
            <a:endParaRPr lang="el-GR"/>
          </a:p>
        </p:txBody>
      </p:sp>
    </p:spTree>
    <p:extLst>
      <p:ext uri="{BB962C8B-B14F-4D97-AF65-F5344CB8AC3E}">
        <p14:creationId xmlns:p14="http://schemas.microsoft.com/office/powerpoint/2010/main" val="2510583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ff02240@uowm.gr" TargetMode="External"/><Relationship Id="rId2" Type="http://schemas.openxmlformats.org/officeDocument/2006/relationships/hyperlink" Target="mailto:tsalkatidou@yahoo.com" TargetMode="Externa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A27AA6-5BA6-3B80-D850-4EAAF26BBDE1}"/>
              </a:ext>
            </a:extLst>
          </p:cNvPr>
          <p:cNvSpPr>
            <a:spLocks noGrp="1"/>
          </p:cNvSpPr>
          <p:nvPr>
            <p:ph type="ctrTitle"/>
          </p:nvPr>
        </p:nvSpPr>
        <p:spPr>
          <a:xfrm>
            <a:off x="365761" y="4539726"/>
            <a:ext cx="6841864" cy="1913275"/>
          </a:xfrm>
        </p:spPr>
        <p:txBody>
          <a:bodyPr>
            <a:normAutofit fontScale="90000"/>
          </a:bodyPr>
          <a:lstStyle/>
          <a:p>
            <a:pPr algn="ctr"/>
            <a:r>
              <a:rPr lang="el-GR" dirty="0">
                <a:solidFill>
                  <a:schemeClr val="tx2"/>
                </a:solidFill>
              </a:rPr>
              <a:t>ΤΜΗΜΑ ΕΠΙΚΟΙΝΩΝΙΑΣ ΚΑΙ ΨΗΦΙΑΚΩΝ ΜΕΣΩΝ</a:t>
            </a:r>
            <a:br>
              <a:rPr lang="el-GR" dirty="0">
                <a:solidFill>
                  <a:schemeClr val="tx2"/>
                </a:solidFill>
              </a:rPr>
            </a:br>
            <a:r>
              <a:rPr lang="el-GR" dirty="0">
                <a:solidFill>
                  <a:schemeClr val="tx2"/>
                </a:solidFill>
              </a:rPr>
              <a:t>ΠΑΝΕΠΙΣΤΗΜΙΟ ΔΥΤΙΚΗΣ ΜΑΚΕΔΟΝΙΑΣ</a:t>
            </a:r>
            <a:endParaRPr lang="en-US" dirty="0"/>
          </a:p>
        </p:txBody>
      </p:sp>
      <p:sp>
        <p:nvSpPr>
          <p:cNvPr id="12" name="Subtitle 2">
            <a:extLst>
              <a:ext uri="{FF2B5EF4-FFF2-40B4-BE49-F238E27FC236}">
                <a16:creationId xmlns:a16="http://schemas.microsoft.com/office/drawing/2014/main" id="{5E0C23AB-01EE-8DC9-62B9-3EE684716957}"/>
              </a:ext>
            </a:extLst>
          </p:cNvPr>
          <p:cNvSpPr>
            <a:spLocks noGrp="1"/>
          </p:cNvSpPr>
          <p:nvPr>
            <p:ph type="subTitle" idx="1"/>
          </p:nvPr>
        </p:nvSpPr>
        <p:spPr>
          <a:xfrm>
            <a:off x="7078532" y="4539727"/>
            <a:ext cx="4747708" cy="1913276"/>
          </a:xfrm>
        </p:spPr>
        <p:txBody>
          <a:bodyPr>
            <a:normAutofit/>
          </a:bodyPr>
          <a:lstStyle/>
          <a:p>
            <a:pPr algn="r"/>
            <a:r>
              <a:rPr lang="el-GR" sz="2300" dirty="0">
                <a:solidFill>
                  <a:schemeClr val="tx2"/>
                </a:solidFill>
              </a:rPr>
              <a:t>ΕΙΣΑΓΩΓΗ ΣΤΗ ΔΗΜΟΣΙΟΓΡΑΦΙΑ</a:t>
            </a:r>
            <a:br>
              <a:rPr lang="el-GR" sz="2300" dirty="0">
                <a:solidFill>
                  <a:schemeClr val="tx2"/>
                </a:solidFill>
              </a:rPr>
            </a:br>
            <a:r>
              <a:rPr lang="el-GR" sz="2300" dirty="0">
                <a:solidFill>
                  <a:schemeClr val="tx2"/>
                </a:solidFill>
              </a:rPr>
              <a:t>Διδάσκουσα: ΕΛΕΝΗ ΤΣΑΛΚΑΤΙΔΟΥ</a:t>
            </a:r>
            <a:br>
              <a:rPr lang="en-US" sz="2300" dirty="0">
                <a:solidFill>
                  <a:schemeClr val="tx2"/>
                </a:solidFill>
              </a:rPr>
            </a:br>
            <a:r>
              <a:rPr lang="en-US" sz="2300" dirty="0">
                <a:solidFill>
                  <a:schemeClr val="tx2"/>
                </a:solidFill>
                <a:hlinkClick r:id="rId2"/>
              </a:rPr>
              <a:t>tsalkatidou@yahoo.com</a:t>
            </a:r>
            <a:r>
              <a:rPr lang="en-US" sz="2300" dirty="0">
                <a:solidFill>
                  <a:schemeClr val="tx2"/>
                </a:solidFill>
              </a:rPr>
              <a:t>, </a:t>
            </a:r>
            <a:r>
              <a:rPr lang="en-US" sz="2300" dirty="0">
                <a:solidFill>
                  <a:schemeClr val="tx2"/>
                </a:solidFill>
                <a:hlinkClick r:id="rId3"/>
              </a:rPr>
              <a:t>aff02240@uowm.gr</a:t>
            </a:r>
            <a:r>
              <a:rPr lang="en-US" sz="2300" dirty="0">
                <a:solidFill>
                  <a:schemeClr val="tx2"/>
                </a:solidFill>
              </a:rPr>
              <a:t> </a:t>
            </a:r>
            <a:endParaRPr lang="en-US" sz="2300" dirty="0"/>
          </a:p>
        </p:txBody>
      </p:sp>
      <p:pic>
        <p:nvPicPr>
          <p:cNvPr id="5" name="Εικόνα 4" descr="Εικόνα που περιέχει καρτούν, ζωγραφιά, clipart, στιγμιότυπο οθόνης&#10;&#10;Το περιεχόμενο που δημιουργείται από AI ενδέχεται να είναι εσφαλμένο.">
            <a:extLst>
              <a:ext uri="{FF2B5EF4-FFF2-40B4-BE49-F238E27FC236}">
                <a16:creationId xmlns:a16="http://schemas.microsoft.com/office/drawing/2014/main" id="{6DFBB28F-5808-1AC4-E6C9-8951833063A8}"/>
              </a:ext>
            </a:extLst>
          </p:cNvPr>
          <p:cNvPicPr>
            <a:picLocks noChangeAspect="1"/>
          </p:cNvPicPr>
          <p:nvPr/>
        </p:nvPicPr>
        <p:blipFill>
          <a:blip r:embed="rId4">
            <a:extLst>
              <a:ext uri="{28A0092B-C50C-407E-A947-70E740481C1C}">
                <a14:useLocalDpi xmlns:a14="http://schemas.microsoft.com/office/drawing/2010/main" val="0"/>
              </a:ext>
            </a:extLst>
          </a:blip>
          <a:srcRect t="18336" b="8955"/>
          <a:stretch>
            <a:fillRect/>
          </a:stretch>
        </p:blipFill>
        <p:spPr>
          <a:xfrm>
            <a:off x="20" y="11"/>
            <a:ext cx="12191979" cy="4389109"/>
          </a:xfrm>
          <a:prstGeom prst="rect">
            <a:avLst/>
          </a:prstGeom>
          <a:noFill/>
        </p:spPr>
      </p:pic>
    </p:spTree>
    <p:extLst>
      <p:ext uri="{BB962C8B-B14F-4D97-AF65-F5344CB8AC3E}">
        <p14:creationId xmlns:p14="http://schemas.microsoft.com/office/powerpoint/2010/main" val="133748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E0232A-225D-4A7E-8DB5-67DF3598F042}"/>
              </a:ext>
            </a:extLst>
          </p:cNvPr>
          <p:cNvSpPr>
            <a:spLocks noGrp="1"/>
          </p:cNvSpPr>
          <p:nvPr>
            <p:ph type="title"/>
          </p:nvPr>
        </p:nvSpPr>
        <p:spPr/>
        <p:txBody>
          <a:bodyPr/>
          <a:lstStyle/>
          <a:p>
            <a:pPr algn="ctr"/>
            <a:r>
              <a:rPr lang="el-GR" b="1" dirty="0"/>
              <a:t>Αστυνομικό ρεπορτάζ</a:t>
            </a:r>
          </a:p>
        </p:txBody>
      </p:sp>
      <p:sp>
        <p:nvSpPr>
          <p:cNvPr id="3" name="Θέση περιεχομένου 2">
            <a:extLst>
              <a:ext uri="{FF2B5EF4-FFF2-40B4-BE49-F238E27FC236}">
                <a16:creationId xmlns:a16="http://schemas.microsoft.com/office/drawing/2014/main" id="{553AD55E-23A2-4FB6-8C02-9D7B63D4DD5C}"/>
              </a:ext>
            </a:extLst>
          </p:cNvPr>
          <p:cNvSpPr>
            <a:spLocks noGrp="1"/>
          </p:cNvSpPr>
          <p:nvPr>
            <p:ph sz="half" idx="1"/>
          </p:nvPr>
        </p:nvSpPr>
        <p:spPr/>
        <p:txBody>
          <a:bodyPr/>
          <a:lstStyle/>
          <a:p>
            <a:pPr algn="just"/>
            <a:r>
              <a:rPr lang="el-GR" dirty="0"/>
              <a:t>Εάν το πολιτικό και το οικονομικό ρεπορτάζ δίνουν δύναμη και κύρος στην εφημερίδα, το αστυνομικό είναι εκείνο που δίνει τα φύλλα</a:t>
            </a:r>
          </a:p>
          <a:p>
            <a:pPr algn="just"/>
            <a:r>
              <a:rPr lang="el-GR" dirty="0"/>
              <a:t>Είναι το πιο ζωντανό απ’ όλα, αλλά και το πιο κουραστικό</a:t>
            </a:r>
          </a:p>
          <a:p>
            <a:pPr algn="just"/>
            <a:r>
              <a:rPr lang="el-GR" dirty="0"/>
              <a:t>Απαιτεί γερά πόδια και δυνατή μύτη. Αλλά για να είναι τέλειο, απαιτεί και πολύ καλή πένα </a:t>
            </a:r>
          </a:p>
        </p:txBody>
      </p:sp>
      <p:sp>
        <p:nvSpPr>
          <p:cNvPr id="4" name="Θέση περιεχομένου 3">
            <a:extLst>
              <a:ext uri="{FF2B5EF4-FFF2-40B4-BE49-F238E27FC236}">
                <a16:creationId xmlns:a16="http://schemas.microsoft.com/office/drawing/2014/main" id="{F909BB56-5106-452B-87B6-C58BB44BA08D}"/>
              </a:ext>
            </a:extLst>
          </p:cNvPr>
          <p:cNvSpPr>
            <a:spLocks noGrp="1"/>
          </p:cNvSpPr>
          <p:nvPr>
            <p:ph sz="half" idx="2"/>
          </p:nvPr>
        </p:nvSpPr>
        <p:spPr/>
        <p:txBody>
          <a:bodyPr/>
          <a:lstStyle/>
          <a:p>
            <a:endParaRPr lang="el-GR" b="1" u="sng" dirty="0"/>
          </a:p>
          <a:p>
            <a:pPr algn="just"/>
            <a:r>
              <a:rPr lang="el-GR" b="1" u="sng" dirty="0"/>
              <a:t>Πηγές ειδήσεων</a:t>
            </a:r>
            <a:r>
              <a:rPr lang="el-GR" dirty="0"/>
              <a:t>: Το Υπουργείο Δημόσιας Τάξης, τα Αρχηγεία των Σωμάτων Ασφαλείας, η Πυροσβεστική Υπηρεσία, η Λιμενική Αστυνομία, η Ιατροδικαστική Υπηρεσία, το Κέντρο Αλλοδαπών κ.τ.λ.</a:t>
            </a:r>
          </a:p>
        </p:txBody>
      </p:sp>
    </p:spTree>
    <p:extLst>
      <p:ext uri="{BB962C8B-B14F-4D97-AF65-F5344CB8AC3E}">
        <p14:creationId xmlns:p14="http://schemas.microsoft.com/office/powerpoint/2010/main" val="193361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B82C61-1252-4E02-B8B7-213A90B7E126}"/>
              </a:ext>
            </a:extLst>
          </p:cNvPr>
          <p:cNvSpPr>
            <a:spLocks noGrp="1"/>
          </p:cNvSpPr>
          <p:nvPr>
            <p:ph type="title"/>
          </p:nvPr>
        </p:nvSpPr>
        <p:spPr/>
        <p:txBody>
          <a:bodyPr/>
          <a:lstStyle/>
          <a:p>
            <a:pPr algn="ctr"/>
            <a:r>
              <a:rPr lang="el-GR" b="1" dirty="0"/>
              <a:t>Δικαστικό ρεπορτάζ</a:t>
            </a:r>
          </a:p>
        </p:txBody>
      </p:sp>
      <p:sp>
        <p:nvSpPr>
          <p:cNvPr id="3" name="Θέση περιεχομένου 2">
            <a:extLst>
              <a:ext uri="{FF2B5EF4-FFF2-40B4-BE49-F238E27FC236}">
                <a16:creationId xmlns:a16="http://schemas.microsoft.com/office/drawing/2014/main" id="{963240A5-2C3F-4F9E-991D-E25BCA3001DD}"/>
              </a:ext>
            </a:extLst>
          </p:cNvPr>
          <p:cNvSpPr>
            <a:spLocks noGrp="1"/>
          </p:cNvSpPr>
          <p:nvPr>
            <p:ph idx="1"/>
          </p:nvPr>
        </p:nvSpPr>
        <p:spPr/>
        <p:txBody>
          <a:bodyPr>
            <a:normAutofit lnSpcReduction="10000"/>
          </a:bodyPr>
          <a:lstStyle/>
          <a:p>
            <a:pPr algn="just"/>
            <a:r>
              <a:rPr lang="el-GR" dirty="0"/>
              <a:t>Είναι συγγενές με το αστυνομικό και εκτός των άλλων απαιτεί καλή πένα.</a:t>
            </a:r>
          </a:p>
          <a:p>
            <a:pPr algn="just"/>
            <a:r>
              <a:rPr lang="el-GR" dirty="0"/>
              <a:t>Ο δικαστικός ρεπόρτερ δεν είναι ένας πρακτικογράφος δικών, όπως θα νόμιζε κανείς, αλλά ένας ιδιόμορφος συγγραφέας, με καλή δημοσιογραφική όσφρηση, ενώ το ταλέντο του έγκειται στο να διαλέξει τις πιο ενδιαφέρουσες ειδήσεις και να τις παρουσιάσει με λίγες και μεστές φράσεις</a:t>
            </a:r>
          </a:p>
          <a:p>
            <a:pPr algn="just"/>
            <a:r>
              <a:rPr lang="el-GR" b="1" u="sng" dirty="0"/>
              <a:t>Πηγές ειδήσεων</a:t>
            </a:r>
            <a:r>
              <a:rPr lang="el-GR" dirty="0"/>
              <a:t>: Όλη η κλίμακα των δικαστηρίων, από τα Ειρηνοδικεία και Πταισματοδικεία μέχρι τον Άρειο Πάγο και το Συμβούλιο της Επικρατείας. Το Υπουργείο Δικαιοσύνης, οι ανακριτικές και εισαγγελικές αρχές, οι παράγοντες κάθε δίκης κ.τ.λ.</a:t>
            </a:r>
          </a:p>
        </p:txBody>
      </p:sp>
    </p:spTree>
    <p:extLst>
      <p:ext uri="{BB962C8B-B14F-4D97-AF65-F5344CB8AC3E}">
        <p14:creationId xmlns:p14="http://schemas.microsoft.com/office/powerpoint/2010/main" val="268397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93DFB9-9E36-4639-A217-653CF45334C7}"/>
              </a:ext>
            </a:extLst>
          </p:cNvPr>
          <p:cNvSpPr>
            <a:spLocks noGrp="1"/>
          </p:cNvSpPr>
          <p:nvPr>
            <p:ph type="title"/>
          </p:nvPr>
        </p:nvSpPr>
        <p:spPr/>
        <p:txBody>
          <a:bodyPr/>
          <a:lstStyle/>
          <a:p>
            <a:pPr algn="ctr"/>
            <a:r>
              <a:rPr lang="el-GR" b="1" dirty="0"/>
              <a:t>Αθλητικό ρεπορτάζ</a:t>
            </a:r>
          </a:p>
        </p:txBody>
      </p:sp>
      <p:pic>
        <p:nvPicPr>
          <p:cNvPr id="6" name="Θέση περιεχομένου 5">
            <a:extLst>
              <a:ext uri="{FF2B5EF4-FFF2-40B4-BE49-F238E27FC236}">
                <a16:creationId xmlns:a16="http://schemas.microsoft.com/office/drawing/2014/main" id="{A9319B6F-D832-4C11-8620-64FEF82E6B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4118769"/>
          </a:xfrm>
        </p:spPr>
      </p:pic>
      <p:sp>
        <p:nvSpPr>
          <p:cNvPr id="4" name="Θέση περιεχομένου 3">
            <a:extLst>
              <a:ext uri="{FF2B5EF4-FFF2-40B4-BE49-F238E27FC236}">
                <a16:creationId xmlns:a16="http://schemas.microsoft.com/office/drawing/2014/main" id="{66A07526-04E1-42BE-BB16-AF4EE8696E98}"/>
              </a:ext>
            </a:extLst>
          </p:cNvPr>
          <p:cNvSpPr>
            <a:spLocks noGrp="1"/>
          </p:cNvSpPr>
          <p:nvPr>
            <p:ph sz="half" idx="2"/>
          </p:nvPr>
        </p:nvSpPr>
        <p:spPr/>
        <p:txBody>
          <a:bodyPr>
            <a:normAutofit fontScale="92500" lnSpcReduction="20000"/>
          </a:bodyPr>
          <a:lstStyle/>
          <a:p>
            <a:pPr algn="just"/>
            <a:r>
              <a:rPr lang="el-GR" dirty="0"/>
              <a:t>Θεωρούνταν κατεξοχήν ανδρικό ρεπορτάζ, αλλά σήμερα ενδιαφέρει μεγάλο μέρος του γυναικείου πληθυσμού. Σε αυτό ρόλο έπαιξαν και οι επιτυχίες των γυναικών αθλητριών</a:t>
            </a:r>
          </a:p>
          <a:p>
            <a:pPr algn="just"/>
            <a:r>
              <a:rPr lang="el-GR" b="1" u="sng" dirty="0"/>
              <a:t>Πηγές ειδήσεων</a:t>
            </a:r>
            <a:r>
              <a:rPr lang="el-GR" dirty="0"/>
              <a:t>: Τα γήπεδα, το υφυπουργείο Αθλητισμού, οι αθλητικές αρχές, όπως ο ΣΕΓΑΣ η Ολυμπιακή Επιτροπή, οι ομοσπονδίες, τα αθλητικά δικαστήρια, οι σύλλογοι, οι αθλητές, οι προπονητές, οι παράγοντες κ.τ.λ.</a:t>
            </a:r>
          </a:p>
          <a:p>
            <a:endParaRPr lang="el-GR" dirty="0"/>
          </a:p>
        </p:txBody>
      </p:sp>
    </p:spTree>
    <p:extLst>
      <p:ext uri="{BB962C8B-B14F-4D97-AF65-F5344CB8AC3E}">
        <p14:creationId xmlns:p14="http://schemas.microsoft.com/office/powerpoint/2010/main" val="173037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785F26-0928-42BE-AF87-87C0E63AAAB0}"/>
              </a:ext>
            </a:extLst>
          </p:cNvPr>
          <p:cNvSpPr>
            <a:spLocks noGrp="1"/>
          </p:cNvSpPr>
          <p:nvPr>
            <p:ph type="title"/>
          </p:nvPr>
        </p:nvSpPr>
        <p:spPr/>
        <p:txBody>
          <a:bodyPr/>
          <a:lstStyle/>
          <a:p>
            <a:pPr algn="ctr"/>
            <a:r>
              <a:rPr lang="el-GR" b="1" dirty="0"/>
              <a:t>Πολιτιστικό ρεπορτάζ</a:t>
            </a:r>
          </a:p>
        </p:txBody>
      </p:sp>
      <p:sp>
        <p:nvSpPr>
          <p:cNvPr id="3" name="Θέση περιεχομένου 2">
            <a:extLst>
              <a:ext uri="{FF2B5EF4-FFF2-40B4-BE49-F238E27FC236}">
                <a16:creationId xmlns:a16="http://schemas.microsoft.com/office/drawing/2014/main" id="{ACC3B2CE-098D-443E-AA9C-C4636384FD00}"/>
              </a:ext>
            </a:extLst>
          </p:cNvPr>
          <p:cNvSpPr>
            <a:spLocks noGrp="1"/>
          </p:cNvSpPr>
          <p:nvPr>
            <p:ph idx="1"/>
          </p:nvPr>
        </p:nvSpPr>
        <p:spPr/>
        <p:txBody>
          <a:bodyPr>
            <a:normAutofit lnSpcReduction="10000"/>
          </a:bodyPr>
          <a:lstStyle/>
          <a:p>
            <a:pPr algn="ctr"/>
            <a:r>
              <a:rPr lang="el-GR" dirty="0"/>
              <a:t>Παρακολουθεί από κοντά τις </a:t>
            </a:r>
            <a:r>
              <a:rPr lang="el-GR" dirty="0" err="1"/>
              <a:t>τέχνς</a:t>
            </a:r>
            <a:r>
              <a:rPr lang="el-GR" dirty="0"/>
              <a:t>, τα γράμματα, το θέατρο, τον εκπολιτισμό</a:t>
            </a:r>
          </a:p>
          <a:p>
            <a:pPr algn="ctr"/>
            <a:r>
              <a:rPr lang="el-GR" b="1" u="sng" dirty="0"/>
              <a:t>Πηγές ειδήσεων</a:t>
            </a:r>
            <a:r>
              <a:rPr lang="el-GR" dirty="0"/>
              <a:t>: Το Υπουργείο Πολιτισμού, οι ηθοποιοί και τα σωματεία τους, τα κρατικά και ελεύθερα θέατρα, οι εταιρίες παραγωγής ταινιών και δίσκων κ.τ.λ.</a:t>
            </a:r>
          </a:p>
          <a:p>
            <a:endParaRPr lang="el-GR" dirty="0"/>
          </a:p>
          <a:p>
            <a:pPr algn="ctr">
              <a:buFont typeface="Wingdings" panose="05000000000000000000" pitchFamily="2" charset="2"/>
              <a:buChar char="ü"/>
            </a:pPr>
            <a:r>
              <a:rPr lang="el-GR" i="1" dirty="0"/>
              <a:t>Ρεπορτάζ υγείας</a:t>
            </a:r>
            <a:r>
              <a:rPr lang="el-GR" dirty="0"/>
              <a:t>: Απέραντος τομέας ζωτικού ενδιαφέροντος</a:t>
            </a:r>
          </a:p>
          <a:p>
            <a:pPr algn="ctr"/>
            <a:r>
              <a:rPr lang="el-GR" b="1" u="sng" dirty="0"/>
              <a:t>Πηγές ειδήσεων</a:t>
            </a:r>
            <a:r>
              <a:rPr lang="el-GR" dirty="0"/>
              <a:t>: Το αρμόδιο Υπουργείο, οι ιατρικοί και φαρμακευτικοί σύλλογοι, το ΙΚΑ και τα άλλα ταμεία, τα νοσοκομεία, τα κέντρα ιατρικών ερευνών, ο ιατρικός Τύπος κ.τ.λ.</a:t>
            </a:r>
          </a:p>
          <a:p>
            <a:endParaRPr lang="el-GR" dirty="0"/>
          </a:p>
        </p:txBody>
      </p:sp>
    </p:spTree>
    <p:extLst>
      <p:ext uri="{BB962C8B-B14F-4D97-AF65-F5344CB8AC3E}">
        <p14:creationId xmlns:p14="http://schemas.microsoft.com/office/powerpoint/2010/main" val="3179815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DC0E3A-F33F-487C-869B-924601ED65F3}"/>
              </a:ext>
            </a:extLst>
          </p:cNvPr>
          <p:cNvSpPr>
            <a:spLocks noGrp="1"/>
          </p:cNvSpPr>
          <p:nvPr>
            <p:ph type="title"/>
          </p:nvPr>
        </p:nvSpPr>
        <p:spPr/>
        <p:txBody>
          <a:bodyPr/>
          <a:lstStyle/>
          <a:p>
            <a:pPr algn="ctr"/>
            <a:r>
              <a:rPr lang="el-GR" b="1" dirty="0"/>
              <a:t>Καλλιτεχνικό/Κοσμικό ρεπορτάζ</a:t>
            </a:r>
          </a:p>
        </p:txBody>
      </p:sp>
      <p:sp>
        <p:nvSpPr>
          <p:cNvPr id="3" name="Θέση περιεχομένου 2">
            <a:extLst>
              <a:ext uri="{FF2B5EF4-FFF2-40B4-BE49-F238E27FC236}">
                <a16:creationId xmlns:a16="http://schemas.microsoft.com/office/drawing/2014/main" id="{DD553D0E-66FC-4B8A-B23F-DD30D2D24104}"/>
              </a:ext>
            </a:extLst>
          </p:cNvPr>
          <p:cNvSpPr>
            <a:spLocks noGrp="1"/>
          </p:cNvSpPr>
          <p:nvPr>
            <p:ph idx="1"/>
          </p:nvPr>
        </p:nvSpPr>
        <p:spPr/>
        <p:txBody>
          <a:bodyPr/>
          <a:lstStyle/>
          <a:p>
            <a:pPr algn="ctr"/>
            <a:r>
              <a:rPr lang="el-GR" dirty="0"/>
              <a:t>Διαβάζεται πολύ από το γυναικείο κοινό και παρουσιάζει ενδιαφέρον από πλευράς ονομάτων και κουτσομπολιού</a:t>
            </a:r>
          </a:p>
          <a:p>
            <a:pPr algn="ctr"/>
            <a:r>
              <a:rPr lang="el-GR" dirty="0"/>
              <a:t>Απαιτεί όμως, καλή πένα, ικανές γνώσεις προσώπων και πραγμάτων, εξοικείωση με τη μόδα</a:t>
            </a:r>
          </a:p>
          <a:p>
            <a:pPr algn="ctr"/>
            <a:r>
              <a:rPr lang="el-GR" b="1" u="sng" dirty="0"/>
              <a:t>Πηγές ειδήσεων</a:t>
            </a:r>
            <a:r>
              <a:rPr lang="el-GR" dirty="0"/>
              <a:t>: Οι κοσμικές συναθροίσεις, οι επιδείξεις μόδας, οι επίσημες δεξιώσεις, τα μεγάλα ξενοδοχεία, οι γνωστές προσωπικότητες</a:t>
            </a:r>
          </a:p>
          <a:p>
            <a:endParaRPr lang="el-GR" dirty="0"/>
          </a:p>
        </p:txBody>
      </p:sp>
    </p:spTree>
    <p:extLst>
      <p:ext uri="{BB962C8B-B14F-4D97-AF65-F5344CB8AC3E}">
        <p14:creationId xmlns:p14="http://schemas.microsoft.com/office/powerpoint/2010/main" val="3876398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423E9-E6F6-861C-06D5-827FA1DC9B3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BE0842-4A5F-0678-0D0B-DE174A79FCB2}"/>
              </a:ext>
            </a:extLst>
          </p:cNvPr>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a:extLst>
              <a:ext uri="{FF2B5EF4-FFF2-40B4-BE49-F238E27FC236}">
                <a16:creationId xmlns:a16="http://schemas.microsoft.com/office/drawing/2014/main" id="{B3245C09-79D0-2D83-FCD9-BA5B6F20ECD0}"/>
              </a:ext>
            </a:extLst>
          </p:cNvPr>
          <p:cNvSpPr>
            <a:spLocks noGrp="1"/>
          </p:cNvSpPr>
          <p:nvPr>
            <p:ph type="title"/>
          </p:nvPr>
        </p:nvSpPr>
        <p:spPr>
          <a:xfrm>
            <a:off x="1046019" y="942108"/>
            <a:ext cx="3256550" cy="4969113"/>
          </a:xfrm>
        </p:spPr>
        <p:txBody>
          <a:bodyPr anchor="ctr">
            <a:normAutofit/>
          </a:bodyPr>
          <a:lstStyle/>
          <a:p>
            <a:pPr algn="ctr">
              <a:lnSpc>
                <a:spcPct val="150000"/>
              </a:lnSpc>
            </a:pPr>
            <a:r>
              <a:rPr lang="el-GR" sz="2200" b="1" dirty="0">
                <a:latin typeface="Aptos" panose="020B0004020202020204" pitchFamily="34" charset="0"/>
              </a:rPr>
              <a:t>Οπτική Γωνία</a:t>
            </a:r>
            <a:endParaRPr lang="el-GR" sz="2200" dirty="0">
              <a:solidFill>
                <a:schemeClr val="tx1"/>
              </a:solidFill>
              <a:latin typeface="Aptos"/>
            </a:endParaRPr>
          </a:p>
        </p:txBody>
      </p:sp>
      <p:sp>
        <p:nvSpPr>
          <p:cNvPr id="10" name="Rectangle 9">
            <a:extLst>
              <a:ext uri="{FF2B5EF4-FFF2-40B4-BE49-F238E27FC236}">
                <a16:creationId xmlns:a16="http://schemas.microsoft.com/office/drawing/2014/main" id="{61E8B3E4-6FF9-01AD-5FFB-F6036153FC04}"/>
              </a:ext>
            </a:extLst>
          </p:cNvPr>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C8A2D267-3F1A-0E75-A70A-45265DB4957F}"/>
              </a:ext>
            </a:extLst>
          </p:cNvPr>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C8044EF-920E-3238-534C-30FF51CE2896}"/>
              </a:ext>
            </a:extLst>
          </p:cNvPr>
          <p:cNvGrpSpPr>
            <a:grpSpLocks noGrp="1" noUngrp="1" noRot="1" noChangeAspect="1" noMove="1" noResize="1"/>
          </p:cNvGrpSpPr>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BD1A4117-4CD0-2251-B5A1-FA16673ACF7B}"/>
                </a:ext>
              </a:extLst>
            </p:cNvPr>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2D26EC68-E0B0-15D9-49F2-4FF07CE0E705}"/>
                </a:ext>
              </a:extLst>
            </p:cNvPr>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75390C45-937E-E854-43F2-6DBE09DC0F1C}"/>
                </a:ext>
              </a:extLst>
            </p:cNvPr>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7BFF845D-A4CA-7255-AEFE-3B049897A51C}"/>
                </a:ext>
              </a:extLst>
            </p:cNvPr>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7BC5A1C2-F437-F90E-443F-A0E1E7D2D6A7}"/>
                </a:ext>
              </a:extLst>
            </p:cNvPr>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8F7DBD3F-28FE-4572-7F15-CEF1F706C692}"/>
                </a:ext>
              </a:extLst>
            </p:cNvPr>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070EA43A-4687-24FA-4793-EDDE97716823}"/>
                </a:ext>
              </a:extLst>
            </p:cNvPr>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B23A7BDE-AB60-C76B-C508-21B6C57B4541}"/>
                </a:ext>
              </a:extLst>
            </p:cNvPr>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0A9504AA-DA93-4DC2-E8DD-023D57736272}"/>
                </a:ext>
              </a:extLst>
            </p:cNvPr>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D31160FE-86FF-83F5-5140-65F594A9F6BD}"/>
                </a:ext>
              </a:extLst>
            </p:cNvPr>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7E42533B-2428-88F3-6D4F-9B41172372CC}"/>
                </a:ext>
              </a:extLst>
            </p:cNvPr>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7A6B03AD-F0D1-E528-62C2-1C3440EC78D9}"/>
                </a:ext>
              </a:extLst>
            </p:cNvPr>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a:extLst>
              <a:ext uri="{FF2B5EF4-FFF2-40B4-BE49-F238E27FC236}">
                <a16:creationId xmlns:a16="http://schemas.microsoft.com/office/drawing/2014/main" id="{8E0267FD-3B96-2A3F-0854-9E03CE402BB0}"/>
              </a:ext>
            </a:extLst>
          </p:cNvPr>
          <p:cNvSpPr>
            <a:spLocks noGrp="1"/>
          </p:cNvSpPr>
          <p:nvPr>
            <p:ph idx="1"/>
          </p:nvPr>
        </p:nvSpPr>
        <p:spPr>
          <a:xfrm>
            <a:off x="5049062" y="942108"/>
            <a:ext cx="6657524" cy="5226174"/>
          </a:xfrm>
        </p:spPr>
        <p:txBody>
          <a:bodyPr vert="horz" lIns="91440" tIns="45720" rIns="91440" bIns="45720" rtlCol="0" anchor="ctr">
            <a:noAutofit/>
          </a:bodyPr>
          <a:lstStyle/>
          <a:p>
            <a:pPr>
              <a:lnSpc>
                <a:spcPct val="150000"/>
              </a:lnSpc>
            </a:pPr>
            <a:r>
              <a:rPr lang="el-GR" sz="2000" dirty="0">
                <a:solidFill>
                  <a:schemeClr val="tx1"/>
                </a:solidFill>
                <a:latin typeface="Aptos"/>
              </a:rPr>
              <a:t>Τι είναι η οπτική γωνία στο ρεπορτάζ;</a:t>
            </a:r>
            <a:br>
              <a:rPr lang="el-GR" sz="2000" dirty="0">
                <a:solidFill>
                  <a:schemeClr val="tx1"/>
                </a:solidFill>
                <a:latin typeface="Aptos"/>
              </a:rPr>
            </a:br>
            <a:r>
              <a:rPr lang="el-GR" sz="2000" dirty="0">
                <a:solidFill>
                  <a:schemeClr val="tx1"/>
                </a:solidFill>
                <a:latin typeface="Aptos"/>
              </a:rPr>
              <a:t>Η οπτική γωνία στο ρεπορτάζ είναι η συγκεκριμένη </a:t>
            </a:r>
            <a:r>
              <a:rPr lang="el-GR" sz="2000" b="1" dirty="0">
                <a:solidFill>
                  <a:schemeClr val="tx1"/>
                </a:solidFill>
                <a:latin typeface="Aptos"/>
              </a:rPr>
              <a:t>οπτική</a:t>
            </a:r>
            <a:r>
              <a:rPr lang="el-GR" sz="2000" dirty="0">
                <a:solidFill>
                  <a:schemeClr val="tx1"/>
                </a:solidFill>
                <a:latin typeface="Aptos"/>
              </a:rPr>
              <a:t> ή </a:t>
            </a:r>
            <a:r>
              <a:rPr lang="el-GR" sz="2000" b="1" dirty="0">
                <a:solidFill>
                  <a:schemeClr val="tx1"/>
                </a:solidFill>
                <a:latin typeface="Aptos"/>
              </a:rPr>
              <a:t>προσέγγιση</a:t>
            </a:r>
            <a:r>
              <a:rPr lang="el-GR" sz="2000" dirty="0">
                <a:solidFill>
                  <a:schemeClr val="tx1"/>
                </a:solidFill>
                <a:latin typeface="Aptos"/>
              </a:rPr>
              <a:t> που </a:t>
            </a:r>
            <a:r>
              <a:rPr lang="el-GR" sz="2000" b="1" dirty="0">
                <a:solidFill>
                  <a:schemeClr val="tx1"/>
                </a:solidFill>
                <a:latin typeface="Aptos"/>
              </a:rPr>
              <a:t>επιλέγει</a:t>
            </a:r>
            <a:r>
              <a:rPr lang="el-GR" sz="2000" dirty="0">
                <a:solidFill>
                  <a:schemeClr val="tx1"/>
                </a:solidFill>
                <a:latin typeface="Aptos"/>
              </a:rPr>
              <a:t> ο δημοσιογράφος για να παρουσιάσει ένα θέμα. Αυτή η οπτική καθορίζει τον </a:t>
            </a:r>
            <a:r>
              <a:rPr lang="el-GR" sz="2000" b="1" dirty="0">
                <a:solidFill>
                  <a:schemeClr val="tx1"/>
                </a:solidFill>
                <a:latin typeface="Aptos"/>
              </a:rPr>
              <a:t>τρόπο</a:t>
            </a:r>
            <a:r>
              <a:rPr lang="el-GR" sz="2000" dirty="0">
                <a:solidFill>
                  <a:schemeClr val="tx1"/>
                </a:solidFill>
                <a:latin typeface="Aptos"/>
              </a:rPr>
              <a:t> με τον οποίο θα διηγηθεί την ιστορία, ποιες </a:t>
            </a:r>
            <a:r>
              <a:rPr lang="el-GR" sz="2000" b="1" dirty="0">
                <a:solidFill>
                  <a:schemeClr val="tx1"/>
                </a:solidFill>
                <a:latin typeface="Aptos"/>
              </a:rPr>
              <a:t>πτυχές</a:t>
            </a:r>
            <a:r>
              <a:rPr lang="el-GR" sz="2000" dirty="0">
                <a:solidFill>
                  <a:schemeClr val="tx1"/>
                </a:solidFill>
                <a:latin typeface="Aptos"/>
              </a:rPr>
              <a:t> θα αναδείξει και πώς θα τοποθετήσει το θέμα στο πλαίσιο που το κάνει πιο κατανοητό για το κοινό.</a:t>
            </a:r>
          </a:p>
        </p:txBody>
      </p:sp>
    </p:spTree>
    <p:extLst>
      <p:ext uri="{BB962C8B-B14F-4D97-AF65-F5344CB8AC3E}">
        <p14:creationId xmlns:p14="http://schemas.microsoft.com/office/powerpoint/2010/main" val="173436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58321F-CB72-4BB7-80DC-05DB91C92CE6}"/>
              </a:ext>
            </a:extLst>
          </p:cNvPr>
          <p:cNvSpPr>
            <a:spLocks noGrp="1"/>
          </p:cNvSpPr>
          <p:nvPr>
            <p:ph type="title"/>
          </p:nvPr>
        </p:nvSpPr>
        <p:spPr/>
        <p:txBody>
          <a:bodyPr/>
          <a:lstStyle/>
          <a:p>
            <a:pPr algn="ctr"/>
            <a:r>
              <a:rPr lang="el-GR" b="1" dirty="0"/>
              <a:t>Γραφή του ρεπορτάζ </a:t>
            </a:r>
          </a:p>
        </p:txBody>
      </p:sp>
      <p:sp>
        <p:nvSpPr>
          <p:cNvPr id="3" name="Θέση περιεχομένου 2">
            <a:extLst>
              <a:ext uri="{FF2B5EF4-FFF2-40B4-BE49-F238E27FC236}">
                <a16:creationId xmlns:a16="http://schemas.microsoft.com/office/drawing/2014/main" id="{4D6A8CA8-53A0-4318-9724-DF64A4550D37}"/>
              </a:ext>
            </a:extLst>
          </p:cNvPr>
          <p:cNvSpPr>
            <a:spLocks noGrp="1"/>
          </p:cNvSpPr>
          <p:nvPr>
            <p:ph sz="half" idx="1"/>
          </p:nvPr>
        </p:nvSpPr>
        <p:spPr/>
        <p:txBody>
          <a:bodyPr>
            <a:normAutofit fontScale="70000" lnSpcReduction="20000"/>
          </a:bodyPr>
          <a:lstStyle/>
          <a:p>
            <a:pPr marL="0" indent="0" algn="just">
              <a:buNone/>
            </a:pPr>
            <a:r>
              <a:rPr lang="el-GR" dirty="0"/>
              <a:t>1. </a:t>
            </a:r>
            <a:r>
              <a:rPr lang="el-GR" b="1" dirty="0"/>
              <a:t>Εντοπίζουμε τον κύριο άξονα του ρεπορτάζ</a:t>
            </a:r>
            <a:r>
              <a:rPr lang="el-GR" dirty="0"/>
              <a:t>: Ποια είναι η είδηση; Κάθε γεγονός έχει πολλές οπτικές γωνίες. Εμείς που θέλουμε να εστιάσουμε;  Πριν κάνουμε οτιδήποτε,  θα πρέπει να εντοπίσουμε τον κεντρικό άξονα του ρεπορτάζ που θα γράψουμε</a:t>
            </a:r>
          </a:p>
          <a:p>
            <a:pPr marL="0" indent="0" algn="just">
              <a:buNone/>
            </a:pPr>
            <a:r>
              <a:rPr lang="el-GR" dirty="0"/>
              <a:t>2. </a:t>
            </a:r>
            <a:r>
              <a:rPr lang="el-GR" b="1" dirty="0"/>
              <a:t>Γράφουμε απλά</a:t>
            </a:r>
            <a:r>
              <a:rPr lang="el-GR" dirty="0"/>
              <a:t>: Δεν στολίζουμε το κείμενο με επίθετα, αποφεύγουμε τις μετοχές, την παθητική φωνή και τις μεγάλες προτάσεις  </a:t>
            </a:r>
          </a:p>
          <a:p>
            <a:pPr marL="0" indent="0" algn="just">
              <a:buNone/>
            </a:pPr>
            <a:r>
              <a:rPr lang="el-GR" dirty="0"/>
              <a:t>3. </a:t>
            </a:r>
            <a:r>
              <a:rPr lang="el-GR" b="1" dirty="0"/>
              <a:t>Γράφουμε σύντομα</a:t>
            </a:r>
            <a:r>
              <a:rPr lang="el-GR" dirty="0"/>
              <a:t>: Το κοινό μας ενδιαφέρεται να ενημερωθεί γρήγορα και άμεσα από ένα ρεπορτάζ. Το κείμενο πρέπει να είναι περιεκτικό και ουσιώδες. Γράφουμε μικρές σύντομες φράσεις και μικρές παραγράφους</a:t>
            </a:r>
          </a:p>
        </p:txBody>
      </p:sp>
      <p:sp>
        <p:nvSpPr>
          <p:cNvPr id="4" name="Θέση περιεχομένου 3">
            <a:extLst>
              <a:ext uri="{FF2B5EF4-FFF2-40B4-BE49-F238E27FC236}">
                <a16:creationId xmlns:a16="http://schemas.microsoft.com/office/drawing/2014/main" id="{77C27BF1-A40F-47AC-A120-124EF08C23DA}"/>
              </a:ext>
            </a:extLst>
          </p:cNvPr>
          <p:cNvSpPr>
            <a:spLocks noGrp="1"/>
          </p:cNvSpPr>
          <p:nvPr>
            <p:ph sz="half" idx="2"/>
          </p:nvPr>
        </p:nvSpPr>
        <p:spPr/>
        <p:txBody>
          <a:bodyPr>
            <a:normAutofit fontScale="70000" lnSpcReduction="20000"/>
          </a:bodyPr>
          <a:lstStyle/>
          <a:p>
            <a:pPr marL="0" indent="0" algn="just">
              <a:buNone/>
            </a:pPr>
            <a:r>
              <a:rPr lang="el-GR" dirty="0"/>
              <a:t>4. </a:t>
            </a:r>
            <a:r>
              <a:rPr lang="el-GR" b="1" dirty="0"/>
              <a:t>Είμαστε ακριβείς</a:t>
            </a:r>
            <a:r>
              <a:rPr lang="el-GR" dirty="0"/>
              <a:t>: Όταν ένα δυστύχημα έχει γίνει στη Κίνα, δεν πειράζει αν αναφέρουμε ότι είχαμε 2-3 νεκρούς, μέχρι να ξέρουμε περισσότερες λεπτομέρειες. Για ένα δυστύχημα στην Ελλάδα όμως, που μας αφορά είναι εγκληματικό να πούμε 2-3 νεκρούς. Θα πρέπει να είμαστε ακριβείς σε αυτά που μεταδίδουμε, γιατί έχουν μεγάλη σημασία και αντίκτυπο</a:t>
            </a:r>
          </a:p>
          <a:p>
            <a:pPr marL="0" indent="0" algn="just">
              <a:buNone/>
            </a:pPr>
            <a:r>
              <a:rPr lang="el-GR" dirty="0"/>
              <a:t>5. </a:t>
            </a:r>
            <a:r>
              <a:rPr lang="el-GR" b="1" dirty="0"/>
              <a:t>Είμαστε σαφείς</a:t>
            </a:r>
            <a:r>
              <a:rPr lang="el-GR" dirty="0"/>
              <a:t>: Δεν αναφέρουμε «Σύμφωνα με καλά πληροφορημένες πηγές» για παράδειγμα. Είναι κοινό μυστικό ότι αν πεις τέτοιες φράσεις κλισέ, δεν υπάρχουν πηγές</a:t>
            </a:r>
          </a:p>
          <a:p>
            <a:pPr marL="0" indent="0" algn="just">
              <a:buNone/>
            </a:pPr>
            <a:r>
              <a:rPr lang="el-GR" dirty="0"/>
              <a:t>6. </a:t>
            </a:r>
            <a:r>
              <a:rPr lang="el-GR" b="1" dirty="0"/>
              <a:t>Αποφεύγουμε τα κλισέ</a:t>
            </a:r>
            <a:r>
              <a:rPr lang="el-GR" dirty="0"/>
              <a:t>: Ο καλός ρεπόρτερ αποφεύγει τις φράσεις κλισέ, γιατί είναι υπερβολικές και δεν ανταποκρίνονται στη πραγματικότητα. Επίσης χρησιμοποιούνται τόσο πολύ από όλους, ώστε έχει γίνει αστείο</a:t>
            </a:r>
          </a:p>
          <a:p>
            <a:pPr marL="0" indent="0">
              <a:buNone/>
            </a:pPr>
            <a:endParaRPr lang="el-GR" dirty="0"/>
          </a:p>
        </p:txBody>
      </p:sp>
    </p:spTree>
    <p:extLst>
      <p:ext uri="{BB962C8B-B14F-4D97-AF65-F5344CB8AC3E}">
        <p14:creationId xmlns:p14="http://schemas.microsoft.com/office/powerpoint/2010/main" val="1288460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DF775F-A7D0-48D6-A0F6-B17EEFF58445}"/>
              </a:ext>
            </a:extLst>
          </p:cNvPr>
          <p:cNvSpPr>
            <a:spLocks noGrp="1"/>
          </p:cNvSpPr>
          <p:nvPr>
            <p:ph type="title"/>
          </p:nvPr>
        </p:nvSpPr>
        <p:spPr/>
        <p:txBody>
          <a:bodyPr/>
          <a:lstStyle/>
          <a:p>
            <a:pPr algn="ctr"/>
            <a:r>
              <a:rPr lang="el-GR" b="1" dirty="0"/>
              <a:t>Παράδειγμα κοινωνικού ρεπορτάζ</a:t>
            </a:r>
          </a:p>
        </p:txBody>
      </p:sp>
      <p:sp>
        <p:nvSpPr>
          <p:cNvPr id="3" name="Θέση περιεχομένου 2">
            <a:extLst>
              <a:ext uri="{FF2B5EF4-FFF2-40B4-BE49-F238E27FC236}">
                <a16:creationId xmlns:a16="http://schemas.microsoft.com/office/drawing/2014/main" id="{DCF0E9A5-711A-467B-8D9A-17CC236AC14D}"/>
              </a:ext>
            </a:extLst>
          </p:cNvPr>
          <p:cNvSpPr>
            <a:spLocks noGrp="1"/>
          </p:cNvSpPr>
          <p:nvPr>
            <p:ph idx="1"/>
          </p:nvPr>
        </p:nvSpPr>
        <p:spPr/>
        <p:txBody>
          <a:bodyPr/>
          <a:lstStyle/>
          <a:p>
            <a:pPr marL="0" indent="0" algn="ctr">
              <a:buNone/>
            </a:pPr>
            <a:r>
              <a:rPr lang="el-GR" sz="1800" b="1" i="1" dirty="0">
                <a:effectLst/>
                <a:latin typeface="Verdana" panose="020B0604030504040204" pitchFamily="34" charset="0"/>
                <a:ea typeface="Calibri" panose="020F0502020204030204" pitchFamily="34" charset="0"/>
                <a:cs typeface="Times New Roman" panose="02020603050405020304" pitchFamily="18" charset="0"/>
              </a:rPr>
              <a:t>Νέα διάρρηξη και βανδαλισμοί στο Λύκειο Πεύκων</a:t>
            </a:r>
            <a:endParaRPr lang="el-GR"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l-GR" sz="1800" dirty="0">
                <a:effectLst/>
                <a:latin typeface="Verdana" panose="020B0604030504040204" pitchFamily="34" charset="0"/>
                <a:ea typeface="Calibri" panose="020F0502020204030204" pitchFamily="34" charset="0"/>
                <a:cs typeface="Times New Roman" panose="02020603050405020304" pitchFamily="18" charset="0"/>
              </a:rPr>
              <a:t>Νέα διάρρηξη και βανδαλισμοί σημειώθηκαν στο σχολικό κτίριο του Λυκείου Πεύκων Θεσσαλονίκης. Σύμφωνα με όσα ανακοινώθηκαν, άγνωστοι σπάζοντας σιδερένιο λουκέτο, που οδηγεί στον 1ο όροφο του κτιρίου, άνοιξαν και κατέστρεψαν τη μεταλλική πόρτα και άρχισαν να επιδίδονται ανενόχλητοι στο καταστροφικό τους έργο, σπάζοντας πόρτες, παραβιάζοντας γραφεία και αφαιρώντας ηλεκτρονικούς υπολογιστές και μικροαντικείμενα.</a:t>
            </a:r>
            <a:r>
              <a:rPr lang="el-GR" sz="1800" dirty="0">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el-GR" sz="1800" dirty="0">
                <a:effectLst/>
                <a:latin typeface="Verdana" panose="020B0604030504040204" pitchFamily="34" charset="0"/>
                <a:ea typeface="Calibri" panose="020F0502020204030204" pitchFamily="34" charset="0"/>
                <a:cs typeface="Times New Roman" panose="02020603050405020304" pitchFamily="18" charset="0"/>
              </a:rPr>
              <a:t>Πρόκειται για πρόσφατο κρούσμα, που ήρθε να προστεθεί στην ατελείωτη λίστα των εγκληματικών περιστατικών, μετά τις αλλεπάλληλες διαρρήξεις, κλοπές και καταστροφές που σημειώνονται σχεδόν καθημερινά σε ιδιωτικές περιουσίες, κατοικίες, καταστήματα και διάφορα δημοτικά κτίρια, Παιδικές Χαρές και σχολεία, αναφέρει, σε ανακοίνωσή του, ο δήμος Νεάπολης -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Συκεών</a:t>
            </a:r>
            <a:r>
              <a:rPr lang="el-GR" sz="1800" dirty="0">
                <a:effectLst/>
                <a:latin typeface="Verdana" panose="020B0604030504040204" pitchFamily="34" charset="0"/>
                <a:ea typeface="Calibri" panose="020F0502020204030204" pitchFamily="34" charset="0"/>
                <a:cs typeface="Times New Roman" panose="02020603050405020304" pitchFamily="18" charset="0"/>
              </a:rPr>
              <a:t>, ενώ έκκληση για ενίσχυση της αστυνόμευσης επανέλαβε ο δήμαρχος, Σίμος Δανιηλίδης.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626949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48438F-C8BB-4504-A6C6-1934604DBB87}"/>
              </a:ext>
            </a:extLst>
          </p:cNvPr>
          <p:cNvSpPr>
            <a:spLocks noGrp="1"/>
          </p:cNvSpPr>
          <p:nvPr>
            <p:ph type="title"/>
          </p:nvPr>
        </p:nvSpPr>
        <p:spPr/>
        <p:txBody>
          <a:bodyPr/>
          <a:lstStyle/>
          <a:p>
            <a:pPr algn="ctr"/>
            <a:r>
              <a:rPr lang="el-GR" b="1" dirty="0"/>
              <a:t>Παράδειγμα πολιτιστικού ρεπορτάζ</a:t>
            </a:r>
          </a:p>
        </p:txBody>
      </p:sp>
      <p:sp>
        <p:nvSpPr>
          <p:cNvPr id="3" name="Θέση περιεχομένου 2">
            <a:extLst>
              <a:ext uri="{FF2B5EF4-FFF2-40B4-BE49-F238E27FC236}">
                <a16:creationId xmlns:a16="http://schemas.microsoft.com/office/drawing/2014/main" id="{EC798C0B-63E4-43BC-93DD-9DE8513D786D}"/>
              </a:ext>
            </a:extLst>
          </p:cNvPr>
          <p:cNvSpPr>
            <a:spLocks noGrp="1"/>
          </p:cNvSpPr>
          <p:nvPr>
            <p:ph idx="1"/>
          </p:nvPr>
        </p:nvSpPr>
        <p:spPr/>
        <p:txBody>
          <a:bodyPr>
            <a:normAutofit fontScale="62500" lnSpcReduction="20000"/>
          </a:bodyPr>
          <a:lstStyle/>
          <a:p>
            <a:pPr marL="0" indent="0" algn="ctr">
              <a:buNone/>
            </a:pPr>
            <a:r>
              <a:rPr lang="el-GR" b="1" i="1" dirty="0"/>
              <a:t>Επιτυχημένο το 12ο Ελληνικό Φεστιβάλ Κινηματογράφου Νέας Υόρκης</a:t>
            </a:r>
          </a:p>
          <a:p>
            <a:pPr marL="0" indent="0" algn="just">
              <a:buNone/>
            </a:pPr>
            <a:r>
              <a:rPr lang="el-GR" dirty="0"/>
              <a:t>Με την απονομή των βραβείων στη διάρκεια μιας δεξίωσης στο ιστορικό </a:t>
            </a:r>
            <a:r>
              <a:rPr lang="el-GR" dirty="0" err="1"/>
              <a:t>Friars</a:t>
            </a:r>
            <a:r>
              <a:rPr lang="el-GR" dirty="0"/>
              <a:t> </a:t>
            </a:r>
            <a:r>
              <a:rPr lang="el-GR" dirty="0" err="1"/>
              <a:t>Club</a:t>
            </a:r>
            <a:r>
              <a:rPr lang="el-GR" dirty="0"/>
              <a:t> του Μανχάταν, έπεσε η αυλαία του 12ου Φεστιβάλ Ελληνικού Κινηματογράφου Νέας Υόρκης, το οποίο πραγματοποιήθηκε από τις 18-23 Οκτωβρίου, στο the </a:t>
            </a:r>
            <a:r>
              <a:rPr lang="el-GR" dirty="0" err="1"/>
              <a:t>Florence</a:t>
            </a:r>
            <a:r>
              <a:rPr lang="el-GR" dirty="0"/>
              <a:t> </a:t>
            </a:r>
            <a:r>
              <a:rPr lang="el-GR" dirty="0" err="1"/>
              <a:t>Gould</a:t>
            </a:r>
            <a:r>
              <a:rPr lang="el-GR" dirty="0"/>
              <a:t> </a:t>
            </a:r>
            <a:r>
              <a:rPr lang="el-GR" dirty="0" err="1"/>
              <a:t>Hall</a:t>
            </a:r>
            <a:r>
              <a:rPr lang="el-GR" dirty="0"/>
              <a:t> </a:t>
            </a:r>
            <a:r>
              <a:rPr lang="el-GR" dirty="0" err="1"/>
              <a:t>Theater</a:t>
            </a:r>
            <a:r>
              <a:rPr lang="el-GR" dirty="0"/>
              <a:t> του Γαλλικού Ινστιτούτου </a:t>
            </a:r>
            <a:r>
              <a:rPr lang="el-GR" dirty="0" err="1"/>
              <a:t>Alliance</a:t>
            </a:r>
            <a:r>
              <a:rPr lang="el-GR" dirty="0"/>
              <a:t> </a:t>
            </a:r>
            <a:r>
              <a:rPr lang="el-GR" dirty="0" err="1"/>
              <a:t>Fran?aise</a:t>
            </a:r>
            <a:r>
              <a:rPr lang="el-GR" dirty="0"/>
              <a:t>. Στη διάρκεια της εκδήλωσης βραβεύτηκε με ειδική τιμητική διάκριση για την πολυετή προσφορά του στις τέχνες, ο ηθοποιός και σκηνοθέτης Γιώργος Κιμούλης.</a:t>
            </a:r>
          </a:p>
          <a:p>
            <a:pPr marL="0" indent="0" algn="just">
              <a:buNone/>
            </a:pPr>
            <a:r>
              <a:rPr lang="el-GR" dirty="0"/>
              <a:t>Τόσο η διευθύντρια του Φεστιβάλ, Μαρία </a:t>
            </a:r>
            <a:r>
              <a:rPr lang="el-GR" dirty="0" err="1"/>
              <a:t>Τζομπανάκη</a:t>
            </a:r>
            <a:r>
              <a:rPr lang="el-GR" dirty="0"/>
              <a:t>, όσο και ο πρόεδρος του Ελληνοαμερικανικού Επιμελητηρίου που διοργανώνει το φεστιβάλ, Μάρκος </a:t>
            </a:r>
            <a:r>
              <a:rPr lang="el-GR" dirty="0" err="1"/>
              <a:t>Δρακωτός</a:t>
            </a:r>
            <a:r>
              <a:rPr lang="el-GR" dirty="0"/>
              <a:t>, χαρακτήρισαν επιτυχημένη τη διοργάνωση, εκφράζοντας ικανοποίηση για την συμμετοχή που ξεπέρασε κάθε προσδοκία. Προβλήθηκαν συνολικά 10 ταινίες μεγάλου και 15 μικρού μήκος, ενώ στις εκδηλώσεις παραβρέθηκε σημαντικός αριθμός σκηνοθετών, ηθοποιών και σεναριογράφων, οι οποίο ταξίδεψαν από την Ελλάδα για να παρουσιάσουν τα έργα τους και να συνομιλήσουν με το κοινό.</a:t>
            </a:r>
          </a:p>
          <a:p>
            <a:pPr marL="0" indent="0" algn="just">
              <a:buNone/>
            </a:pPr>
            <a:r>
              <a:rPr lang="el-GR" dirty="0"/>
              <a:t>Για πρώτη φορά στο φεστιβάλ απονεμήθηκαν βραβεία Κοινού. Ο σκηνοθέτης Νίκος </a:t>
            </a:r>
            <a:r>
              <a:rPr lang="el-GR" dirty="0" err="1"/>
              <a:t>Περάκης</a:t>
            </a:r>
            <a:r>
              <a:rPr lang="el-GR" dirty="0"/>
              <a:t> και η ταινία του </a:t>
            </a:r>
            <a:r>
              <a:rPr lang="el-GR" dirty="0" err="1"/>
              <a:t>Success</a:t>
            </a:r>
            <a:r>
              <a:rPr lang="el-GR" dirty="0"/>
              <a:t> </a:t>
            </a:r>
            <a:r>
              <a:rPr lang="el-GR" dirty="0" err="1"/>
              <a:t>Story</a:t>
            </a:r>
            <a:r>
              <a:rPr lang="el-GR" dirty="0"/>
              <a:t>, με θέμα τη διάβρωση του χαρακτήρα των ατόμων από την εξουσία, πήρε το μεγάλο βραβείο, που συνοδευόταν από το συμβολικό χρηματικό ποσό των 5.000 δολαρίων. Ο κ. </a:t>
            </a:r>
            <a:r>
              <a:rPr lang="el-GR" dirty="0" err="1"/>
              <a:t>Περάκης</a:t>
            </a:r>
            <a:r>
              <a:rPr lang="el-GR" dirty="0"/>
              <a:t> έδωσε στη συνέχεια τα χρήματα του βραβείου στο φεστιβάλ για να μοιραστεί με έναν αναδυόμενο σκηνοθέτη, του οποίου το έργο θα λάβει το βραβείο Κοινού στο 13ο Ετήσιο Φεστιβάλ Ελληνικού Κινηματογράφου στη Νέα Υόρκη.</a:t>
            </a:r>
          </a:p>
          <a:p>
            <a:pPr marL="0" indent="0">
              <a:buNone/>
            </a:pPr>
            <a:endParaRPr lang="el-GR" dirty="0"/>
          </a:p>
          <a:p>
            <a:pPr marL="0" indent="0">
              <a:buNone/>
            </a:pPr>
            <a:endParaRPr lang="el-GR" dirty="0"/>
          </a:p>
          <a:p>
            <a:pPr marL="0" indent="0">
              <a:buNone/>
            </a:pPr>
            <a:endParaRPr lang="el-GR" dirty="0"/>
          </a:p>
        </p:txBody>
      </p:sp>
    </p:spTree>
    <p:extLst>
      <p:ext uri="{BB962C8B-B14F-4D97-AF65-F5344CB8AC3E}">
        <p14:creationId xmlns:p14="http://schemas.microsoft.com/office/powerpoint/2010/main" val="45363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A09E0-F12D-3D70-8056-0B1F0D0C46F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BB2C4D-6B80-DF63-E9EB-28F52F4CA7C4}"/>
              </a:ext>
            </a:extLst>
          </p:cNvPr>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a:extLst>
              <a:ext uri="{FF2B5EF4-FFF2-40B4-BE49-F238E27FC236}">
                <a16:creationId xmlns:a16="http://schemas.microsoft.com/office/drawing/2014/main" id="{ED7009BA-D63A-8661-DE45-1383522A4975}"/>
              </a:ext>
            </a:extLst>
          </p:cNvPr>
          <p:cNvSpPr>
            <a:spLocks noGrp="1"/>
          </p:cNvSpPr>
          <p:nvPr>
            <p:ph type="title"/>
          </p:nvPr>
        </p:nvSpPr>
        <p:spPr>
          <a:xfrm>
            <a:off x="1046019" y="942108"/>
            <a:ext cx="3256550" cy="4969113"/>
          </a:xfrm>
        </p:spPr>
        <p:txBody>
          <a:bodyPr anchor="ctr">
            <a:normAutofit/>
          </a:bodyPr>
          <a:lstStyle/>
          <a:p>
            <a:pPr algn="ctr"/>
            <a:r>
              <a:rPr lang="el-GR" sz="3600" b="1" dirty="0">
                <a:latin typeface="Aptos" panose="020B0004020202020204" pitchFamily="34" charset="0"/>
              </a:rPr>
              <a:t>Ρεπορτάζ</a:t>
            </a:r>
            <a:endParaRPr lang="el-GR" dirty="0">
              <a:solidFill>
                <a:schemeClr val="tx1"/>
              </a:solidFill>
              <a:latin typeface="Aptos"/>
            </a:endParaRPr>
          </a:p>
        </p:txBody>
      </p:sp>
      <p:sp>
        <p:nvSpPr>
          <p:cNvPr id="10" name="Rectangle 9">
            <a:extLst>
              <a:ext uri="{FF2B5EF4-FFF2-40B4-BE49-F238E27FC236}">
                <a16:creationId xmlns:a16="http://schemas.microsoft.com/office/drawing/2014/main" id="{A3B97ACE-222C-A32C-462F-C09EE2AA8E24}"/>
              </a:ext>
            </a:extLst>
          </p:cNvPr>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425C9895-FE0F-28F5-5162-8340BC0986E1}"/>
              </a:ext>
            </a:extLst>
          </p:cNvPr>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0A8E910-1619-E231-E888-ECD40E24231C}"/>
              </a:ext>
            </a:extLst>
          </p:cNvPr>
          <p:cNvGrpSpPr>
            <a:grpSpLocks noGrp="1" noUngrp="1" noRot="1" noChangeAspect="1" noMove="1" noResize="1"/>
          </p:cNvGrpSpPr>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EFDAC240-B660-F7A5-6EF4-DD26FD882008}"/>
                </a:ext>
              </a:extLst>
            </p:cNvPr>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AD380A50-828F-176B-69DD-1DAB30C7953C}"/>
                </a:ext>
              </a:extLst>
            </p:cNvPr>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4796203A-9DC1-75F4-1E41-174C53063A79}"/>
                </a:ext>
              </a:extLst>
            </p:cNvPr>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3CE81FCC-A9D6-86BF-5B0C-8CE99E08EB19}"/>
                </a:ext>
              </a:extLst>
            </p:cNvPr>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D4872E2F-BA6C-DB4A-3FF8-40981B0F4673}"/>
                </a:ext>
              </a:extLst>
            </p:cNvPr>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32CC5632-F323-1D52-E84A-B215ED5D9298}"/>
                </a:ext>
              </a:extLst>
            </p:cNvPr>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CFF9A677-1CFD-25CE-73BC-1E6C4A051289}"/>
                </a:ext>
              </a:extLst>
            </p:cNvPr>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0F65E282-5C65-F1BF-2850-AD5EC1A41F36}"/>
                </a:ext>
              </a:extLst>
            </p:cNvPr>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79EF7718-F1C5-182F-A3EA-B273FEC80E41}"/>
                </a:ext>
              </a:extLst>
            </p:cNvPr>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B24CF51E-81E6-2140-4BC2-92AD3743A74B}"/>
                </a:ext>
              </a:extLst>
            </p:cNvPr>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17D6B1B-436B-D8EB-074B-AB29AFDB4E6E}"/>
                </a:ext>
              </a:extLst>
            </p:cNvPr>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E32ECD53-273E-F5A2-731A-3BD6CD655368}"/>
                </a:ext>
              </a:extLst>
            </p:cNvPr>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a:extLst>
              <a:ext uri="{FF2B5EF4-FFF2-40B4-BE49-F238E27FC236}">
                <a16:creationId xmlns:a16="http://schemas.microsoft.com/office/drawing/2014/main" id="{AC0B2A55-1D13-E074-5141-657079EE0266}"/>
              </a:ext>
            </a:extLst>
          </p:cNvPr>
          <p:cNvSpPr>
            <a:spLocks noGrp="1"/>
          </p:cNvSpPr>
          <p:nvPr>
            <p:ph idx="1"/>
          </p:nvPr>
        </p:nvSpPr>
        <p:spPr>
          <a:xfrm>
            <a:off x="5049062" y="942108"/>
            <a:ext cx="6657524" cy="5226174"/>
          </a:xfrm>
        </p:spPr>
        <p:txBody>
          <a:bodyPr vert="horz" lIns="91440" tIns="45720" rIns="91440" bIns="45720" rtlCol="0" anchor="ctr">
            <a:noAutofit/>
          </a:bodyPr>
          <a:lstStyle/>
          <a:p>
            <a:pPr algn="just">
              <a:lnSpc>
                <a:spcPct val="150000"/>
              </a:lnSpc>
            </a:pPr>
            <a:r>
              <a:rPr lang="el-GR" sz="2000" dirty="0">
                <a:solidFill>
                  <a:schemeClr val="tx1"/>
                </a:solidFill>
                <a:latin typeface="Aptos"/>
              </a:rPr>
              <a:t>Τι είναι το ρεπορτάζ;</a:t>
            </a:r>
          </a:p>
          <a:p>
            <a:pPr algn="just">
              <a:lnSpc>
                <a:spcPct val="150000"/>
              </a:lnSpc>
            </a:pPr>
            <a:r>
              <a:rPr lang="el-GR" sz="2000" dirty="0">
                <a:latin typeface="Aptos" panose="020B0004020202020204" pitchFamily="34" charset="0"/>
              </a:rPr>
              <a:t>Η έρευνα και συλλογή ειδήσεων και πληροφοριών γύρω από ένα (επίκαιρο) θέμα ή γεγονός και η παρουσίασή του στο Διαδίκτυο, σε εφημερίδα ή περιοδικό, στην τηλεόραση ή στο ραδιόφωνο</a:t>
            </a:r>
            <a:br>
              <a:rPr lang="el-GR" sz="2000" dirty="0">
                <a:latin typeface="Aptos" panose="020B0004020202020204" pitchFamily="34" charset="0"/>
              </a:rPr>
            </a:br>
            <a:br>
              <a:rPr lang="el-GR" sz="2000" b="1" dirty="0">
                <a:latin typeface="Aptos" panose="020B0004020202020204" pitchFamily="34" charset="0"/>
              </a:rPr>
            </a:br>
            <a:r>
              <a:rPr lang="el-GR" sz="2000" b="1" i="1" dirty="0">
                <a:latin typeface="Aptos" panose="020B0004020202020204" pitchFamily="34" charset="0"/>
              </a:rPr>
              <a:t>Η λέξη-κλειδί για το ρεπορτάζ είναι η «έρευνα»</a:t>
            </a:r>
            <a:endParaRPr lang="el-GR" sz="2000" i="1" dirty="0">
              <a:solidFill>
                <a:schemeClr val="tx1"/>
              </a:solidFill>
              <a:latin typeface="Aptos"/>
            </a:endParaRPr>
          </a:p>
        </p:txBody>
      </p:sp>
    </p:spTree>
    <p:extLst>
      <p:ext uri="{BB962C8B-B14F-4D97-AF65-F5344CB8AC3E}">
        <p14:creationId xmlns:p14="http://schemas.microsoft.com/office/powerpoint/2010/main" val="288933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7B4C-731B-717F-1BFE-8A1F1CE536A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AF3AED2-6BA8-240F-DCE5-B19F479F5F64}"/>
              </a:ext>
            </a:extLst>
          </p:cNvPr>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a:extLst>
              <a:ext uri="{FF2B5EF4-FFF2-40B4-BE49-F238E27FC236}">
                <a16:creationId xmlns:a16="http://schemas.microsoft.com/office/drawing/2014/main" id="{1E88B568-815C-DBF8-1331-5E956C7FDBA7}"/>
              </a:ext>
            </a:extLst>
          </p:cNvPr>
          <p:cNvSpPr>
            <a:spLocks noGrp="1"/>
          </p:cNvSpPr>
          <p:nvPr>
            <p:ph type="title"/>
          </p:nvPr>
        </p:nvSpPr>
        <p:spPr>
          <a:xfrm>
            <a:off x="1046019" y="942108"/>
            <a:ext cx="3256550" cy="4969113"/>
          </a:xfrm>
        </p:spPr>
        <p:txBody>
          <a:bodyPr anchor="ctr">
            <a:normAutofit/>
          </a:bodyPr>
          <a:lstStyle/>
          <a:p>
            <a:pPr algn="ctr">
              <a:lnSpc>
                <a:spcPct val="150000"/>
              </a:lnSpc>
            </a:pPr>
            <a:r>
              <a:rPr lang="el-GR" sz="2200" b="1" dirty="0">
                <a:latin typeface="Aptos" panose="020B0004020202020204" pitchFamily="34" charset="0"/>
              </a:rPr>
              <a:t>Δεξιότητες / Χαρακτηριστικά ενός καλού Ρεπόρτερ</a:t>
            </a:r>
            <a:endParaRPr lang="el-GR" sz="2200" dirty="0">
              <a:solidFill>
                <a:schemeClr val="tx1"/>
              </a:solidFill>
              <a:latin typeface="Aptos"/>
            </a:endParaRPr>
          </a:p>
        </p:txBody>
      </p:sp>
      <p:sp>
        <p:nvSpPr>
          <p:cNvPr id="10" name="Rectangle 9">
            <a:extLst>
              <a:ext uri="{FF2B5EF4-FFF2-40B4-BE49-F238E27FC236}">
                <a16:creationId xmlns:a16="http://schemas.microsoft.com/office/drawing/2014/main" id="{6D9CF593-8AFC-5E91-02E3-9FF10A36CA02}"/>
              </a:ext>
            </a:extLst>
          </p:cNvPr>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91338DED-141E-491C-7D3C-05696B134EC1}"/>
              </a:ext>
            </a:extLst>
          </p:cNvPr>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5A1792-A30E-992A-8105-0B2578BBA47F}"/>
              </a:ext>
            </a:extLst>
          </p:cNvPr>
          <p:cNvGrpSpPr>
            <a:grpSpLocks noGrp="1" noUngrp="1" noRot="1" noChangeAspect="1" noMove="1" noResize="1"/>
          </p:cNvGrpSpPr>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965B365D-1D3F-157F-522E-801ED7E3ABA3}"/>
                </a:ext>
              </a:extLst>
            </p:cNvPr>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96669AC1-6973-DF15-7C42-84D6E9D29BFE}"/>
                </a:ext>
              </a:extLst>
            </p:cNvPr>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75143386-ED49-FE6C-C834-BFED937D4B16}"/>
                </a:ext>
              </a:extLst>
            </p:cNvPr>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E5EA730-00A6-F470-6227-02071C6B7C03}"/>
                </a:ext>
              </a:extLst>
            </p:cNvPr>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01BADB3B-C931-0501-B3D7-7F7C2DAEC4EC}"/>
                </a:ext>
              </a:extLst>
            </p:cNvPr>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78BB3420-8699-8884-6A36-A899EF4ECB2B}"/>
                </a:ext>
              </a:extLst>
            </p:cNvPr>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398C39B9-13AF-AA89-43EF-F3E15C6FB65B}"/>
                </a:ext>
              </a:extLst>
            </p:cNvPr>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527CFAB9-7FA2-A9D3-2A00-7D10E37BA9CC}"/>
                </a:ext>
              </a:extLst>
            </p:cNvPr>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D0DD510F-2862-3A24-1887-86C7C1CA9CC3}"/>
                </a:ext>
              </a:extLst>
            </p:cNvPr>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35B51A14-C1E5-1518-1272-61227DD6BBB9}"/>
                </a:ext>
              </a:extLst>
            </p:cNvPr>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BA1C1E5C-10DB-E907-3F90-4BC05F48DD24}"/>
                </a:ext>
              </a:extLst>
            </p:cNvPr>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D77F6D40-4301-87EC-841A-09468EDEBB92}"/>
                </a:ext>
              </a:extLst>
            </p:cNvPr>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a:extLst>
              <a:ext uri="{FF2B5EF4-FFF2-40B4-BE49-F238E27FC236}">
                <a16:creationId xmlns:a16="http://schemas.microsoft.com/office/drawing/2014/main" id="{19EB3503-D5E1-8EC6-8447-78BDFBB31FFB}"/>
              </a:ext>
            </a:extLst>
          </p:cNvPr>
          <p:cNvSpPr>
            <a:spLocks noGrp="1"/>
          </p:cNvSpPr>
          <p:nvPr>
            <p:ph idx="1"/>
          </p:nvPr>
        </p:nvSpPr>
        <p:spPr>
          <a:xfrm>
            <a:off x="5049062" y="942108"/>
            <a:ext cx="6657524" cy="5226174"/>
          </a:xfrm>
        </p:spPr>
        <p:txBody>
          <a:bodyPr vert="horz" lIns="91440" tIns="45720" rIns="91440" bIns="45720" rtlCol="0" anchor="ctr">
            <a:noAutofit/>
          </a:bodyPr>
          <a:lstStyle/>
          <a:p>
            <a:pPr algn="just">
              <a:lnSpc>
                <a:spcPct val="150000"/>
              </a:lnSpc>
            </a:pPr>
            <a:r>
              <a:rPr lang="el-GR" sz="2000" dirty="0">
                <a:solidFill>
                  <a:schemeClr val="tx1"/>
                </a:solidFill>
                <a:latin typeface="Aptos"/>
              </a:rPr>
              <a:t>Να έχει περιέργεια - να κάνει ερωτήσεις</a:t>
            </a:r>
          </a:p>
          <a:p>
            <a:pPr algn="just">
              <a:lnSpc>
                <a:spcPct val="150000"/>
              </a:lnSpc>
            </a:pPr>
            <a:r>
              <a:rPr lang="el-GR" sz="2000" dirty="0">
                <a:solidFill>
                  <a:schemeClr val="tx1"/>
                </a:solidFill>
                <a:latin typeface="Aptos"/>
              </a:rPr>
              <a:t>Να αμφισβητεί</a:t>
            </a:r>
          </a:p>
          <a:p>
            <a:pPr algn="just">
              <a:lnSpc>
                <a:spcPct val="150000"/>
              </a:lnSpc>
            </a:pPr>
            <a:r>
              <a:rPr lang="el-GR" sz="2000" dirty="0">
                <a:solidFill>
                  <a:schemeClr val="tx1"/>
                </a:solidFill>
                <a:latin typeface="Aptos"/>
              </a:rPr>
              <a:t>Να προσπαθεί να αναδείξει την πολυπλοκότητα των θεμάτων</a:t>
            </a:r>
          </a:p>
        </p:txBody>
      </p:sp>
    </p:spTree>
    <p:extLst>
      <p:ext uri="{BB962C8B-B14F-4D97-AF65-F5344CB8AC3E}">
        <p14:creationId xmlns:p14="http://schemas.microsoft.com/office/powerpoint/2010/main" val="241546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9E043-42F3-B015-6973-8186E051218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F57F1-83B8-CBAC-33CE-54AC28A92F40}"/>
              </a:ext>
            </a:extLst>
          </p:cNvPr>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a:extLst>
              <a:ext uri="{FF2B5EF4-FFF2-40B4-BE49-F238E27FC236}">
                <a16:creationId xmlns:a16="http://schemas.microsoft.com/office/drawing/2014/main" id="{DCEA4756-32A4-1316-27E2-1808AE99E279}"/>
              </a:ext>
            </a:extLst>
          </p:cNvPr>
          <p:cNvSpPr>
            <a:spLocks noGrp="1"/>
          </p:cNvSpPr>
          <p:nvPr>
            <p:ph type="title"/>
          </p:nvPr>
        </p:nvSpPr>
        <p:spPr>
          <a:xfrm>
            <a:off x="1046019" y="942108"/>
            <a:ext cx="3256550" cy="4969113"/>
          </a:xfrm>
        </p:spPr>
        <p:txBody>
          <a:bodyPr anchor="ctr">
            <a:normAutofit/>
          </a:bodyPr>
          <a:lstStyle/>
          <a:p>
            <a:pPr algn="ctr">
              <a:lnSpc>
                <a:spcPct val="150000"/>
              </a:lnSpc>
            </a:pPr>
            <a:r>
              <a:rPr lang="el-GR" sz="2200" b="1" dirty="0">
                <a:latin typeface="Aptos" panose="020B0004020202020204" pitchFamily="34" charset="0"/>
              </a:rPr>
              <a:t>Είδη ρεπορτάζ</a:t>
            </a:r>
            <a:endParaRPr lang="el-GR" sz="2200" dirty="0">
              <a:solidFill>
                <a:schemeClr val="tx1"/>
              </a:solidFill>
              <a:latin typeface="Aptos"/>
            </a:endParaRPr>
          </a:p>
        </p:txBody>
      </p:sp>
      <p:sp>
        <p:nvSpPr>
          <p:cNvPr id="10" name="Rectangle 9">
            <a:extLst>
              <a:ext uri="{FF2B5EF4-FFF2-40B4-BE49-F238E27FC236}">
                <a16:creationId xmlns:a16="http://schemas.microsoft.com/office/drawing/2014/main" id="{0D176204-862F-F87E-023A-FF4C188CA5CE}"/>
              </a:ext>
            </a:extLst>
          </p:cNvPr>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DB85654A-D7FB-6871-8538-E2B29182E471}"/>
              </a:ext>
            </a:extLst>
          </p:cNvPr>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D02894B6-3B03-D8BB-21F1-6A9AEC5A1D00}"/>
              </a:ext>
            </a:extLst>
          </p:cNvPr>
          <p:cNvGrpSpPr>
            <a:grpSpLocks noGrp="1" noUngrp="1" noRot="1" noChangeAspect="1" noMove="1" noResize="1"/>
          </p:cNvGrpSpPr>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9F929D13-079D-EAD3-72E3-7FF439998A31}"/>
                </a:ext>
              </a:extLst>
            </p:cNvPr>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3A57CE09-7065-B7B9-EB91-9872AF2DED93}"/>
                </a:ext>
              </a:extLst>
            </p:cNvPr>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EAB70D3-4DD8-F984-2A47-6D2215A891DE}"/>
                </a:ext>
              </a:extLst>
            </p:cNvPr>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38660F7C-EA0C-3418-4402-32717BC59A2F}"/>
                </a:ext>
              </a:extLst>
            </p:cNvPr>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00B4AED7-54AE-FB1B-9362-426BC2FFCC17}"/>
                </a:ext>
              </a:extLst>
            </p:cNvPr>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3F6045F2-84EB-72EA-D2A8-4247CEBC4D14}"/>
                </a:ext>
              </a:extLst>
            </p:cNvPr>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C78FA83E-D313-725D-9F4F-788CAFA9DBBA}"/>
                </a:ext>
              </a:extLst>
            </p:cNvPr>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D17088AD-D3DD-86BE-569E-D84703693F13}"/>
                </a:ext>
              </a:extLst>
            </p:cNvPr>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FBA9C795-726E-907D-5D0C-12A084ADBD1A}"/>
                </a:ext>
              </a:extLst>
            </p:cNvPr>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783756FD-6DCB-86F8-FA9E-B0A914E3B800}"/>
                </a:ext>
              </a:extLst>
            </p:cNvPr>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81E49B39-CB33-A44E-ED54-8D82514CB348}"/>
                </a:ext>
              </a:extLst>
            </p:cNvPr>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BF2C7321-5249-DC6D-6837-8E644262F6CB}"/>
                </a:ext>
              </a:extLst>
            </p:cNvPr>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a:extLst>
              <a:ext uri="{FF2B5EF4-FFF2-40B4-BE49-F238E27FC236}">
                <a16:creationId xmlns:a16="http://schemas.microsoft.com/office/drawing/2014/main" id="{C0DEE2AB-BC65-BEBF-03A8-E41E26EF5F00}"/>
              </a:ext>
            </a:extLst>
          </p:cNvPr>
          <p:cNvSpPr>
            <a:spLocks noGrp="1"/>
          </p:cNvSpPr>
          <p:nvPr>
            <p:ph idx="1"/>
          </p:nvPr>
        </p:nvSpPr>
        <p:spPr>
          <a:xfrm>
            <a:off x="5049062" y="942108"/>
            <a:ext cx="6657524" cy="5226174"/>
          </a:xfrm>
        </p:spPr>
        <p:txBody>
          <a:bodyPr vert="horz" lIns="91440" tIns="45720" rIns="91440" bIns="45720" rtlCol="0" anchor="ctr">
            <a:noAutofit/>
          </a:bodyPr>
          <a:lstStyle/>
          <a:p>
            <a:r>
              <a:rPr lang="el-GR" sz="2000" dirty="0">
                <a:solidFill>
                  <a:schemeClr val="tx1"/>
                </a:solidFill>
                <a:latin typeface="Aptos"/>
              </a:rPr>
              <a:t>Πολιτικό ρεπορτάζ</a:t>
            </a:r>
          </a:p>
          <a:p>
            <a:r>
              <a:rPr lang="el-GR" sz="2000" dirty="0">
                <a:solidFill>
                  <a:schemeClr val="tx1"/>
                </a:solidFill>
                <a:latin typeface="Aptos"/>
              </a:rPr>
              <a:t>Κοινοβουλευτικό ρεπορτάζ </a:t>
            </a:r>
          </a:p>
          <a:p>
            <a:r>
              <a:rPr lang="el-GR" sz="2000" dirty="0">
                <a:solidFill>
                  <a:schemeClr val="tx1"/>
                </a:solidFill>
                <a:latin typeface="Aptos"/>
              </a:rPr>
              <a:t>Οικονομικό ρεπορτάζ</a:t>
            </a:r>
          </a:p>
          <a:p>
            <a:r>
              <a:rPr lang="el-GR" sz="2000" dirty="0">
                <a:solidFill>
                  <a:schemeClr val="tx1"/>
                </a:solidFill>
                <a:latin typeface="Aptos"/>
              </a:rPr>
              <a:t>Αστυνομικό ρεπορτάζ</a:t>
            </a:r>
          </a:p>
          <a:p>
            <a:r>
              <a:rPr lang="el-GR" sz="2000" dirty="0">
                <a:solidFill>
                  <a:schemeClr val="tx1"/>
                </a:solidFill>
                <a:latin typeface="Aptos"/>
              </a:rPr>
              <a:t>Δικαστικό ρεπορτάζ</a:t>
            </a:r>
          </a:p>
          <a:p>
            <a:r>
              <a:rPr lang="el-GR" sz="2000" dirty="0">
                <a:solidFill>
                  <a:schemeClr val="tx1"/>
                </a:solidFill>
                <a:latin typeface="Aptos"/>
              </a:rPr>
              <a:t>Αθλητικό ρεπορτάζ</a:t>
            </a:r>
          </a:p>
          <a:p>
            <a:r>
              <a:rPr lang="el-GR" sz="2000" dirty="0">
                <a:solidFill>
                  <a:schemeClr val="tx1"/>
                </a:solidFill>
                <a:latin typeface="Aptos"/>
              </a:rPr>
              <a:t>Πολιτιστικό ρεπορτάζ</a:t>
            </a:r>
          </a:p>
          <a:p>
            <a:r>
              <a:rPr lang="el-GR" sz="2000" dirty="0">
                <a:solidFill>
                  <a:schemeClr val="tx1"/>
                </a:solidFill>
                <a:latin typeface="Aptos"/>
              </a:rPr>
              <a:t>Ρεπορτάζ τοπικής αυτοδιοίκησης</a:t>
            </a:r>
          </a:p>
          <a:p>
            <a:r>
              <a:rPr lang="el-GR" sz="2000" dirty="0">
                <a:solidFill>
                  <a:schemeClr val="tx1"/>
                </a:solidFill>
                <a:latin typeface="Aptos"/>
              </a:rPr>
              <a:t>Ρεπορτάζ υγείας</a:t>
            </a:r>
          </a:p>
          <a:p>
            <a:r>
              <a:rPr lang="el-GR" sz="2000" dirty="0">
                <a:solidFill>
                  <a:schemeClr val="tx1"/>
                </a:solidFill>
                <a:latin typeface="Aptos"/>
              </a:rPr>
              <a:t>Ελεύθερο ρεπορτάζ</a:t>
            </a:r>
          </a:p>
        </p:txBody>
      </p:sp>
    </p:spTree>
    <p:extLst>
      <p:ext uri="{BB962C8B-B14F-4D97-AF65-F5344CB8AC3E}">
        <p14:creationId xmlns:p14="http://schemas.microsoft.com/office/powerpoint/2010/main" val="14122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837441-D5C6-45AD-928F-84A87C7AEA16}"/>
              </a:ext>
            </a:extLst>
          </p:cNvPr>
          <p:cNvSpPr>
            <a:spLocks noGrp="1"/>
          </p:cNvSpPr>
          <p:nvPr>
            <p:ph type="title"/>
          </p:nvPr>
        </p:nvSpPr>
        <p:spPr/>
        <p:txBody>
          <a:bodyPr/>
          <a:lstStyle/>
          <a:p>
            <a:pPr algn="ctr"/>
            <a:r>
              <a:rPr lang="el-GR" b="1" dirty="0"/>
              <a:t>Πολιτικό ρεπορτάζ</a:t>
            </a:r>
          </a:p>
        </p:txBody>
      </p:sp>
      <p:sp>
        <p:nvSpPr>
          <p:cNvPr id="3" name="Θέση περιεχομένου 2">
            <a:extLst>
              <a:ext uri="{FF2B5EF4-FFF2-40B4-BE49-F238E27FC236}">
                <a16:creationId xmlns:a16="http://schemas.microsoft.com/office/drawing/2014/main" id="{53EA2845-EE39-450A-A47A-1719E7AA11D3}"/>
              </a:ext>
            </a:extLst>
          </p:cNvPr>
          <p:cNvSpPr>
            <a:spLocks noGrp="1"/>
          </p:cNvSpPr>
          <p:nvPr>
            <p:ph sz="half" idx="1"/>
          </p:nvPr>
        </p:nvSpPr>
        <p:spPr/>
        <p:txBody>
          <a:bodyPr>
            <a:normAutofit fontScale="85000" lnSpcReduction="10000"/>
          </a:bodyPr>
          <a:lstStyle/>
          <a:p>
            <a:pPr lvl="0" algn="just">
              <a:lnSpc>
                <a:spcPct val="107000"/>
              </a:lnSpc>
              <a:spcAft>
                <a:spcPts val="800"/>
              </a:spcAft>
            </a:pPr>
            <a:r>
              <a:rPr lang="el-GR" sz="1800" dirty="0">
                <a:effectLst/>
                <a:latin typeface="Verdana" panose="020B0604030504040204" pitchFamily="34" charset="0"/>
                <a:ea typeface="Calibri" panose="020F0502020204030204" pitchFamily="34" charset="0"/>
                <a:cs typeface="Times New Roman" panose="02020603050405020304" pitchFamily="18" charset="0"/>
              </a:rPr>
              <a:t>Είναι το πρώτο τη τάξει, γι’ αυτό και το καλύπτουν οι πιο έμπειροι δημοσιογράφοι. Είναι οι καλύτεροι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αμοιβόμενοι</a:t>
            </a:r>
            <a:r>
              <a:rPr lang="el-GR" sz="1800" dirty="0">
                <a:effectLst/>
                <a:latin typeface="Verdana" panose="020B0604030504040204" pitchFamily="34" charset="0"/>
                <a:ea typeface="Calibri" panose="020F0502020204030204" pitchFamily="34" charset="0"/>
                <a:cs typeface="Times New Roman" panose="02020603050405020304" pitchFamily="18" charset="0"/>
              </a:rPr>
              <a:t> ρεπόρτερ και έχουν θητεύσει σε πολλά άλλα ρεπορτάζ ή ειδικότητες πριν φτάσουν στο πολιτικό</a:t>
            </a:r>
          </a:p>
          <a:p>
            <a:pPr lvl="0" algn="just">
              <a:lnSpc>
                <a:spcPct val="107000"/>
              </a:lnSpc>
              <a:spcAft>
                <a:spcPts val="800"/>
              </a:spcAft>
            </a:pPr>
            <a:r>
              <a:rPr lang="el-GR" sz="1800" dirty="0">
                <a:effectLst/>
                <a:latin typeface="Verdana" panose="020B0604030504040204" pitchFamily="34" charset="0"/>
                <a:ea typeface="Calibri" panose="020F0502020204030204" pitchFamily="34" charset="0"/>
                <a:cs typeface="Times New Roman" panose="02020603050405020304" pitchFamily="18" charset="0"/>
              </a:rPr>
              <a:t>Το γράψιμό τους είναι περίτεχνο και η δικτύωσή τους πλούσια. Είναι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πολυταξιδευμένοι</a:t>
            </a:r>
            <a:r>
              <a:rPr lang="el-GR" sz="1800" dirty="0">
                <a:effectLst/>
                <a:latin typeface="Verdana" panose="020B0604030504040204" pitchFamily="34" charset="0"/>
                <a:ea typeface="Calibri" panose="020F0502020204030204" pitchFamily="34" charset="0"/>
                <a:cs typeface="Times New Roman" panose="02020603050405020304" pitchFamily="18" charset="0"/>
              </a:rPr>
              <a:t>, γλωσσομαθείς, βαθιά και πλατιά μορφωμένοι, είναι οι δάσκαλοι του ρεπορτάζ και πολύ συχνά επιλέγονται σαν διευθυντές σύνταξης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b="1" dirty="0">
                <a:effectLst/>
                <a:latin typeface="Verdana" panose="020B0604030504040204" pitchFamily="34" charset="0"/>
                <a:ea typeface="Calibri" panose="020F0502020204030204" pitchFamily="34" charset="0"/>
                <a:cs typeface="Times New Roman" panose="02020603050405020304" pitchFamily="18" charset="0"/>
              </a:rPr>
              <a:t>Πηγές ειδήσεων</a:t>
            </a:r>
            <a:r>
              <a:rPr lang="el-GR" sz="1800" dirty="0">
                <a:effectLst/>
                <a:latin typeface="Verdana" panose="020B0604030504040204" pitchFamily="34" charset="0"/>
                <a:ea typeface="Calibri" panose="020F0502020204030204" pitchFamily="34" charset="0"/>
                <a:cs typeface="Times New Roman" panose="02020603050405020304" pitchFamily="18" charset="0"/>
              </a:rPr>
              <a:t>: Ο ανώτατος άρχων και οι συνεργάτες του, ο πρωθυπουργός και οι σύμβουλοί του, ο υπουργός Προεδρίας και ο κυβερνητικός εκπρόσωπος, ο Πρόεδρος της Βουλής και οι αρχηγοί των κομμάτων κ.τ.λ.</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6" name="Θέση περιεχομένου 5">
            <a:extLst>
              <a:ext uri="{FF2B5EF4-FFF2-40B4-BE49-F238E27FC236}">
                <a16:creationId xmlns:a16="http://schemas.microsoft.com/office/drawing/2014/main" id="{D5E4D830-560A-497D-9001-B4E6971CC85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35333"/>
            <a:ext cx="5181600" cy="3684232"/>
          </a:xfrm>
        </p:spPr>
      </p:pic>
    </p:spTree>
    <p:extLst>
      <p:ext uri="{BB962C8B-B14F-4D97-AF65-F5344CB8AC3E}">
        <p14:creationId xmlns:p14="http://schemas.microsoft.com/office/powerpoint/2010/main" val="184926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1E7105-FAAC-411B-BFF4-2EA016EE5442}"/>
              </a:ext>
            </a:extLst>
          </p:cNvPr>
          <p:cNvSpPr>
            <a:spLocks noGrp="1"/>
          </p:cNvSpPr>
          <p:nvPr>
            <p:ph type="title"/>
          </p:nvPr>
        </p:nvSpPr>
        <p:spPr/>
        <p:txBody>
          <a:bodyPr/>
          <a:lstStyle/>
          <a:p>
            <a:pPr algn="ctr"/>
            <a:r>
              <a:rPr lang="el-GR" b="1" dirty="0"/>
              <a:t>Οικονομικό ρεπορτάζ</a:t>
            </a:r>
          </a:p>
        </p:txBody>
      </p:sp>
      <p:sp>
        <p:nvSpPr>
          <p:cNvPr id="3" name="Θέση περιεχομένου 2">
            <a:extLst>
              <a:ext uri="{FF2B5EF4-FFF2-40B4-BE49-F238E27FC236}">
                <a16:creationId xmlns:a16="http://schemas.microsoft.com/office/drawing/2014/main" id="{7E89B162-FB34-43BE-AEC2-5BF56C8E7AE6}"/>
              </a:ext>
            </a:extLst>
          </p:cNvPr>
          <p:cNvSpPr>
            <a:spLocks noGrp="1"/>
          </p:cNvSpPr>
          <p:nvPr>
            <p:ph idx="1"/>
          </p:nvPr>
        </p:nvSpPr>
        <p:spPr/>
        <p:txBody>
          <a:bodyPr>
            <a:normAutofit fontScale="85000" lnSpcReduction="10000"/>
          </a:bodyPr>
          <a:lstStyle/>
          <a:p>
            <a:pPr algn="just"/>
            <a:r>
              <a:rPr lang="el-GR" dirty="0"/>
              <a:t>Είναι συγγενές με το πολιτικό, αν και απαιτεί πολύ πιο εξειδικευμένους ρεπόρτερ </a:t>
            </a:r>
          </a:p>
          <a:p>
            <a:pPr algn="just"/>
            <a:r>
              <a:rPr lang="el-GR" dirty="0"/>
              <a:t>Είναι δεύτερο στη τάξει ρεπορτάζ, κατέχει δεσπόζουσα θέση, αν και συχνά οι ειδήσεις του είναι ευρύτατου λαϊκού ενδιαφέροντος (π.χ. μισθοί, φόροι, τιμές κ.τ.λ.)</a:t>
            </a:r>
          </a:p>
          <a:p>
            <a:pPr algn="just"/>
            <a:r>
              <a:rPr lang="el-GR" dirty="0"/>
              <a:t>Η κάλυψη του ρεπορτάζ και ο χειρισμός των οικονομικών ειδήσεων απαιτούν ειδικά προσόντα και γνώσεις που δεν έχει απαραίτητα κάθε δημοσιογράφος</a:t>
            </a:r>
          </a:p>
          <a:p>
            <a:pPr algn="just"/>
            <a:r>
              <a:rPr lang="el-GR" dirty="0"/>
              <a:t>Οι οικονομικοί συντάκτες κάνουν συχνά αναλύσεις, γράφουν </a:t>
            </a:r>
            <a:r>
              <a:rPr lang="el-GR" dirty="0" err="1"/>
              <a:t>άρθα</a:t>
            </a:r>
            <a:r>
              <a:rPr lang="el-GR" dirty="0"/>
              <a:t> και σχόλια και είναι σε θέση να βγάζουν «ζουμί» από ογκωδέστατα και πολύ δυσνόητα κείμενα</a:t>
            </a:r>
          </a:p>
          <a:p>
            <a:pPr algn="just"/>
            <a:r>
              <a:rPr lang="el-GR" u="sng" dirty="0"/>
              <a:t>Πηγές ειδήσεων</a:t>
            </a:r>
            <a:r>
              <a:rPr lang="el-GR" dirty="0"/>
              <a:t>: Οι Τράπεζες, το Γενικό Λογιστήριο, το Ελεγκτικό Συνέδριο, το Χρηματιστήριο, το Επιμελητήριο, οι επαγγελματικές οργανώσεις, οι μεγάλες κρατικές και ιδιωτικές επιχειρήσεις κ.τ.λ.</a:t>
            </a:r>
          </a:p>
        </p:txBody>
      </p:sp>
    </p:spTree>
    <p:extLst>
      <p:ext uri="{BB962C8B-B14F-4D97-AF65-F5344CB8AC3E}">
        <p14:creationId xmlns:p14="http://schemas.microsoft.com/office/powerpoint/2010/main" val="51504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7F0093-89BD-4E5D-AC05-099E33A47EEE}"/>
              </a:ext>
            </a:extLst>
          </p:cNvPr>
          <p:cNvSpPr>
            <a:spLocks noGrp="1"/>
          </p:cNvSpPr>
          <p:nvPr>
            <p:ph type="title"/>
          </p:nvPr>
        </p:nvSpPr>
        <p:spPr/>
        <p:txBody>
          <a:bodyPr/>
          <a:lstStyle/>
          <a:p>
            <a:pPr algn="ctr"/>
            <a:r>
              <a:rPr lang="el-GR" b="1" dirty="0"/>
              <a:t>Κοινοβουλευτικό ρεπορτάζ</a:t>
            </a:r>
          </a:p>
        </p:txBody>
      </p:sp>
      <p:sp>
        <p:nvSpPr>
          <p:cNvPr id="3" name="Θέση περιεχομένου 2">
            <a:extLst>
              <a:ext uri="{FF2B5EF4-FFF2-40B4-BE49-F238E27FC236}">
                <a16:creationId xmlns:a16="http://schemas.microsoft.com/office/drawing/2014/main" id="{1FA98458-4AEA-4D4A-9B61-64D73C6D64BD}"/>
              </a:ext>
            </a:extLst>
          </p:cNvPr>
          <p:cNvSpPr>
            <a:spLocks noGrp="1"/>
          </p:cNvSpPr>
          <p:nvPr>
            <p:ph idx="1"/>
          </p:nvPr>
        </p:nvSpPr>
        <p:spPr/>
        <p:txBody>
          <a:bodyPr>
            <a:normAutofit fontScale="92500" lnSpcReduction="20000"/>
          </a:bodyPr>
          <a:lstStyle/>
          <a:p>
            <a:pPr algn="ctr"/>
            <a:r>
              <a:rPr lang="el-GR" dirty="0"/>
              <a:t>Είναι και αυτό συγγενές με το πολιτικό. Οι ρεπόρτερ που το καλύπτουν γνωρίζουν άριστα τα πρόσωπα και τα πράγματα της Βουλή</a:t>
            </a:r>
          </a:p>
          <a:p>
            <a:pPr algn="ctr"/>
            <a:r>
              <a:rPr lang="el-GR" dirty="0"/>
              <a:t>Ξέρουν απ’ έξω το Σύνταγμα και τον κανονισμό του Σώματος. Έχουν πλούσια δικτύωση με τα κόμματα και τους κοινοβουλευτικούς εκπροσώπους και λίγο-πολύ κατέχουν τα τρέχοντα θέματα όλων των υπουργείων και καταλαβαίνουν ποια από τα νομοσχέδια που κατατίθενται είναι ειδήσεις και ποια όχι</a:t>
            </a:r>
          </a:p>
          <a:p>
            <a:pPr algn="ctr"/>
            <a:r>
              <a:rPr lang="el-GR" dirty="0"/>
              <a:t>Μεταδίδουν τις συζητήσεις στη Βουλή αφού τις επεξεργαστούν κατάλληλα, ενώ τροφοδοτούν πλουσιοπάροχα τις στήλες του πολιτικού κουτσομπολιού</a:t>
            </a:r>
          </a:p>
          <a:p>
            <a:pPr algn="ctr"/>
            <a:r>
              <a:rPr lang="el-GR" b="1" u="sng" dirty="0"/>
              <a:t>Πηγές ειδήσεων</a:t>
            </a:r>
            <a:r>
              <a:rPr lang="el-GR" dirty="0"/>
              <a:t>: Οι συζητήσεις στη Βουλή και στις επιτροπές της, ο Πρόεδρος, η Γραμματεία, οι κοινοβουλευτικοί εκπρόσωποι, όπως και κάθε βουλευτής</a:t>
            </a:r>
          </a:p>
          <a:p>
            <a:endParaRPr lang="el-GR" dirty="0"/>
          </a:p>
          <a:p>
            <a:endParaRPr lang="el-GR" dirty="0"/>
          </a:p>
        </p:txBody>
      </p:sp>
    </p:spTree>
    <p:extLst>
      <p:ext uri="{BB962C8B-B14F-4D97-AF65-F5344CB8AC3E}">
        <p14:creationId xmlns:p14="http://schemas.microsoft.com/office/powerpoint/2010/main" val="396461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3139CF-AA03-4BC2-89A4-3F97C31C8671}"/>
              </a:ext>
            </a:extLst>
          </p:cNvPr>
          <p:cNvSpPr>
            <a:spLocks noGrp="1"/>
          </p:cNvSpPr>
          <p:nvPr>
            <p:ph type="title"/>
          </p:nvPr>
        </p:nvSpPr>
        <p:spPr/>
        <p:txBody>
          <a:bodyPr/>
          <a:lstStyle/>
          <a:p>
            <a:pPr algn="ctr"/>
            <a:r>
              <a:rPr lang="el-GR" b="1" dirty="0"/>
              <a:t>Στρατιωτικό ρεπορτάζ</a:t>
            </a:r>
          </a:p>
        </p:txBody>
      </p:sp>
      <p:sp>
        <p:nvSpPr>
          <p:cNvPr id="3" name="Θέση περιεχομένου 2">
            <a:extLst>
              <a:ext uri="{FF2B5EF4-FFF2-40B4-BE49-F238E27FC236}">
                <a16:creationId xmlns:a16="http://schemas.microsoft.com/office/drawing/2014/main" id="{C2FD1DDC-38DD-4914-BA3F-779BCD538154}"/>
              </a:ext>
            </a:extLst>
          </p:cNvPr>
          <p:cNvSpPr>
            <a:spLocks noGrp="1"/>
          </p:cNvSpPr>
          <p:nvPr>
            <p:ph idx="1"/>
          </p:nvPr>
        </p:nvSpPr>
        <p:spPr/>
        <p:txBody>
          <a:bodyPr>
            <a:normAutofit fontScale="92500" lnSpcReduction="20000"/>
          </a:bodyPr>
          <a:lstStyle/>
          <a:p>
            <a:pPr algn="ctr"/>
            <a:r>
              <a:rPr lang="el-GR" dirty="0"/>
              <a:t>Έως το 1950 ήταν το τρίτο τη τάξει και επί πολλές δεκαετίες ρεπορτάζ, καθώς η Ελλάδα δοκιμαζόταν συνεχώς από πολέμους, κινήματα, πραξικοπήματα, εμφύλιους σπαραγμούς κ.τ.λ.</a:t>
            </a:r>
          </a:p>
          <a:p>
            <a:pPr algn="ctr"/>
            <a:r>
              <a:rPr lang="el-GR" dirty="0"/>
              <a:t>Το στρατιωτικό ρεπορτάζ ήταν ισοδύναμο με το πολιτικό</a:t>
            </a:r>
          </a:p>
          <a:p>
            <a:pPr algn="ctr"/>
            <a:r>
              <a:rPr lang="el-GR" dirty="0"/>
              <a:t>Από το ‘50, όμως, και μετά </a:t>
            </a:r>
            <a:r>
              <a:rPr lang="el-GR" dirty="0" err="1"/>
              <a:t>ατόνισε</a:t>
            </a:r>
            <a:r>
              <a:rPr lang="el-GR" dirty="0"/>
              <a:t> και περιορίστηκε σε καθαρά θέματα άμυνας, με ρεπόρτερ εξειδικευμένους και καλά καταρτισμένους στα μυστικά των όπλων</a:t>
            </a:r>
          </a:p>
          <a:p>
            <a:pPr algn="ctr"/>
            <a:r>
              <a:rPr lang="el-GR" dirty="0"/>
              <a:t>Παραμένει ένα από τα πιο δύσκολα ρεπορτάζ, γιατί οι πηγές των ειδήσεων είναι από τη φύση τους κουμπωμένες και δυσπρόσιτες</a:t>
            </a:r>
          </a:p>
          <a:p>
            <a:pPr algn="ctr"/>
            <a:r>
              <a:rPr lang="el-GR" dirty="0"/>
              <a:t>Οι αρμόδιοι ρεπόρτερ είναι υποχρεωμένοι να κάνουν γνωριμίες εμπιστοσύνης και να παρέχουν εχέγγυα σοβαρότητας και εντιμότητας</a:t>
            </a:r>
          </a:p>
          <a:p>
            <a:pPr algn="ctr"/>
            <a:r>
              <a:rPr lang="el-GR" b="1" u="sng" dirty="0"/>
              <a:t>Πηγές</a:t>
            </a:r>
            <a:r>
              <a:rPr lang="el-GR" dirty="0"/>
              <a:t>: Υπουργείο Άμυνας, τα στρατοδικεία, οι στρατολογίες, οι οργανώσεις εφέδρων, τα στρατιωτικά νοσοκομεία κ.τ.λ.</a:t>
            </a:r>
          </a:p>
          <a:p>
            <a:endParaRPr lang="el-GR" dirty="0"/>
          </a:p>
          <a:p>
            <a:endParaRPr lang="el-GR" dirty="0"/>
          </a:p>
        </p:txBody>
      </p:sp>
    </p:spTree>
    <p:extLst>
      <p:ext uri="{BB962C8B-B14F-4D97-AF65-F5344CB8AC3E}">
        <p14:creationId xmlns:p14="http://schemas.microsoft.com/office/powerpoint/2010/main" val="25094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25CAAE-CCDE-4D34-9F23-AFA8C2BA1189}"/>
              </a:ext>
            </a:extLst>
          </p:cNvPr>
          <p:cNvSpPr>
            <a:spLocks noGrp="1"/>
          </p:cNvSpPr>
          <p:nvPr>
            <p:ph type="title"/>
          </p:nvPr>
        </p:nvSpPr>
        <p:spPr/>
        <p:txBody>
          <a:bodyPr/>
          <a:lstStyle/>
          <a:p>
            <a:pPr algn="ctr"/>
            <a:r>
              <a:rPr lang="el-GR" b="1" dirty="0"/>
              <a:t>Ελεύθερο ρεπορτάζ</a:t>
            </a:r>
          </a:p>
        </p:txBody>
      </p:sp>
      <p:sp>
        <p:nvSpPr>
          <p:cNvPr id="3" name="Θέση περιεχομένου 2">
            <a:extLst>
              <a:ext uri="{FF2B5EF4-FFF2-40B4-BE49-F238E27FC236}">
                <a16:creationId xmlns:a16="http://schemas.microsoft.com/office/drawing/2014/main" id="{82E52E01-EDE6-46A6-A1AE-E76A911E5E7B}"/>
              </a:ext>
            </a:extLst>
          </p:cNvPr>
          <p:cNvSpPr>
            <a:spLocks noGrp="1"/>
          </p:cNvSpPr>
          <p:nvPr>
            <p:ph idx="1"/>
          </p:nvPr>
        </p:nvSpPr>
        <p:spPr/>
        <p:txBody>
          <a:bodyPr>
            <a:normAutofit fontScale="77500" lnSpcReduction="20000"/>
          </a:bodyPr>
          <a:lstStyle/>
          <a:p>
            <a:pPr algn="just"/>
            <a:r>
              <a:rPr lang="el-GR" dirty="0"/>
              <a:t>Είναι το ρεπορτάζ που κάνει κάθε εφημερίδα να διαφέρει από τις άλλες. Οι ελεύθεροι ρεπόρτερ είναι οι «κομάντος» του ρεπορτάζ</a:t>
            </a:r>
          </a:p>
          <a:p>
            <a:pPr algn="just"/>
            <a:r>
              <a:rPr lang="el-GR" dirty="0"/>
              <a:t>Ο αρχισυντάκτης τούς ρίχνει στη μάχη, όταν θέλει να βγάλει ένα δικό του αποκλειστικό θέμα, όταν θέλει να καλύψει, καλύτερα από τους άλλους, ένα σπουδαίο γεγονός και όταν θέλει να… κατασπαράξει ένα θέμα, που έχει ξεφύγει από τους άλλους</a:t>
            </a:r>
          </a:p>
          <a:p>
            <a:pPr algn="just"/>
            <a:r>
              <a:rPr lang="el-GR" dirty="0"/>
              <a:t>Οι ελεύθεροι ρεπόρτερ είναι παρόντες σε όλα τα σπουδαία γεγονότα: δυστυχήματα, εγκλήματα, σεισμούς, πλημμύρες, ναυάγια, πυρκαγιές, δίκες, δολοφονίες κ.τ.λ.</a:t>
            </a:r>
          </a:p>
          <a:p>
            <a:pPr algn="just"/>
            <a:r>
              <a:rPr lang="el-GR" dirty="0"/>
              <a:t>Εργάζονται κατά δύο τρόπους: Ή βρίσκουν μόνοι τους αποκλειστικά θέματα από δικές τους πηγές ή καλύπτουν ειδικά θέματα που τους αναθέτει ο αρχισυντάκτης ανάλογα με το ταλέντο και την εξειδίκευση του καθενός</a:t>
            </a:r>
          </a:p>
          <a:p>
            <a:pPr algn="just"/>
            <a:r>
              <a:rPr lang="el-GR" dirty="0"/>
              <a:t>Μία από τις δουλειές τους είναι να κάνουν μεγάλες έρευνες πάνω σε θέματα της επικαιρότητας, συνεργαζόμενοι και με τους ειδικευμένους ρεπόρτερ των Υπουργείων</a:t>
            </a:r>
          </a:p>
          <a:p>
            <a:pPr algn="just"/>
            <a:r>
              <a:rPr lang="el-GR" b="1" u="sng" dirty="0"/>
              <a:t>Πηγές ειδήσεων</a:t>
            </a:r>
            <a:r>
              <a:rPr lang="el-GR" dirty="0"/>
              <a:t>: Οι πηγές όλων των άλλων ρεπορτάζ</a:t>
            </a:r>
          </a:p>
          <a:p>
            <a:endParaRPr lang="el-GR" dirty="0"/>
          </a:p>
        </p:txBody>
      </p:sp>
    </p:spTree>
    <p:extLst>
      <p:ext uri="{BB962C8B-B14F-4D97-AF65-F5344CB8AC3E}">
        <p14:creationId xmlns:p14="http://schemas.microsoft.com/office/powerpoint/2010/main" val="10774535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1882</Words>
  <Application>Microsoft Office PowerPoint</Application>
  <PresentationFormat>Ευρεία οθόνη</PresentationFormat>
  <Paragraphs>91</Paragraphs>
  <Slides>18</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18</vt:i4>
      </vt:variant>
    </vt:vector>
  </HeadingPairs>
  <TitlesOfParts>
    <vt:vector size="26" baseType="lpstr">
      <vt:lpstr>Aptos</vt:lpstr>
      <vt:lpstr>Arial</vt:lpstr>
      <vt:lpstr>Calibri</vt:lpstr>
      <vt:lpstr>Calibri Light</vt:lpstr>
      <vt:lpstr>Century Gothic</vt:lpstr>
      <vt:lpstr>Verdana</vt:lpstr>
      <vt:lpstr>Wingdings</vt:lpstr>
      <vt:lpstr>Θέμα του Office</vt:lpstr>
      <vt:lpstr>ΤΜΗΜΑ ΕΠΙΚΟΙΝΩΝΙΑΣ ΚΑΙ ΨΗΦΙΑΚΩΝ ΜΕΣΩΝ ΠΑΝΕΠΙΣΤΗΜΙΟ ΔΥΤΙΚΗΣ ΜΑΚΕΔΟΝΙΑΣ</vt:lpstr>
      <vt:lpstr>Ρεπορτάζ</vt:lpstr>
      <vt:lpstr>Δεξιότητες / Χαρακτηριστικά ενός καλού Ρεπόρτερ</vt:lpstr>
      <vt:lpstr>Είδη ρεπορτάζ</vt:lpstr>
      <vt:lpstr>Πολιτικό ρεπορτάζ</vt:lpstr>
      <vt:lpstr>Οικονομικό ρεπορτάζ</vt:lpstr>
      <vt:lpstr>Κοινοβουλευτικό ρεπορτάζ</vt:lpstr>
      <vt:lpstr>Στρατιωτικό ρεπορτάζ</vt:lpstr>
      <vt:lpstr>Ελεύθερο ρεπορτάζ</vt:lpstr>
      <vt:lpstr>Αστυνομικό ρεπορτάζ</vt:lpstr>
      <vt:lpstr>Δικαστικό ρεπορτάζ</vt:lpstr>
      <vt:lpstr>Αθλητικό ρεπορτάζ</vt:lpstr>
      <vt:lpstr>Πολιτιστικό ρεπορτάζ</vt:lpstr>
      <vt:lpstr>Καλλιτεχνικό/Κοσμικό ρεπορτάζ</vt:lpstr>
      <vt:lpstr>Οπτική Γωνία</vt:lpstr>
      <vt:lpstr>Γραφή του ρεπορτάζ </vt:lpstr>
      <vt:lpstr>Παράδειγμα κοινωνικού ρεπορτάζ</vt:lpstr>
      <vt:lpstr>Παράδειγμα πολιτιστικού ρεπορτάζ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ΕΛΕΝΗ ΤΣΑΛΚΑΤΙΔΟΥ</dc:creator>
  <cp:lastModifiedBy>ΕΛΕΝΗ ΤΣΑΛΚΑΤΙΔΟΥ</cp:lastModifiedBy>
  <cp:revision>8</cp:revision>
  <dcterms:created xsi:type="dcterms:W3CDTF">2025-11-12T14:13:06Z</dcterms:created>
  <dcterms:modified xsi:type="dcterms:W3CDTF">2025-11-12T15:33:37Z</dcterms:modified>
</cp:coreProperties>
</file>