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2"/>
  </p:notesMasterIdLst>
  <p:sldIdLst>
    <p:sldId id="256" r:id="rId2"/>
    <p:sldId id="411" r:id="rId3"/>
    <p:sldId id="341" r:id="rId4"/>
    <p:sldId id="407" r:id="rId5"/>
    <p:sldId id="412" r:id="rId6"/>
    <p:sldId id="413" r:id="rId7"/>
    <p:sldId id="414" r:id="rId8"/>
    <p:sldId id="415" r:id="rId9"/>
    <p:sldId id="426" r:id="rId10"/>
    <p:sldId id="427" r:id="rId11"/>
    <p:sldId id="428" r:id="rId12"/>
    <p:sldId id="429" r:id="rId13"/>
    <p:sldId id="430" r:id="rId14"/>
    <p:sldId id="421" r:id="rId15"/>
    <p:sldId id="422" r:id="rId16"/>
    <p:sldId id="331" r:id="rId17"/>
    <p:sldId id="319" r:id="rId18"/>
    <p:sldId id="431" r:id="rId19"/>
    <p:sldId id="404" r:id="rId20"/>
    <p:sldId id="416"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6CEE2-E87C-46B6-A936-7E50F11306E6}" type="datetimeFigureOut">
              <a:rPr lang="el-GR" smtClean="0"/>
              <a:t>29/10/2025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4D098-103A-4E0C-8CBE-0BE0390CFEAE}" type="slidenum">
              <a:rPr lang="el-GR" smtClean="0"/>
              <a:t>‹#›</a:t>
            </a:fld>
            <a:endParaRPr lang="el-GR"/>
          </a:p>
        </p:txBody>
      </p:sp>
    </p:spTree>
    <p:extLst>
      <p:ext uri="{BB962C8B-B14F-4D97-AF65-F5344CB8AC3E}">
        <p14:creationId xmlns:p14="http://schemas.microsoft.com/office/powerpoint/2010/main" val="81955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E04D098-103A-4E0C-8CBE-0BE0390CFEAE}" type="slidenum">
              <a:rPr lang="el-GR" smtClean="0"/>
              <a:t>19</a:t>
            </a:fld>
            <a:endParaRPr lang="el-GR"/>
          </a:p>
        </p:txBody>
      </p:sp>
    </p:spTree>
    <p:extLst>
      <p:ext uri="{BB962C8B-B14F-4D97-AF65-F5344CB8AC3E}">
        <p14:creationId xmlns:p14="http://schemas.microsoft.com/office/powerpoint/2010/main" val="44544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10/29/2025</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9897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6099048"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CE6CA204-B091-40ED-8158-331EE628B522}" type="datetime1">
              <a:rPr lang="en-US" smtClean="0"/>
              <a:t>10/29/2025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7776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3692F09-9D88-4105-92F6-7298804EAA90}" type="datetime1">
              <a:rPr lang="en-US" smtClean="0"/>
              <a:t>10/29/2025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84336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3744F96-061D-4D71-97A2-2371A43FDE7C}" type="datetime1">
              <a:rPr lang="en-US" smtClean="0"/>
              <a:t>10/29/2025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5676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C5FE133-02A7-439F-9131-2680F754099D}" type="datetime1">
              <a:rPr lang="en-US" smtClean="0"/>
              <a:t>10/29/2025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28574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91BF7DD-C7D0-4333-B18D-CCAF5427F9DD}" type="datetime1">
              <a:rPr lang="en-US" smtClean="0"/>
              <a:t>10/29/2025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5091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0415979-091A-4302-A385-56FC1CE52E32}" type="datetime1">
              <a:rPr lang="en-US" smtClean="0"/>
              <a:t>10/29/2025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44830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7836D543-476D-434F-B209-1A114B2E3F04}" type="datetime1">
              <a:rPr lang="en-US" smtClean="0"/>
              <a:t>10/29/2025</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95038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83DD0F20-7689-42E6-8664-6AA00B79F132}" type="datetime1">
              <a:rPr lang="en-US" smtClean="0"/>
              <a:t>10/29/2025</a:t>
            </a:fld>
            <a:endParaRPr lang="en-US"/>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030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30F2F577-5BDA-4749-9F3F-0D340DC0D6A8}" type="datetime1">
              <a:rPr lang="en-US" smtClean="0"/>
              <a:t>10/29/2025</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73726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AC9378AD-A6D7-4162-BB5C-47C49B2E145B}" type="datetime1">
              <a:rPr lang="en-US" smtClean="0"/>
              <a:t>10/29/2025</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7927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02DE44A-7CD8-4860-9BDC-2BE4C911F6D0}" type="datetime1">
              <a:rPr lang="en-US" smtClean="0"/>
              <a:t>10/29/2025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59382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C67B65D3-547A-48A8-9F1F-13ED0B55ACC6}" type="datetime1">
              <a:rPr lang="en-US" smtClean="0"/>
              <a:t>10/29/2025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84002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76A7CFE7-E645-4439-AA6B-DA8CF856D63E}" type="datetime1">
              <a:rPr lang="en-US" smtClean="0"/>
              <a:t>10/29/2025</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29183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E8B2C0DB-994F-48B0-91F4-5F06C3B86E32}" type="datetime1">
              <a:rPr lang="en-US" smtClean="0"/>
              <a:t>10/29/2025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07198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D3F6A089-BE3E-4BB0-98EE-FDF712FF3613}" type="datetime1">
              <a:rPr lang="en-US" smtClean="0"/>
              <a:t>10/29/2025</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9035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AC101298-AE91-4071-9C72-5A98117ABE14}" type="datetime1">
              <a:rPr lang="en-US" smtClean="0"/>
              <a:t>10/29/2025</a:t>
            </a:fld>
            <a:endParaRPr lang="en-US"/>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29368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ABE4333-790C-44CD-B503-F52418ED809A}" type="datetime1">
              <a:rPr lang="en-US" smtClean="0"/>
              <a:t>10/29/2025</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674633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78136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D2397CCD-8E49-4379-8DCB-9F17CAEDFC10}" type="datetime1">
              <a:rPr lang="en-US" smtClean="0"/>
              <a:t>10/29/2025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65524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A6146F6-C62B-441B-BAD2-D550454B4D53}" type="datetime1">
              <a:rPr lang="en-US" smtClean="0"/>
              <a:t>10/29/2025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37093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0383A68-D563-4FD5-B11F-54F8D5F1E37F}" type="datetime1">
              <a:rPr lang="en-US" smtClean="0"/>
              <a:t>10/29/2025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49039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3148FABB-02FF-476F-AB37-BDD0E354E780}" type="datetime1">
              <a:rPr lang="en-US" smtClean="0"/>
              <a:t>10/29/2025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0511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vert="horz" lIns="91440" tIns="45720" rIns="91440" bIns="45720" rtlCol="0" anchor="b">
            <a:normAutofit/>
          </a:bodyPr>
          <a:lstStyle>
            <a:lvl1pPr>
              <a:defRPr lang="en-US" sz="54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E38EAEAF-D16E-446F-97F9-D23FB245CB45}" type="datetime1">
              <a:rPr lang="en-US" smtClean="0"/>
              <a:t>10/29/2025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11065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5" y="1828800"/>
            <a:ext cx="6172200" cy="4425696"/>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A428D3-736A-4038-886C-8BF662AA2745}" type="datetime1">
              <a:rPr lang="en-US" smtClean="0"/>
              <a:t>10/29/2025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79399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8" y="2290890"/>
            <a:ext cx="4672584"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ED1DDEB-9B85-4E99-8A3D-ABE66C6280C3}" type="datetime1">
              <a:rPr lang="en-US" smtClean="0"/>
              <a:t>10/29/2025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29832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4"/>
            <a:ext cx="3490176"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7A65DCA-443F-4667-9ED1-418507CE45A8}" type="datetime1">
              <a:rPr lang="en-US" smtClean="0"/>
              <a:t>10/29/2025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84498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694944" y="4718304"/>
            <a:ext cx="5897880" cy="1353312"/>
          </a:xfrm>
        </p:spPr>
        <p:txBody>
          <a:bodyPr vert="horz" lIns="91440" tIns="45720" rIns="91440" bIns="45720" rtlCol="0" anchor="t">
            <a:normAutofit/>
          </a:bodyPr>
          <a:lstStyle>
            <a:lvl1pPr>
              <a:lnSpc>
                <a:spcPct val="120000"/>
              </a:lnSpc>
              <a:defRPr lang="en-US" sz="2800" b="0" dirty="0">
                <a:solidFill>
                  <a:schemeClr val="accent1">
                    <a:lumMod val="75000"/>
                  </a:schemeClr>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39496" y="603503"/>
            <a:ext cx="10826496" cy="4334256"/>
          </a:xfrm>
        </p:spPr>
        <p:txBody>
          <a:bodyPr vert="horz" lIns="91440" tIns="45720" rIns="91440" bIns="45720" rtlCol="0" anchor="b">
            <a:normAutofit/>
          </a:bodyPr>
          <a:lstStyle>
            <a:lvl1pPr marL="0" indent="0">
              <a:lnSpc>
                <a:spcPct val="90000"/>
              </a:lnSpc>
              <a:spcBef>
                <a:spcPts val="0"/>
              </a:spcBef>
              <a:buNone/>
              <a:defRPr lang="en-US" sz="23200" b="1" dirty="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8CA1557D-4816-44D0-B6EE-6CAC6E30B54D}" type="datetime1">
              <a:rPr lang="en-US" smtClean="0"/>
              <a:t>10/29/2025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65123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accent1">
                    <a:lumMod val="75000"/>
                  </a:schemeClr>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651F872E-5ED2-46B0-83A4-0C1AF0E0D91C}" type="datetime1">
              <a:rPr lang="en-US" smtClean="0"/>
              <a:t>10/29/2025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27489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B1ECB8-9E10-D2F3-E361-7D268551E2E2}"/>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tx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6218575-0C6E-47B4-936E-32183810D7BF}" type="datetime1">
              <a:rPr lang="en-US" smtClean="0"/>
              <a:t>10/29/2025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8094881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1C29FB5-1C86-423F-AEAA-2683840666C3}" type="datetime1">
              <a:rPr lang="en-US" smtClean="0"/>
              <a:t>10/29/2025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011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11CCB4E-88AF-46AC-B7C5-30308F179659}" type="datetime1">
              <a:rPr lang="en-US" smtClean="0"/>
              <a:t>10/29/2025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8239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A915B6-CC2A-4462-A7E5-B3080DF8F97D}" type="datetime1">
              <a:rPr lang="en-US" smtClean="0"/>
              <a:t>10/29/2025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8850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8" y="5431536"/>
            <a:ext cx="9021471"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365760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6188F7-A494-4EEB-A53D-2B97B1D4CD3C}" type="datetime1">
              <a:rPr lang="en-US" smtClean="0"/>
              <a:t>10/29/2025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8138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vert="horz" lIns="91440" tIns="45720" rIns="91440" bIns="45720" rtlCol="0" anchor="t">
            <a:normAutofit/>
          </a:bodyPr>
          <a:lstStyle>
            <a:lvl1pPr>
              <a:defRPr lang="en-US" sz="5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vert="horz" lIns="91440" tIns="45720" rIns="91440" bIns="45720" rtlCol="0" anchor="b">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6128" y="0"/>
            <a:ext cx="6595872"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782E7A21-5BA8-4C4C-9705-3A1EA342AD8A}" type="datetime1">
              <a:rPr lang="en-US" smtClean="0"/>
              <a:t>10/29/2025</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52218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ECC02-1725-49EE-C93B-A4C2C4049458}"/>
              </a:ext>
            </a:extLst>
          </p:cNvPr>
          <p:cNvSpPr/>
          <p:nvPr/>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349240"/>
            <a:ext cx="9043416"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344168"/>
            <a:ext cx="9198864" cy="329184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9F406BC0-1562-42E5-89A2-925CA193C8A6}" type="datetime1">
              <a:rPr lang="en-US" smtClean="0"/>
              <a:t>10/29/2025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8553085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790041" y="5669280"/>
            <a:ext cx="8805672"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3474720"/>
          </a:xfrm>
        </p:spPr>
        <p:txBody>
          <a:bodyPr anchor="ctr">
            <a:normAutofit/>
          </a:bodyPr>
          <a:lstStyle>
            <a:lvl1pPr marL="164592" indent="-164592">
              <a:lnSpc>
                <a:spcPct val="100000"/>
              </a:lnSpc>
              <a:spcBef>
                <a:spcPts val="0"/>
              </a:spcBef>
              <a:buNone/>
              <a:defRPr sz="42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7F376A-778D-45CF-8340-DB03B2DA6A3E}" type="datetime1">
              <a:rPr lang="en-US" smtClean="0"/>
              <a:t>10/29/2025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5651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B9DFF5A-622E-43FE-9EE9-BAAB78AB2046}" type="datetime1">
              <a:rPr lang="en-US" smtClean="0"/>
              <a:t>10/29/2025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05614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F55C09E-FF30-4AA0-A227-171955622259}" type="datetime1">
              <a:rPr lang="en-US" smtClean="0"/>
              <a:t>10/29/2025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43022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7B279FF-407B-4B41-9E69-DE66ED04A328}" type="datetime1">
              <a:rPr lang="en-US" smtClean="0"/>
              <a:t>10/29/2025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65262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803E812-757D-4139-AF81-227C72D4B544}" type="datetime1">
              <a:rPr lang="en-US" smtClean="0"/>
              <a:t>10/29/2025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05086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07D6A7E1-C424-43A5-938A-12DEC0A1D59D}" type="datetime1">
              <a:rPr lang="en-US" smtClean="0"/>
              <a:t>10/29/2025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2397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9" y="557784"/>
            <a:ext cx="6519080" cy="5779007"/>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807C4FC2-B89B-4919-A96B-662A3584681C}" type="datetime1">
              <a:rPr lang="en-US" smtClean="0"/>
              <a:t>10/29/2025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44196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10888473" cy="1133856"/>
          </a:xfrm>
        </p:spPr>
        <p:txBody>
          <a:bodyPr anchor="b">
            <a:normAutofit/>
          </a:bodyPr>
          <a:lstStyle>
            <a:lvl1pPr>
              <a:defRPr sz="6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C24BE51-D660-433D-AABA-154BE028E64E}" type="datetime1">
              <a:rPr lang="en-US" smtClean="0"/>
              <a:t>10/29/2025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3543284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B61F76E-6064-4431-B5C4-29A511725BCF}" type="datetime1">
              <a:rPr lang="en-US" smtClean="0"/>
              <a:t>10/29/2025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2463030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vert="horz" lIns="91440" tIns="45720" rIns="91440" bIns="45720" rtlCol="0" anchor="t">
            <a:normAutofit/>
          </a:bodyPr>
          <a:lstStyle>
            <a:lvl1pPr>
              <a:defRPr lang="en-US" sz="7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vert="horz" lIns="91440" tIns="45720" rIns="91440" bIns="45720" rtlCol="0" anchor="b">
            <a:normAutofit/>
          </a:bodyPr>
          <a:lstStyle>
            <a:lvl1pPr marL="0" indent="0">
              <a:buNone/>
              <a:defRPr lang="en-US" sz="22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CBE73BE-5F1F-40EF-8F67-E3F24D65884D}" type="datetime1">
              <a:rPr lang="en-US" smtClean="0"/>
              <a:t>10/29/2025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3946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vert="horz" lIns="91440" tIns="45720" rIns="91440" bIns="45720" rtlCol="0" anchor="b">
            <a:normAutofit/>
          </a:bodyPr>
          <a:lstStyle>
            <a:lvl1pPr>
              <a:defRPr lang="en-US" sz="7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C868EF1-668D-4AD0-8652-1F3B3622EDC2}" type="datetime1">
              <a:rPr lang="en-US" smtClean="0"/>
              <a:t>10/29/2025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7800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E95609F-9B5B-4E29-8DB1-457A85E01A27}" type="datetime1">
              <a:rPr lang="en-US" smtClean="0"/>
              <a:t>10/29/2025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1315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vert="horz" lIns="91440" tIns="45720" rIns="91440" bIns="45720" rtlCol="0" anchor="b">
            <a:normAutofit/>
          </a:bodyPr>
          <a:lstStyle>
            <a:lvl1pPr>
              <a:defRPr lang="en-US" sz="7400" dirty="0"/>
            </a:lvl1pPr>
          </a:lstStyle>
          <a:p>
            <a:pPr lvl="0"/>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6A0DE37-B9D6-425C-B79B-6C6DFFBD0DA2}" type="datetime1">
              <a:rPr lang="en-US" smtClean="0"/>
              <a:t>10/29/2025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499459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1045B0EE-4023-4E3C-8875-10AA631453CF}" type="datetime1">
              <a:rPr lang="en-US" smtClean="0"/>
              <a:t>10/29/2025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854176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5EE9E671-1C83-40F7-9D33-FE8AAC7F721F}" type="datetime1">
              <a:rPr lang="en-US" smtClean="0"/>
              <a:t>10/29/2025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55385874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49" r:id="rId41"/>
    <p:sldLayoutId id="2147483750" r:id="rId42"/>
    <p:sldLayoutId id="2147483751" r:id="rId43"/>
    <p:sldLayoutId id="2147483752" r:id="rId44"/>
    <p:sldLayoutId id="2147483753" r:id="rId45"/>
    <p:sldLayoutId id="2147483754" r:id="rId46"/>
    <p:sldLayoutId id="2147483755" r:id="rId47"/>
    <p:sldLayoutId id="2147483756" r:id="rId48"/>
    <p:sldLayoutId id="2147483757" r:id="rId4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ff02240@uowm.gr" TargetMode="External"/><Relationship Id="rId2" Type="http://schemas.openxmlformats.org/officeDocument/2006/relationships/hyperlink" Target="mailto:tsalkatidou@yahoo.com" TargetMode="Externa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A27AA6-5BA6-3B80-D850-4EAAF26BBDE1}"/>
              </a:ext>
            </a:extLst>
          </p:cNvPr>
          <p:cNvSpPr>
            <a:spLocks noGrp="1"/>
          </p:cNvSpPr>
          <p:nvPr>
            <p:ph type="ctrTitle"/>
          </p:nvPr>
        </p:nvSpPr>
        <p:spPr>
          <a:xfrm>
            <a:off x="365761" y="4539726"/>
            <a:ext cx="6841864" cy="1913275"/>
          </a:xfrm>
        </p:spPr>
        <p:txBody>
          <a:bodyPr>
            <a:normAutofit fontScale="90000"/>
          </a:bodyPr>
          <a:lstStyle/>
          <a:p>
            <a:pPr algn="ctr"/>
            <a:r>
              <a:rPr lang="el-GR" dirty="0">
                <a:solidFill>
                  <a:schemeClr val="tx2"/>
                </a:solidFill>
              </a:rPr>
              <a:t>ΤΜΗΜΑ ΕΠΙΚΟΙΝΩΝΙΑΣ ΚΑΙ ΨΗΦΙΑΚΩΝ ΜΕΣΩΝ</a:t>
            </a:r>
            <a:br>
              <a:rPr lang="el-GR" dirty="0">
                <a:solidFill>
                  <a:schemeClr val="tx2"/>
                </a:solidFill>
              </a:rPr>
            </a:br>
            <a:r>
              <a:rPr lang="el-GR" dirty="0">
                <a:solidFill>
                  <a:schemeClr val="tx2"/>
                </a:solidFill>
              </a:rPr>
              <a:t>ΠΑΝΕΠΙΣΤΗΜΙΟ ΔΥΤΙΚΗΣ ΜΑΚΕΔΟΝΙΑΣ</a:t>
            </a:r>
            <a:endParaRPr lang="en-US" dirty="0"/>
          </a:p>
        </p:txBody>
      </p:sp>
      <p:sp>
        <p:nvSpPr>
          <p:cNvPr id="12" name="Subtitle 2">
            <a:extLst>
              <a:ext uri="{FF2B5EF4-FFF2-40B4-BE49-F238E27FC236}">
                <a16:creationId xmlns:a16="http://schemas.microsoft.com/office/drawing/2014/main" id="{5E0C23AB-01EE-8DC9-62B9-3EE684716957}"/>
              </a:ext>
            </a:extLst>
          </p:cNvPr>
          <p:cNvSpPr>
            <a:spLocks noGrp="1"/>
          </p:cNvSpPr>
          <p:nvPr>
            <p:ph type="subTitle" idx="1"/>
          </p:nvPr>
        </p:nvSpPr>
        <p:spPr>
          <a:xfrm>
            <a:off x="7078532" y="4539727"/>
            <a:ext cx="4747708" cy="1913276"/>
          </a:xfrm>
        </p:spPr>
        <p:txBody>
          <a:bodyPr>
            <a:normAutofit/>
          </a:bodyPr>
          <a:lstStyle/>
          <a:p>
            <a:pPr algn="r"/>
            <a:r>
              <a:rPr lang="el-GR" sz="2300" dirty="0">
                <a:solidFill>
                  <a:schemeClr val="tx2"/>
                </a:solidFill>
              </a:rPr>
              <a:t>ΕΙΣΑΓΩΓΗ ΣΤΗ ΔΗΜΟΣΙΟΓΡΑΦΙΑ</a:t>
            </a:r>
            <a:br>
              <a:rPr lang="el-GR" sz="2300" dirty="0">
                <a:solidFill>
                  <a:schemeClr val="tx2"/>
                </a:solidFill>
              </a:rPr>
            </a:br>
            <a:r>
              <a:rPr lang="el-GR" sz="2300" dirty="0">
                <a:solidFill>
                  <a:schemeClr val="tx2"/>
                </a:solidFill>
              </a:rPr>
              <a:t>Διδάσκουσα: ΕΛΕΝΗ ΤΣΑΛΚΑΤΙΔΟΥ</a:t>
            </a:r>
            <a:br>
              <a:rPr lang="en-US" sz="2300" dirty="0">
                <a:solidFill>
                  <a:schemeClr val="tx2"/>
                </a:solidFill>
              </a:rPr>
            </a:br>
            <a:r>
              <a:rPr lang="en-US" sz="2300" dirty="0">
                <a:solidFill>
                  <a:schemeClr val="tx2"/>
                </a:solidFill>
                <a:hlinkClick r:id="rId2"/>
              </a:rPr>
              <a:t>tsalkatidou@yahoo.com</a:t>
            </a:r>
            <a:r>
              <a:rPr lang="en-US" sz="2300" dirty="0">
                <a:solidFill>
                  <a:schemeClr val="tx2"/>
                </a:solidFill>
              </a:rPr>
              <a:t>, </a:t>
            </a:r>
            <a:r>
              <a:rPr lang="en-US" sz="2300" dirty="0">
                <a:solidFill>
                  <a:schemeClr val="tx2"/>
                </a:solidFill>
                <a:hlinkClick r:id="rId3"/>
              </a:rPr>
              <a:t>aff02240@uowm.gr</a:t>
            </a:r>
            <a:r>
              <a:rPr lang="en-US" sz="2300" dirty="0">
                <a:solidFill>
                  <a:schemeClr val="tx2"/>
                </a:solidFill>
              </a:rPr>
              <a:t> </a:t>
            </a:r>
            <a:endParaRPr lang="en-US" sz="2300" dirty="0"/>
          </a:p>
        </p:txBody>
      </p:sp>
      <p:pic>
        <p:nvPicPr>
          <p:cNvPr id="5" name="Εικόνα 4" descr="Εικόνα που περιέχει καρτούν, ζωγραφιά, clipart, στιγμιότυπο οθόνης&#10;&#10;Το περιεχόμενο που δημιουργείται από AI ενδέχεται να είναι εσφαλμένο.">
            <a:extLst>
              <a:ext uri="{FF2B5EF4-FFF2-40B4-BE49-F238E27FC236}">
                <a16:creationId xmlns:a16="http://schemas.microsoft.com/office/drawing/2014/main" id="{6DFBB28F-5808-1AC4-E6C9-8951833063A8}"/>
              </a:ext>
            </a:extLst>
          </p:cNvPr>
          <p:cNvPicPr>
            <a:picLocks noChangeAspect="1"/>
          </p:cNvPicPr>
          <p:nvPr/>
        </p:nvPicPr>
        <p:blipFill>
          <a:blip r:embed="rId4">
            <a:extLst>
              <a:ext uri="{28A0092B-C50C-407E-A947-70E740481C1C}">
                <a14:useLocalDpi xmlns:a14="http://schemas.microsoft.com/office/drawing/2010/main" val="0"/>
              </a:ext>
            </a:extLst>
          </a:blip>
          <a:srcRect t="18336" b="8955"/>
          <a:stretch>
            <a:fillRect/>
          </a:stretch>
        </p:blipFill>
        <p:spPr>
          <a:xfrm>
            <a:off x="20" y="11"/>
            <a:ext cx="12191979" cy="4389109"/>
          </a:xfrm>
          <a:prstGeom prst="rect">
            <a:avLst/>
          </a:prstGeom>
          <a:noFill/>
        </p:spPr>
      </p:pic>
    </p:spTree>
    <p:extLst>
      <p:ext uri="{BB962C8B-B14F-4D97-AF65-F5344CB8AC3E}">
        <p14:creationId xmlns:p14="http://schemas.microsoft.com/office/powerpoint/2010/main" val="133748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19200" y="2552453"/>
            <a:ext cx="2458720" cy="5006587"/>
          </a:xfrm>
        </p:spPr>
        <p:txBody>
          <a:bodyPr vert="horz" lIns="91440" tIns="45720" rIns="91440" bIns="45720" rtlCol="0">
            <a:normAutofit/>
          </a:bodyPr>
          <a:lstStyle/>
          <a:p>
            <a:r>
              <a:rPr lang="el-GR" sz="2600" dirty="0">
                <a:solidFill>
                  <a:schemeClr val="bg1"/>
                </a:solidFill>
                <a:latin typeface="Century Gothic" panose="020B0502020202020204" pitchFamily="34" charset="0"/>
              </a:rPr>
              <a:t>Τι πρέπει να περιλαμβάνει μια καλή ειδησεογραφική ιστορία;</a:t>
            </a:r>
            <a:br>
              <a:rPr lang="el-GR" sz="2600" dirty="0">
                <a:solidFill>
                  <a:schemeClr val="bg1"/>
                </a:solidFill>
                <a:latin typeface="Century Gothic" panose="020B0502020202020204" pitchFamily="34" charset="0"/>
              </a:rPr>
            </a:br>
            <a:br>
              <a:rPr lang="el-GR" sz="2600" dirty="0">
                <a:solidFill>
                  <a:schemeClr val="bg1"/>
                </a:solidFill>
                <a:latin typeface="Century Gothic" panose="020B0502020202020204" pitchFamily="34" charset="0"/>
              </a:rPr>
            </a:br>
            <a:endParaRPr lang="en-US" sz="26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155440" y="71120"/>
            <a:ext cx="7863840" cy="6522720"/>
          </a:xfrm>
        </p:spPr>
        <p:txBody>
          <a:bodyPr anchor="ctr">
            <a:noAutofit/>
          </a:bodyPr>
          <a:lstStyle/>
          <a:p>
            <a:pPr algn="just"/>
            <a:r>
              <a:rPr lang="el-GR" sz="2200" b="1" u="sng" dirty="0"/>
              <a:t>Εστίαση</a:t>
            </a:r>
            <a:r>
              <a:rPr lang="el-GR" sz="2200" dirty="0"/>
              <a:t>: Εστίαση είναι η κεντρική ιδέα της είδησης. Όταν ετοιμάζουμε ένα θέμα, είναι σημαντικό να θέτουμε το ερώτημα: ποιο είναι το θέμα της ιστορίας; Τι θα πρέπει να συγκρατήσει το κοινό όταν διαβάζει, ακούει ή παρακολουθεί την είδηση; - Θέμα </a:t>
            </a:r>
            <a:r>
              <a:rPr lang="en-US" sz="2200" dirty="0"/>
              <a:t>vs. </a:t>
            </a:r>
            <a:r>
              <a:rPr lang="el-GR" sz="2200" dirty="0"/>
              <a:t>Εστίαση. [π.χ. χιονοθύελλα – διακοπή ρεύματος]</a:t>
            </a:r>
          </a:p>
          <a:p>
            <a:pPr algn="just"/>
            <a:r>
              <a:rPr lang="el-GR" sz="2200" b="1" u="sng" dirty="0"/>
              <a:t>Ειδησεογραφική αξία</a:t>
            </a:r>
            <a:r>
              <a:rPr lang="el-GR" sz="2200" dirty="0"/>
              <a:t>: [βλ. παραπάνω]</a:t>
            </a:r>
          </a:p>
          <a:p>
            <a:pPr algn="just"/>
            <a:r>
              <a:rPr lang="el-GR" sz="2200" b="1" u="sng" dirty="0"/>
              <a:t>Δεδομένα</a:t>
            </a:r>
            <a:r>
              <a:rPr lang="el-GR" sz="2200" dirty="0"/>
              <a:t>: Επαληθευμένες πληροφορίες σχετικές με την είδηση [π.χ. ώρα διεξαγωγής μιας εκδήλωσης]</a:t>
            </a:r>
          </a:p>
          <a:p>
            <a:pPr algn="just"/>
            <a:r>
              <a:rPr lang="el-GR" sz="2200" b="1" u="sng" dirty="0"/>
              <a:t>Πηγές</a:t>
            </a:r>
            <a:r>
              <a:rPr lang="el-GR" sz="2200" dirty="0"/>
              <a:t>: [βλ. παραπάνω] Όσο περισσότερες, τόσο καλύτερα – Αξιοπιστία των πηγών</a:t>
            </a:r>
          </a:p>
          <a:p>
            <a:endParaRPr lang="el-GR" sz="1950" dirty="0"/>
          </a:p>
        </p:txBody>
      </p:sp>
    </p:spTree>
    <p:extLst>
      <p:ext uri="{BB962C8B-B14F-4D97-AF65-F5344CB8AC3E}">
        <p14:creationId xmlns:p14="http://schemas.microsoft.com/office/powerpoint/2010/main" val="9627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08BC6-9EF4-3DD4-E248-20A61CC6428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F5E03A2F-7290-1F93-39C3-591F722C193D}"/>
              </a:ext>
            </a:extLst>
          </p:cNvPr>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a:extLst>
              <a:ext uri="{FF2B5EF4-FFF2-40B4-BE49-F238E27FC236}">
                <a16:creationId xmlns:a16="http://schemas.microsoft.com/office/drawing/2014/main" id="{F6EE7114-BD75-DB84-BBEB-F1A7DEF248C5}"/>
              </a:ext>
            </a:extLst>
          </p:cNvPr>
          <p:cNvSpPr>
            <a:spLocks noGrp="1"/>
          </p:cNvSpPr>
          <p:nvPr>
            <p:ph type="title"/>
          </p:nvPr>
        </p:nvSpPr>
        <p:spPr>
          <a:xfrm>
            <a:off x="1219200" y="2552453"/>
            <a:ext cx="2458720" cy="5006587"/>
          </a:xfrm>
        </p:spPr>
        <p:txBody>
          <a:bodyPr vert="horz" lIns="91440" tIns="45720" rIns="91440" bIns="45720" rtlCol="0">
            <a:normAutofit/>
          </a:bodyPr>
          <a:lstStyle/>
          <a:p>
            <a:r>
              <a:rPr lang="el-GR" sz="2600" dirty="0">
                <a:solidFill>
                  <a:schemeClr val="bg1"/>
                </a:solidFill>
                <a:latin typeface="Century Gothic" panose="020B0502020202020204" pitchFamily="34" charset="0"/>
              </a:rPr>
              <a:t>Τι πρέπει να περιλαμβάνει μια καλή ειδησεογραφική ιστορία;</a:t>
            </a:r>
            <a:br>
              <a:rPr lang="el-GR" sz="2600" dirty="0">
                <a:solidFill>
                  <a:schemeClr val="bg1"/>
                </a:solidFill>
                <a:latin typeface="Century Gothic" panose="020B0502020202020204" pitchFamily="34" charset="0"/>
              </a:rPr>
            </a:br>
            <a:br>
              <a:rPr lang="el-GR" sz="2600" dirty="0">
                <a:solidFill>
                  <a:schemeClr val="bg1"/>
                </a:solidFill>
                <a:latin typeface="Century Gothic" panose="020B0502020202020204" pitchFamily="34" charset="0"/>
              </a:rPr>
            </a:br>
            <a:endParaRPr lang="en-US" sz="2600" dirty="0">
              <a:solidFill>
                <a:schemeClr val="bg1"/>
              </a:solidFill>
              <a:latin typeface="Century Gothic" panose="020B0502020202020204" pitchFamily="34" charset="0"/>
            </a:endParaRPr>
          </a:p>
        </p:txBody>
      </p:sp>
      <p:sp>
        <p:nvSpPr>
          <p:cNvPr id="19" name="Freeform 11">
            <a:extLst>
              <a:ext uri="{FF2B5EF4-FFF2-40B4-BE49-F238E27FC236}">
                <a16:creationId xmlns:a16="http://schemas.microsoft.com/office/drawing/2014/main" id="{6FB19707-3622-8BF9-1DD2-FE6E61C650D8}"/>
              </a:ext>
            </a:extLst>
          </p:cNvPr>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a:extLst>
              <a:ext uri="{FF2B5EF4-FFF2-40B4-BE49-F238E27FC236}">
                <a16:creationId xmlns:a16="http://schemas.microsoft.com/office/drawing/2014/main" id="{622D59BF-3EF3-79CD-B5BD-397027BBA99E}"/>
              </a:ext>
            </a:extLst>
          </p:cNvPr>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a:extLst>
              <a:ext uri="{FF2B5EF4-FFF2-40B4-BE49-F238E27FC236}">
                <a16:creationId xmlns:a16="http://schemas.microsoft.com/office/drawing/2014/main" id="{A555DA29-1864-F7A0-569C-21DBE1AB3054}"/>
              </a:ext>
            </a:extLst>
          </p:cNvPr>
          <p:cNvSpPr>
            <a:spLocks noGrp="1"/>
          </p:cNvSpPr>
          <p:nvPr>
            <p:ph idx="1"/>
          </p:nvPr>
        </p:nvSpPr>
        <p:spPr>
          <a:xfrm>
            <a:off x="4155440" y="71120"/>
            <a:ext cx="7863840" cy="6522720"/>
          </a:xfrm>
        </p:spPr>
        <p:txBody>
          <a:bodyPr anchor="ctr">
            <a:noAutofit/>
          </a:bodyPr>
          <a:lstStyle/>
          <a:p>
            <a:pPr algn="just"/>
            <a:r>
              <a:rPr lang="el-GR" sz="2400" b="1" u="sng" dirty="0"/>
              <a:t>Σαφήνεια</a:t>
            </a:r>
            <a:r>
              <a:rPr lang="el-GR" sz="2400" dirty="0"/>
              <a:t>: Απλός, σαφής και περιεκτικός λόγος. – Το αντίθετο του συγκεχυμένου, του ασαφούς και του δυσνόητου </a:t>
            </a:r>
          </a:p>
          <a:p>
            <a:pPr algn="just"/>
            <a:r>
              <a:rPr lang="el-GR" sz="2400" b="1" u="sng" dirty="0"/>
              <a:t>Απαντήσεις</a:t>
            </a:r>
            <a:r>
              <a:rPr lang="el-GR" sz="2400" dirty="0"/>
              <a:t>: Πρέπει να απαντάει σε έξι ερωτήσεις: Ποιος, Τι, Πότε, Πού, Γιατί και Πώς</a:t>
            </a:r>
          </a:p>
          <a:p>
            <a:pPr algn="just"/>
            <a:r>
              <a:rPr lang="el-GR" sz="2400" b="1" u="sng" dirty="0"/>
              <a:t>Κοινό</a:t>
            </a:r>
            <a:r>
              <a:rPr lang="el-GR" sz="2400" dirty="0"/>
              <a:t>: Οι ειδήσεις αφορούν πάντα το κοινό (μέγεθος, γεωγραφία, εξειδικευμένα ακροατήρια)</a:t>
            </a:r>
          </a:p>
          <a:p>
            <a:pPr algn="just"/>
            <a:r>
              <a:rPr lang="el-GR" sz="2400" b="1" u="sng" dirty="0"/>
              <a:t>Δεοντολογία</a:t>
            </a:r>
            <a:r>
              <a:rPr lang="el-GR" sz="2400" dirty="0"/>
              <a:t>: Εφαρμογή των κανόνων και αρχών της δημοσιογραφίας</a:t>
            </a:r>
          </a:p>
        </p:txBody>
      </p:sp>
    </p:spTree>
    <p:extLst>
      <p:ext uri="{BB962C8B-B14F-4D97-AF65-F5344CB8AC3E}">
        <p14:creationId xmlns:p14="http://schemas.microsoft.com/office/powerpoint/2010/main" val="216244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98035" y="1871831"/>
            <a:ext cx="2884685" cy="5687209"/>
          </a:xfrm>
        </p:spPr>
        <p:txBody>
          <a:bodyPr vert="horz" lIns="91440" tIns="45720" rIns="91440" bIns="45720" rtlCol="0">
            <a:normAutofit/>
          </a:bodyPr>
          <a:lstStyle/>
          <a:p>
            <a:r>
              <a:rPr lang="en-US" sz="2500" dirty="0">
                <a:solidFill>
                  <a:schemeClr val="bg1"/>
                </a:solidFill>
                <a:latin typeface="Century Gothic" panose="020B0502020202020204" pitchFamily="34" charset="0"/>
              </a:rPr>
              <a:t>Tweet </a:t>
            </a:r>
            <a:r>
              <a:rPr lang="el-GR" sz="2500" dirty="0">
                <a:solidFill>
                  <a:schemeClr val="bg1"/>
                </a:solidFill>
                <a:latin typeface="Century Gothic" panose="020B0502020202020204" pitchFamily="34" charset="0"/>
              </a:rPr>
              <a:t>ειδησεογραφικού μέσου για χιονοθύελλα </a:t>
            </a:r>
            <a:r>
              <a:rPr lang="el-GR" sz="2500">
                <a:solidFill>
                  <a:schemeClr val="bg1"/>
                </a:solidFill>
                <a:latin typeface="Century Gothic" panose="020B0502020202020204" pitchFamily="34" charset="0"/>
              </a:rPr>
              <a:t>στη δυτική </a:t>
            </a:r>
            <a:r>
              <a:rPr lang="el-GR" sz="2500" dirty="0">
                <a:solidFill>
                  <a:schemeClr val="bg1"/>
                </a:solidFill>
                <a:latin typeface="Century Gothic" panose="020B0502020202020204" pitchFamily="34" charset="0"/>
              </a:rPr>
              <a:t>Μακεδονία</a:t>
            </a:r>
            <a:br>
              <a:rPr lang="el-GR" sz="2500" dirty="0">
                <a:solidFill>
                  <a:schemeClr val="bg1"/>
                </a:solidFill>
                <a:latin typeface="Century Gothic" panose="020B0502020202020204" pitchFamily="34" charset="0"/>
              </a:rPr>
            </a:br>
            <a:endParaRPr lang="en-US" sz="25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155440" y="71120"/>
            <a:ext cx="7863840" cy="6522720"/>
          </a:xfrm>
        </p:spPr>
        <p:txBody>
          <a:bodyPr anchor="ctr">
            <a:noAutofit/>
          </a:bodyPr>
          <a:lstStyle/>
          <a:p>
            <a:pPr algn="just"/>
            <a:r>
              <a:rPr lang="el-GR" sz="1950" dirty="0"/>
              <a:t>Η ΔΕΗ αναφέρει πρόβλημα στην Κοζάνη λόγω βλάβης σε καλώδια υψηλής τάσης</a:t>
            </a:r>
            <a:r>
              <a:rPr lang="en-US" sz="1950" dirty="0"/>
              <a:t> </a:t>
            </a:r>
            <a:r>
              <a:rPr lang="el-GR" sz="1950" dirty="0"/>
              <a:t>που προκλήθηκε από τη χιονοθύελλα. Η αποκατάσταση αναμένεται ως τη 1 μ.μ. </a:t>
            </a:r>
            <a:r>
              <a:rPr lang="en-US" sz="1950" dirty="0"/>
              <a:t>#kozanitwra </a:t>
            </a:r>
            <a:r>
              <a:rPr lang="el-GR" sz="1950" dirty="0"/>
              <a:t>(</a:t>
            </a:r>
            <a:r>
              <a:rPr lang="en-US" sz="1950" dirty="0"/>
              <a:t>157 </a:t>
            </a:r>
            <a:r>
              <a:rPr lang="el-GR" sz="1950" dirty="0"/>
              <a:t>χαρακτήρες)</a:t>
            </a:r>
          </a:p>
          <a:p>
            <a:pPr marL="457200" indent="-457200" algn="just">
              <a:buAutoNum type="arabicParenR"/>
            </a:pPr>
            <a:r>
              <a:rPr lang="el-GR" sz="1950" dirty="0"/>
              <a:t>Εστίαση: Διακοπή ρεύματος</a:t>
            </a:r>
          </a:p>
          <a:p>
            <a:pPr marL="457200" indent="-457200" algn="just">
              <a:buAutoNum type="arabicParenR"/>
            </a:pPr>
            <a:r>
              <a:rPr lang="el-GR" sz="1950" dirty="0"/>
              <a:t>Ειδησεογραφική αξία: Επίκαιρη, γεωγραφική εγγύτητα, ασυνήθιστη, συναφής (με τη χιονοθύελλα)</a:t>
            </a:r>
          </a:p>
          <a:p>
            <a:pPr marL="457200" indent="-457200" algn="just">
              <a:buAutoNum type="arabicParenR"/>
            </a:pPr>
            <a:r>
              <a:rPr lang="el-GR" sz="1950" dirty="0"/>
              <a:t>Δεδομένα: Αιτία βλάβης, ώρα αποκατάστασης</a:t>
            </a:r>
          </a:p>
          <a:p>
            <a:pPr marL="457200" indent="-457200" algn="just">
              <a:buAutoNum type="arabicParenR"/>
            </a:pPr>
            <a:r>
              <a:rPr lang="el-GR" sz="1950" dirty="0"/>
              <a:t>Πηγές: ΔΕΗ</a:t>
            </a:r>
          </a:p>
          <a:p>
            <a:pPr marL="457200" indent="-457200" algn="just">
              <a:buAutoNum type="arabicParenR"/>
            </a:pPr>
            <a:r>
              <a:rPr lang="el-GR" sz="1950" dirty="0"/>
              <a:t>Σαφήνεια: Απλή διατύπωση</a:t>
            </a:r>
          </a:p>
          <a:p>
            <a:pPr marL="457200" indent="-457200" algn="just">
              <a:buAutoNum type="arabicParenR"/>
            </a:pPr>
            <a:r>
              <a:rPr lang="el-GR" sz="1950" dirty="0"/>
              <a:t>Απαντήσεις: Σχετικά με το είδος του προβλήματος και τον χρόνο επίλυσής του</a:t>
            </a:r>
          </a:p>
          <a:p>
            <a:pPr marL="457200" indent="-457200" algn="just">
              <a:buAutoNum type="arabicParenR"/>
            </a:pPr>
            <a:r>
              <a:rPr lang="el-GR" sz="1950" dirty="0"/>
              <a:t>Κοινό: Κάτοικοι της Κοζάνης και ΠΔΜ</a:t>
            </a:r>
          </a:p>
          <a:p>
            <a:pPr marL="457200" indent="-457200" algn="just">
              <a:buAutoNum type="arabicParenR"/>
            </a:pPr>
            <a:r>
              <a:rPr lang="el-GR" sz="1950" dirty="0"/>
              <a:t>Δεοντολογία: Πηγές</a:t>
            </a:r>
          </a:p>
        </p:txBody>
      </p:sp>
    </p:spTree>
    <p:extLst>
      <p:ext uri="{BB962C8B-B14F-4D97-AF65-F5344CB8AC3E}">
        <p14:creationId xmlns:p14="http://schemas.microsoft.com/office/powerpoint/2010/main" val="1355830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56FC18-75FF-24D9-BA5E-429FE3E493CC}"/>
              </a:ext>
            </a:extLst>
          </p:cNvPr>
          <p:cNvSpPr>
            <a:spLocks noGrp="1"/>
          </p:cNvSpPr>
          <p:nvPr>
            <p:ph type="title"/>
          </p:nvPr>
        </p:nvSpPr>
        <p:spPr>
          <a:xfrm>
            <a:off x="612648" y="548640"/>
            <a:ext cx="10653578" cy="796066"/>
          </a:xfrm>
        </p:spPr>
        <p:txBody>
          <a:bodyPr/>
          <a:lstStyle/>
          <a:p>
            <a:pPr algn="ctr"/>
            <a:r>
              <a:rPr lang="el-GR" dirty="0">
                <a:latin typeface="Times New Roman" panose="02020603050405020304" pitchFamily="18" charset="0"/>
                <a:cs typeface="Times New Roman" panose="02020603050405020304" pitchFamily="18" charset="0"/>
              </a:rPr>
              <a:t>Βασικές τεχνικές συγγραφής της είδησης</a:t>
            </a:r>
            <a:endParaRPr lang="el-GR" dirty="0"/>
          </a:p>
        </p:txBody>
      </p:sp>
      <p:sp>
        <p:nvSpPr>
          <p:cNvPr id="3" name="Θέση περιεχομένου 2">
            <a:extLst>
              <a:ext uri="{FF2B5EF4-FFF2-40B4-BE49-F238E27FC236}">
                <a16:creationId xmlns:a16="http://schemas.microsoft.com/office/drawing/2014/main" id="{9A4BEE59-EA2B-B4D7-70B3-88BAD822A576}"/>
              </a:ext>
            </a:extLst>
          </p:cNvPr>
          <p:cNvSpPr>
            <a:spLocks noGrp="1"/>
          </p:cNvSpPr>
          <p:nvPr>
            <p:ph idx="1"/>
          </p:nvPr>
        </p:nvSpPr>
        <p:spPr/>
        <p:txBody>
          <a:bodyPr>
            <a:normAutofit fontScale="92500" lnSpcReduction="20000"/>
          </a:bodyPr>
          <a:lstStyle/>
          <a:p>
            <a:pPr algn="just"/>
            <a:r>
              <a:rPr lang="el-GR" sz="2200" dirty="0"/>
              <a:t>Πριν από τα τέλη του 19ου αιώνα, οι </a:t>
            </a:r>
            <a:r>
              <a:rPr lang="el-GR" sz="2200" dirty="0" err="1"/>
              <a:t>ρεπόρτερς</a:t>
            </a:r>
            <a:r>
              <a:rPr lang="el-GR" sz="2200" dirty="0"/>
              <a:t> έγραφαν τις ειδήσεις τους σύμφωνα με τη χρονολογική σειρά των γεγονότων</a:t>
            </a:r>
          </a:p>
          <a:p>
            <a:pPr algn="just"/>
            <a:r>
              <a:rPr lang="el-GR" sz="2200" u="sng" dirty="0"/>
              <a:t>παράδειγμα</a:t>
            </a:r>
            <a:r>
              <a:rPr lang="el-GR" sz="2200" dirty="0"/>
              <a:t>: «Κατά την </a:t>
            </a:r>
            <a:r>
              <a:rPr lang="el-GR" sz="2200" dirty="0" err="1"/>
              <a:t>χθεσινήν</a:t>
            </a:r>
            <a:r>
              <a:rPr lang="el-GR" sz="2200" dirty="0"/>
              <a:t> </a:t>
            </a:r>
            <a:r>
              <a:rPr lang="el-GR" sz="2200" dirty="0" err="1"/>
              <a:t>συνεδρίασην</a:t>
            </a:r>
            <a:r>
              <a:rPr lang="el-GR" sz="2200" dirty="0"/>
              <a:t> της Βουλής πρώτος έλαβε τον </a:t>
            </a:r>
            <a:r>
              <a:rPr lang="el-GR" sz="2200" dirty="0" err="1"/>
              <a:t>λόγον</a:t>
            </a:r>
            <a:r>
              <a:rPr lang="el-GR" sz="2200" dirty="0"/>
              <a:t> ο βουλευτής της μειοψηφίας τάδε, ο οποίος εξαπέλυσε </a:t>
            </a:r>
            <a:r>
              <a:rPr lang="el-GR" sz="2200" dirty="0" err="1"/>
              <a:t>επίθεσιν</a:t>
            </a:r>
            <a:r>
              <a:rPr lang="el-GR" sz="2200" dirty="0"/>
              <a:t> κατά της κυβερνήσεως…», ώσπου στην τελευταία παράγραφο περιγράφεται η ψηφοφορία επί θέματος εμπιστοσύνης και αναγγέλλεται η… ανατροπή της κυβέρνησης</a:t>
            </a:r>
          </a:p>
          <a:p>
            <a:pPr algn="just"/>
            <a:r>
              <a:rPr lang="el-GR" sz="2200" dirty="0"/>
              <a:t>Όταν το 1880 το τηλεγράφημα μπήκε στην υπηρεσία της δημοσιογραφίας, τότε το πρόβλημα του LEAD (αρχή της είδησης) λύθηκε με τη λεγόμενη ειδησεογραφική περίληψη (SUMMARY LEAD). Επειδή το τηλεγράφημα στοίχιζε τότε ένα σωρό λεφτά, ο ρεπόρτερ έδινε αμέσως την ουσία της είδησης σε πολύ λίγες λέξεις</a:t>
            </a:r>
          </a:p>
          <a:p>
            <a:pPr algn="just"/>
            <a:r>
              <a:rPr lang="el-GR" sz="2200" dirty="0"/>
              <a:t>Η πρώτη παράγραφος περιείχε το μήνυμα και ακολουθούσαν οι άλλες παράγραφοι με τις λεπτομέρειες. Η είδηση, δηλαδή, έπαιρνε τη μορφή, που ονομάστηκε «αναστραμμένη πυραμίδα» (</a:t>
            </a:r>
            <a:r>
              <a:rPr lang="el-GR" sz="2200" dirty="0" err="1"/>
              <a:t>Πασαλάρης</a:t>
            </a:r>
            <a:r>
              <a:rPr lang="el-GR" sz="2200" dirty="0"/>
              <a:t>, 1984)</a:t>
            </a:r>
          </a:p>
        </p:txBody>
      </p:sp>
    </p:spTree>
    <p:extLst>
      <p:ext uri="{BB962C8B-B14F-4D97-AF65-F5344CB8AC3E}">
        <p14:creationId xmlns:p14="http://schemas.microsoft.com/office/powerpoint/2010/main" val="152141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122270-57DE-5BBA-318D-F26D52DFDD5F}"/>
              </a:ext>
            </a:extLst>
          </p:cNvPr>
          <p:cNvSpPr>
            <a:spLocks noGrp="1"/>
          </p:cNvSpPr>
          <p:nvPr>
            <p:ph type="title"/>
          </p:nvPr>
        </p:nvSpPr>
        <p:spPr>
          <a:xfrm>
            <a:off x="614677" y="877456"/>
            <a:ext cx="4142232" cy="1747410"/>
          </a:xfrm>
        </p:spPr>
        <p:txBody>
          <a:bodyPr anchor="t">
            <a:noAutofit/>
          </a:bodyPr>
          <a:lstStyle/>
          <a:p>
            <a:r>
              <a:rPr lang="el-GR" sz="4000" dirty="0">
                <a:latin typeface="Times New Roman" panose="02020603050405020304" pitchFamily="18" charset="0"/>
                <a:cs typeface="Times New Roman" panose="02020603050405020304" pitchFamily="18" charset="0"/>
              </a:rPr>
              <a:t>Βασικές τεχνικές συγγραφής της είδησης</a:t>
            </a:r>
            <a:endParaRPr lang="en-US" sz="40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0018394F-5436-8D58-89C9-BA4468B9B5EC}"/>
              </a:ext>
            </a:extLst>
          </p:cNvPr>
          <p:cNvSpPr>
            <a:spLocks noGrp="1"/>
          </p:cNvSpPr>
          <p:nvPr>
            <p:ph sz="quarter" idx="13"/>
          </p:nvPr>
        </p:nvSpPr>
        <p:spPr>
          <a:xfrm>
            <a:off x="5522913" y="877456"/>
            <a:ext cx="6159500" cy="5534102"/>
          </a:xfrm>
        </p:spPr>
        <p:txBody>
          <a:bodyPr>
            <a:noAutofit/>
          </a:bodyPr>
          <a:lstStyle/>
          <a:p>
            <a:pPr marL="0" indent="0" algn="just">
              <a:lnSpc>
                <a:spcPct val="110000"/>
              </a:lnSpc>
              <a:buNone/>
            </a:pPr>
            <a:r>
              <a:rPr lang="el-GR" dirty="0">
                <a:latin typeface="Times New Roman" panose="02020603050405020304" pitchFamily="18" charset="0"/>
                <a:cs typeface="Times New Roman" panose="02020603050405020304" pitchFamily="18" charset="0"/>
              </a:rPr>
              <a:t>1. </a:t>
            </a:r>
            <a:r>
              <a:rPr lang="el-GR" b="1" dirty="0">
                <a:latin typeface="Times New Roman" panose="02020603050405020304" pitchFamily="18" charset="0"/>
                <a:cs typeface="Times New Roman" panose="02020603050405020304" pitchFamily="18" charset="0"/>
              </a:rPr>
              <a:t>Ανεστραμμένη πυραμίδα </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inverted pyramid)</a:t>
            </a:r>
            <a:r>
              <a:rPr lang="el-GR"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Δομή</a:t>
            </a:r>
            <a:r>
              <a:rPr lang="el-GR" dirty="0">
                <a:latin typeface="Times New Roman" panose="02020603050405020304" pitchFamily="18" charset="0"/>
                <a:cs typeface="Times New Roman" panose="02020603050405020304" pitchFamily="18" charset="0"/>
              </a:rPr>
              <a:t> άρθρου κατά την οποία οι πιο σημαντικές πληροφορίες τοποθετούνται στην αρχή (κορυφή) και οι λιγότερο σημαντικές ακολουθούν στις επόμενες παραγράφους</a:t>
            </a:r>
          </a:p>
          <a:p>
            <a:pPr marL="0" indent="0" algn="just">
              <a:lnSpc>
                <a:spcPct val="110000"/>
              </a:lnSpc>
              <a:buNone/>
            </a:pPr>
            <a:r>
              <a:rPr lang="el-GR" dirty="0">
                <a:latin typeface="Times New Roman" panose="02020603050405020304" pitchFamily="18" charset="0"/>
                <a:cs typeface="Times New Roman" panose="02020603050405020304" pitchFamily="18" charset="0"/>
              </a:rPr>
              <a:t>2. </a:t>
            </a:r>
            <a:r>
              <a:rPr lang="el-GR" b="1" dirty="0">
                <a:latin typeface="Times New Roman" panose="02020603050405020304" pitchFamily="18" charset="0"/>
                <a:cs typeface="Times New Roman" panose="02020603050405020304" pitchFamily="18" charset="0"/>
              </a:rPr>
              <a:t>Εισαγωγική παράγραφος </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lead)</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Τα 5W + 1H (</a:t>
            </a:r>
            <a:r>
              <a:rPr lang="el-GR" dirty="0" err="1">
                <a:latin typeface="Times New Roman" panose="02020603050405020304" pitchFamily="18" charset="0"/>
                <a:cs typeface="Times New Roman" panose="02020603050405020304" pitchFamily="18" charset="0"/>
              </a:rPr>
              <a:t>Who</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What, </a:t>
            </a:r>
            <a:r>
              <a:rPr lang="el-GR" dirty="0" err="1">
                <a:latin typeface="Times New Roman" panose="02020603050405020304" pitchFamily="18" charset="0"/>
                <a:cs typeface="Times New Roman" panose="02020603050405020304" pitchFamily="18" charset="0"/>
              </a:rPr>
              <a:t>Where</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When</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Why</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How</a:t>
            </a:r>
            <a:r>
              <a:rPr lang="el-GR" dirty="0">
                <a:latin typeface="Times New Roman" panose="02020603050405020304" pitchFamily="18" charset="0"/>
                <a:cs typeface="Times New Roman" panose="02020603050405020304" pitchFamily="18" charset="0"/>
              </a:rPr>
              <a:t> ή Ποιος, Έκανε Τι, Πού, Πότε, Γιατί, Πώς)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Η εισαγωγική παράγραφος πρέπει να απαντά σε αυτές τις βασικές ερωτήσεις.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 έκταση του </a:t>
            </a:r>
            <a:r>
              <a:rPr lang="en-US" dirty="0">
                <a:latin typeface="Times New Roman" panose="02020603050405020304" pitchFamily="18" charset="0"/>
                <a:cs typeface="Times New Roman" panose="02020603050405020304" pitchFamily="18" charset="0"/>
              </a:rPr>
              <a:t>lead </a:t>
            </a:r>
            <a:r>
              <a:rPr lang="el-GR" dirty="0">
                <a:latin typeface="Times New Roman" panose="02020603050405020304" pitchFamily="18" charset="0"/>
                <a:cs typeface="Times New Roman" panose="02020603050405020304" pitchFamily="18" charset="0"/>
              </a:rPr>
              <a:t>είναι περίπου 30 λέξεις</a:t>
            </a:r>
          </a:p>
          <a:p>
            <a:pPr marL="0" indent="0" algn="just">
              <a:lnSpc>
                <a:spcPct val="110000"/>
              </a:lnSpc>
              <a:buNone/>
            </a:pPr>
            <a:r>
              <a:rPr lang="el-GR" dirty="0">
                <a:latin typeface="Times New Roman" panose="02020603050405020304" pitchFamily="18" charset="0"/>
                <a:cs typeface="Times New Roman" panose="02020603050405020304" pitchFamily="18" charset="0"/>
              </a:rPr>
              <a:t>3. </a:t>
            </a:r>
            <a:r>
              <a:rPr lang="el-GR" b="1" dirty="0">
                <a:latin typeface="Times New Roman" panose="02020603050405020304" pitchFamily="18" charset="0"/>
                <a:cs typeface="Times New Roman" panose="02020603050405020304" pitchFamily="18" charset="0"/>
              </a:rPr>
              <a:t>Σαφήνεια, ακρίβεια, απλή γλώσσα</a:t>
            </a:r>
            <a:r>
              <a:rPr lang="el-GR" dirty="0">
                <a:latin typeface="Times New Roman" panose="02020603050405020304" pitchFamily="18" charset="0"/>
                <a:cs typeface="Times New Roman" panose="02020603050405020304" pitchFamily="18" charset="0"/>
              </a:rPr>
              <a:t>. Οι δημοσιογράφοι πρέπει να γράφουν με τρόπο που να είναι άμεσα κατανοητός.</a:t>
            </a:r>
          </a:p>
          <a:p>
            <a:pPr marL="0" indent="0" algn="just">
              <a:lnSpc>
                <a:spcPct val="110000"/>
              </a:lnSpc>
              <a:buNone/>
            </a:pPr>
            <a:r>
              <a:rPr lang="el-GR" dirty="0">
                <a:latin typeface="Times New Roman" panose="02020603050405020304" pitchFamily="18" charset="0"/>
                <a:cs typeface="Times New Roman" panose="02020603050405020304" pitchFamily="18" charset="0"/>
              </a:rPr>
              <a:t>4. </a:t>
            </a:r>
            <a:r>
              <a:rPr lang="el-GR" b="1" dirty="0">
                <a:latin typeface="Times New Roman" panose="02020603050405020304" pitchFamily="18" charset="0"/>
                <a:cs typeface="Times New Roman" panose="02020603050405020304" pitchFamily="18" charset="0"/>
              </a:rPr>
              <a:t>Χρήση παραθέσεων (</a:t>
            </a:r>
            <a:r>
              <a:rPr lang="el-GR" b="1" dirty="0" err="1">
                <a:latin typeface="Times New Roman" panose="02020603050405020304" pitchFamily="18" charset="0"/>
                <a:cs typeface="Times New Roman" panose="02020603050405020304" pitchFamily="18" charset="0"/>
              </a:rPr>
              <a:t>Quotes</a:t>
            </a:r>
            <a:r>
              <a:rPr lang="el-GR" dirty="0">
                <a:latin typeface="Times New Roman" panose="02020603050405020304" pitchFamily="18" charset="0"/>
                <a:cs typeface="Times New Roman" panose="02020603050405020304" pitchFamily="18" charset="0"/>
              </a:rPr>
              <a:t>). Οι παραθέσεις μπορούν να προσθέσουν αυθεντικότητα και να εμπλουτίσουν την πληροφόρηση</a:t>
            </a:r>
          </a:p>
        </p:txBody>
      </p:sp>
    </p:spTree>
    <p:extLst>
      <p:ext uri="{BB962C8B-B14F-4D97-AF65-F5344CB8AC3E}">
        <p14:creationId xmlns:p14="http://schemas.microsoft.com/office/powerpoint/2010/main" val="37535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81589" y="131426"/>
            <a:ext cx="3667039" cy="1289869"/>
          </a:xfrm>
        </p:spPr>
        <p:txBody>
          <a:bodyPr vert="horz" lIns="91440" tIns="45720" rIns="91440" bIns="45720" rtlCol="0" anchor="ctr">
            <a:noAutofit/>
          </a:bodyPr>
          <a:lstStyle/>
          <a:p>
            <a:pPr marL="0" marR="0" algn="ctr">
              <a:lnSpc>
                <a:spcPct val="140000"/>
              </a:lnSpc>
              <a:spcBef>
                <a:spcPts val="0"/>
              </a:spcBef>
              <a:spcAft>
                <a:spcPts val="800"/>
              </a:spcAft>
            </a:pPr>
            <a:r>
              <a:rPr lang="el-GR" sz="2200" dirty="0">
                <a:effectLst/>
                <a:latin typeface="Times New Roman" panose="02020603050405020304" pitchFamily="18" charset="0"/>
                <a:ea typeface="Calibri" panose="020F0502020204030204" pitchFamily="34" charset="0"/>
                <a:cs typeface="Times New Roman" panose="02020603050405020304" pitchFamily="18" charset="0"/>
              </a:rPr>
              <a:t>Ανεστραμμένη Πυραμίδα &amp;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Lead</a:t>
            </a:r>
          </a:p>
        </p:txBody>
      </p:sp>
      <p:sp>
        <p:nvSpPr>
          <p:cNvPr id="56" name="Rectangle 47"/>
          <p:cNvSpPr>
            <a:spLocks noGrp="1" noRot="1" noChangeAspect="1" noMove="1" noResize="1" noEditPoints="1" noAdjustHandles="1" noChangeArrowheads="1" noChangeShapeType="1" noTextEdit="1"/>
          </p:cNvSpPr>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ounded Rectangle 20"/>
          <p:cNvSpPr>
            <a:spLocks noGrp="1" noRot="1" noChangeAspect="1" noMove="1" noResize="1" noEditPoints="1" noAdjustHandles="1" noChangeArrowheads="1" noChangeShapeType="1" noTextEdit="1"/>
          </p:cNvSpPr>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7623313" y="1371603"/>
            <a:ext cx="4445041" cy="5193099"/>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40000"/>
              </a:lnSpc>
              <a:spcBef>
                <a:spcPts val="0"/>
              </a:spcBef>
              <a:spcAft>
                <a:spcPts val="0"/>
              </a:spcAft>
              <a:buClrTx/>
              <a:buSzTx/>
              <a:buFont typeface="Courier New" panose="02070309020205020404" pitchFamily="49" charset="0"/>
              <a:buChar char="o"/>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Αρχίζει από το πιο σημαντικό και προχωρεί στο λιγότερο σημαντικό </a:t>
            </a:r>
          </a:p>
          <a:p>
            <a:pPr marL="342900" marR="0" lvl="0" indent="-342900" algn="just" defTabSz="914400" rtl="0" eaLnBrk="1" fontAlgn="auto" latinLnBrk="0" hangingPunct="1">
              <a:lnSpc>
                <a:spcPct val="140000"/>
              </a:lnSpc>
              <a:spcBef>
                <a:spcPts val="0"/>
              </a:spcBef>
              <a:spcAft>
                <a:spcPts val="0"/>
              </a:spcAft>
              <a:buClrTx/>
              <a:buSzTx/>
              <a:buFont typeface="Courier New" panose="02070309020205020404" pitchFamily="49" charset="0"/>
              <a:buChar char="o"/>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Η πρώτη παράγραφος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lead)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περιλαμβάνει τις πιο σημαντικές πληροφορίες (5</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Ws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&amp; H)</a:t>
            </a:r>
          </a:p>
          <a:p>
            <a:pPr marL="342900" marR="0" lvl="0" indent="-342900" algn="just" defTabSz="914400" rtl="0" eaLnBrk="1" fontAlgn="auto" latinLnBrk="0" hangingPunct="1">
              <a:lnSpc>
                <a:spcPct val="140000"/>
              </a:lnSpc>
              <a:spcBef>
                <a:spcPts val="0"/>
              </a:spcBef>
              <a:spcAft>
                <a:spcPts val="0"/>
              </a:spcAft>
              <a:buClrTx/>
              <a:buSzTx/>
              <a:buFont typeface="Courier New" panose="02070309020205020404" pitchFamily="49" charset="0"/>
              <a:buChar char="o"/>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Οι επόμενες παράγραφοι παρουσιάζουν πρόσθετες σημαντικές πληροφορίες</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40000"/>
              </a:lnSpc>
              <a:spcBef>
                <a:spcPts val="0"/>
              </a:spcBef>
              <a:spcAft>
                <a:spcPts val="0"/>
              </a:spcAft>
              <a:buClrTx/>
              <a:buSzTx/>
              <a:buFont typeface="Courier New" panose="02070309020205020404" pitchFamily="49" charset="0"/>
              <a:buChar char="o"/>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Οι τελευταίες παράγραφοι</a:t>
            </a:r>
            <a:r>
              <a:rPr kumimoji="0" lang="en-US" sz="20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παρουσιάζουν τις λιγότερο σημαντικές πληροφορίες</a:t>
            </a:r>
            <a:r>
              <a:rPr lang="el-GR" sz="2000" dirty="0">
                <a:solidFill>
                  <a:prstClr val="black"/>
                </a:solidFill>
                <a:latin typeface="Times New Roman" panose="02020603050405020304" pitchFamily="18" charset="0"/>
                <a:cs typeface="Times New Roman" panose="02020603050405020304" pitchFamily="18" charset="0"/>
              </a:rPr>
              <a:t> και μπορούν να κοπούν</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40000"/>
              </a:lnSpc>
              <a:spcBef>
                <a:spcPts val="0"/>
              </a:spcBef>
              <a:spcAft>
                <a:spcPts val="0"/>
              </a:spcAft>
              <a:buClrTx/>
              <a:buSzTx/>
              <a:buFont typeface="Courier New" panose="02070309020205020404" pitchFamily="49" charset="0"/>
              <a:buChar char="o"/>
              <a:tabLst/>
              <a:defRPr/>
            </a:pPr>
            <a:endParaRPr kumimoji="0" lang="el-GR"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4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4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t>
            </a:r>
            <a:endPar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pic>
        <p:nvPicPr>
          <p:cNvPr id="4" name="Εικόνα 3"/>
          <p:cNvPicPr>
            <a:picLocks noChangeAspect="1"/>
          </p:cNvPicPr>
          <p:nvPr/>
        </p:nvPicPr>
        <p:blipFill>
          <a:blip r:embed="rId2"/>
          <a:stretch>
            <a:fillRect/>
          </a:stretch>
        </p:blipFill>
        <p:spPr>
          <a:xfrm>
            <a:off x="646043" y="775250"/>
            <a:ext cx="6261366" cy="5486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87E0A2DD-D18E-582B-41A0-74814E39A170}"/>
              </a:ext>
            </a:extLst>
          </p:cNvPr>
          <p:cNvPicPr>
            <a:picLocks noGrp="1" noChangeAspect="1"/>
          </p:cNvPicPr>
          <p:nvPr>
            <p:ph idx="1"/>
          </p:nvPr>
        </p:nvPicPr>
        <p:blipFill>
          <a:blip r:embed="rId2"/>
          <a:stretch>
            <a:fillRect/>
          </a:stretch>
        </p:blipFill>
        <p:spPr>
          <a:xfrm>
            <a:off x="2397760" y="133172"/>
            <a:ext cx="7843519" cy="6643548"/>
          </a:xfrm>
          <a:prstGeom prst="rect">
            <a:avLst/>
          </a:prstGeom>
        </p:spPr>
      </p:pic>
    </p:spTree>
    <p:extLst>
      <p:ext uri="{BB962C8B-B14F-4D97-AF65-F5344CB8AC3E}">
        <p14:creationId xmlns:p14="http://schemas.microsoft.com/office/powerpoint/2010/main" val="1412109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52080" y="111760"/>
            <a:ext cx="4106709" cy="609600"/>
          </a:xfrm>
        </p:spPr>
        <p:txBody>
          <a:bodyPr vert="horz" lIns="91440" tIns="45720" rIns="91440" bIns="45720" rtlCol="0" anchor="ctr">
            <a:noAutofit/>
          </a:bodyPr>
          <a:lstStyle/>
          <a:p>
            <a:pPr marL="0" marR="0" algn="ctr">
              <a:lnSpc>
                <a:spcPct val="140000"/>
              </a:lnSpc>
              <a:spcBef>
                <a:spcPts val="0"/>
              </a:spcBef>
              <a:spcAft>
                <a:spcPts val="800"/>
              </a:spcAft>
            </a:pPr>
            <a:r>
              <a:rPr lang="el-GR" sz="2400" dirty="0">
                <a:effectLst/>
                <a:latin typeface="Century Gothic" panose="020B0502020202020204" pitchFamily="34" charset="0"/>
                <a:ea typeface="Calibri" panose="020F0502020204030204" pitchFamily="34" charset="0"/>
                <a:cs typeface="Times New Roman" panose="02020603050405020304" pitchFamily="18" charset="0"/>
              </a:rPr>
              <a:t>Το </a:t>
            </a:r>
            <a:r>
              <a:rPr lang="en-US" sz="2400" dirty="0">
                <a:effectLst/>
                <a:latin typeface="Century Gothic" panose="020B0502020202020204" pitchFamily="34" charset="0"/>
                <a:ea typeface="Calibri" panose="020F0502020204030204" pitchFamily="34" charset="0"/>
                <a:cs typeface="Times New Roman" panose="02020603050405020304" pitchFamily="18" charset="0"/>
              </a:rPr>
              <a:t>Lead</a:t>
            </a:r>
          </a:p>
        </p:txBody>
      </p:sp>
      <p:sp>
        <p:nvSpPr>
          <p:cNvPr id="56" name="Rectangle 47"/>
          <p:cNvSpPr>
            <a:spLocks noGrp="1" noRot="1" noChangeAspect="1" noMove="1" noResize="1" noEditPoints="1" noAdjustHandles="1" noChangeArrowheads="1" noChangeShapeType="1" noTextEdit="1"/>
          </p:cNvSpPr>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ounded Rectangle 20"/>
          <p:cNvSpPr>
            <a:spLocks noGrp="1" noRot="1" noChangeAspect="1" noMove="1" noResize="1" noEditPoints="1" noAdjustHandles="1" noChangeArrowheads="1" noChangeShapeType="1" noTextEdit="1"/>
          </p:cNvSpPr>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l-GR" sz="1800" b="0" i="0" u="none" strike="noStrike" kern="1200" cap="none" spc="0" normalizeH="0" baseline="0" noProof="0">
                <a:ln>
                  <a:noFill/>
                </a:ln>
                <a:solidFill>
                  <a:prstClr val="white"/>
                </a:solidFill>
                <a:effectLst/>
                <a:uLnTx/>
                <a:uFillTx/>
                <a:latin typeface="Calibri" panose="020F0502020204030204"/>
                <a:ea typeface="+mn-ea"/>
                <a:cs typeface="+mn-cs"/>
              </a:rPr>
              <a:t>Προκειμένου να είναι σίγουρος ότι οι παραδόσεις του θα φτάσουν εγκαίρως για τα Χριστούγεννα, ο Άγιος Βασίλης ψάχνει να προσλάβει 300 προσωρινά ξωτικά την εβδομάδα πριν από τα Χριστούγεννα για να βοηθήσει με τη διανομή του δώρου σε όλο τον κόσμο στις εγκαταστάσεις του στον Βόρειο Πόλο.</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7613154" y="782320"/>
            <a:ext cx="4578846" cy="5842000"/>
          </a:xfrm>
          <a:prstGeom prst="rect">
            <a:avLst/>
          </a:prstGeom>
        </p:spPr>
        <p:txBody>
          <a:bodyPr vert="horz" lIns="91440" tIns="45720" rIns="91440" bIns="45720" rtlCol="0">
            <a:noAutofit/>
          </a:bodyPr>
          <a:lstStyle/>
          <a:p>
            <a:pPr lvl="0">
              <a:lnSpc>
                <a:spcPct val="140000"/>
              </a:lnSpc>
              <a:defRPr/>
            </a:pPr>
            <a:r>
              <a:rPr lang="el-GR" sz="1700" dirty="0">
                <a:solidFill>
                  <a:prstClr val="black"/>
                </a:solidFill>
                <a:latin typeface="Century Gothic" panose="020B0502020202020204" pitchFamily="34" charset="0"/>
              </a:rPr>
              <a:t>Το </a:t>
            </a:r>
            <a:r>
              <a:rPr lang="el-GR" sz="1700" dirty="0" err="1">
                <a:solidFill>
                  <a:prstClr val="black"/>
                </a:solidFill>
                <a:latin typeface="Century Gothic" panose="020B0502020202020204" pitchFamily="34" charset="0"/>
              </a:rPr>
              <a:t>lead</a:t>
            </a:r>
            <a:r>
              <a:rPr lang="el-GR" sz="1700" dirty="0">
                <a:solidFill>
                  <a:prstClr val="black"/>
                </a:solidFill>
                <a:latin typeface="Century Gothic" panose="020B0502020202020204" pitchFamily="34" charset="0"/>
              </a:rPr>
              <a:t> είναι η εισαγωγική παράγραφος ενός δημοσιογραφικού κειμένου, η οποία μας αποκαλύπτει τις βασικές πληροφορίες που χρειάζεται να ξέρουμε για την είδηση. </a:t>
            </a:r>
          </a:p>
          <a:p>
            <a:pPr lvl="0">
              <a:lnSpc>
                <a:spcPct val="140000"/>
              </a:lnSpc>
              <a:defRPr/>
            </a:pPr>
            <a:r>
              <a:rPr lang="el-GR" sz="1700" dirty="0">
                <a:solidFill>
                  <a:prstClr val="black"/>
                </a:solidFill>
                <a:latin typeface="Century Gothic" panose="020B0502020202020204" pitchFamily="34" charset="0"/>
              </a:rPr>
              <a:t>Συνήθως πρόκειται για μία ή δύο </a:t>
            </a:r>
            <a:endParaRPr lang="en-US" sz="1700" dirty="0">
              <a:solidFill>
                <a:prstClr val="black"/>
              </a:solidFill>
              <a:latin typeface="Century Gothic" panose="020B0502020202020204" pitchFamily="34" charset="0"/>
            </a:endParaRPr>
          </a:p>
          <a:p>
            <a:pPr lvl="0">
              <a:lnSpc>
                <a:spcPct val="140000"/>
              </a:lnSpc>
              <a:defRPr/>
            </a:pPr>
            <a:endParaRPr lang="en-US" sz="1700">
              <a:solidFill>
                <a:prstClr val="black"/>
              </a:solidFill>
              <a:latin typeface="Century Gothic" panose="020B0502020202020204" pitchFamily="34" charset="0"/>
            </a:endParaRPr>
          </a:p>
          <a:p>
            <a:pPr lvl="0">
              <a:lnSpc>
                <a:spcPct val="140000"/>
              </a:lnSpc>
              <a:defRPr/>
            </a:pPr>
            <a:r>
              <a:rPr lang="el-GR" sz="1700">
                <a:solidFill>
                  <a:prstClr val="black"/>
                </a:solidFill>
                <a:latin typeface="Century Gothic" panose="020B0502020202020204" pitchFamily="34" charset="0"/>
              </a:rPr>
              <a:t>Το </a:t>
            </a:r>
            <a:r>
              <a:rPr lang="el-GR" sz="1700" dirty="0" err="1">
                <a:solidFill>
                  <a:prstClr val="black"/>
                </a:solidFill>
                <a:latin typeface="Century Gothic" panose="020B0502020202020204" pitchFamily="34" charset="0"/>
              </a:rPr>
              <a:t>lead</a:t>
            </a:r>
            <a:r>
              <a:rPr lang="el-GR" sz="1700" dirty="0">
                <a:solidFill>
                  <a:prstClr val="black"/>
                </a:solidFill>
                <a:latin typeface="Century Gothic" panose="020B0502020202020204" pitchFamily="34" charset="0"/>
              </a:rPr>
              <a:t> είναι το «δόλωμα» θα λέγαμε ώστε κάποιος να διαβάσει το κείμενό μας ή να ακούσει το ρεπορτάζ μας και θα πρέπει να αποκαλύπτει τις βασικές πληροφορίες που απαντούν στα βασικά ερωτήματα – ποιος, τι, πού, πότε, γιατί και πώς. </a:t>
            </a:r>
            <a:endParaRPr kumimoji="0" lang="el-GR" sz="17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140000"/>
              </a:lnSpc>
              <a:spcBef>
                <a:spcPts val="0"/>
              </a:spcBef>
              <a:spcAft>
                <a:spcPts val="0"/>
              </a:spcAft>
              <a:buClrTx/>
              <a:buSzTx/>
              <a:buFontTx/>
              <a:buNone/>
              <a:defRPr/>
            </a:pPr>
            <a:endParaRPr kumimoji="0" lang="el-GR" b="0" i="0" u="none" strike="noStrike" kern="1200" cap="none" spc="0" normalizeH="0" baseline="0" noProof="0" dirty="0">
              <a:ln>
                <a:noFill/>
              </a:ln>
              <a:solidFill>
                <a:prstClr val="black"/>
              </a:solidFill>
              <a:effectLst/>
              <a:uLnTx/>
              <a:uFillTx/>
              <a:latin typeface="Candara" panose="020E0502030303020204" pitchFamily="34" charset="0"/>
            </a:endParaRPr>
          </a:p>
          <a:p>
            <a:pPr marL="0" marR="0" lvl="0" indent="0" algn="l" defTabSz="914400" rtl="0" eaLnBrk="1" fontAlgn="auto" latinLnBrk="0" hangingPunct="1">
              <a:lnSpc>
                <a:spcPct val="140000"/>
              </a:lnSpc>
              <a:spcBef>
                <a:spcPts val="0"/>
              </a:spcBef>
              <a:spcAft>
                <a:spcPts val="0"/>
              </a:spcAft>
              <a:buClrTx/>
              <a:buSzTx/>
              <a:buFontTx/>
              <a:buNone/>
              <a:defRPr/>
            </a:pPr>
            <a:endParaRPr kumimoji="0" lang="el-GR" b="0" i="0" u="none" strike="noStrike" kern="1200" cap="none" spc="0" normalizeH="0" baseline="0" noProof="0" dirty="0">
              <a:ln>
                <a:noFill/>
              </a:ln>
              <a:solidFill>
                <a:prstClr val="black"/>
              </a:solidFill>
              <a:effectLst/>
              <a:uLnTx/>
              <a:uFillTx/>
              <a:latin typeface="Candara" panose="020E0502030303020204" pitchFamily="34" charset="0"/>
            </a:endParaRPr>
          </a:p>
          <a:p>
            <a:pPr marL="0" marR="0" lvl="0" indent="0" algn="l" defTabSz="914400" rtl="0" eaLnBrk="1" fontAlgn="auto" latinLnBrk="0" hangingPunct="1">
              <a:lnSpc>
                <a:spcPct val="140000"/>
              </a:lnSpc>
              <a:spcBef>
                <a:spcPts val="0"/>
              </a:spcBef>
              <a:spcAft>
                <a:spcPts val="0"/>
              </a:spcAft>
              <a:buClrTx/>
              <a:buSzTx/>
              <a:buFontTx/>
              <a:buNone/>
              <a:defRPr/>
            </a:pPr>
            <a:r>
              <a:rPr kumimoji="0" lang="el-GR"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t>
            </a:r>
            <a:endPar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3" name="TextBox 2"/>
          <p:cNvSpPr txBox="1"/>
          <p:nvPr/>
        </p:nvSpPr>
        <p:spPr>
          <a:xfrm>
            <a:off x="873760" y="792481"/>
            <a:ext cx="5882640" cy="4678204"/>
          </a:xfrm>
          <a:prstGeom prst="rect">
            <a:avLst/>
          </a:prstGeom>
          <a:noFill/>
        </p:spPr>
        <p:txBody>
          <a:bodyPr wrap="square" rtlCol="0">
            <a:spAutoFit/>
          </a:bodyPr>
          <a:lstStyle/>
          <a:p>
            <a:endParaRPr lang="en-US" sz="2000" dirty="0">
              <a:solidFill>
                <a:srgbClr val="FF33CC"/>
              </a:solidFill>
              <a:latin typeface="Candara" panose="020E0502030303020204" pitchFamily="34" charset="0"/>
            </a:endParaRPr>
          </a:p>
          <a:p>
            <a:r>
              <a:rPr lang="el-GR" sz="2000" dirty="0">
                <a:solidFill>
                  <a:srgbClr val="00B050"/>
                </a:solidFill>
                <a:latin typeface="Century Gothic" panose="020B0502020202020204" pitchFamily="34" charset="0"/>
              </a:rPr>
              <a:t>Λίγες μέρες πριν από τα Χριστούγεννα, </a:t>
            </a:r>
            <a:r>
              <a:rPr lang="el-GR" sz="2000" dirty="0">
                <a:solidFill>
                  <a:srgbClr val="FF0000"/>
                </a:solidFill>
                <a:latin typeface="Century Gothic" panose="020B0502020202020204" pitchFamily="34" charset="0"/>
              </a:rPr>
              <a:t>ο Άγιος Βασίλης </a:t>
            </a:r>
            <a:r>
              <a:rPr lang="el-GR" sz="2000" dirty="0">
                <a:solidFill>
                  <a:schemeClr val="accent2"/>
                </a:solidFill>
                <a:latin typeface="Century Gothic" panose="020B0502020202020204" pitchFamily="34" charset="0"/>
              </a:rPr>
              <a:t>ψάχνει να προσλάβει</a:t>
            </a:r>
            <a:r>
              <a:rPr lang="en-US" sz="2000" dirty="0">
                <a:solidFill>
                  <a:schemeClr val="accent2"/>
                </a:solidFill>
                <a:latin typeface="Century Gothic" panose="020B0502020202020204" pitchFamily="34" charset="0"/>
              </a:rPr>
              <a:t> </a:t>
            </a:r>
            <a:r>
              <a:rPr lang="el-GR" sz="2000" dirty="0">
                <a:solidFill>
                  <a:schemeClr val="accent2"/>
                </a:solidFill>
                <a:latin typeface="Century Gothic" panose="020B0502020202020204" pitchFamily="34" charset="0"/>
              </a:rPr>
              <a:t>300 ξωτικά </a:t>
            </a:r>
            <a:r>
              <a:rPr lang="el-GR" sz="2000" dirty="0">
                <a:solidFill>
                  <a:srgbClr val="FF33CC"/>
                </a:solidFill>
                <a:latin typeface="Century Gothic" panose="020B0502020202020204" pitchFamily="34" charset="0"/>
              </a:rPr>
              <a:t>για να</a:t>
            </a:r>
            <a:r>
              <a:rPr lang="en-US" sz="2000" dirty="0">
                <a:solidFill>
                  <a:srgbClr val="FF33CC"/>
                </a:solidFill>
                <a:latin typeface="Century Gothic" panose="020B0502020202020204" pitchFamily="34" charset="0"/>
              </a:rPr>
              <a:t> </a:t>
            </a:r>
            <a:r>
              <a:rPr lang="el-GR" sz="2000" dirty="0">
                <a:solidFill>
                  <a:srgbClr val="FF33CC"/>
                </a:solidFill>
                <a:latin typeface="Century Gothic" panose="020B0502020202020204" pitchFamily="34" charset="0"/>
              </a:rPr>
              <a:t>τον βοηθήσουν </a:t>
            </a:r>
            <a:r>
              <a:rPr lang="el-GR" sz="2000" dirty="0">
                <a:solidFill>
                  <a:srgbClr val="C00000"/>
                </a:solidFill>
                <a:latin typeface="Century Gothic" panose="020B0502020202020204" pitchFamily="34" charset="0"/>
              </a:rPr>
              <a:t>με τη διανομή του δώρου σε όλο τον κόσμο. </a:t>
            </a:r>
            <a:r>
              <a:rPr lang="el-GR" sz="2000" dirty="0">
                <a:solidFill>
                  <a:srgbClr val="FF0000"/>
                </a:solidFill>
                <a:latin typeface="Century Gothic" panose="020B0502020202020204" pitchFamily="34" charset="0"/>
              </a:rPr>
              <a:t>Τα ξωτικά </a:t>
            </a:r>
            <a:r>
              <a:rPr lang="el-GR" sz="2000" dirty="0">
                <a:solidFill>
                  <a:schemeClr val="accent2"/>
                </a:solidFill>
                <a:latin typeface="Century Gothic" panose="020B0502020202020204" pitchFamily="34" charset="0"/>
              </a:rPr>
              <a:t>θα έχουν ως έδρα </a:t>
            </a:r>
            <a:r>
              <a:rPr lang="el-GR" sz="2000" dirty="0">
                <a:solidFill>
                  <a:srgbClr val="00B0F0"/>
                </a:solidFill>
                <a:latin typeface="Century Gothic" panose="020B0502020202020204" pitchFamily="34" charset="0"/>
              </a:rPr>
              <a:t>τις εγκαταστάσεις του στον Βόρειο Πόλο</a:t>
            </a:r>
            <a:r>
              <a:rPr lang="el-GR" sz="2000" dirty="0">
                <a:latin typeface="Century Gothic" panose="020B0502020202020204" pitchFamily="34" charset="0"/>
              </a:rPr>
              <a:t>. – 39 λέξεις.</a:t>
            </a:r>
            <a:endParaRPr lang="en-US" sz="2000" dirty="0">
              <a:latin typeface="Century Gothic" panose="020B0502020202020204" pitchFamily="34" charset="0"/>
            </a:endParaRPr>
          </a:p>
          <a:p>
            <a:endParaRPr lang="en-US" sz="2000" dirty="0">
              <a:solidFill>
                <a:srgbClr val="FF0000"/>
              </a:solidFill>
              <a:latin typeface="Century Gothic" panose="020B0502020202020204" pitchFamily="34" charset="0"/>
            </a:endParaRPr>
          </a:p>
          <a:p>
            <a:r>
              <a:rPr lang="el-GR" sz="2000" dirty="0">
                <a:solidFill>
                  <a:srgbClr val="FF0000"/>
                </a:solidFill>
                <a:latin typeface="Century Gothic" panose="020B0502020202020204" pitchFamily="34" charset="0"/>
              </a:rPr>
              <a:t>Ποιος (</a:t>
            </a:r>
            <a:r>
              <a:rPr lang="en-US" sz="2000" dirty="0">
                <a:solidFill>
                  <a:srgbClr val="FF0000"/>
                </a:solidFill>
                <a:latin typeface="Century Gothic" panose="020B0502020202020204" pitchFamily="34" charset="0"/>
              </a:rPr>
              <a:t>Who);</a:t>
            </a:r>
            <a:endParaRPr lang="el-GR" sz="2000" dirty="0">
              <a:solidFill>
                <a:srgbClr val="FF0000"/>
              </a:solidFill>
              <a:latin typeface="Century Gothic" panose="020B0502020202020204" pitchFamily="34" charset="0"/>
            </a:endParaRPr>
          </a:p>
          <a:p>
            <a:r>
              <a:rPr lang="el-GR" sz="2000" dirty="0">
                <a:solidFill>
                  <a:schemeClr val="accent2"/>
                </a:solidFill>
                <a:latin typeface="Century Gothic" panose="020B0502020202020204" pitchFamily="34" charset="0"/>
              </a:rPr>
              <a:t>Τι (</a:t>
            </a:r>
            <a:r>
              <a:rPr lang="en-US" sz="2000" dirty="0">
                <a:solidFill>
                  <a:schemeClr val="accent2"/>
                </a:solidFill>
                <a:latin typeface="Century Gothic" panose="020B0502020202020204" pitchFamily="34" charset="0"/>
              </a:rPr>
              <a:t>What);</a:t>
            </a:r>
            <a:endParaRPr lang="el-GR" sz="2000" dirty="0">
              <a:solidFill>
                <a:schemeClr val="accent2"/>
              </a:solidFill>
              <a:latin typeface="Century Gothic" panose="020B0502020202020204" pitchFamily="34" charset="0"/>
            </a:endParaRPr>
          </a:p>
          <a:p>
            <a:r>
              <a:rPr lang="el-GR" sz="2000" dirty="0">
                <a:solidFill>
                  <a:srgbClr val="00B050"/>
                </a:solidFill>
                <a:latin typeface="Century Gothic" panose="020B0502020202020204" pitchFamily="34" charset="0"/>
              </a:rPr>
              <a:t>Πότε</a:t>
            </a:r>
            <a:r>
              <a:rPr lang="en-US" sz="2000" dirty="0">
                <a:solidFill>
                  <a:srgbClr val="00B050"/>
                </a:solidFill>
                <a:latin typeface="Century Gothic" panose="020B0502020202020204" pitchFamily="34" charset="0"/>
              </a:rPr>
              <a:t> (When);</a:t>
            </a:r>
            <a:endParaRPr lang="el-GR" sz="2000" dirty="0">
              <a:solidFill>
                <a:srgbClr val="00B050"/>
              </a:solidFill>
              <a:latin typeface="Century Gothic" panose="020B0502020202020204" pitchFamily="34" charset="0"/>
            </a:endParaRPr>
          </a:p>
          <a:p>
            <a:r>
              <a:rPr lang="el-GR" sz="2000" dirty="0">
                <a:solidFill>
                  <a:srgbClr val="00B0F0"/>
                </a:solidFill>
                <a:latin typeface="Century Gothic" panose="020B0502020202020204" pitchFamily="34" charset="0"/>
              </a:rPr>
              <a:t>Πού</a:t>
            </a:r>
            <a:r>
              <a:rPr lang="en-US" sz="2000" dirty="0">
                <a:solidFill>
                  <a:srgbClr val="00B0F0"/>
                </a:solidFill>
                <a:latin typeface="Century Gothic" panose="020B0502020202020204" pitchFamily="34" charset="0"/>
              </a:rPr>
              <a:t> (Where);</a:t>
            </a:r>
            <a:endParaRPr lang="el-GR" sz="2000" dirty="0">
              <a:solidFill>
                <a:srgbClr val="00B0F0"/>
              </a:solidFill>
              <a:latin typeface="Century Gothic" panose="020B0502020202020204" pitchFamily="34" charset="0"/>
            </a:endParaRPr>
          </a:p>
          <a:p>
            <a:r>
              <a:rPr lang="el-GR" sz="2000" dirty="0">
                <a:solidFill>
                  <a:srgbClr val="C00000"/>
                </a:solidFill>
                <a:latin typeface="Century Gothic" panose="020B0502020202020204" pitchFamily="34" charset="0"/>
              </a:rPr>
              <a:t>Πώς</a:t>
            </a:r>
            <a:r>
              <a:rPr lang="en-US" sz="2000" dirty="0">
                <a:solidFill>
                  <a:srgbClr val="C00000"/>
                </a:solidFill>
                <a:latin typeface="Century Gothic" panose="020B0502020202020204" pitchFamily="34" charset="0"/>
              </a:rPr>
              <a:t> (How);</a:t>
            </a:r>
            <a:endParaRPr lang="el-GR" sz="2000" dirty="0">
              <a:solidFill>
                <a:srgbClr val="C00000"/>
              </a:solidFill>
              <a:latin typeface="Century Gothic" panose="020B0502020202020204" pitchFamily="34" charset="0"/>
            </a:endParaRPr>
          </a:p>
          <a:p>
            <a:r>
              <a:rPr lang="el-GR" sz="2000" dirty="0">
                <a:solidFill>
                  <a:srgbClr val="FF33CC"/>
                </a:solidFill>
                <a:latin typeface="Century Gothic" panose="020B0502020202020204" pitchFamily="34" charset="0"/>
              </a:rPr>
              <a:t>Γιατί</a:t>
            </a:r>
            <a:r>
              <a:rPr lang="en-US" sz="2000" dirty="0">
                <a:solidFill>
                  <a:srgbClr val="FF33CC"/>
                </a:solidFill>
                <a:latin typeface="Century Gothic" panose="020B0502020202020204" pitchFamily="34" charset="0"/>
              </a:rPr>
              <a:t> (Why);</a:t>
            </a:r>
            <a:endParaRPr lang="el-GR" sz="2000" dirty="0">
              <a:solidFill>
                <a:srgbClr val="FF33CC"/>
              </a:solidFill>
              <a:latin typeface="Century Gothic" panose="020B0502020202020204" pitchFamily="34" charset="0"/>
            </a:endParaRPr>
          </a:p>
          <a:p>
            <a:endParaRPr lang="en-US" dirty="0"/>
          </a:p>
        </p:txBody>
      </p:sp>
      <p:pic>
        <p:nvPicPr>
          <p:cNvPr id="6" name="Εικόνα 5"/>
          <p:cNvPicPr>
            <a:picLocks noChangeAspect="1"/>
          </p:cNvPicPr>
          <p:nvPr/>
        </p:nvPicPr>
        <p:blipFill>
          <a:blip r:embed="rId2"/>
          <a:stretch>
            <a:fillRect/>
          </a:stretch>
        </p:blipFill>
        <p:spPr>
          <a:xfrm>
            <a:off x="4295140" y="3226117"/>
            <a:ext cx="1752600" cy="2600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0CBBE9-4A64-C941-AD19-42898DD5ECF5}"/>
              </a:ext>
            </a:extLst>
          </p:cNvPr>
          <p:cNvSpPr>
            <a:spLocks noGrp="1"/>
          </p:cNvSpPr>
          <p:nvPr>
            <p:ph type="title"/>
          </p:nvPr>
        </p:nvSpPr>
        <p:spPr>
          <a:xfrm>
            <a:off x="612648" y="548640"/>
            <a:ext cx="10653578" cy="839096"/>
          </a:xfrm>
        </p:spPr>
        <p:txBody>
          <a:bodyPr/>
          <a:lstStyle/>
          <a:p>
            <a:pPr algn="ctr"/>
            <a:r>
              <a:rPr lang="el-GR" dirty="0">
                <a:latin typeface="Century Gothic" panose="020B0502020202020204" pitchFamily="34" charset="0"/>
                <a:ea typeface="Calibri" panose="020F0502020204030204" pitchFamily="34" charset="0"/>
                <a:cs typeface="Times New Roman" panose="02020603050405020304" pitchFamily="18" charset="0"/>
              </a:rPr>
              <a:t>Το </a:t>
            </a:r>
            <a:r>
              <a:rPr lang="en-US" dirty="0">
                <a:latin typeface="Century Gothic" panose="020B0502020202020204" pitchFamily="34" charset="0"/>
                <a:ea typeface="Calibri" panose="020F0502020204030204" pitchFamily="34" charset="0"/>
                <a:cs typeface="Times New Roman" panose="02020603050405020304" pitchFamily="18" charset="0"/>
              </a:rPr>
              <a:t>Lead</a:t>
            </a:r>
            <a:r>
              <a:rPr lang="el-GR" dirty="0">
                <a:latin typeface="Century Gothic" panose="020B0502020202020204" pitchFamily="34" charset="0"/>
                <a:ea typeface="Calibri" panose="020F0502020204030204" pitchFamily="34" charset="0"/>
                <a:cs typeface="Times New Roman" panose="02020603050405020304" pitchFamily="18" charset="0"/>
              </a:rPr>
              <a:t> – Γενικοί κανόνες</a:t>
            </a:r>
            <a:endParaRPr lang="el-GR" dirty="0"/>
          </a:p>
        </p:txBody>
      </p:sp>
      <p:sp>
        <p:nvSpPr>
          <p:cNvPr id="3" name="Θέση περιεχομένου 2">
            <a:extLst>
              <a:ext uri="{FF2B5EF4-FFF2-40B4-BE49-F238E27FC236}">
                <a16:creationId xmlns:a16="http://schemas.microsoft.com/office/drawing/2014/main" id="{0048B010-DFE0-5C83-5CE4-F0BD9682F8C4}"/>
              </a:ext>
            </a:extLst>
          </p:cNvPr>
          <p:cNvSpPr>
            <a:spLocks noGrp="1"/>
          </p:cNvSpPr>
          <p:nvPr>
            <p:ph idx="1"/>
          </p:nvPr>
        </p:nvSpPr>
        <p:spPr>
          <a:xfrm>
            <a:off x="612647" y="1667435"/>
            <a:ext cx="10653579" cy="4641925"/>
          </a:xfrm>
        </p:spPr>
        <p:txBody>
          <a:bodyPr>
            <a:normAutofit fontScale="92500" lnSpcReduction="20000"/>
          </a:bodyPr>
          <a:lstStyle/>
          <a:p>
            <a:r>
              <a:rPr lang="el-GR" dirty="0"/>
              <a:t>Η έκταση του κειμένου πρέπει να είναι περίπου 30 λέξεις</a:t>
            </a:r>
          </a:p>
          <a:p>
            <a:r>
              <a:rPr lang="el-GR" dirty="0"/>
              <a:t>Το </a:t>
            </a:r>
            <a:r>
              <a:rPr lang="el-GR" dirty="0" err="1"/>
              <a:t>lead</a:t>
            </a:r>
            <a:r>
              <a:rPr lang="el-GR" dirty="0"/>
              <a:t> πρέπει να είναι μια πρόταση, δηλαδή δεν βάζουμε τελεία</a:t>
            </a:r>
          </a:p>
          <a:p>
            <a:r>
              <a:rPr lang="el-GR" dirty="0"/>
              <a:t>Χρησιμοποιούμε μια κύρια πρόταση και πολλές δευτερεύουσες</a:t>
            </a:r>
          </a:p>
          <a:p>
            <a:r>
              <a:rPr lang="el-GR" dirty="0"/>
              <a:t>Δευτερεύουσα πρόταση λέγεται η πρόταση που δεν μπορεί να σταθεί μόνη της στο λόγο, αλλά εξαρτάται από μια κύρια ή από μια άλλη δευτερεύουσα της οποίας συμπληρώνει το νόημα.</a:t>
            </a:r>
          </a:p>
          <a:p>
            <a:r>
              <a:rPr lang="el-GR" dirty="0"/>
              <a:t>Χρησιμοποιούμε ενεργητική φωνή, αποφεύγουμε την παθητική</a:t>
            </a:r>
          </a:p>
          <a:p>
            <a:r>
              <a:rPr lang="el-GR" dirty="0"/>
              <a:t>Απλές λέξεις, όχι επίθετα, όχι σχόλια</a:t>
            </a:r>
          </a:p>
          <a:p>
            <a:r>
              <a:rPr lang="el-GR" dirty="0"/>
              <a:t>Όχι πομπώδεις εκφράσεις και φράσεις – κλισέ</a:t>
            </a:r>
          </a:p>
          <a:p>
            <a:r>
              <a:rPr lang="el-GR" dirty="0"/>
              <a:t>Δεν ξεκινάμε με αριθμό, εκτός και αν αποτελεί είδηση</a:t>
            </a:r>
          </a:p>
          <a:p>
            <a:r>
              <a:rPr lang="el-GR" dirty="0"/>
              <a:t>Χρησιμοποιούμε αόριστο και ενεστώτα</a:t>
            </a:r>
          </a:p>
          <a:p>
            <a:r>
              <a:rPr lang="el-GR" dirty="0"/>
              <a:t>Αποφεύγουμε τις μετοχές για να είναι πιο απλός ο λόγος (</a:t>
            </a:r>
            <a:r>
              <a:rPr lang="el-GR" dirty="0" err="1"/>
              <a:t>Πασαλάρης</a:t>
            </a:r>
            <a:r>
              <a:rPr lang="el-GR" dirty="0"/>
              <a:t>, 1984)</a:t>
            </a:r>
          </a:p>
          <a:p>
            <a:endParaRPr lang="el-GR" dirty="0"/>
          </a:p>
        </p:txBody>
      </p:sp>
    </p:spTree>
    <p:extLst>
      <p:ext uri="{BB962C8B-B14F-4D97-AF65-F5344CB8AC3E}">
        <p14:creationId xmlns:p14="http://schemas.microsoft.com/office/powerpoint/2010/main" val="129552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828339" y="1667435"/>
            <a:ext cx="2958353" cy="6064326"/>
          </a:xfrm>
        </p:spPr>
        <p:txBody>
          <a:bodyPr vert="horz" lIns="91440" tIns="45720" rIns="91440" bIns="45720" rtlCol="0">
            <a:normAutofit/>
          </a:bodyPr>
          <a:lstStyle/>
          <a:p>
            <a:r>
              <a:rPr lang="el-GR" sz="3000" dirty="0">
                <a:solidFill>
                  <a:schemeClr val="bg1"/>
                </a:solidFill>
                <a:latin typeface="Times New Roman" panose="02020603050405020304" pitchFamily="18" charset="0"/>
                <a:cs typeface="Times New Roman" panose="02020603050405020304" pitchFamily="18" charset="0"/>
              </a:rPr>
              <a:t>Σαφήνεια στη δημοσιογραφική γραφή</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77360" y="589722"/>
            <a:ext cx="7741920" cy="6004118"/>
          </a:xfrm>
        </p:spPr>
        <p:txBody>
          <a:bodyPr anchor="ctr">
            <a:noAutofit/>
          </a:bodyPr>
          <a:lstStyle/>
          <a:p>
            <a:r>
              <a:rPr lang="el-GR" sz="2200" dirty="0">
                <a:latin typeface="Times New Roman" panose="02020603050405020304" pitchFamily="18" charset="0"/>
                <a:cs typeface="Times New Roman" panose="02020603050405020304" pitchFamily="18" charset="0"/>
              </a:rPr>
              <a:t>Αποφεύγουμε τις πολλές διαδοχικές γενικές πτώσεις </a:t>
            </a:r>
            <a:br>
              <a:rPr lang="el-GR" sz="2200" dirty="0">
                <a:latin typeface="Times New Roman" panose="02020603050405020304" pitchFamily="18" charset="0"/>
                <a:cs typeface="Times New Roman" panose="02020603050405020304" pitchFamily="18" charset="0"/>
              </a:rPr>
            </a:br>
            <a:br>
              <a:rPr lang="el-GR" sz="2200" dirty="0">
                <a:latin typeface="Times New Roman" panose="02020603050405020304" pitchFamily="18" charset="0"/>
                <a:cs typeface="Times New Roman" panose="02020603050405020304" pitchFamily="18" charset="0"/>
              </a:rPr>
            </a:br>
            <a:r>
              <a:rPr lang="el-GR" sz="2200" u="sng" dirty="0">
                <a:latin typeface="Times New Roman" panose="02020603050405020304" pitchFamily="18" charset="0"/>
                <a:cs typeface="Times New Roman" panose="02020603050405020304" pitchFamily="18" charset="0"/>
              </a:rPr>
              <a:t>Παράδειγμα</a:t>
            </a:r>
            <a:r>
              <a:rPr lang="el-GR" sz="2200" dirty="0">
                <a:latin typeface="Times New Roman" panose="02020603050405020304" pitchFamily="18" charset="0"/>
                <a:cs typeface="Times New Roman" panose="02020603050405020304" pitchFamily="18" charset="0"/>
              </a:rPr>
              <a:t>: «Έκτακτα μέτρα έλαβαν χθες οι ευρωπαϊκές χώρες για τον πόλεμο στην Ουκρανία ύστερα από απόφαση των Υπουργών Εξωτερικών των κρατών μελών της Ευρωπαϊκής Ένωσης». </a:t>
            </a:r>
            <a:br>
              <a:rPr lang="el-GR" sz="2200" dirty="0">
                <a:latin typeface="Times New Roman" panose="02020603050405020304" pitchFamily="18" charset="0"/>
                <a:cs typeface="Times New Roman" panose="02020603050405020304" pitchFamily="18" charset="0"/>
              </a:rPr>
            </a:br>
            <a:br>
              <a:rPr lang="el-GR" sz="2200" dirty="0">
                <a:latin typeface="Times New Roman" panose="02020603050405020304" pitchFamily="18" charset="0"/>
                <a:cs typeface="Times New Roman" panose="02020603050405020304" pitchFamily="18" charset="0"/>
              </a:rPr>
            </a:br>
            <a:r>
              <a:rPr lang="el-GR" sz="2200" u="sng" dirty="0">
                <a:latin typeface="Times New Roman" panose="02020603050405020304" pitchFamily="18" charset="0"/>
                <a:cs typeface="Times New Roman" panose="02020603050405020304" pitchFamily="18" charset="0"/>
              </a:rPr>
              <a:t>Αλλά</a:t>
            </a:r>
            <a:r>
              <a:rPr lang="el-GR" sz="2200" dirty="0">
                <a:latin typeface="Times New Roman" panose="02020603050405020304" pitchFamily="18" charset="0"/>
                <a:cs typeface="Times New Roman" panose="02020603050405020304" pitchFamily="18" charset="0"/>
              </a:rPr>
              <a:t>: «Οι Υπουργοί Εξωτερικών των κρατών μελών της </a:t>
            </a:r>
            <a:r>
              <a:rPr lang="el-GR" sz="2200" dirty="0" err="1">
                <a:latin typeface="Times New Roman" panose="02020603050405020304" pitchFamily="18" charset="0"/>
                <a:cs typeface="Times New Roman" panose="02020603050405020304" pitchFamily="18" charset="0"/>
              </a:rPr>
              <a:t>Ευρ</a:t>
            </a:r>
            <a:r>
              <a:rPr lang="el-GR" sz="2200" dirty="0">
                <a:latin typeface="Times New Roman" panose="02020603050405020304" pitchFamily="18" charset="0"/>
                <a:cs typeface="Times New Roman" panose="02020603050405020304" pitchFamily="18" charset="0"/>
              </a:rPr>
              <a:t>. Ένωσης αποφάσισαν χθες τη λήψη έκτακτων μέτρων για τον πόλεμο στην Ουκρανία»</a:t>
            </a:r>
            <a:endParaRPr lang="en-US" sz="22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38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68399" y="1527587"/>
            <a:ext cx="2758141" cy="4334734"/>
          </a:xfrm>
        </p:spPr>
        <p:txBody>
          <a:bodyPr vert="horz" lIns="91440" tIns="45720" rIns="91440" bIns="45720" rtlCol="0">
            <a:normAutofit/>
          </a:bodyPr>
          <a:lstStyle/>
          <a:p>
            <a:br>
              <a:rPr lang="en-US" sz="2800" dirty="0">
                <a:solidFill>
                  <a:schemeClr val="bg1"/>
                </a:solidFill>
                <a:latin typeface="Century Gothic" panose="020B0502020202020204" pitchFamily="34" charset="0"/>
              </a:rPr>
            </a:br>
            <a:br>
              <a:rPr lang="en-US" sz="2800" dirty="0">
                <a:solidFill>
                  <a:schemeClr val="bg1"/>
                </a:solidFill>
                <a:latin typeface="Century Gothic" panose="020B0502020202020204" pitchFamily="34" charset="0"/>
              </a:rPr>
            </a:br>
            <a:r>
              <a:rPr lang="el-GR" sz="3400" dirty="0">
                <a:solidFill>
                  <a:schemeClr val="bg1"/>
                </a:solidFill>
                <a:latin typeface="Times New Roman" panose="02020603050405020304" pitchFamily="18" charset="0"/>
                <a:cs typeface="Times New Roman" panose="02020603050405020304" pitchFamily="18" charset="0"/>
              </a:rPr>
              <a:t>Τι είναι «είδηση»; - Ορισμός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987582" cy="5739958"/>
          </a:xfrm>
        </p:spPr>
        <p:txBody>
          <a:bodyPr anchor="ctr">
            <a:normAutofit fontScale="92500"/>
          </a:bodyPr>
          <a:lstStyle/>
          <a:p>
            <a:pPr algn="just">
              <a:lnSpc>
                <a:spcPct val="150000"/>
              </a:lnSpc>
              <a:buFont typeface="Wingdings" panose="05000000000000000000" pitchFamily="2" charset="2"/>
              <a:buChar char="Ø"/>
            </a:pPr>
            <a:r>
              <a:rPr lang="el-GR" sz="2600" dirty="0">
                <a:latin typeface="Times New Roman" panose="02020603050405020304" pitchFamily="18" charset="0"/>
                <a:cs typeface="Times New Roman" panose="02020603050405020304" pitchFamily="18" charset="0"/>
              </a:rPr>
              <a:t>Η είδηση είναι το «νέο» (</a:t>
            </a:r>
            <a:r>
              <a:rPr lang="el-GR" sz="2600" dirty="0" err="1">
                <a:latin typeface="Times New Roman" panose="02020603050405020304" pitchFamily="18" charset="0"/>
                <a:cs typeface="Times New Roman" panose="02020603050405020304" pitchFamily="18" charset="0"/>
              </a:rPr>
              <a:t>Πασαλάρης</a:t>
            </a:r>
            <a:r>
              <a:rPr lang="el-GR" sz="2600" dirty="0">
                <a:latin typeface="Times New Roman" panose="02020603050405020304" pitchFamily="18" charset="0"/>
                <a:cs typeface="Times New Roman" panose="02020603050405020304" pitchFamily="18" charset="0"/>
              </a:rPr>
              <a:t>, 1984)</a:t>
            </a:r>
          </a:p>
          <a:p>
            <a:pPr algn="just">
              <a:lnSpc>
                <a:spcPct val="150000"/>
              </a:lnSpc>
              <a:buFont typeface="Wingdings" panose="05000000000000000000" pitchFamily="2" charset="2"/>
              <a:buChar char="Ø"/>
            </a:pPr>
            <a:r>
              <a:rPr lang="el-GR" sz="2600" dirty="0">
                <a:latin typeface="Times New Roman" panose="02020603050405020304" pitchFamily="18" charset="0"/>
                <a:cs typeface="Times New Roman" panose="02020603050405020304" pitchFamily="18" charset="0"/>
              </a:rPr>
              <a:t>Πώς, όμως, διαχωρίζουμε τις «ειδήσεις» από τα «νέα»;</a:t>
            </a:r>
            <a:endParaRPr lang="en-US" sz="26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l-GR" sz="2600" dirty="0">
                <a:latin typeface="Times New Roman" panose="02020603050405020304" pitchFamily="18" charset="0"/>
                <a:cs typeface="Times New Roman" panose="02020603050405020304" pitchFamily="18" charset="0"/>
              </a:rPr>
              <a:t>Η είδηση είναι η πληροφορία για κάποιο γεγονός που είναι νέο, σημαντικό, πρωτοφανές ή ασυνήθιστο και ενδιαφέρει μεγάλη μερίδα του κόσμου</a:t>
            </a:r>
          </a:p>
          <a:p>
            <a:pPr algn="just">
              <a:lnSpc>
                <a:spcPct val="150000"/>
              </a:lnSpc>
              <a:buFont typeface="Wingdings" panose="05000000000000000000" pitchFamily="2" charset="2"/>
              <a:buChar char="Ø"/>
            </a:pPr>
            <a:r>
              <a:rPr lang="el-GR" sz="2600" dirty="0">
                <a:latin typeface="Times New Roman" panose="02020603050405020304" pitchFamily="18" charset="0"/>
                <a:cs typeface="Times New Roman" panose="02020603050405020304" pitchFamily="18" charset="0"/>
              </a:rPr>
              <a:t>Όσο περισσότερες ειδησεογραφικές αξίες συγκεντρώνει μια είδηση τόσο πολυτιμότερη είναι</a:t>
            </a:r>
          </a:p>
        </p:txBody>
      </p:sp>
    </p:spTree>
    <p:extLst>
      <p:ext uri="{BB962C8B-B14F-4D97-AF65-F5344CB8AC3E}">
        <p14:creationId xmlns:p14="http://schemas.microsoft.com/office/powerpoint/2010/main" val="114001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19200" y="2552453"/>
            <a:ext cx="2458720" cy="5006587"/>
          </a:xfrm>
        </p:spPr>
        <p:txBody>
          <a:bodyPr vert="horz" lIns="91440" tIns="45720" rIns="91440" bIns="45720" rtlCol="0">
            <a:normAutofit/>
          </a:bodyPr>
          <a:lstStyle/>
          <a:p>
            <a:r>
              <a:rPr lang="el-GR" sz="2600" dirty="0">
                <a:solidFill>
                  <a:schemeClr val="bg1"/>
                </a:solidFill>
                <a:latin typeface="Century Gothic" panose="020B0502020202020204" pitchFamily="34" charset="0"/>
              </a:rPr>
              <a:t>ΑΣΚΗΣΕΙΣ ΣΤΗΝ ΑΙΘΟΥΣΑ</a:t>
            </a:r>
            <a:br>
              <a:rPr lang="el-GR" sz="2600" dirty="0">
                <a:solidFill>
                  <a:schemeClr val="bg1"/>
                </a:solidFill>
                <a:latin typeface="Century Gothic" panose="020B0502020202020204" pitchFamily="34" charset="0"/>
              </a:rPr>
            </a:br>
            <a:endParaRPr lang="en-US" sz="26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155440" y="71120"/>
            <a:ext cx="7863840" cy="6522720"/>
          </a:xfrm>
        </p:spPr>
        <p:txBody>
          <a:bodyPr anchor="ctr">
            <a:noAutofit/>
          </a:bodyPr>
          <a:lstStyle/>
          <a:p>
            <a:pPr algn="just">
              <a:lnSpc>
                <a:spcPct val="150000"/>
              </a:lnSpc>
            </a:pPr>
            <a:r>
              <a:rPr lang="el-GR" sz="2500" dirty="0"/>
              <a:t>Επιλογή και ιεράρχηση ειδήσεων</a:t>
            </a:r>
          </a:p>
          <a:p>
            <a:pPr algn="just">
              <a:lnSpc>
                <a:spcPct val="150000"/>
              </a:lnSpc>
            </a:pPr>
            <a:r>
              <a:rPr lang="el-GR" sz="2500" dirty="0"/>
              <a:t>Σύνταξη </a:t>
            </a:r>
            <a:r>
              <a:rPr lang="en-US" sz="2500" dirty="0"/>
              <a:t>lead</a:t>
            </a:r>
            <a:r>
              <a:rPr lang="el-GR" sz="2500" dirty="0"/>
              <a:t> με βάση πληροφορίες που συγκεντρώθηκαν από ρεπορτάζ</a:t>
            </a:r>
            <a:endParaRPr lang="en-US" sz="2500" dirty="0"/>
          </a:p>
        </p:txBody>
      </p:sp>
    </p:spTree>
    <p:extLst>
      <p:ext uri="{BB962C8B-B14F-4D97-AF65-F5344CB8AC3E}">
        <p14:creationId xmlns:p14="http://schemas.microsoft.com/office/powerpoint/2010/main" val="351822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p:cNvSpPr>
            <a:spLocks noGrp="1"/>
          </p:cNvSpPr>
          <p:nvPr>
            <p:ph type="title"/>
          </p:nvPr>
        </p:nvSpPr>
        <p:spPr>
          <a:xfrm>
            <a:off x="742950" y="742950"/>
            <a:ext cx="3625850" cy="5586729"/>
          </a:xfrm>
        </p:spPr>
        <p:txBody>
          <a:bodyPr vert="horz" lIns="91440" tIns="45720" rIns="91440" bIns="45720" rtlCol="0" anchor="ctr">
            <a:normAutofit/>
          </a:bodyPr>
          <a:lstStyle/>
          <a:p>
            <a:pPr algn="ctr">
              <a:lnSpc>
                <a:spcPct val="150000"/>
              </a:lnSpc>
            </a:pPr>
            <a:r>
              <a:rPr lang="el-GR" sz="2500" dirty="0">
                <a:solidFill>
                  <a:srgbClr val="FFFFFF"/>
                </a:solidFill>
                <a:latin typeface="Century Gothic" panose="020B0502020202020204" pitchFamily="34" charset="0"/>
              </a:rPr>
              <a:t>ΕΙΔΗΣΗ ΚΑΙ ΙΕΡΑΡΧΗΣΗ ΕΙΔΗΣΕΩΝ</a:t>
            </a:r>
            <a:endParaRPr lang="en-US" sz="2500" dirty="0">
              <a:solidFill>
                <a:srgbClr val="FFFFFF"/>
              </a:solidFill>
              <a:latin typeface="Century Gothic" panose="020B0502020202020204" pitchFamily="34" charset="0"/>
            </a:endParaRPr>
          </a:p>
        </p:txBody>
      </p:sp>
      <p:pic>
        <p:nvPicPr>
          <p:cNvPr id="1026" name="Picture 2" descr="Inside The Economist's editorial meeting | by The Economist | The Economist">
            <a:extLst>
              <a:ext uri="{FF2B5EF4-FFF2-40B4-BE49-F238E27FC236}">
                <a16:creationId xmlns:a16="http://schemas.microsoft.com/office/drawing/2014/main" id="{D33FCA89-1BF4-6E8D-3E06-4540604B5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090" y="1111885"/>
            <a:ext cx="666750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78560" y="1556774"/>
            <a:ext cx="2384149" cy="3649928"/>
          </a:xfrm>
        </p:spPr>
        <p:txBody>
          <a:bodyPr vert="horz" lIns="91440" tIns="45720" rIns="91440" bIns="45720" rtlCol="0">
            <a:normAutofit/>
          </a:bodyPr>
          <a:lstStyle/>
          <a:p>
            <a:br>
              <a:rPr lang="el-GR" sz="2800" dirty="0">
                <a:solidFill>
                  <a:schemeClr val="bg1"/>
                </a:solidFill>
                <a:latin typeface="Century Gothic" panose="020B0502020202020204" pitchFamily="34" charset="0"/>
              </a:rPr>
            </a:br>
            <a:r>
              <a:rPr lang="el-GR" sz="2800" dirty="0">
                <a:solidFill>
                  <a:schemeClr val="bg1"/>
                </a:solidFill>
                <a:latin typeface="Century Gothic" panose="020B0502020202020204" pitchFamily="34" charset="0"/>
              </a:rPr>
              <a:t>Με βάση ποια κριτήρια επιλέγουμε τις ειδήσεις; </a:t>
            </a:r>
            <a:br>
              <a:rPr lang="el-GR" sz="2800" dirty="0">
                <a:solidFill>
                  <a:schemeClr val="bg1"/>
                </a:solidFill>
                <a:latin typeface="Century Gothic" panose="020B0502020202020204" pitchFamily="34" charset="0"/>
              </a:rPr>
            </a:br>
            <a:br>
              <a:rPr lang="el-GR" sz="2800" dirty="0">
                <a:solidFill>
                  <a:schemeClr val="bg1"/>
                </a:solidFill>
                <a:latin typeface="Century Gothic" panose="020B0502020202020204" pitchFamily="34" charset="0"/>
              </a:rPr>
            </a:br>
            <a:endParaRPr lang="en-US" sz="28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394118" y="589721"/>
            <a:ext cx="7396264" cy="5778805"/>
          </a:xfrm>
        </p:spPr>
        <p:txBody>
          <a:bodyPr anchor="ctr">
            <a:normAutofit fontScale="85000" lnSpcReduction="20000"/>
          </a:bodyPr>
          <a:lstStyle/>
          <a:p>
            <a:pPr>
              <a:lnSpc>
                <a:spcPct val="150000"/>
              </a:lnSpc>
              <a:buFont typeface="Wingdings" panose="05000000000000000000" pitchFamily="2" charset="2"/>
              <a:buChar char="ü"/>
            </a:pPr>
            <a:r>
              <a:rPr lang="el-GR" sz="2600" b="1" u="sng" dirty="0">
                <a:latin typeface="Times New Roman" panose="02020603050405020304" pitchFamily="18" charset="0"/>
                <a:cs typeface="Times New Roman" panose="02020603050405020304" pitchFamily="18" charset="0"/>
              </a:rPr>
              <a:t>Ειδησεογραφικές αξίες (</a:t>
            </a:r>
            <a:r>
              <a:rPr lang="el-GR" sz="2600" b="1" u="sng" dirty="0" err="1">
                <a:latin typeface="Times New Roman" panose="02020603050405020304" pitchFamily="18" charset="0"/>
                <a:cs typeface="Times New Roman" panose="02020603050405020304" pitchFamily="18" charset="0"/>
              </a:rPr>
              <a:t>News</a:t>
            </a:r>
            <a:r>
              <a:rPr lang="el-GR" sz="2600" b="1" u="sng" dirty="0">
                <a:latin typeface="Times New Roman" panose="02020603050405020304" pitchFamily="18" charset="0"/>
                <a:cs typeface="Times New Roman" panose="02020603050405020304" pitchFamily="18" charset="0"/>
              </a:rPr>
              <a:t> </a:t>
            </a:r>
            <a:r>
              <a:rPr lang="el-GR" sz="2600" b="1" u="sng" dirty="0" err="1">
                <a:latin typeface="Times New Roman" panose="02020603050405020304" pitchFamily="18" charset="0"/>
                <a:cs typeface="Times New Roman" panose="02020603050405020304" pitchFamily="18" charset="0"/>
              </a:rPr>
              <a:t>Values</a:t>
            </a:r>
            <a:r>
              <a:rPr lang="el-GR" sz="2600" b="1" u="sng" dirty="0">
                <a:latin typeface="Times New Roman" panose="02020603050405020304" pitchFamily="18" charset="0"/>
                <a:cs typeface="Times New Roman" panose="02020603050405020304" pitchFamily="18" charset="0"/>
              </a:rPr>
              <a:t>)</a:t>
            </a:r>
          </a:p>
          <a:p>
            <a:pPr>
              <a:lnSpc>
                <a:spcPct val="150000"/>
              </a:lnSpc>
            </a:pPr>
            <a:r>
              <a:rPr lang="el-GR" sz="2400" dirty="0">
                <a:latin typeface="Times New Roman" panose="02020603050405020304" pitchFamily="18" charset="0"/>
                <a:cs typeface="Times New Roman" panose="02020603050405020304" pitchFamily="18" charset="0"/>
              </a:rPr>
              <a:t>Σπουδαιότητα</a:t>
            </a:r>
          </a:p>
          <a:p>
            <a:pPr>
              <a:lnSpc>
                <a:spcPct val="150000"/>
              </a:lnSpc>
            </a:pPr>
            <a:r>
              <a:rPr lang="el-GR" sz="2400" dirty="0">
                <a:latin typeface="Times New Roman" panose="02020603050405020304" pitchFamily="18" charset="0"/>
                <a:cs typeface="Times New Roman" panose="02020603050405020304" pitchFamily="18" charset="0"/>
              </a:rPr>
              <a:t>Επικαιρότητα της είδησης</a:t>
            </a:r>
          </a:p>
          <a:p>
            <a:pPr>
              <a:lnSpc>
                <a:spcPct val="150000"/>
              </a:lnSpc>
            </a:pPr>
            <a:r>
              <a:rPr lang="el-GR" sz="2400" dirty="0">
                <a:latin typeface="Times New Roman" panose="02020603050405020304" pitchFamily="18" charset="0"/>
                <a:cs typeface="Times New Roman" panose="02020603050405020304" pitchFamily="18" charset="0"/>
              </a:rPr>
              <a:t>Γεωγραφική εγγύτητα</a:t>
            </a:r>
          </a:p>
          <a:p>
            <a:pPr>
              <a:lnSpc>
                <a:spcPct val="150000"/>
              </a:lnSpc>
            </a:pPr>
            <a:r>
              <a:rPr lang="el-GR" sz="2400" dirty="0">
                <a:latin typeface="Times New Roman" panose="02020603050405020304" pitchFamily="18" charset="0"/>
                <a:cs typeface="Times New Roman" panose="02020603050405020304" pitchFamily="18" charset="0"/>
              </a:rPr>
              <a:t>Συνάφεια</a:t>
            </a:r>
          </a:p>
          <a:p>
            <a:pPr>
              <a:lnSpc>
                <a:spcPct val="150000"/>
              </a:lnSpc>
            </a:pPr>
            <a:r>
              <a:rPr lang="el-GR" sz="2400" dirty="0">
                <a:latin typeface="Times New Roman" panose="02020603050405020304" pitchFamily="18" charset="0"/>
                <a:cs typeface="Times New Roman" panose="02020603050405020304" pitchFamily="18" charset="0"/>
              </a:rPr>
              <a:t>Πολιτισμική συνάφεια</a:t>
            </a:r>
          </a:p>
          <a:p>
            <a:pPr>
              <a:lnSpc>
                <a:spcPct val="150000"/>
              </a:lnSpc>
            </a:pPr>
            <a:r>
              <a:rPr lang="el-GR" sz="2400" dirty="0">
                <a:latin typeface="Times New Roman" panose="02020603050405020304" pitchFamily="18" charset="0"/>
                <a:cs typeface="Times New Roman" panose="02020603050405020304" pitchFamily="18" charset="0"/>
              </a:rPr>
              <a:t>Συγκρούσεις</a:t>
            </a:r>
          </a:p>
          <a:p>
            <a:pPr>
              <a:lnSpc>
                <a:spcPct val="150000"/>
              </a:lnSpc>
            </a:pPr>
            <a:r>
              <a:rPr lang="el-GR" sz="2400" dirty="0">
                <a:latin typeface="Times New Roman" panose="02020603050405020304" pitchFamily="18" charset="0"/>
                <a:cs typeface="Times New Roman" panose="02020603050405020304" pitchFamily="18" charset="0"/>
              </a:rPr>
              <a:t>Δραματικότητα – Συγκίνηση – Ανθρώπινο ενδιαφέρον</a:t>
            </a:r>
          </a:p>
          <a:p>
            <a:pPr>
              <a:lnSpc>
                <a:spcPct val="150000"/>
              </a:lnSpc>
            </a:pPr>
            <a:r>
              <a:rPr lang="el-GR" sz="2400" dirty="0">
                <a:latin typeface="Times New Roman" panose="02020603050405020304" pitchFamily="18" charset="0"/>
                <a:cs typeface="Times New Roman" panose="02020603050405020304" pitchFamily="18" charset="0"/>
              </a:rPr>
              <a:t>Αναφορά σε διακεκριμένα πρόσωπα</a:t>
            </a:r>
          </a:p>
          <a:p>
            <a:pPr>
              <a:lnSpc>
                <a:spcPct val="150000"/>
              </a:lnSpc>
            </a:pPr>
            <a:r>
              <a:rPr lang="el-GR" sz="2400" dirty="0">
                <a:latin typeface="Times New Roman" panose="02020603050405020304" pitchFamily="18" charset="0"/>
                <a:cs typeface="Times New Roman" panose="02020603050405020304" pitchFamily="18" charset="0"/>
              </a:rPr>
              <a:t>Απρόσμενο</a:t>
            </a:r>
          </a:p>
          <a:p>
            <a:pPr>
              <a:lnSpc>
                <a:spcPct val="150000"/>
              </a:lnSpc>
            </a:pPr>
            <a:r>
              <a:rPr lang="el-GR" sz="2400" dirty="0">
                <a:latin typeface="Times New Roman" panose="02020603050405020304" pitchFamily="18" charset="0"/>
                <a:cs typeface="Times New Roman" panose="02020603050405020304" pitchFamily="18" charset="0"/>
              </a:rPr>
              <a:t>Σπάνιο</a:t>
            </a:r>
          </a:p>
        </p:txBody>
      </p:sp>
    </p:spTree>
    <p:extLst>
      <p:ext uri="{BB962C8B-B14F-4D97-AF65-F5344CB8AC3E}">
        <p14:creationId xmlns:p14="http://schemas.microsoft.com/office/powerpoint/2010/main" val="3090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5B1F4-F29E-86C1-00BE-432ACE29F37C}"/>
              </a:ext>
            </a:extLst>
          </p:cNvPr>
          <p:cNvSpPr>
            <a:spLocks noGrp="1"/>
          </p:cNvSpPr>
          <p:nvPr>
            <p:ph type="title"/>
          </p:nvPr>
        </p:nvSpPr>
        <p:spPr>
          <a:xfrm>
            <a:off x="612648" y="548640"/>
            <a:ext cx="10653578" cy="892885"/>
          </a:xfrm>
        </p:spPr>
        <p:txBody>
          <a:bodyPr>
            <a:normAutofit/>
          </a:bodyPr>
          <a:lstStyle/>
          <a:p>
            <a:pPr algn="ctr"/>
            <a:r>
              <a:rPr lang="el-GR" sz="4000" dirty="0">
                <a:latin typeface="Times New Roman" panose="02020603050405020304" pitchFamily="18" charset="0"/>
                <a:cs typeface="Times New Roman" panose="02020603050405020304" pitchFamily="18" charset="0"/>
              </a:rPr>
              <a:t>Ειδήσεις που δεν μένουν έξω</a:t>
            </a:r>
          </a:p>
        </p:txBody>
      </p:sp>
      <p:sp>
        <p:nvSpPr>
          <p:cNvPr id="3" name="Θέση περιεχομένου 2">
            <a:extLst>
              <a:ext uri="{FF2B5EF4-FFF2-40B4-BE49-F238E27FC236}">
                <a16:creationId xmlns:a16="http://schemas.microsoft.com/office/drawing/2014/main" id="{0A420D25-F73B-F902-0F22-165BD7466B12}"/>
              </a:ext>
            </a:extLst>
          </p:cNvPr>
          <p:cNvSpPr>
            <a:spLocks noGrp="1"/>
          </p:cNvSpPr>
          <p:nvPr>
            <p:ph idx="1"/>
          </p:nvPr>
        </p:nvSpPr>
        <p:spPr/>
        <p:txBody>
          <a:bodyPr>
            <a:normAutofit/>
          </a:bodyPr>
          <a:lstStyle/>
          <a:p>
            <a:pPr marL="457200" indent="-457200" algn="just">
              <a:buAutoNum type="arabicParenR"/>
            </a:pPr>
            <a:r>
              <a:rPr lang="el-GR" sz="2100" dirty="0">
                <a:latin typeface="Times New Roman" panose="02020603050405020304" pitchFamily="18" charset="0"/>
                <a:cs typeface="Times New Roman" panose="02020603050405020304" pitchFamily="18" charset="0"/>
              </a:rPr>
              <a:t>Οι ειδήσεις που έχουν </a:t>
            </a:r>
            <a:r>
              <a:rPr lang="el-GR" sz="2100" b="1" dirty="0">
                <a:latin typeface="Times New Roman" panose="02020603050405020304" pitchFamily="18" charset="0"/>
                <a:cs typeface="Times New Roman" panose="02020603050405020304" pitchFamily="18" charset="0"/>
              </a:rPr>
              <a:t>προσωπικό ενδιαφέρον </a:t>
            </a:r>
            <a:r>
              <a:rPr lang="el-GR" sz="2100" dirty="0">
                <a:latin typeface="Times New Roman" panose="02020603050405020304" pitchFamily="18" charset="0"/>
                <a:cs typeface="Times New Roman" panose="02020603050405020304" pitchFamily="18" charset="0"/>
              </a:rPr>
              <a:t>(π.χ. όσες αναφέρονται σε γνωστά και σπουδαία πρόσωπα) </a:t>
            </a:r>
            <a:r>
              <a:rPr lang="el-GR" sz="2100" dirty="0">
                <a:latin typeface="Times New Roman" panose="02020603050405020304" pitchFamily="18" charset="0"/>
                <a:cs typeface="Times New Roman" panose="02020603050405020304" pitchFamily="18" charset="0"/>
                <a:sym typeface="Wingdings" panose="05000000000000000000" pitchFamily="2" charset="2"/>
              </a:rPr>
              <a:t> Στοιχείο της σπουδαιότητας</a:t>
            </a:r>
          </a:p>
          <a:p>
            <a:pPr marL="457200" indent="-457200" algn="just">
              <a:buAutoNum type="arabicParenR"/>
            </a:pPr>
            <a:r>
              <a:rPr lang="el-GR" sz="2100" dirty="0">
                <a:latin typeface="Times New Roman" panose="02020603050405020304" pitchFamily="18" charset="0"/>
                <a:cs typeface="Times New Roman" panose="02020603050405020304" pitchFamily="18" charset="0"/>
                <a:sym typeface="Wingdings" panose="05000000000000000000" pitchFamily="2" charset="2"/>
              </a:rPr>
              <a:t>Οι ειδήσεις που έχουν </a:t>
            </a:r>
            <a:r>
              <a:rPr lang="el-GR" sz="2100" b="1" dirty="0">
                <a:latin typeface="Times New Roman" panose="02020603050405020304" pitchFamily="18" charset="0"/>
                <a:cs typeface="Times New Roman" panose="02020603050405020304" pitchFamily="18" charset="0"/>
                <a:sym typeface="Wingdings" panose="05000000000000000000" pitchFamily="2" charset="2"/>
              </a:rPr>
              <a:t>οικονομικό ενδιαφέρον </a:t>
            </a:r>
            <a:r>
              <a:rPr lang="el-GR" sz="2100" dirty="0">
                <a:latin typeface="Times New Roman" panose="02020603050405020304" pitchFamily="18" charset="0"/>
                <a:cs typeface="Times New Roman" panose="02020603050405020304" pitchFamily="18" charset="0"/>
                <a:sym typeface="Wingdings" panose="05000000000000000000" pitchFamily="2" charset="2"/>
              </a:rPr>
              <a:t>(π.χ. φορολογίες, εκπτώσεις, υποτιμήσεις νομισμάτων, καθορισμοί μισθών, συλλογικές συμβάσεις κ.τ.λ.)</a:t>
            </a:r>
          </a:p>
          <a:p>
            <a:pPr marL="457200" indent="-457200" algn="just">
              <a:buAutoNum type="arabicParenR"/>
            </a:pPr>
            <a:r>
              <a:rPr lang="el-GR" sz="2100" dirty="0">
                <a:latin typeface="Times New Roman" panose="02020603050405020304" pitchFamily="18" charset="0"/>
                <a:cs typeface="Times New Roman" panose="02020603050405020304" pitchFamily="18" charset="0"/>
                <a:sym typeface="Wingdings" panose="05000000000000000000" pitchFamily="2" charset="2"/>
              </a:rPr>
              <a:t>Οι ειδήσεις που έχουν </a:t>
            </a:r>
            <a:r>
              <a:rPr lang="el-GR" sz="2100" b="1" dirty="0">
                <a:latin typeface="Times New Roman" panose="02020603050405020304" pitchFamily="18" charset="0"/>
                <a:cs typeface="Times New Roman" panose="02020603050405020304" pitchFamily="18" charset="0"/>
                <a:sym typeface="Wingdings" panose="05000000000000000000" pitchFamily="2" charset="2"/>
              </a:rPr>
              <a:t>σεξουαλικό ενδιαφέρον</a:t>
            </a:r>
            <a:r>
              <a:rPr lang="el-GR" sz="2100" dirty="0">
                <a:latin typeface="Times New Roman" panose="02020603050405020304" pitchFamily="18" charset="0"/>
                <a:cs typeface="Times New Roman" panose="02020603050405020304" pitchFamily="18" charset="0"/>
                <a:sym typeface="Wingdings" panose="05000000000000000000" pitchFamily="2" charset="2"/>
              </a:rPr>
              <a:t> (π.χ. απαγωγές, βιασμοί, ερωτικές ιστορίες, επιστημονικές έρευνες για τη γενετήσια συμπεριφορά κ.τ.λ.)</a:t>
            </a:r>
          </a:p>
          <a:p>
            <a:pPr marL="457200" indent="-457200" algn="just">
              <a:buAutoNum type="arabicParenR"/>
            </a:pPr>
            <a:r>
              <a:rPr lang="el-GR" sz="2100" dirty="0">
                <a:latin typeface="Times New Roman" panose="02020603050405020304" pitchFamily="18" charset="0"/>
                <a:cs typeface="Times New Roman" panose="02020603050405020304" pitchFamily="18" charset="0"/>
                <a:sym typeface="Wingdings" panose="05000000000000000000" pitchFamily="2" charset="2"/>
              </a:rPr>
              <a:t>Οι </a:t>
            </a:r>
            <a:r>
              <a:rPr lang="el-GR" sz="2100" b="1" dirty="0">
                <a:latin typeface="Times New Roman" panose="02020603050405020304" pitchFamily="18" charset="0"/>
                <a:cs typeface="Times New Roman" panose="02020603050405020304" pitchFamily="18" charset="0"/>
                <a:sym typeface="Wingdings" panose="05000000000000000000" pitchFamily="2" charset="2"/>
              </a:rPr>
              <a:t>συγκρούσεις κάθε λογής</a:t>
            </a:r>
            <a:r>
              <a:rPr lang="el-GR" sz="2100" dirty="0">
                <a:latin typeface="Times New Roman" panose="02020603050405020304" pitchFamily="18" charset="0"/>
                <a:cs typeface="Times New Roman" panose="02020603050405020304" pitchFamily="18" charset="0"/>
                <a:sym typeface="Wingdings" panose="05000000000000000000" pitchFamily="2" charset="2"/>
              </a:rPr>
              <a:t>, όπως συγκρούσεις ανθρώπου με άνθρωπο, ανθρώπου με τη φύση, ανθρώπου με την κοινωνία και το νόμο, ιδεολογικές συγκρούσεις κ.τ.λ.</a:t>
            </a:r>
          </a:p>
          <a:p>
            <a:pPr marL="457200" indent="-457200" algn="just">
              <a:buAutoNum type="arabicParenR"/>
            </a:pPr>
            <a:r>
              <a:rPr lang="el-GR" sz="2100" dirty="0">
                <a:latin typeface="Times New Roman" panose="02020603050405020304" pitchFamily="18" charset="0"/>
                <a:cs typeface="Times New Roman" panose="02020603050405020304" pitchFamily="18" charset="0"/>
                <a:sym typeface="Wingdings" panose="05000000000000000000" pitchFamily="2" charset="2"/>
              </a:rPr>
              <a:t>Οι ειδήσεις που έχουν τα στοιχεία του </a:t>
            </a:r>
            <a:r>
              <a:rPr lang="el-GR" sz="2100" b="1" dirty="0">
                <a:latin typeface="Times New Roman" panose="02020603050405020304" pitchFamily="18" charset="0"/>
                <a:cs typeface="Times New Roman" panose="02020603050405020304" pitchFamily="18" charset="0"/>
                <a:sym typeface="Wingdings" panose="05000000000000000000" pitchFamily="2" charset="2"/>
              </a:rPr>
              <a:t>σπάνιου</a:t>
            </a:r>
            <a:r>
              <a:rPr lang="el-GR" sz="2100" dirty="0">
                <a:latin typeface="Times New Roman" panose="02020603050405020304" pitchFamily="18" charset="0"/>
                <a:cs typeface="Times New Roman" panose="02020603050405020304" pitchFamily="18" charset="0"/>
                <a:sym typeface="Wingdings" panose="05000000000000000000" pitchFamily="2" charset="2"/>
              </a:rPr>
              <a:t>, του </a:t>
            </a:r>
            <a:r>
              <a:rPr lang="el-GR" sz="2100" b="1" dirty="0">
                <a:latin typeface="Times New Roman" panose="02020603050405020304" pitchFamily="18" charset="0"/>
                <a:cs typeface="Times New Roman" panose="02020603050405020304" pitchFamily="18" charset="0"/>
                <a:sym typeface="Wingdings" panose="05000000000000000000" pitchFamily="2" charset="2"/>
              </a:rPr>
              <a:t>ασυνήθιστου</a:t>
            </a:r>
            <a:r>
              <a:rPr lang="el-GR" sz="2100" dirty="0">
                <a:latin typeface="Times New Roman" panose="02020603050405020304" pitchFamily="18" charset="0"/>
                <a:cs typeface="Times New Roman" panose="02020603050405020304" pitchFamily="18" charset="0"/>
                <a:sym typeface="Wingdings" panose="05000000000000000000" pitchFamily="2" charset="2"/>
              </a:rPr>
              <a:t>, του </a:t>
            </a:r>
            <a:r>
              <a:rPr lang="el-GR" sz="2100" b="1" dirty="0">
                <a:latin typeface="Times New Roman" panose="02020603050405020304" pitchFamily="18" charset="0"/>
                <a:cs typeface="Times New Roman" panose="02020603050405020304" pitchFamily="18" charset="0"/>
                <a:sym typeface="Wingdings" panose="05000000000000000000" pitchFamily="2" charset="2"/>
              </a:rPr>
              <a:t>απροσδόκητου</a:t>
            </a:r>
            <a:r>
              <a:rPr lang="el-GR" sz="2100" dirty="0">
                <a:latin typeface="Times New Roman" panose="02020603050405020304" pitchFamily="18" charset="0"/>
                <a:cs typeface="Times New Roman" panose="02020603050405020304" pitchFamily="18" charset="0"/>
                <a:sym typeface="Wingdings" panose="05000000000000000000" pitchFamily="2" charset="2"/>
              </a:rPr>
              <a:t> και του </a:t>
            </a:r>
            <a:r>
              <a:rPr lang="el-GR" sz="2100" b="1" dirty="0">
                <a:latin typeface="Times New Roman" panose="02020603050405020304" pitchFamily="18" charset="0"/>
                <a:cs typeface="Times New Roman" panose="02020603050405020304" pitchFamily="18" charset="0"/>
                <a:sym typeface="Wingdings" panose="05000000000000000000" pitchFamily="2" charset="2"/>
              </a:rPr>
              <a:t>παράξενου</a:t>
            </a:r>
            <a:r>
              <a:rPr lang="el-GR" sz="21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2940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75F128-8FA4-D8AD-8983-C78E55FD7D4B}"/>
              </a:ext>
            </a:extLst>
          </p:cNvPr>
          <p:cNvSpPr>
            <a:spLocks noGrp="1"/>
          </p:cNvSpPr>
          <p:nvPr>
            <p:ph type="title"/>
          </p:nvPr>
        </p:nvSpPr>
        <p:spPr>
          <a:xfrm>
            <a:off x="612648" y="548640"/>
            <a:ext cx="10653578" cy="903642"/>
          </a:xfrm>
        </p:spPr>
        <p:txBody>
          <a:bodyPr>
            <a:normAutofit/>
          </a:bodyPr>
          <a:lstStyle/>
          <a:p>
            <a:pPr algn="ctr"/>
            <a:r>
              <a:rPr lang="el-GR" sz="4000" dirty="0">
                <a:latin typeface="Times New Roman" panose="02020603050405020304" pitchFamily="18" charset="0"/>
                <a:cs typeface="Times New Roman" panose="02020603050405020304" pitchFamily="18" charset="0"/>
              </a:rPr>
              <a:t>Ειδήσεις που δεν μένουν έξω</a:t>
            </a:r>
          </a:p>
        </p:txBody>
      </p:sp>
      <p:sp>
        <p:nvSpPr>
          <p:cNvPr id="3" name="Θέση περιεχομένου 2">
            <a:extLst>
              <a:ext uri="{FF2B5EF4-FFF2-40B4-BE49-F238E27FC236}">
                <a16:creationId xmlns:a16="http://schemas.microsoft.com/office/drawing/2014/main" id="{E71C643F-2DB5-1FF2-B87C-8A5289E63483}"/>
              </a:ext>
            </a:extLst>
          </p:cNvPr>
          <p:cNvSpPr>
            <a:spLocks noGrp="1"/>
          </p:cNvSpPr>
          <p:nvPr>
            <p:ph idx="1"/>
          </p:nvPr>
        </p:nvSpPr>
        <p:spPr/>
        <p:txBody>
          <a:bodyPr/>
          <a:lstStyle/>
          <a:p>
            <a:pPr marL="0" indent="0" algn="just">
              <a:buNone/>
            </a:pPr>
            <a:r>
              <a:rPr lang="el-GR" sz="2300" dirty="0">
                <a:latin typeface="Times New Roman" panose="02020603050405020304" pitchFamily="18" charset="0"/>
                <a:cs typeface="Times New Roman" panose="02020603050405020304" pitchFamily="18" charset="0"/>
              </a:rPr>
              <a:t>6) Οι ηρωικές πράξεις σε όλα τα πεδία της ανθρώπινης δραστηριότητα, σωματικής, πνευματικής και ψυχικής</a:t>
            </a:r>
          </a:p>
          <a:p>
            <a:pPr marL="0" indent="0" algn="just">
              <a:buNone/>
            </a:pPr>
            <a:r>
              <a:rPr lang="el-GR" sz="2300" dirty="0">
                <a:latin typeface="Times New Roman" panose="02020603050405020304" pitchFamily="18" charset="0"/>
                <a:cs typeface="Times New Roman" panose="02020603050405020304" pitchFamily="18" charset="0"/>
              </a:rPr>
              <a:t>7) Οι εκκρεμείς υποθέσεις, όπως οι περιπέτειες κάθε είδους, οι εξερευνήσεις, οι επιχειρήσεις διασώσεων, οι μεγάλες δίκες, οι δραπετεύσεις κ.τ.λ.</a:t>
            </a:r>
          </a:p>
          <a:p>
            <a:pPr marL="0" indent="0" algn="just">
              <a:buNone/>
            </a:pPr>
            <a:r>
              <a:rPr lang="el-GR" sz="2300" dirty="0">
                <a:latin typeface="Times New Roman" panose="02020603050405020304" pitchFamily="18" charset="0"/>
                <a:cs typeface="Times New Roman" panose="02020603050405020304" pitchFamily="18" charset="0"/>
              </a:rPr>
              <a:t>8) Οι ειδήσεις που έχουν ανθρώπινο ενδιαφέρον, δηλαδή, οι ιστορίες της καθημερινής ζωής που συγκινούν τον απλό άνθρωπο</a:t>
            </a:r>
          </a:p>
          <a:p>
            <a:pPr marL="0" indent="0" algn="just">
              <a:buNone/>
            </a:pPr>
            <a:r>
              <a:rPr lang="el-GR" sz="2300" dirty="0">
                <a:latin typeface="Times New Roman" panose="02020603050405020304" pitchFamily="18" charset="0"/>
                <a:cs typeface="Times New Roman" panose="02020603050405020304" pitchFamily="18" charset="0"/>
              </a:rPr>
              <a:t>9) Οι ειδήσεις που αναφέρονται σε ισχυρά σύνολα, όπως οργανώσεις, αιρέσεις, αθλητικές ομάδες, κόμματα κ.τ.λ.</a:t>
            </a:r>
          </a:p>
          <a:p>
            <a:pPr marL="0" indent="0" algn="just">
              <a:buNone/>
            </a:pPr>
            <a:r>
              <a:rPr lang="el-GR" sz="2300" dirty="0">
                <a:latin typeface="Times New Roman" panose="02020603050405020304" pitchFamily="18" charset="0"/>
                <a:cs typeface="Times New Roman" panose="02020603050405020304" pitchFamily="18" charset="0"/>
              </a:rPr>
              <a:t>10) Οι εφευρέσεις και οι ανακαλύψεις (</a:t>
            </a:r>
            <a:r>
              <a:rPr lang="el-GR" sz="2300" dirty="0" err="1">
                <a:latin typeface="Times New Roman" panose="02020603050405020304" pitchFamily="18" charset="0"/>
                <a:cs typeface="Times New Roman" panose="02020603050405020304" pitchFamily="18" charset="0"/>
              </a:rPr>
              <a:t>Πασαλάρης</a:t>
            </a:r>
            <a:r>
              <a:rPr lang="el-GR" sz="2300" dirty="0">
                <a:latin typeface="Times New Roman" panose="02020603050405020304" pitchFamily="18" charset="0"/>
                <a:cs typeface="Times New Roman" panose="02020603050405020304" pitchFamily="18" charset="0"/>
              </a:rPr>
              <a:t>, 1984)</a:t>
            </a:r>
            <a:r>
              <a:rPr lang="el-GR" dirty="0">
                <a:latin typeface="Times New Roman" panose="02020603050405020304" pitchFamily="18" charset="0"/>
                <a:cs typeface="Times New Roman" panose="02020603050405020304" pitchFamily="18" charset="0"/>
              </a:rPr>
              <a:t> </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2751622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6F7B0-897F-CC0D-E4A5-F18BE967C093}"/>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9F7A9A7-E6B7-551B-B179-B62317401310}"/>
              </a:ext>
            </a:extLst>
          </p:cNvPr>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a:extLst>
              <a:ext uri="{FF2B5EF4-FFF2-40B4-BE49-F238E27FC236}">
                <a16:creationId xmlns:a16="http://schemas.microsoft.com/office/drawing/2014/main" id="{C54330EE-5A0A-42FA-BE1A-136B449514F3}"/>
              </a:ext>
            </a:extLst>
          </p:cNvPr>
          <p:cNvSpPr>
            <a:spLocks noGrp="1"/>
          </p:cNvSpPr>
          <p:nvPr>
            <p:ph type="title"/>
          </p:nvPr>
        </p:nvSpPr>
        <p:spPr>
          <a:xfrm>
            <a:off x="1178560" y="1556773"/>
            <a:ext cx="2384149" cy="4921665"/>
          </a:xfrm>
        </p:spPr>
        <p:txBody>
          <a:bodyPr vert="horz" lIns="91440" tIns="45720" rIns="91440" bIns="45720" rtlCol="0">
            <a:normAutofit/>
          </a:bodyPr>
          <a:lstStyle/>
          <a:p>
            <a:br>
              <a:rPr lang="el-GR" sz="2800" dirty="0">
                <a:solidFill>
                  <a:schemeClr val="bg1"/>
                </a:solidFill>
                <a:latin typeface="Century Gothic" panose="020B0502020202020204" pitchFamily="34" charset="0"/>
              </a:rPr>
            </a:br>
            <a:r>
              <a:rPr lang="el-GR" sz="3100" dirty="0">
                <a:solidFill>
                  <a:schemeClr val="bg1"/>
                </a:solidFill>
                <a:latin typeface="Times New Roman" panose="02020603050405020304" pitchFamily="18" charset="0"/>
                <a:cs typeface="Times New Roman" panose="02020603050405020304" pitchFamily="18" charset="0"/>
              </a:rPr>
              <a:t>Πώς ιεραρχούμε</a:t>
            </a:r>
            <a:r>
              <a:rPr lang="en-US" sz="3100" dirty="0">
                <a:solidFill>
                  <a:schemeClr val="bg1"/>
                </a:solidFill>
                <a:latin typeface="Times New Roman" panose="02020603050405020304" pitchFamily="18" charset="0"/>
                <a:cs typeface="Times New Roman" panose="02020603050405020304" pitchFamily="18" charset="0"/>
              </a:rPr>
              <a:t> </a:t>
            </a:r>
            <a:r>
              <a:rPr lang="el-GR" sz="3100" dirty="0">
                <a:solidFill>
                  <a:schemeClr val="bg1"/>
                </a:solidFill>
                <a:latin typeface="Times New Roman" panose="02020603050405020304" pitchFamily="18" charset="0"/>
                <a:cs typeface="Times New Roman" panose="02020603050405020304" pitchFamily="18" charset="0"/>
              </a:rPr>
              <a:t>τις ειδήσεις;</a:t>
            </a:r>
            <a:br>
              <a:rPr lang="el-GR" sz="3100" dirty="0">
                <a:solidFill>
                  <a:schemeClr val="bg1"/>
                </a:solidFill>
                <a:latin typeface="Times New Roman" panose="02020603050405020304" pitchFamily="18" charset="0"/>
                <a:cs typeface="Times New Roman" panose="02020603050405020304" pitchFamily="18" charset="0"/>
              </a:rPr>
            </a:br>
            <a:br>
              <a:rPr lang="el-GR" sz="3100" dirty="0">
                <a:solidFill>
                  <a:schemeClr val="bg1"/>
                </a:solidFill>
                <a:latin typeface="Times New Roman" panose="02020603050405020304" pitchFamily="18" charset="0"/>
                <a:cs typeface="Times New Roman" panose="02020603050405020304" pitchFamily="18" charset="0"/>
              </a:rPr>
            </a:br>
            <a:r>
              <a:rPr lang="el-GR" sz="3100" dirty="0">
                <a:solidFill>
                  <a:schemeClr val="bg1"/>
                </a:solidFill>
                <a:latin typeface="Times New Roman" panose="02020603050405020304" pitchFamily="18" charset="0"/>
                <a:cs typeface="Times New Roman" panose="02020603050405020304" pitchFamily="18" charset="0"/>
              </a:rPr>
              <a:t>Τα 4 «Ε» και τα «Σ»</a:t>
            </a:r>
            <a:endParaRPr lang="en-US" sz="3100" dirty="0">
              <a:solidFill>
                <a:schemeClr val="bg1"/>
              </a:solidFill>
              <a:latin typeface="Times New Roman" panose="02020603050405020304" pitchFamily="18" charset="0"/>
              <a:cs typeface="Times New Roman" panose="02020603050405020304" pitchFamily="18" charset="0"/>
            </a:endParaRPr>
          </a:p>
        </p:txBody>
      </p:sp>
      <p:sp>
        <p:nvSpPr>
          <p:cNvPr id="19" name="Freeform 11">
            <a:extLst>
              <a:ext uri="{FF2B5EF4-FFF2-40B4-BE49-F238E27FC236}">
                <a16:creationId xmlns:a16="http://schemas.microsoft.com/office/drawing/2014/main" id="{F51442C9-F934-2D36-D260-0C83220D13EB}"/>
              </a:ext>
            </a:extLst>
          </p:cNvPr>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a:extLst>
              <a:ext uri="{FF2B5EF4-FFF2-40B4-BE49-F238E27FC236}">
                <a16:creationId xmlns:a16="http://schemas.microsoft.com/office/drawing/2014/main" id="{4F82D20D-A65B-D257-746B-D9DEA712F0EB}"/>
              </a:ext>
            </a:extLst>
          </p:cNvPr>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a:extLst>
              <a:ext uri="{FF2B5EF4-FFF2-40B4-BE49-F238E27FC236}">
                <a16:creationId xmlns:a16="http://schemas.microsoft.com/office/drawing/2014/main" id="{6C760E42-554B-2348-FC13-EBF445387975}"/>
              </a:ext>
            </a:extLst>
          </p:cNvPr>
          <p:cNvSpPr>
            <a:spLocks noGrp="1"/>
          </p:cNvSpPr>
          <p:nvPr>
            <p:ph idx="1"/>
          </p:nvPr>
        </p:nvSpPr>
        <p:spPr>
          <a:xfrm>
            <a:off x="4394118" y="589721"/>
            <a:ext cx="7396264" cy="5778805"/>
          </a:xfrm>
        </p:spPr>
        <p:txBody>
          <a:bodyPr anchor="ctr">
            <a:normAutofit/>
          </a:bodyPr>
          <a:lstStyle/>
          <a:p>
            <a:pPr algn="just">
              <a:lnSpc>
                <a:spcPct val="150000"/>
              </a:lnSpc>
              <a:buFont typeface="Wingdings" panose="05000000000000000000" pitchFamily="2" charset="2"/>
              <a:buChar char="ü"/>
            </a:pPr>
            <a:r>
              <a:rPr lang="el-GR" sz="2400" b="1" dirty="0"/>
              <a:t>ΕΠΙΚΑΙΡΟΤΗΤΑ</a:t>
            </a:r>
            <a:r>
              <a:rPr lang="el-GR" sz="2400" dirty="0"/>
              <a:t>: Η είδηση είναι ενδιαφέρουσα και καυτή μόνο όταν είναι φρέσκια, της ώρας</a:t>
            </a:r>
          </a:p>
          <a:p>
            <a:pPr algn="just">
              <a:lnSpc>
                <a:spcPct val="150000"/>
              </a:lnSpc>
              <a:buFont typeface="Wingdings" panose="05000000000000000000" pitchFamily="2" charset="2"/>
              <a:buChar char="ü"/>
            </a:pPr>
            <a:r>
              <a:rPr lang="el-GR" sz="2400" b="1" dirty="0"/>
              <a:t>ΕΓΓΥΤΗΤΑ</a:t>
            </a:r>
            <a:r>
              <a:rPr lang="el-GR" sz="2400" dirty="0"/>
              <a:t>: Όσο πιο κοντά μας διαδραματίζεται ένα γεγονός τόσο πιο ενδιαφέρον είναι</a:t>
            </a:r>
          </a:p>
          <a:p>
            <a:pPr algn="just">
              <a:lnSpc>
                <a:spcPct val="150000"/>
              </a:lnSpc>
              <a:buFont typeface="Wingdings" panose="05000000000000000000" pitchFamily="2" charset="2"/>
              <a:buChar char="ü"/>
            </a:pPr>
            <a:r>
              <a:rPr lang="el-GR" sz="2400" b="1" dirty="0"/>
              <a:t>ΣΠΟΥΔΑΙΟΤΗΤΑ</a:t>
            </a:r>
            <a:r>
              <a:rPr lang="el-GR" sz="2400" dirty="0"/>
              <a:t>: Όσο περισσότερο κόσμο ενδιαφέρει μια είδηση τόσο πιο σπουδαία είναι</a:t>
            </a:r>
          </a:p>
          <a:p>
            <a:pPr algn="just">
              <a:lnSpc>
                <a:spcPct val="150000"/>
              </a:lnSpc>
              <a:buFont typeface="Wingdings" panose="05000000000000000000" pitchFamily="2" charset="2"/>
              <a:buChar char="ü"/>
            </a:pPr>
            <a:r>
              <a:rPr lang="el-GR" sz="2400" b="1" dirty="0"/>
              <a:t>ΣΠΑΝΙΟΤΗΤΑ</a:t>
            </a:r>
            <a:r>
              <a:rPr lang="el-GR" sz="2400" dirty="0"/>
              <a:t>: Όσο περισσότερο οι ειδήσεις έχουν μέσα τους το στοιχείο της σπανιότητας και της παραδοξότητας τόσο πιο ελκυστικές είναι</a:t>
            </a:r>
          </a:p>
        </p:txBody>
      </p:sp>
    </p:spTree>
    <p:extLst>
      <p:ext uri="{BB962C8B-B14F-4D97-AF65-F5344CB8AC3E}">
        <p14:creationId xmlns:p14="http://schemas.microsoft.com/office/powerpoint/2010/main" val="37920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6725E-B361-0422-FEA3-30F2FAF3F0A4}"/>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6549BC3-AA22-63A2-48F8-2E1CBE4409DC}"/>
              </a:ext>
            </a:extLst>
          </p:cNvPr>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a:extLst>
              <a:ext uri="{FF2B5EF4-FFF2-40B4-BE49-F238E27FC236}">
                <a16:creationId xmlns:a16="http://schemas.microsoft.com/office/drawing/2014/main" id="{C2F2EE1A-66E9-CB31-CA85-5E58C0E4FC5C}"/>
              </a:ext>
            </a:extLst>
          </p:cNvPr>
          <p:cNvSpPr>
            <a:spLocks noGrp="1"/>
          </p:cNvSpPr>
          <p:nvPr>
            <p:ph type="title"/>
          </p:nvPr>
        </p:nvSpPr>
        <p:spPr>
          <a:xfrm>
            <a:off x="1178560" y="1556773"/>
            <a:ext cx="2384149" cy="4921665"/>
          </a:xfrm>
        </p:spPr>
        <p:txBody>
          <a:bodyPr vert="horz" lIns="91440" tIns="45720" rIns="91440" bIns="45720" rtlCol="0">
            <a:normAutofit/>
          </a:bodyPr>
          <a:lstStyle/>
          <a:p>
            <a:br>
              <a:rPr lang="el-GR" sz="2800" dirty="0">
                <a:solidFill>
                  <a:schemeClr val="bg1"/>
                </a:solidFill>
                <a:latin typeface="Century Gothic" panose="020B0502020202020204" pitchFamily="34" charset="0"/>
              </a:rPr>
            </a:br>
            <a:r>
              <a:rPr lang="el-GR" sz="3100" dirty="0">
                <a:solidFill>
                  <a:schemeClr val="bg1"/>
                </a:solidFill>
                <a:latin typeface="Times New Roman" panose="02020603050405020304" pitchFamily="18" charset="0"/>
                <a:cs typeface="Times New Roman" panose="02020603050405020304" pitchFamily="18" charset="0"/>
              </a:rPr>
              <a:t>Πώς ιεραρχούμε</a:t>
            </a:r>
            <a:r>
              <a:rPr lang="en-US" sz="3100" dirty="0">
                <a:solidFill>
                  <a:schemeClr val="bg1"/>
                </a:solidFill>
                <a:latin typeface="Times New Roman" panose="02020603050405020304" pitchFamily="18" charset="0"/>
                <a:cs typeface="Times New Roman" panose="02020603050405020304" pitchFamily="18" charset="0"/>
              </a:rPr>
              <a:t> </a:t>
            </a:r>
            <a:r>
              <a:rPr lang="el-GR" sz="3100" dirty="0">
                <a:solidFill>
                  <a:schemeClr val="bg1"/>
                </a:solidFill>
                <a:latin typeface="Times New Roman" panose="02020603050405020304" pitchFamily="18" charset="0"/>
                <a:cs typeface="Times New Roman" panose="02020603050405020304" pitchFamily="18" charset="0"/>
              </a:rPr>
              <a:t>τις ειδήσεις;</a:t>
            </a:r>
            <a:br>
              <a:rPr lang="el-GR" sz="3100" dirty="0">
                <a:solidFill>
                  <a:schemeClr val="bg1"/>
                </a:solidFill>
                <a:latin typeface="Times New Roman" panose="02020603050405020304" pitchFamily="18" charset="0"/>
                <a:cs typeface="Times New Roman" panose="02020603050405020304" pitchFamily="18" charset="0"/>
              </a:rPr>
            </a:br>
            <a:br>
              <a:rPr lang="el-GR" sz="3100" dirty="0">
                <a:solidFill>
                  <a:schemeClr val="bg1"/>
                </a:solidFill>
                <a:latin typeface="Times New Roman" panose="02020603050405020304" pitchFamily="18" charset="0"/>
                <a:cs typeface="Times New Roman" panose="02020603050405020304" pitchFamily="18" charset="0"/>
              </a:rPr>
            </a:br>
            <a:r>
              <a:rPr lang="el-GR" sz="3100" dirty="0">
                <a:solidFill>
                  <a:schemeClr val="bg1"/>
                </a:solidFill>
                <a:latin typeface="Times New Roman" panose="02020603050405020304" pitchFamily="18" charset="0"/>
                <a:cs typeface="Times New Roman" panose="02020603050405020304" pitchFamily="18" charset="0"/>
              </a:rPr>
              <a:t>Τα 4 «Ε» και τα «Σ»</a:t>
            </a:r>
            <a:endParaRPr lang="en-US" sz="3100" dirty="0">
              <a:solidFill>
                <a:schemeClr val="bg1"/>
              </a:solidFill>
              <a:latin typeface="Times New Roman" panose="02020603050405020304" pitchFamily="18" charset="0"/>
              <a:cs typeface="Times New Roman" panose="02020603050405020304" pitchFamily="18" charset="0"/>
            </a:endParaRPr>
          </a:p>
        </p:txBody>
      </p:sp>
      <p:sp>
        <p:nvSpPr>
          <p:cNvPr id="19" name="Freeform 11">
            <a:extLst>
              <a:ext uri="{FF2B5EF4-FFF2-40B4-BE49-F238E27FC236}">
                <a16:creationId xmlns:a16="http://schemas.microsoft.com/office/drawing/2014/main" id="{34CBC429-8111-5FD9-FF66-CE7EF7412019}"/>
              </a:ext>
            </a:extLst>
          </p:cNvPr>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a:extLst>
              <a:ext uri="{FF2B5EF4-FFF2-40B4-BE49-F238E27FC236}">
                <a16:creationId xmlns:a16="http://schemas.microsoft.com/office/drawing/2014/main" id="{57D6265F-34F0-B05E-E31A-D1FD8DB502A0}"/>
              </a:ext>
            </a:extLst>
          </p:cNvPr>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a:extLst>
              <a:ext uri="{FF2B5EF4-FFF2-40B4-BE49-F238E27FC236}">
                <a16:creationId xmlns:a16="http://schemas.microsoft.com/office/drawing/2014/main" id="{9E111548-15CC-8115-8A2D-B3650078BF15}"/>
              </a:ext>
            </a:extLst>
          </p:cNvPr>
          <p:cNvSpPr>
            <a:spLocks noGrp="1"/>
          </p:cNvSpPr>
          <p:nvPr>
            <p:ph idx="1"/>
          </p:nvPr>
        </p:nvSpPr>
        <p:spPr>
          <a:xfrm>
            <a:off x="4394118" y="589721"/>
            <a:ext cx="7396264" cy="5778805"/>
          </a:xfrm>
        </p:spPr>
        <p:txBody>
          <a:bodyPr anchor="ctr">
            <a:normAutofit fontScale="85000" lnSpcReduction="10000"/>
          </a:bodyPr>
          <a:lstStyle/>
          <a:p>
            <a:pPr algn="just">
              <a:lnSpc>
                <a:spcPct val="150000"/>
              </a:lnSpc>
              <a:buFont typeface="Wingdings" panose="05000000000000000000" pitchFamily="2" charset="2"/>
              <a:buChar char="ü"/>
            </a:pPr>
            <a:r>
              <a:rPr lang="el-GR" sz="2400" b="1" dirty="0"/>
              <a:t>ΕΚΡΗΚΤΚΟΤΗΤΑ</a:t>
            </a:r>
            <a:r>
              <a:rPr lang="el-GR" sz="2400" dirty="0"/>
              <a:t>: Είναι το στοιχείο που προσελκύει ιδιαίτερα το ανδρικό κοινό. Τη βρίσκουμε σε όλες τις ειδήσεις που αφορούν συγκρούσεις μεταξύ ανθρώπων, αθλητικών ομάδων, ιδεών κ.τ.λ.</a:t>
            </a:r>
          </a:p>
          <a:p>
            <a:pPr algn="just">
              <a:lnSpc>
                <a:spcPct val="150000"/>
              </a:lnSpc>
              <a:buFont typeface="Wingdings" panose="05000000000000000000" pitchFamily="2" charset="2"/>
              <a:buChar char="ü"/>
            </a:pPr>
            <a:r>
              <a:rPr lang="el-GR" sz="2400" b="1" dirty="0"/>
              <a:t>ΕΚΚΡΕΜΟΤΗΤΑ</a:t>
            </a:r>
            <a:r>
              <a:rPr lang="el-GR" sz="2400" dirty="0"/>
              <a:t>: Όπως στο θέατρο ο θεατής προσπαθεί να μαντέψει το τέλος του έργου έτσι και ο αναγνώστης τρελαίνεται να συζητάει ζωηρά και να προβλέπει τις αναμενόμενες εξελίξεις σε μια σειρά γεγονότων</a:t>
            </a:r>
          </a:p>
          <a:p>
            <a:pPr algn="just">
              <a:lnSpc>
                <a:spcPct val="150000"/>
              </a:lnSpc>
              <a:buFont typeface="Wingdings" panose="05000000000000000000" pitchFamily="2" charset="2"/>
              <a:buChar char="ü"/>
            </a:pPr>
            <a:r>
              <a:rPr lang="el-GR" sz="2400" b="1" dirty="0"/>
              <a:t>ΣΥΓΚΙΝΗΣΗ</a:t>
            </a:r>
            <a:r>
              <a:rPr lang="el-GR" sz="2400" dirty="0"/>
              <a:t>: Εάν η εκρηκτικότητα είναι το στοιχείο που τραβά τους άνδρες, η «συγκίνηση» είναι το δέλεαρ των ειδήσεων για τις γυναίκες</a:t>
            </a:r>
          </a:p>
          <a:p>
            <a:pPr algn="just">
              <a:lnSpc>
                <a:spcPct val="150000"/>
              </a:lnSpc>
              <a:buFont typeface="Wingdings" panose="05000000000000000000" pitchFamily="2" charset="2"/>
              <a:buChar char="ü"/>
            </a:pPr>
            <a:r>
              <a:rPr lang="el-GR" sz="2400" b="1" dirty="0"/>
              <a:t>ΣΥΝΕΠΕΙΑ</a:t>
            </a:r>
            <a:r>
              <a:rPr lang="el-GR" sz="2400" dirty="0"/>
              <a:t>: Κάθε γεγονός έχει τις μικρές ή μεγάλες συνέπειές του (</a:t>
            </a:r>
            <a:r>
              <a:rPr lang="el-GR" sz="2400" dirty="0" err="1"/>
              <a:t>Πασαλάρης</a:t>
            </a:r>
            <a:r>
              <a:rPr lang="el-GR" sz="2400" dirty="0"/>
              <a:t>, 1984)</a:t>
            </a:r>
          </a:p>
        </p:txBody>
      </p:sp>
    </p:spTree>
    <p:extLst>
      <p:ext uri="{BB962C8B-B14F-4D97-AF65-F5344CB8AC3E}">
        <p14:creationId xmlns:p14="http://schemas.microsoft.com/office/powerpoint/2010/main" val="214047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720762" y="1301675"/>
            <a:ext cx="2957158" cy="6257365"/>
          </a:xfrm>
        </p:spPr>
        <p:txBody>
          <a:bodyPr vert="horz" lIns="91440" tIns="45720" rIns="91440" bIns="45720" rtlCol="0">
            <a:normAutofit/>
          </a:bodyPr>
          <a:lstStyle/>
          <a:p>
            <a:r>
              <a:rPr lang="el-GR" sz="2600" dirty="0">
                <a:solidFill>
                  <a:schemeClr val="bg1"/>
                </a:solidFill>
                <a:latin typeface="Century Gothic" panose="020B0502020202020204" pitchFamily="34" charset="0"/>
              </a:rPr>
              <a:t>Τι πρέπει να περιλαμβάνει μια καλή ειδησεογραφική ιστορία;</a:t>
            </a:r>
            <a:br>
              <a:rPr lang="el-GR" sz="2600" dirty="0">
                <a:solidFill>
                  <a:schemeClr val="bg1"/>
                </a:solidFill>
                <a:latin typeface="Century Gothic" panose="020B0502020202020204" pitchFamily="34" charset="0"/>
              </a:rPr>
            </a:br>
            <a:br>
              <a:rPr lang="el-GR" sz="2600" dirty="0">
                <a:solidFill>
                  <a:schemeClr val="bg1"/>
                </a:solidFill>
                <a:latin typeface="Century Gothic" panose="020B0502020202020204" pitchFamily="34" charset="0"/>
              </a:rPr>
            </a:br>
            <a:endParaRPr lang="en-US" sz="26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77360" y="589722"/>
            <a:ext cx="7741920" cy="6004118"/>
          </a:xfrm>
        </p:spPr>
        <p:txBody>
          <a:bodyPr anchor="ctr">
            <a:noAutofit/>
          </a:bodyPr>
          <a:lstStyle/>
          <a:p>
            <a:r>
              <a:rPr lang="el-GR" sz="2400" b="1" u="sng" dirty="0"/>
              <a:t>Οκτώ συστατικά της είδησης</a:t>
            </a:r>
          </a:p>
          <a:p>
            <a:pPr marL="0" indent="0">
              <a:buNone/>
            </a:pPr>
            <a:endParaRPr lang="el-GR" sz="2000" dirty="0"/>
          </a:p>
          <a:p>
            <a:pPr>
              <a:spcBef>
                <a:spcPts val="600"/>
              </a:spcBef>
              <a:buFont typeface="Courier New" panose="02070309020205020404" pitchFamily="49" charset="0"/>
              <a:buChar char="o"/>
            </a:pPr>
            <a:r>
              <a:rPr lang="el-GR" sz="2200" dirty="0"/>
              <a:t>Εστίαση</a:t>
            </a:r>
          </a:p>
          <a:p>
            <a:pPr>
              <a:spcBef>
                <a:spcPts val="600"/>
              </a:spcBef>
              <a:buFont typeface="Courier New" panose="02070309020205020404" pitchFamily="49" charset="0"/>
              <a:buChar char="o"/>
            </a:pPr>
            <a:r>
              <a:rPr lang="el-GR" sz="2200" dirty="0"/>
              <a:t>Ειδησεογραφική αξία</a:t>
            </a:r>
          </a:p>
          <a:p>
            <a:pPr>
              <a:spcBef>
                <a:spcPts val="600"/>
              </a:spcBef>
              <a:buFont typeface="Courier New" panose="02070309020205020404" pitchFamily="49" charset="0"/>
              <a:buChar char="o"/>
            </a:pPr>
            <a:r>
              <a:rPr lang="el-GR" sz="2200" dirty="0"/>
              <a:t>Δεδομένα</a:t>
            </a:r>
          </a:p>
          <a:p>
            <a:pPr>
              <a:spcBef>
                <a:spcPts val="600"/>
              </a:spcBef>
              <a:buFont typeface="Courier New" panose="02070309020205020404" pitchFamily="49" charset="0"/>
              <a:buChar char="o"/>
            </a:pPr>
            <a:r>
              <a:rPr lang="el-GR" sz="2200" dirty="0"/>
              <a:t>Πηγές</a:t>
            </a:r>
          </a:p>
          <a:p>
            <a:pPr>
              <a:spcBef>
                <a:spcPts val="600"/>
              </a:spcBef>
              <a:buFont typeface="Courier New" panose="02070309020205020404" pitchFamily="49" charset="0"/>
              <a:buChar char="o"/>
            </a:pPr>
            <a:r>
              <a:rPr lang="el-GR" sz="2200" dirty="0"/>
              <a:t>Σαφήνεια</a:t>
            </a:r>
          </a:p>
          <a:p>
            <a:pPr>
              <a:spcBef>
                <a:spcPts val="600"/>
              </a:spcBef>
              <a:buFont typeface="Courier New" panose="02070309020205020404" pitchFamily="49" charset="0"/>
              <a:buChar char="o"/>
            </a:pPr>
            <a:r>
              <a:rPr lang="el-GR" sz="2200" dirty="0"/>
              <a:t>Απαντήσεις</a:t>
            </a:r>
          </a:p>
          <a:p>
            <a:pPr>
              <a:spcBef>
                <a:spcPts val="600"/>
              </a:spcBef>
              <a:buFont typeface="Courier New" panose="02070309020205020404" pitchFamily="49" charset="0"/>
              <a:buChar char="o"/>
            </a:pPr>
            <a:r>
              <a:rPr lang="el-GR" sz="2200" dirty="0"/>
              <a:t>Κοινό</a:t>
            </a:r>
          </a:p>
          <a:p>
            <a:pPr>
              <a:spcBef>
                <a:spcPts val="600"/>
              </a:spcBef>
              <a:buFont typeface="Courier New" panose="02070309020205020404" pitchFamily="49" charset="0"/>
              <a:buChar char="o"/>
            </a:pPr>
            <a:r>
              <a:rPr lang="el-GR" sz="2200" dirty="0"/>
              <a:t>Δεοντολογία</a:t>
            </a:r>
          </a:p>
        </p:txBody>
      </p:sp>
    </p:spTree>
    <p:extLst>
      <p:ext uri="{BB962C8B-B14F-4D97-AF65-F5344CB8AC3E}">
        <p14:creationId xmlns:p14="http://schemas.microsoft.com/office/powerpoint/2010/main" val="1614276677"/>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 id="{83D43F4A-02D5-42AD-9542-27487597C212}" vid="{14154C61-C2E2-42F2-9833-4EC39495D4C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TotalTime>
  <Words>1651</Words>
  <Application>Microsoft Office PowerPoint</Application>
  <PresentationFormat>Ευρεία οθόνη</PresentationFormat>
  <Paragraphs>127</Paragraphs>
  <Slides>20</Slides>
  <Notes>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20</vt:i4>
      </vt:variant>
    </vt:vector>
  </HeadingPairs>
  <TitlesOfParts>
    <vt:vector size="30" baseType="lpstr">
      <vt:lpstr>Aptos</vt:lpstr>
      <vt:lpstr>Arial</vt:lpstr>
      <vt:lpstr>Calibri</vt:lpstr>
      <vt:lpstr>Candara</vt:lpstr>
      <vt:lpstr>Century Gothic</vt:lpstr>
      <vt:lpstr>Courier New</vt:lpstr>
      <vt:lpstr>Neue Haas Grotesk Text Pro</vt:lpstr>
      <vt:lpstr>Times New Roman</vt:lpstr>
      <vt:lpstr>Wingdings</vt:lpstr>
      <vt:lpstr>Helena</vt:lpstr>
      <vt:lpstr>ΤΜΗΜΑ ΕΠΙΚΟΙΝΩΝΙΑΣ ΚΑΙ ΨΗΦΙΑΚΩΝ ΜΕΣΩΝ ΠΑΝΕΠΙΣΤΗΜΙΟ ΔΥΤΙΚΗΣ ΜΑΚΕΔΟΝΙΑΣ</vt:lpstr>
      <vt:lpstr>  Τι είναι «είδηση»; - Ορισμός</vt:lpstr>
      <vt:lpstr>ΕΙΔΗΣΗ ΚΑΙ ΙΕΡΑΡΧΗΣΗ ΕΙΔΗΣΕΩΝ</vt:lpstr>
      <vt:lpstr> Με βάση ποια κριτήρια επιλέγουμε τις ειδήσεις;   </vt:lpstr>
      <vt:lpstr>Ειδήσεις που δεν μένουν έξω</vt:lpstr>
      <vt:lpstr>Ειδήσεις που δεν μένουν έξω</vt:lpstr>
      <vt:lpstr> Πώς ιεραρχούμε τις ειδήσεις;  Τα 4 «Ε» και τα «Σ»</vt:lpstr>
      <vt:lpstr> Πώς ιεραρχούμε τις ειδήσεις;  Τα 4 «Ε» και τα «Σ»</vt:lpstr>
      <vt:lpstr>Τι πρέπει να περιλαμβάνει μια καλή ειδησεογραφική ιστορία;  </vt:lpstr>
      <vt:lpstr>Τι πρέπει να περιλαμβάνει μια καλή ειδησεογραφική ιστορία;  </vt:lpstr>
      <vt:lpstr>Τι πρέπει να περιλαμβάνει μια καλή ειδησεογραφική ιστορία;  </vt:lpstr>
      <vt:lpstr>Tweet ειδησεογραφικού μέσου για χιονοθύελλα στη δυτική Μακεδονία </vt:lpstr>
      <vt:lpstr>Βασικές τεχνικές συγγραφής της είδησης</vt:lpstr>
      <vt:lpstr>Βασικές τεχνικές συγγραφής της είδησης</vt:lpstr>
      <vt:lpstr>Ανεστραμμένη Πυραμίδα &amp; Lead</vt:lpstr>
      <vt:lpstr>Παρουσίαση του PowerPoint</vt:lpstr>
      <vt:lpstr>Το Lead</vt:lpstr>
      <vt:lpstr>Το Lead – Γενικοί κανόνες</vt:lpstr>
      <vt:lpstr>Σαφήνεια στη δημοσιογραφική γραφή</vt:lpstr>
      <vt:lpstr>ΑΣΚΗΣΕΙΣ ΣΤΗΝ ΑΙΘΟΥΣΑ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ΤΜΗΜΑ ΕΠΙΚΟΙΝΩΝΙΑΣ ΚΑΙ ΨΗΦΙΑΚΩΝ ΜΕΣΩΝ ΠΑΝΕΠΙΣΤΗΜΙΟ ΔΥΤΙΚΗΣ ΜΑΚΕΔΟΝΙΑΣ</dc:title>
  <dc:creator>ΕΛΕΝΗ ΤΣΑΛΚΑΤΙΔΟΥ</dc:creator>
  <cp:lastModifiedBy>ΕΛΕΝΗ ΤΣΑΛΚΑΤΙΔΟΥ</cp:lastModifiedBy>
  <cp:revision>11</cp:revision>
  <dcterms:created xsi:type="dcterms:W3CDTF">2025-10-03T18:35:17Z</dcterms:created>
  <dcterms:modified xsi:type="dcterms:W3CDTF">2025-10-29T09:11:01Z</dcterms:modified>
</cp:coreProperties>
</file>