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315" r:id="rId4"/>
    <p:sldId id="316" r:id="rId5"/>
    <p:sldId id="317" r:id="rId6"/>
    <p:sldId id="309" r:id="rId7"/>
    <p:sldId id="311" r:id="rId8"/>
    <p:sldId id="310" r:id="rId9"/>
    <p:sldId id="312" r:id="rId10"/>
    <p:sldId id="274" r:id="rId11"/>
    <p:sldId id="275" r:id="rId12"/>
    <p:sldId id="276" r:id="rId13"/>
    <p:sldId id="277" r:id="rId14"/>
    <p:sldId id="313" r:id="rId15"/>
    <p:sldId id="314" r:id="rId16"/>
    <p:sldId id="260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87" r:id="rId26"/>
    <p:sldId id="288" r:id="rId27"/>
    <p:sldId id="289" r:id="rId28"/>
    <p:sldId id="270" r:id="rId29"/>
    <p:sldId id="266" r:id="rId30"/>
    <p:sldId id="268" r:id="rId31"/>
    <p:sldId id="271" r:id="rId32"/>
    <p:sldId id="262" r:id="rId33"/>
    <p:sldId id="304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SimpleTimelineDefaultColorVariant">
  <dgm:title val="Simple Timeline Default Color Variant"/>
  <dgm:desc val="Simple Timeline Default Color Variant"/>
  <dgm:catLst>
    <dgm:cat type="Other" pri="2"/>
  </dgm:catLst>
  <dgm:styleLbl name="node0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  <dgm:styleLbl name="node1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 meth="repeat">
      <a:schemeClr val="accent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2">
        <a:alpha val="9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1415C-7791-4500-8194-E68DA8B9D9E6}" type="doc">
      <dgm:prSet loTypeId="urn:microsoft.com/office/officeart/2024/3/layout/SimpleTimelineDefaultVariant" loCatId="Timeline" qsTypeId="urn:microsoft.com/office/officeart/2005/8/quickstyle/simple1" qsCatId="simple" csTypeId="urn:microsoft.com/office/officeart/2005/8/colors/SimpleTimelineDefaultColorVariant" csCatId="other" phldr="1"/>
      <dgm:spPr/>
      <dgm:t>
        <a:bodyPr/>
        <a:lstStyle/>
        <a:p>
          <a:endParaRPr lang="el-GR"/>
        </a:p>
      </dgm:t>
    </dgm:pt>
    <dgm:pt modelId="{2C2FB142-6E37-46A6-B274-2CA20A4A8FDE}">
      <dgm:prSet/>
      <dgm:spPr/>
      <dgm:t>
        <a:bodyPr/>
        <a:lstStyle/>
        <a:p>
          <a:pPr>
            <a:defRPr b="1"/>
          </a:pPr>
          <a:r>
            <a:rPr lang="el-GR" dirty="0"/>
            <a:t>Ατζέντα των δημοσιογράφων</a:t>
          </a:r>
        </a:p>
      </dgm:t>
    </dgm:pt>
    <dgm:pt modelId="{D1CD074F-B361-4697-BF15-7EF6D99BEFFF}" type="parTrans" cxnId="{C940AA13-FC10-4CDB-9460-EE077C0FB48D}">
      <dgm:prSet/>
      <dgm:spPr/>
      <dgm:t>
        <a:bodyPr/>
        <a:lstStyle/>
        <a:p>
          <a:endParaRPr lang="el-GR"/>
        </a:p>
      </dgm:t>
    </dgm:pt>
    <dgm:pt modelId="{76E563D1-90FF-4745-8706-E75A498FB8C6}" type="sibTrans" cxnId="{C940AA13-FC10-4CDB-9460-EE077C0FB48D}">
      <dgm:prSet/>
      <dgm:spPr/>
      <dgm:t>
        <a:bodyPr/>
        <a:lstStyle/>
        <a:p>
          <a:endParaRPr lang="el-GR"/>
        </a:p>
      </dgm:t>
    </dgm:pt>
    <dgm:pt modelId="{2319472D-C639-4683-9D47-B4BC1FAE609A}">
      <dgm:prSet/>
      <dgm:spPr/>
      <dgm:t>
        <a:bodyPr/>
        <a:lstStyle/>
        <a:p>
          <a:r>
            <a:rPr lang="el-GR" dirty="0"/>
            <a:t>Οι δημοσιογράφοι μπορεί να θεωρούν τον εαυτό τους «σκύλο φύλακα», αλλά ενδέχεται να φαίνεται ότι συμπεριφέρονται ως «σκυλάκια»</a:t>
          </a:r>
        </a:p>
      </dgm:t>
    </dgm:pt>
    <dgm:pt modelId="{EBCD240F-7C9B-4410-B616-9C43C854A636}" type="parTrans" cxnId="{8516C580-8958-4123-8E79-00A9A92B7960}">
      <dgm:prSet/>
      <dgm:spPr/>
      <dgm:t>
        <a:bodyPr/>
        <a:lstStyle/>
        <a:p>
          <a:endParaRPr lang="el-GR"/>
        </a:p>
      </dgm:t>
    </dgm:pt>
    <dgm:pt modelId="{DCD018B0-9E5F-4633-9EB0-3F48944763FE}" type="sibTrans" cxnId="{8516C580-8958-4123-8E79-00A9A92B7960}">
      <dgm:prSet/>
      <dgm:spPr/>
      <dgm:t>
        <a:bodyPr/>
        <a:lstStyle/>
        <a:p>
          <a:endParaRPr lang="el-GR"/>
        </a:p>
      </dgm:t>
    </dgm:pt>
    <dgm:pt modelId="{9EBC65EE-DBC0-4DDA-B8E3-756E64FB7C64}">
      <dgm:prSet/>
      <dgm:spPr/>
      <dgm:t>
        <a:bodyPr/>
        <a:lstStyle/>
        <a:p>
          <a:pPr>
            <a:defRPr b="1"/>
          </a:pPr>
          <a:r>
            <a:rPr lang="el-GR" dirty="0"/>
            <a:t>Συμφέροντα</a:t>
          </a:r>
        </a:p>
      </dgm:t>
    </dgm:pt>
    <dgm:pt modelId="{06B5770F-A3BA-40AF-9A30-DF3AECDFA253}" type="parTrans" cxnId="{67B3187B-F028-49E7-A9B2-F1B39434C3F7}">
      <dgm:prSet/>
      <dgm:spPr/>
      <dgm:t>
        <a:bodyPr/>
        <a:lstStyle/>
        <a:p>
          <a:endParaRPr lang="el-GR"/>
        </a:p>
      </dgm:t>
    </dgm:pt>
    <dgm:pt modelId="{E74668D9-C1B2-4305-BAFD-37B972D32A33}" type="sibTrans" cxnId="{67B3187B-F028-49E7-A9B2-F1B39434C3F7}">
      <dgm:prSet/>
      <dgm:spPr/>
      <dgm:t>
        <a:bodyPr/>
        <a:lstStyle/>
        <a:p>
          <a:endParaRPr lang="el-GR"/>
        </a:p>
      </dgm:t>
    </dgm:pt>
    <dgm:pt modelId="{ABD95FF9-8EDA-4C06-978C-67A52D4D5C5A}">
      <dgm:prSet/>
      <dgm:spPr/>
      <dgm:t>
        <a:bodyPr/>
        <a:lstStyle/>
        <a:p>
          <a:r>
            <a:rPr lang="el-GR" dirty="0"/>
            <a:t>Εταιρικά συμφέροντα και συμφέροντα καριέρας</a:t>
          </a:r>
        </a:p>
      </dgm:t>
    </dgm:pt>
    <dgm:pt modelId="{712AC098-FC08-4139-A023-AAE08011E777}" type="parTrans" cxnId="{D76B93D5-CE5D-40E2-8A12-28173E7032B5}">
      <dgm:prSet/>
      <dgm:spPr/>
      <dgm:t>
        <a:bodyPr/>
        <a:lstStyle/>
        <a:p>
          <a:endParaRPr lang="el-GR"/>
        </a:p>
      </dgm:t>
    </dgm:pt>
    <dgm:pt modelId="{0D6BDD63-3E19-4530-A100-858F1A24D199}" type="sibTrans" cxnId="{D76B93D5-CE5D-40E2-8A12-28173E7032B5}">
      <dgm:prSet/>
      <dgm:spPr/>
      <dgm:t>
        <a:bodyPr/>
        <a:lstStyle/>
        <a:p>
          <a:endParaRPr lang="el-GR"/>
        </a:p>
      </dgm:t>
    </dgm:pt>
    <dgm:pt modelId="{87164164-623D-4CC8-A34A-68F1A4B672D1}">
      <dgm:prSet/>
      <dgm:spPr/>
      <dgm:t>
        <a:bodyPr/>
        <a:lstStyle/>
        <a:p>
          <a:pPr>
            <a:defRPr b="1"/>
          </a:pPr>
          <a:r>
            <a:rPr lang="el-GR" dirty="0"/>
            <a:t>Πίστη στις κυβερνητικές πηγές</a:t>
          </a:r>
        </a:p>
      </dgm:t>
    </dgm:pt>
    <dgm:pt modelId="{E878FAF2-77CC-41EC-A111-A912EC4D3C49}" type="parTrans" cxnId="{69E01160-57C0-4E37-81C9-2C5C7D6374E4}">
      <dgm:prSet/>
      <dgm:spPr/>
      <dgm:t>
        <a:bodyPr/>
        <a:lstStyle/>
        <a:p>
          <a:endParaRPr lang="el-GR"/>
        </a:p>
      </dgm:t>
    </dgm:pt>
    <dgm:pt modelId="{65E47A95-6E8F-47E8-A510-0C2959CA28ED}" type="sibTrans" cxnId="{69E01160-57C0-4E37-81C9-2C5C7D6374E4}">
      <dgm:prSet/>
      <dgm:spPr/>
      <dgm:t>
        <a:bodyPr/>
        <a:lstStyle/>
        <a:p>
          <a:endParaRPr lang="el-GR"/>
        </a:p>
      </dgm:t>
    </dgm:pt>
    <dgm:pt modelId="{A98D54C3-F12D-42AD-9BA8-36671DEBBD48}">
      <dgm:prSet/>
      <dgm:spPr/>
      <dgm:t>
        <a:bodyPr/>
        <a:lstStyle/>
        <a:p>
          <a:r>
            <a:rPr lang="el-GR" u="sng" dirty="0"/>
            <a:t>Παράδειγμα</a:t>
          </a:r>
          <a:r>
            <a:rPr lang="el-GR" dirty="0"/>
            <a:t>: Μετά το </a:t>
          </a:r>
          <a:r>
            <a:rPr lang="el-GR" dirty="0" err="1"/>
            <a:t>τσουνάμι</a:t>
          </a:r>
          <a:r>
            <a:rPr lang="el-GR" dirty="0"/>
            <a:t> του 2004, μια </a:t>
          </a:r>
          <a:r>
            <a:rPr lang="el-GR" dirty="0" err="1"/>
            <a:t>ταϊλανδέζικη</a:t>
          </a:r>
          <a:r>
            <a:rPr lang="el-GR" dirty="0"/>
            <a:t> εφημερίδα επικαλούμενη μια επίσημη πηγή απέρριψε την κατηγορία ότι τα κύματα «δεν ήταν αρκετά ισχυρά» για να χαρακτηριστούν ως «</a:t>
          </a:r>
          <a:r>
            <a:rPr lang="el-GR" dirty="0" err="1"/>
            <a:t>τσουνάμι</a:t>
          </a:r>
          <a:r>
            <a:rPr lang="el-GR" dirty="0"/>
            <a:t>»  </a:t>
          </a:r>
        </a:p>
      </dgm:t>
    </dgm:pt>
    <dgm:pt modelId="{DFFEE55B-EAE4-48EC-B1D7-395088EFD98A}" type="parTrans" cxnId="{4433A580-EE88-4567-A367-D710B0621D99}">
      <dgm:prSet/>
      <dgm:spPr/>
      <dgm:t>
        <a:bodyPr/>
        <a:lstStyle/>
        <a:p>
          <a:endParaRPr lang="el-GR"/>
        </a:p>
      </dgm:t>
    </dgm:pt>
    <dgm:pt modelId="{439BD3A6-2B8E-4F91-9196-33B5F89F1C8C}" type="sibTrans" cxnId="{4433A580-EE88-4567-A367-D710B0621D99}">
      <dgm:prSet/>
      <dgm:spPr/>
      <dgm:t>
        <a:bodyPr/>
        <a:lstStyle/>
        <a:p>
          <a:endParaRPr lang="el-GR"/>
        </a:p>
      </dgm:t>
    </dgm:pt>
    <dgm:pt modelId="{CF2A662D-2B90-4CE3-8F7C-5456DA947AE6}">
      <dgm:prSet custT="1"/>
      <dgm:spPr/>
      <dgm:t>
        <a:bodyPr/>
        <a:lstStyle/>
        <a:p>
          <a:pPr>
            <a:defRPr b="1"/>
          </a:pPr>
          <a:r>
            <a:rPr lang="el-GR" sz="1600" dirty="0" err="1"/>
            <a:t>Αυτοαναφορική</a:t>
          </a:r>
          <a:r>
            <a:rPr lang="el-GR" sz="1600" dirty="0"/>
            <a:t> κουλτούρα της δημοσιογραφίας</a:t>
          </a:r>
        </a:p>
      </dgm:t>
    </dgm:pt>
    <dgm:pt modelId="{FF4B4020-5A52-4B1B-BA16-DBFAB2E04180}" type="parTrans" cxnId="{15BE7FCC-4880-477B-9DED-4AD7ECF923A9}">
      <dgm:prSet/>
      <dgm:spPr/>
      <dgm:t>
        <a:bodyPr/>
        <a:lstStyle/>
        <a:p>
          <a:endParaRPr lang="el-GR"/>
        </a:p>
      </dgm:t>
    </dgm:pt>
    <dgm:pt modelId="{B6834FFE-6AE9-451D-90DE-B2A2E75C63F8}" type="sibTrans" cxnId="{15BE7FCC-4880-477B-9DED-4AD7ECF923A9}">
      <dgm:prSet/>
      <dgm:spPr/>
      <dgm:t>
        <a:bodyPr/>
        <a:lstStyle/>
        <a:p>
          <a:endParaRPr lang="el-GR"/>
        </a:p>
      </dgm:t>
    </dgm:pt>
    <dgm:pt modelId="{064D2C5F-237B-4403-8039-613CCBE54511}">
      <dgm:prSet/>
      <dgm:spPr/>
      <dgm:t>
        <a:bodyPr/>
        <a:lstStyle/>
        <a:p>
          <a:r>
            <a:rPr lang="el-GR" dirty="0"/>
            <a:t>Το «κλαμπ» των δημοσιογράφων συχνά αποκλείει τους «εξωτερικούς»</a:t>
          </a:r>
        </a:p>
      </dgm:t>
    </dgm:pt>
    <dgm:pt modelId="{CF4E9CAF-1E44-484E-8650-00A83495FAAC}" type="parTrans" cxnId="{DD169A38-2EBF-4D2A-ADDC-00EE8EF914AA}">
      <dgm:prSet/>
      <dgm:spPr/>
      <dgm:t>
        <a:bodyPr/>
        <a:lstStyle/>
        <a:p>
          <a:endParaRPr lang="el-GR"/>
        </a:p>
      </dgm:t>
    </dgm:pt>
    <dgm:pt modelId="{6FF6E767-07A5-40AC-8A2D-4C9651306D55}" type="sibTrans" cxnId="{DD169A38-2EBF-4D2A-ADDC-00EE8EF914AA}">
      <dgm:prSet/>
      <dgm:spPr/>
      <dgm:t>
        <a:bodyPr/>
        <a:lstStyle/>
        <a:p>
          <a:endParaRPr lang="el-GR"/>
        </a:p>
      </dgm:t>
    </dgm:pt>
    <dgm:pt modelId="{E5330ECA-7D4A-4340-A63B-890BFF0D9973}">
      <dgm:prSet/>
      <dgm:spPr/>
      <dgm:t>
        <a:bodyPr/>
        <a:lstStyle/>
        <a:p>
          <a:pPr>
            <a:defRPr b="1"/>
          </a:pPr>
          <a:r>
            <a:rPr lang="el-GR" dirty="0"/>
            <a:t>Προπαγάνδα</a:t>
          </a:r>
        </a:p>
      </dgm:t>
    </dgm:pt>
    <dgm:pt modelId="{70075EB6-D674-4DF5-8451-EF0AA242688A}" type="parTrans" cxnId="{0A3AF8CA-2547-4678-9B19-921437418380}">
      <dgm:prSet/>
      <dgm:spPr/>
      <dgm:t>
        <a:bodyPr/>
        <a:lstStyle/>
        <a:p>
          <a:endParaRPr lang="el-GR"/>
        </a:p>
      </dgm:t>
    </dgm:pt>
    <dgm:pt modelId="{AB16C295-1C0C-43A2-B048-E124ADBB8B8A}" type="sibTrans" cxnId="{0A3AF8CA-2547-4678-9B19-921437418380}">
      <dgm:prSet/>
      <dgm:spPr/>
      <dgm:t>
        <a:bodyPr/>
        <a:lstStyle/>
        <a:p>
          <a:endParaRPr lang="el-GR"/>
        </a:p>
      </dgm:t>
    </dgm:pt>
    <dgm:pt modelId="{B8455131-53FA-4D7F-B1BA-8210B7C5AAC1}">
      <dgm:prSet/>
      <dgm:spPr/>
      <dgm:t>
        <a:bodyPr/>
        <a:lstStyle/>
        <a:p>
          <a:r>
            <a:rPr lang="el-GR" u="sng" dirty="0"/>
            <a:t>Παράδειγμα</a:t>
          </a:r>
          <a:r>
            <a:rPr lang="el-GR" dirty="0"/>
            <a:t>: Κατά τη διάρκεια της εισβολής των Αμερικανών στο Ιράκ, τα παραδοσιακά ΜΜΕ πλημμύρισαν από προπαγάνδα, λογοκρισία, επιλεκτικές συνεντεύξεις Τύπου </a:t>
          </a:r>
        </a:p>
      </dgm:t>
    </dgm:pt>
    <dgm:pt modelId="{A8EE06F4-9567-43FF-ADDE-B899D0D09282}" type="parTrans" cxnId="{43548A63-BD6A-4B82-9F76-BC6888560D8B}">
      <dgm:prSet/>
      <dgm:spPr/>
      <dgm:t>
        <a:bodyPr/>
        <a:lstStyle/>
        <a:p>
          <a:endParaRPr lang="el-GR"/>
        </a:p>
      </dgm:t>
    </dgm:pt>
    <dgm:pt modelId="{7E9A4FFA-544E-44C5-A704-03C7F500464F}" type="sibTrans" cxnId="{43548A63-BD6A-4B82-9F76-BC6888560D8B}">
      <dgm:prSet/>
      <dgm:spPr/>
      <dgm:t>
        <a:bodyPr/>
        <a:lstStyle/>
        <a:p>
          <a:endParaRPr lang="el-GR"/>
        </a:p>
      </dgm:t>
    </dgm:pt>
    <dgm:pt modelId="{C833577E-2CFC-497C-BA59-CA6D9277089F}" type="pres">
      <dgm:prSet presAssocID="{DD21415C-7791-4500-8194-E68DA8B9D9E6}" presName="root" presStyleCnt="0">
        <dgm:presLayoutVars>
          <dgm:chMax/>
          <dgm:chPref/>
          <dgm:animLvl val="lvl"/>
        </dgm:presLayoutVars>
      </dgm:prSet>
      <dgm:spPr/>
    </dgm:pt>
    <dgm:pt modelId="{4DF82D80-3BA4-4EE8-8E8B-F34D5524ECC9}" type="pres">
      <dgm:prSet presAssocID="{DD21415C-7791-4500-8194-E68DA8B9D9E6}" presName="divider" presStyleLbl="alignAcc1" presStyleIdx="0" presStyleCnt="1"/>
      <dgm:spPr>
        <a:solidFill>
          <a:schemeClr val="dk2">
            <a:alpha val="90000"/>
            <a:hueOff val="0"/>
            <a:satOff val="0"/>
            <a:lumOff val="0"/>
            <a:alphaOff val="0"/>
          </a:schemeClr>
        </a:solidFill>
        <a:ln w="12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 w="med" len="med"/>
        </a:ln>
        <a:effectLst/>
      </dgm:spPr>
    </dgm:pt>
    <dgm:pt modelId="{69D0C272-A649-49C1-B895-81D57DA868A8}" type="pres">
      <dgm:prSet presAssocID="{DD21415C-7791-4500-8194-E68DA8B9D9E6}" presName="nodes" presStyleCnt="0">
        <dgm:presLayoutVars>
          <dgm:chMax/>
          <dgm:chPref/>
          <dgm:animLvl val="lvl"/>
        </dgm:presLayoutVars>
      </dgm:prSet>
      <dgm:spPr/>
    </dgm:pt>
    <dgm:pt modelId="{FC70CBE5-B5A9-4896-ABC6-5D665DE70C2F}" type="pres">
      <dgm:prSet presAssocID="{2C2FB142-6E37-46A6-B274-2CA20A4A8FDE}" presName="composite" presStyleCnt="0"/>
      <dgm:spPr/>
    </dgm:pt>
    <dgm:pt modelId="{8999B39E-DFB9-4A01-AF55-C38E9540D863}" type="pres">
      <dgm:prSet presAssocID="{2C2FB142-6E37-46A6-B274-2CA20A4A8FDE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C9A04D8-96D0-4BFF-A3A6-7A0ED2E13FE8}" type="pres">
      <dgm:prSet presAssocID="{2C2FB142-6E37-46A6-B274-2CA20A4A8FDE}" presName="DropPinPlaceHolder" presStyleCnt="0"/>
      <dgm:spPr/>
    </dgm:pt>
    <dgm:pt modelId="{DDC825EF-37B0-4591-90C4-659894F4B11D}" type="pres">
      <dgm:prSet presAssocID="{2C2FB142-6E37-46A6-B274-2CA20A4A8FDE}" presName="DropPin" presStyleLbl="alignNode1" presStyleIdx="0" presStyleCnt="10"/>
      <dgm:spPr/>
    </dgm:pt>
    <dgm:pt modelId="{C01A9015-D73A-45DD-BA32-C4F796E9C6B7}" type="pres">
      <dgm:prSet presAssocID="{2C2FB142-6E37-46A6-B274-2CA20A4A8FDE}" presName="Ellipse" presStyleLbl="fgAcc1" presStyleIdx="0" presStyleCnt="5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692E8BC7-CE2D-42AC-AEB0-2C677D58E485}" type="pres">
      <dgm:prSet presAssocID="{2C2FB142-6E37-46A6-B274-2CA20A4A8FDE}" presName="L2TextContainer" presStyleLbl="revTx" presStyleIdx="0" presStyleCnt="5">
        <dgm:presLayoutVars>
          <dgm:bulletEnabled val="1"/>
        </dgm:presLayoutVars>
      </dgm:prSet>
      <dgm:spPr/>
    </dgm:pt>
    <dgm:pt modelId="{4D1A0DD2-3D5F-4E93-8225-91283E98D002}" type="pres">
      <dgm:prSet presAssocID="{2C2FB142-6E37-46A6-B274-2CA20A4A8FDE}" presName="L1TextContainer" presStyleLbl="alignNode1" presStyleIdx="1" presStyleCnt="10">
        <dgm:presLayoutVars>
          <dgm:chMax val="1"/>
          <dgm:chPref val="1"/>
          <dgm:bulletEnabled val="1"/>
        </dgm:presLayoutVars>
      </dgm:prSet>
      <dgm:spPr/>
    </dgm:pt>
    <dgm:pt modelId="{7EDEAD1A-9FF1-4D6F-A70C-520C603468D4}" type="pres">
      <dgm:prSet presAssocID="{2C2FB142-6E37-46A6-B274-2CA20A4A8FDE}" presName="ConnectLine" presStyleLbl="sibTrans1D1" presStyleIdx="0" presStyleCnt="5"/>
      <dgm:spPr/>
    </dgm:pt>
    <dgm:pt modelId="{2B4C5079-2862-4F8C-8C23-6EE6BC92C98F}" type="pres">
      <dgm:prSet presAssocID="{2C2FB142-6E37-46A6-B274-2CA20A4A8FDE}" presName="EmptyPlaceHolder" presStyleCnt="0"/>
      <dgm:spPr/>
    </dgm:pt>
    <dgm:pt modelId="{7E82F40F-D903-4CA2-9C99-3B55038B019C}" type="pres">
      <dgm:prSet presAssocID="{76E563D1-90FF-4745-8706-E75A498FB8C6}" presName="spaceBetweenRectangles" presStyleCnt="0"/>
      <dgm:spPr/>
    </dgm:pt>
    <dgm:pt modelId="{4DF7072E-A6F2-47BF-9649-26E57B2EEBC9}" type="pres">
      <dgm:prSet presAssocID="{9EBC65EE-DBC0-4DDA-B8E3-756E64FB7C64}" presName="composite" presStyleCnt="0"/>
      <dgm:spPr/>
    </dgm:pt>
    <dgm:pt modelId="{332CE053-ACEA-4D71-9F5D-B5BC5A8D4BFC}" type="pres">
      <dgm:prSet presAssocID="{9EBC65EE-DBC0-4DDA-B8E3-756E64FB7C64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9616A56-9B4D-4FC0-A0E5-AF0EFAA7AB94}" type="pres">
      <dgm:prSet presAssocID="{9EBC65EE-DBC0-4DDA-B8E3-756E64FB7C64}" presName="DropPinPlaceHolder" presStyleCnt="0"/>
      <dgm:spPr/>
    </dgm:pt>
    <dgm:pt modelId="{EB7B2F63-E0B8-48F5-A038-32F14CA84E72}" type="pres">
      <dgm:prSet presAssocID="{9EBC65EE-DBC0-4DDA-B8E3-756E64FB7C64}" presName="DropPin" presStyleLbl="alignNode1" presStyleIdx="2" presStyleCnt="10"/>
      <dgm:spPr/>
    </dgm:pt>
    <dgm:pt modelId="{84B3F314-DA65-4DD6-B462-DDE4570ECF1E}" type="pres">
      <dgm:prSet presAssocID="{9EBC65EE-DBC0-4DDA-B8E3-756E64FB7C64}" presName="Ellipse" presStyleLbl="fgAcc1" presStyleIdx="1" presStyleCnt="5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10758079-1D97-4FB8-B6A7-2049DFCD5169}" type="pres">
      <dgm:prSet presAssocID="{9EBC65EE-DBC0-4DDA-B8E3-756E64FB7C64}" presName="L2TextContainer" presStyleLbl="revTx" presStyleIdx="1" presStyleCnt="5">
        <dgm:presLayoutVars>
          <dgm:bulletEnabled val="1"/>
        </dgm:presLayoutVars>
      </dgm:prSet>
      <dgm:spPr/>
    </dgm:pt>
    <dgm:pt modelId="{EF7954D5-3070-40E1-923C-B27CB7EE3E3C}" type="pres">
      <dgm:prSet presAssocID="{9EBC65EE-DBC0-4DDA-B8E3-756E64FB7C64}" presName="L1TextContainer" presStyleLbl="alignNode1" presStyleIdx="3" presStyleCnt="10">
        <dgm:presLayoutVars>
          <dgm:chMax val="1"/>
          <dgm:chPref val="1"/>
          <dgm:bulletEnabled val="1"/>
        </dgm:presLayoutVars>
      </dgm:prSet>
      <dgm:spPr/>
    </dgm:pt>
    <dgm:pt modelId="{F457AFC4-B5B4-4C45-9E6E-A34BC54DC9CA}" type="pres">
      <dgm:prSet presAssocID="{9EBC65EE-DBC0-4DDA-B8E3-756E64FB7C64}" presName="ConnectLine" presStyleLbl="sibTrans1D1" presStyleIdx="1" presStyleCnt="5"/>
      <dgm:spPr/>
    </dgm:pt>
    <dgm:pt modelId="{32DB2F0D-592C-446E-BDBE-6B9708B8F05F}" type="pres">
      <dgm:prSet presAssocID="{9EBC65EE-DBC0-4DDA-B8E3-756E64FB7C64}" presName="EmptyPlaceHolder" presStyleCnt="0"/>
      <dgm:spPr/>
    </dgm:pt>
    <dgm:pt modelId="{C2FA88DD-18FD-499F-931F-35E36E666CB5}" type="pres">
      <dgm:prSet presAssocID="{E74668D9-C1B2-4305-BAFD-37B972D32A33}" presName="spaceBetweenRectangles" presStyleCnt="0"/>
      <dgm:spPr/>
    </dgm:pt>
    <dgm:pt modelId="{4F845767-FFBF-4CAE-B8F2-883D9B8C5C31}" type="pres">
      <dgm:prSet presAssocID="{87164164-623D-4CC8-A34A-68F1A4B672D1}" presName="composite" presStyleCnt="0"/>
      <dgm:spPr/>
    </dgm:pt>
    <dgm:pt modelId="{C3957BD1-A86E-42E7-B812-5952B8C13486}" type="pres">
      <dgm:prSet presAssocID="{87164164-623D-4CC8-A34A-68F1A4B672D1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09C23ED-5433-4E00-AE99-B76F9DC6D599}" type="pres">
      <dgm:prSet presAssocID="{87164164-623D-4CC8-A34A-68F1A4B672D1}" presName="DropPinPlaceHolder" presStyleCnt="0"/>
      <dgm:spPr/>
    </dgm:pt>
    <dgm:pt modelId="{56021E7A-9B70-4CC2-9357-D1F071A631F5}" type="pres">
      <dgm:prSet presAssocID="{87164164-623D-4CC8-A34A-68F1A4B672D1}" presName="DropPin" presStyleLbl="alignNode1" presStyleIdx="4" presStyleCnt="10"/>
      <dgm:spPr/>
    </dgm:pt>
    <dgm:pt modelId="{A8610FDF-D8E8-4998-8F16-D6A159847379}" type="pres">
      <dgm:prSet presAssocID="{87164164-623D-4CC8-A34A-68F1A4B672D1}" presName="Ellipse" presStyleLbl="fgAcc1" presStyleIdx="2" presStyleCnt="5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E6E2C71D-E100-4F89-A591-17A6D08E3893}" type="pres">
      <dgm:prSet presAssocID="{87164164-623D-4CC8-A34A-68F1A4B672D1}" presName="L2TextContainer" presStyleLbl="revTx" presStyleIdx="2" presStyleCnt="5">
        <dgm:presLayoutVars>
          <dgm:bulletEnabled val="1"/>
        </dgm:presLayoutVars>
      </dgm:prSet>
      <dgm:spPr/>
    </dgm:pt>
    <dgm:pt modelId="{0BC96539-9CC3-45FD-9E20-8E6F7C0C3DFE}" type="pres">
      <dgm:prSet presAssocID="{87164164-623D-4CC8-A34A-68F1A4B672D1}" presName="L1TextContainer" presStyleLbl="alignNode1" presStyleIdx="5" presStyleCnt="10" custScaleX="127685" custLinFactNeighborX="-6153" custLinFactNeighborY="-9503">
        <dgm:presLayoutVars>
          <dgm:chMax val="1"/>
          <dgm:chPref val="1"/>
          <dgm:bulletEnabled val="1"/>
        </dgm:presLayoutVars>
      </dgm:prSet>
      <dgm:spPr/>
    </dgm:pt>
    <dgm:pt modelId="{A008BA88-306F-4E99-B7FB-C9315F8632F7}" type="pres">
      <dgm:prSet presAssocID="{87164164-623D-4CC8-A34A-68F1A4B672D1}" presName="ConnectLine" presStyleLbl="sibTrans1D1" presStyleIdx="2" presStyleCnt="5" custLinFactX="-595294" custLinFactNeighborX="-600000" custLinFactNeighborY="-5291"/>
      <dgm:spPr/>
    </dgm:pt>
    <dgm:pt modelId="{DAB59716-17E3-4A89-B54C-CF71D0403DA1}" type="pres">
      <dgm:prSet presAssocID="{87164164-623D-4CC8-A34A-68F1A4B672D1}" presName="EmptyPlaceHolder" presStyleCnt="0"/>
      <dgm:spPr/>
    </dgm:pt>
    <dgm:pt modelId="{D3F9216B-3EA5-4D8E-8F71-314EFD032D86}" type="pres">
      <dgm:prSet presAssocID="{65E47A95-6E8F-47E8-A510-0C2959CA28ED}" presName="spaceBetweenRectangles" presStyleCnt="0"/>
      <dgm:spPr/>
    </dgm:pt>
    <dgm:pt modelId="{684B6ED3-3D82-4137-AA82-CA25ECC31DFE}" type="pres">
      <dgm:prSet presAssocID="{CF2A662D-2B90-4CE3-8F7C-5456DA947AE6}" presName="composite" presStyleCnt="0"/>
      <dgm:spPr/>
    </dgm:pt>
    <dgm:pt modelId="{AA705221-25E4-46A7-B33D-F551F2E5A373}" type="pres">
      <dgm:prSet presAssocID="{CF2A662D-2B90-4CE3-8F7C-5456DA947AE6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C3DF00D-AF97-4DA3-A215-DF1F948C0E08}" type="pres">
      <dgm:prSet presAssocID="{CF2A662D-2B90-4CE3-8F7C-5456DA947AE6}" presName="DropPinPlaceHolder" presStyleCnt="0"/>
      <dgm:spPr/>
    </dgm:pt>
    <dgm:pt modelId="{80DA3A08-954B-42B0-B0DE-EA45F990B0FA}" type="pres">
      <dgm:prSet presAssocID="{CF2A662D-2B90-4CE3-8F7C-5456DA947AE6}" presName="DropPin" presStyleLbl="alignNode1" presStyleIdx="6" presStyleCnt="10"/>
      <dgm:spPr/>
    </dgm:pt>
    <dgm:pt modelId="{B86CDDF8-9D39-4BA4-A85E-13AB33B2C30A}" type="pres">
      <dgm:prSet presAssocID="{CF2A662D-2B90-4CE3-8F7C-5456DA947AE6}" presName="Ellipse" presStyleLbl="fgAcc1" presStyleIdx="3" presStyleCnt="5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C13330AF-F072-4D37-9246-2357CF686986}" type="pres">
      <dgm:prSet presAssocID="{CF2A662D-2B90-4CE3-8F7C-5456DA947AE6}" presName="L2TextContainer" presStyleLbl="revTx" presStyleIdx="3" presStyleCnt="5">
        <dgm:presLayoutVars>
          <dgm:bulletEnabled val="1"/>
        </dgm:presLayoutVars>
      </dgm:prSet>
      <dgm:spPr/>
    </dgm:pt>
    <dgm:pt modelId="{A6D90163-5167-4C24-8553-8FB7ED245C6A}" type="pres">
      <dgm:prSet presAssocID="{CF2A662D-2B90-4CE3-8F7C-5456DA947AE6}" presName="L1TextContainer" presStyleLbl="alignNode1" presStyleIdx="7" presStyleCnt="10" custScaleY="81655">
        <dgm:presLayoutVars>
          <dgm:chMax val="1"/>
          <dgm:chPref val="1"/>
          <dgm:bulletEnabled val="1"/>
        </dgm:presLayoutVars>
      </dgm:prSet>
      <dgm:spPr/>
    </dgm:pt>
    <dgm:pt modelId="{E9F94377-0DFD-4C1D-92D9-694D7366D663}" type="pres">
      <dgm:prSet presAssocID="{CF2A662D-2B90-4CE3-8F7C-5456DA947AE6}" presName="ConnectLine" presStyleLbl="sibTrans1D1" presStyleIdx="3" presStyleCnt="5"/>
      <dgm:spPr/>
    </dgm:pt>
    <dgm:pt modelId="{70BD8560-9750-42E7-9E3A-EAEE5AA3C357}" type="pres">
      <dgm:prSet presAssocID="{CF2A662D-2B90-4CE3-8F7C-5456DA947AE6}" presName="EmptyPlaceHolder" presStyleCnt="0"/>
      <dgm:spPr/>
    </dgm:pt>
    <dgm:pt modelId="{5E6A6A94-5CB4-4679-855C-B061F08FFA95}" type="pres">
      <dgm:prSet presAssocID="{B6834FFE-6AE9-451D-90DE-B2A2E75C63F8}" presName="spaceBetweenRectangles" presStyleCnt="0"/>
      <dgm:spPr/>
    </dgm:pt>
    <dgm:pt modelId="{1EF29A4D-AFE2-405A-9693-B45C415D608A}" type="pres">
      <dgm:prSet presAssocID="{E5330ECA-7D4A-4340-A63B-890BFF0D9973}" presName="composite" presStyleCnt="0"/>
      <dgm:spPr/>
    </dgm:pt>
    <dgm:pt modelId="{26702A57-1A10-4F46-A23B-2CCAEDA09DAF}" type="pres">
      <dgm:prSet presAssocID="{E5330ECA-7D4A-4340-A63B-890BFF0D9973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2025C86-2E3F-4F29-872E-D813CCB860B1}" type="pres">
      <dgm:prSet presAssocID="{E5330ECA-7D4A-4340-A63B-890BFF0D9973}" presName="DropPinPlaceHolder" presStyleCnt="0"/>
      <dgm:spPr/>
    </dgm:pt>
    <dgm:pt modelId="{8D2A200F-AADD-4D8F-9A62-EEB592E7F09C}" type="pres">
      <dgm:prSet presAssocID="{E5330ECA-7D4A-4340-A63B-890BFF0D9973}" presName="DropPin" presStyleLbl="alignNode1" presStyleIdx="8" presStyleCnt="10"/>
      <dgm:spPr/>
    </dgm:pt>
    <dgm:pt modelId="{C641A98A-468C-4BE8-8EED-F5F134D497D7}" type="pres">
      <dgm:prSet presAssocID="{E5330ECA-7D4A-4340-A63B-890BFF0D9973}" presName="Ellipse" presStyleLbl="fgAcc1" presStyleIdx="4" presStyleCnt="5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455B205-CABA-41D8-8359-E3E87FDB3320}" type="pres">
      <dgm:prSet presAssocID="{E5330ECA-7D4A-4340-A63B-890BFF0D9973}" presName="L2TextContainer" presStyleLbl="revTx" presStyleIdx="4" presStyleCnt="5">
        <dgm:presLayoutVars>
          <dgm:bulletEnabled val="1"/>
        </dgm:presLayoutVars>
      </dgm:prSet>
      <dgm:spPr/>
    </dgm:pt>
    <dgm:pt modelId="{83B90318-076B-45D1-B6D6-E9826B6885ED}" type="pres">
      <dgm:prSet presAssocID="{E5330ECA-7D4A-4340-A63B-890BFF0D9973}" presName="L1TextContainer" presStyleLbl="alignNode1" presStyleIdx="9" presStyleCnt="10" custScaleX="108110">
        <dgm:presLayoutVars>
          <dgm:chMax val="1"/>
          <dgm:chPref val="1"/>
          <dgm:bulletEnabled val="1"/>
        </dgm:presLayoutVars>
      </dgm:prSet>
      <dgm:spPr/>
    </dgm:pt>
    <dgm:pt modelId="{E20D696F-6B1F-43E1-B7F1-329016216749}" type="pres">
      <dgm:prSet presAssocID="{E5330ECA-7D4A-4340-A63B-890BFF0D9973}" presName="ConnectLine" presStyleLbl="sibTrans1D1" presStyleIdx="4" presStyleCnt="5"/>
      <dgm:spPr/>
    </dgm:pt>
    <dgm:pt modelId="{D4FE837F-77F6-47CE-A632-06E614B2F543}" type="pres">
      <dgm:prSet presAssocID="{E5330ECA-7D4A-4340-A63B-890BFF0D9973}" presName="EmptyPlaceHolder" presStyleCnt="0"/>
      <dgm:spPr/>
    </dgm:pt>
  </dgm:ptLst>
  <dgm:cxnLst>
    <dgm:cxn modelId="{C940AA13-FC10-4CDB-9460-EE077C0FB48D}" srcId="{DD21415C-7791-4500-8194-E68DA8B9D9E6}" destId="{2C2FB142-6E37-46A6-B274-2CA20A4A8FDE}" srcOrd="0" destOrd="0" parTransId="{D1CD074F-B361-4697-BF15-7EF6D99BEFFF}" sibTransId="{76E563D1-90FF-4745-8706-E75A498FB8C6}"/>
    <dgm:cxn modelId="{C632D01A-A400-4F05-A188-8EE83FB74119}" type="presOf" srcId="{2C2FB142-6E37-46A6-B274-2CA20A4A8FDE}" destId="{4D1A0DD2-3D5F-4E93-8225-91283E98D002}" srcOrd="0" destOrd="0" presId="urn:microsoft.com/office/officeart/2024/3/layout/SimpleTimelineDefaultVariant"/>
    <dgm:cxn modelId="{6A65B932-7B30-40AB-8E3D-37969659F277}" type="presOf" srcId="{B8455131-53FA-4D7F-B1BA-8210B7C5AAC1}" destId="{4455B205-CABA-41D8-8359-E3E87FDB3320}" srcOrd="0" destOrd="0" presId="urn:microsoft.com/office/officeart/2024/3/layout/SimpleTimelineDefaultVariant"/>
    <dgm:cxn modelId="{D9CFFB36-EB44-4359-92AC-491CF8F4FD26}" type="presOf" srcId="{CF2A662D-2B90-4CE3-8F7C-5456DA947AE6}" destId="{A6D90163-5167-4C24-8553-8FB7ED245C6A}" srcOrd="0" destOrd="0" presId="urn:microsoft.com/office/officeart/2024/3/layout/SimpleTimelineDefaultVariant"/>
    <dgm:cxn modelId="{DD169A38-2EBF-4D2A-ADDC-00EE8EF914AA}" srcId="{CF2A662D-2B90-4CE3-8F7C-5456DA947AE6}" destId="{064D2C5F-237B-4403-8039-613CCBE54511}" srcOrd="0" destOrd="0" parTransId="{CF4E9CAF-1E44-484E-8650-00A83495FAAC}" sibTransId="{6FF6E767-07A5-40AC-8A2D-4C9651306D55}"/>
    <dgm:cxn modelId="{69E01160-57C0-4E37-81C9-2C5C7D6374E4}" srcId="{DD21415C-7791-4500-8194-E68DA8B9D9E6}" destId="{87164164-623D-4CC8-A34A-68F1A4B672D1}" srcOrd="2" destOrd="0" parTransId="{E878FAF2-77CC-41EC-A111-A912EC4D3C49}" sibTransId="{65E47A95-6E8F-47E8-A510-0C2959CA28ED}"/>
    <dgm:cxn modelId="{13471A61-DBD6-4E5E-8AD6-5160285C3DC0}" type="presOf" srcId="{DD21415C-7791-4500-8194-E68DA8B9D9E6}" destId="{C833577E-2CFC-497C-BA59-CA6D9277089F}" srcOrd="0" destOrd="0" presId="urn:microsoft.com/office/officeart/2024/3/layout/SimpleTimelineDefaultVariant"/>
    <dgm:cxn modelId="{43548A63-BD6A-4B82-9F76-BC6888560D8B}" srcId="{E5330ECA-7D4A-4340-A63B-890BFF0D9973}" destId="{B8455131-53FA-4D7F-B1BA-8210B7C5AAC1}" srcOrd="0" destOrd="0" parTransId="{A8EE06F4-9567-43FF-ADDE-B899D0D09282}" sibTransId="{7E9A4FFA-544E-44C5-A704-03C7F500464F}"/>
    <dgm:cxn modelId="{9D52AA43-1927-42A5-8DA7-C34C175ED1B9}" type="presOf" srcId="{9EBC65EE-DBC0-4DDA-B8E3-756E64FB7C64}" destId="{EF7954D5-3070-40E1-923C-B27CB7EE3E3C}" srcOrd="0" destOrd="0" presId="urn:microsoft.com/office/officeart/2024/3/layout/SimpleTimelineDefaultVariant"/>
    <dgm:cxn modelId="{82281068-124F-4552-ADD2-30D1519414E0}" type="presOf" srcId="{ABD95FF9-8EDA-4C06-978C-67A52D4D5C5A}" destId="{10758079-1D97-4FB8-B6A7-2049DFCD5169}" srcOrd="0" destOrd="0" presId="urn:microsoft.com/office/officeart/2024/3/layout/SimpleTimelineDefaultVariant"/>
    <dgm:cxn modelId="{228D4771-3673-4A0D-BBD0-6DD7A27C8AFA}" type="presOf" srcId="{87164164-623D-4CC8-A34A-68F1A4B672D1}" destId="{0BC96539-9CC3-45FD-9E20-8E6F7C0C3DFE}" srcOrd="0" destOrd="0" presId="urn:microsoft.com/office/officeart/2024/3/layout/SimpleTimelineDefaultVariant"/>
    <dgm:cxn modelId="{67B3187B-F028-49E7-A9B2-F1B39434C3F7}" srcId="{DD21415C-7791-4500-8194-E68DA8B9D9E6}" destId="{9EBC65EE-DBC0-4DDA-B8E3-756E64FB7C64}" srcOrd="1" destOrd="0" parTransId="{06B5770F-A3BA-40AF-9A30-DF3AECDFA253}" sibTransId="{E74668D9-C1B2-4305-BAFD-37B972D32A33}"/>
    <dgm:cxn modelId="{4433A580-EE88-4567-A367-D710B0621D99}" srcId="{87164164-623D-4CC8-A34A-68F1A4B672D1}" destId="{A98D54C3-F12D-42AD-9BA8-36671DEBBD48}" srcOrd="0" destOrd="0" parTransId="{DFFEE55B-EAE4-48EC-B1D7-395088EFD98A}" sibTransId="{439BD3A6-2B8E-4F91-9196-33B5F89F1C8C}"/>
    <dgm:cxn modelId="{8516C580-8958-4123-8E79-00A9A92B7960}" srcId="{2C2FB142-6E37-46A6-B274-2CA20A4A8FDE}" destId="{2319472D-C639-4683-9D47-B4BC1FAE609A}" srcOrd="0" destOrd="0" parTransId="{EBCD240F-7C9B-4410-B616-9C43C854A636}" sibTransId="{DCD018B0-9E5F-4633-9EB0-3F48944763FE}"/>
    <dgm:cxn modelId="{A692308F-06E2-4F88-A965-431669088CCF}" type="presOf" srcId="{E5330ECA-7D4A-4340-A63B-890BFF0D9973}" destId="{83B90318-076B-45D1-B6D6-E9826B6885ED}" srcOrd="0" destOrd="0" presId="urn:microsoft.com/office/officeart/2024/3/layout/SimpleTimelineDefaultVariant"/>
    <dgm:cxn modelId="{7137E0A2-7C22-4E51-80FC-77DA5BA2E788}" type="presOf" srcId="{2319472D-C639-4683-9D47-B4BC1FAE609A}" destId="{692E8BC7-CE2D-42AC-AEB0-2C677D58E485}" srcOrd="0" destOrd="0" presId="urn:microsoft.com/office/officeart/2024/3/layout/SimpleTimelineDefaultVariant"/>
    <dgm:cxn modelId="{0A3AF8CA-2547-4678-9B19-921437418380}" srcId="{DD21415C-7791-4500-8194-E68DA8B9D9E6}" destId="{E5330ECA-7D4A-4340-A63B-890BFF0D9973}" srcOrd="4" destOrd="0" parTransId="{70075EB6-D674-4DF5-8451-EF0AA242688A}" sibTransId="{AB16C295-1C0C-43A2-B048-E124ADBB8B8A}"/>
    <dgm:cxn modelId="{15BE7FCC-4880-477B-9DED-4AD7ECF923A9}" srcId="{DD21415C-7791-4500-8194-E68DA8B9D9E6}" destId="{CF2A662D-2B90-4CE3-8F7C-5456DA947AE6}" srcOrd="3" destOrd="0" parTransId="{FF4B4020-5A52-4B1B-BA16-DBFAB2E04180}" sibTransId="{B6834FFE-6AE9-451D-90DE-B2A2E75C63F8}"/>
    <dgm:cxn modelId="{D76B93D5-CE5D-40E2-8A12-28173E7032B5}" srcId="{9EBC65EE-DBC0-4DDA-B8E3-756E64FB7C64}" destId="{ABD95FF9-8EDA-4C06-978C-67A52D4D5C5A}" srcOrd="0" destOrd="0" parTransId="{712AC098-FC08-4139-A023-AAE08011E777}" sibTransId="{0D6BDD63-3E19-4530-A100-858F1A24D199}"/>
    <dgm:cxn modelId="{92444AE2-527E-46E3-B084-A0814E34DC65}" type="presOf" srcId="{064D2C5F-237B-4403-8039-613CCBE54511}" destId="{C13330AF-F072-4D37-9246-2357CF686986}" srcOrd="0" destOrd="0" presId="urn:microsoft.com/office/officeart/2024/3/layout/SimpleTimelineDefaultVariant"/>
    <dgm:cxn modelId="{A25E3BE4-3DD0-435B-B09F-D120D15094AC}" type="presOf" srcId="{A98D54C3-F12D-42AD-9BA8-36671DEBBD48}" destId="{E6E2C71D-E100-4F89-A591-17A6D08E3893}" srcOrd="0" destOrd="0" presId="urn:microsoft.com/office/officeart/2024/3/layout/SimpleTimelineDefaultVariant"/>
    <dgm:cxn modelId="{7451C003-C05A-4989-AB61-8E534D75DE87}" type="presParOf" srcId="{C833577E-2CFC-497C-BA59-CA6D9277089F}" destId="{4DF82D80-3BA4-4EE8-8E8B-F34D5524ECC9}" srcOrd="0" destOrd="0" presId="urn:microsoft.com/office/officeart/2024/3/layout/SimpleTimelineDefaultVariant"/>
    <dgm:cxn modelId="{3160B173-B80E-4EA1-86C9-5745E161C97F}" type="presParOf" srcId="{C833577E-2CFC-497C-BA59-CA6D9277089F}" destId="{69D0C272-A649-49C1-B895-81D57DA868A8}" srcOrd="1" destOrd="0" presId="urn:microsoft.com/office/officeart/2024/3/layout/SimpleTimelineDefaultVariant"/>
    <dgm:cxn modelId="{531C160C-12AD-46F1-AB2A-A31D18D49AF5}" type="presParOf" srcId="{69D0C272-A649-49C1-B895-81D57DA868A8}" destId="{FC70CBE5-B5A9-4896-ABC6-5D665DE70C2F}" srcOrd="0" destOrd="0" presId="urn:microsoft.com/office/officeart/2024/3/layout/SimpleTimelineDefaultVariant"/>
    <dgm:cxn modelId="{57690EE6-CDF9-47E6-AAEA-9320B4625752}" type="presParOf" srcId="{FC70CBE5-B5A9-4896-ABC6-5D665DE70C2F}" destId="{8999B39E-DFB9-4A01-AF55-C38E9540D863}" srcOrd="0" destOrd="0" presId="urn:microsoft.com/office/officeart/2024/3/layout/SimpleTimelineDefaultVariant"/>
    <dgm:cxn modelId="{37AE2ABC-D0D5-4208-9046-5D7577300726}" type="presParOf" srcId="{FC70CBE5-B5A9-4896-ABC6-5D665DE70C2F}" destId="{9C9A04D8-96D0-4BFF-A3A6-7A0ED2E13FE8}" srcOrd="1" destOrd="0" presId="urn:microsoft.com/office/officeart/2024/3/layout/SimpleTimelineDefaultVariant"/>
    <dgm:cxn modelId="{DAA98EFA-1D75-44B4-9312-65B335BFED6C}" type="presParOf" srcId="{9C9A04D8-96D0-4BFF-A3A6-7A0ED2E13FE8}" destId="{DDC825EF-37B0-4591-90C4-659894F4B11D}" srcOrd="0" destOrd="0" presId="urn:microsoft.com/office/officeart/2024/3/layout/SimpleTimelineDefaultVariant"/>
    <dgm:cxn modelId="{8E623618-4CF1-4715-96C9-97CBEC29D97D}" type="presParOf" srcId="{9C9A04D8-96D0-4BFF-A3A6-7A0ED2E13FE8}" destId="{C01A9015-D73A-45DD-BA32-C4F796E9C6B7}" srcOrd="1" destOrd="0" presId="urn:microsoft.com/office/officeart/2024/3/layout/SimpleTimelineDefaultVariant"/>
    <dgm:cxn modelId="{04816DFC-8E88-4398-A803-13F9B8C877DD}" type="presParOf" srcId="{FC70CBE5-B5A9-4896-ABC6-5D665DE70C2F}" destId="{692E8BC7-CE2D-42AC-AEB0-2C677D58E485}" srcOrd="2" destOrd="0" presId="urn:microsoft.com/office/officeart/2024/3/layout/SimpleTimelineDefaultVariant"/>
    <dgm:cxn modelId="{599EAAF6-DEEA-4C29-98E0-606316154415}" type="presParOf" srcId="{FC70CBE5-B5A9-4896-ABC6-5D665DE70C2F}" destId="{4D1A0DD2-3D5F-4E93-8225-91283E98D002}" srcOrd="3" destOrd="0" presId="urn:microsoft.com/office/officeart/2024/3/layout/SimpleTimelineDefaultVariant"/>
    <dgm:cxn modelId="{12C48B03-3B4C-4106-8476-C78AE142C6BC}" type="presParOf" srcId="{FC70CBE5-B5A9-4896-ABC6-5D665DE70C2F}" destId="{7EDEAD1A-9FF1-4D6F-A70C-520C603468D4}" srcOrd="4" destOrd="0" presId="urn:microsoft.com/office/officeart/2024/3/layout/SimpleTimelineDefaultVariant"/>
    <dgm:cxn modelId="{56ADF418-D8AF-49D1-A2ED-A293384AB740}" type="presParOf" srcId="{FC70CBE5-B5A9-4896-ABC6-5D665DE70C2F}" destId="{2B4C5079-2862-4F8C-8C23-6EE6BC92C98F}" srcOrd="5" destOrd="0" presId="urn:microsoft.com/office/officeart/2024/3/layout/SimpleTimelineDefaultVariant"/>
    <dgm:cxn modelId="{0542BA0E-D5C4-4050-9436-4CAF69EDBBBC}" type="presParOf" srcId="{69D0C272-A649-49C1-B895-81D57DA868A8}" destId="{7E82F40F-D903-4CA2-9C99-3B55038B019C}" srcOrd="1" destOrd="0" presId="urn:microsoft.com/office/officeart/2024/3/layout/SimpleTimelineDefaultVariant"/>
    <dgm:cxn modelId="{BACB184C-FA76-4254-82B1-FC84634BD637}" type="presParOf" srcId="{69D0C272-A649-49C1-B895-81D57DA868A8}" destId="{4DF7072E-A6F2-47BF-9649-26E57B2EEBC9}" srcOrd="2" destOrd="0" presId="urn:microsoft.com/office/officeart/2024/3/layout/SimpleTimelineDefaultVariant"/>
    <dgm:cxn modelId="{D26C4FCD-0EBC-41BE-AC54-675F32F5FF91}" type="presParOf" srcId="{4DF7072E-A6F2-47BF-9649-26E57B2EEBC9}" destId="{332CE053-ACEA-4D71-9F5D-B5BC5A8D4BFC}" srcOrd="0" destOrd="0" presId="urn:microsoft.com/office/officeart/2024/3/layout/SimpleTimelineDefaultVariant"/>
    <dgm:cxn modelId="{83B19871-4D14-4F14-AB53-1BF87F50E243}" type="presParOf" srcId="{4DF7072E-A6F2-47BF-9649-26E57B2EEBC9}" destId="{89616A56-9B4D-4FC0-A0E5-AF0EFAA7AB94}" srcOrd="1" destOrd="0" presId="urn:microsoft.com/office/officeart/2024/3/layout/SimpleTimelineDefaultVariant"/>
    <dgm:cxn modelId="{0F959D4B-8433-4C8B-86AE-D347D8154B1F}" type="presParOf" srcId="{89616A56-9B4D-4FC0-A0E5-AF0EFAA7AB94}" destId="{EB7B2F63-E0B8-48F5-A038-32F14CA84E72}" srcOrd="0" destOrd="0" presId="urn:microsoft.com/office/officeart/2024/3/layout/SimpleTimelineDefaultVariant"/>
    <dgm:cxn modelId="{94EB05A0-8CB7-4E92-A569-37302871BEF5}" type="presParOf" srcId="{89616A56-9B4D-4FC0-A0E5-AF0EFAA7AB94}" destId="{84B3F314-DA65-4DD6-B462-DDE4570ECF1E}" srcOrd="1" destOrd="0" presId="urn:microsoft.com/office/officeart/2024/3/layout/SimpleTimelineDefaultVariant"/>
    <dgm:cxn modelId="{982B763F-C8CB-4FF0-8162-002C2CA29C6F}" type="presParOf" srcId="{4DF7072E-A6F2-47BF-9649-26E57B2EEBC9}" destId="{10758079-1D97-4FB8-B6A7-2049DFCD5169}" srcOrd="2" destOrd="0" presId="urn:microsoft.com/office/officeart/2024/3/layout/SimpleTimelineDefaultVariant"/>
    <dgm:cxn modelId="{A3BB24E3-97B6-48E1-9AD4-EA4F1387CBD9}" type="presParOf" srcId="{4DF7072E-A6F2-47BF-9649-26E57B2EEBC9}" destId="{EF7954D5-3070-40E1-923C-B27CB7EE3E3C}" srcOrd="3" destOrd="0" presId="urn:microsoft.com/office/officeart/2024/3/layout/SimpleTimelineDefaultVariant"/>
    <dgm:cxn modelId="{537A8D24-136E-4E72-82C8-8B7847911211}" type="presParOf" srcId="{4DF7072E-A6F2-47BF-9649-26E57B2EEBC9}" destId="{F457AFC4-B5B4-4C45-9E6E-A34BC54DC9CA}" srcOrd="4" destOrd="0" presId="urn:microsoft.com/office/officeart/2024/3/layout/SimpleTimelineDefaultVariant"/>
    <dgm:cxn modelId="{2A4100ED-3C43-4DF1-9C72-C23BECDBB7F4}" type="presParOf" srcId="{4DF7072E-A6F2-47BF-9649-26E57B2EEBC9}" destId="{32DB2F0D-592C-446E-BDBE-6B9708B8F05F}" srcOrd="5" destOrd="0" presId="urn:microsoft.com/office/officeart/2024/3/layout/SimpleTimelineDefaultVariant"/>
    <dgm:cxn modelId="{1D453B86-2322-42D7-B6A7-937783CAA51E}" type="presParOf" srcId="{69D0C272-A649-49C1-B895-81D57DA868A8}" destId="{C2FA88DD-18FD-499F-931F-35E36E666CB5}" srcOrd="3" destOrd="0" presId="urn:microsoft.com/office/officeart/2024/3/layout/SimpleTimelineDefaultVariant"/>
    <dgm:cxn modelId="{7F35D4AA-ADC9-4FFF-BA12-62BD86735016}" type="presParOf" srcId="{69D0C272-A649-49C1-B895-81D57DA868A8}" destId="{4F845767-FFBF-4CAE-B8F2-883D9B8C5C31}" srcOrd="4" destOrd="0" presId="urn:microsoft.com/office/officeart/2024/3/layout/SimpleTimelineDefaultVariant"/>
    <dgm:cxn modelId="{0A6396CC-9824-4AB8-9844-28AEC1209011}" type="presParOf" srcId="{4F845767-FFBF-4CAE-B8F2-883D9B8C5C31}" destId="{C3957BD1-A86E-42E7-B812-5952B8C13486}" srcOrd="0" destOrd="0" presId="urn:microsoft.com/office/officeart/2024/3/layout/SimpleTimelineDefaultVariant"/>
    <dgm:cxn modelId="{F711B41B-D5F7-4650-AD55-B9D3505796D5}" type="presParOf" srcId="{4F845767-FFBF-4CAE-B8F2-883D9B8C5C31}" destId="{709C23ED-5433-4E00-AE99-B76F9DC6D599}" srcOrd="1" destOrd="0" presId="urn:microsoft.com/office/officeart/2024/3/layout/SimpleTimelineDefaultVariant"/>
    <dgm:cxn modelId="{0FA5F20E-5E13-45F3-925A-723822C4DC59}" type="presParOf" srcId="{709C23ED-5433-4E00-AE99-B76F9DC6D599}" destId="{56021E7A-9B70-4CC2-9357-D1F071A631F5}" srcOrd="0" destOrd="0" presId="urn:microsoft.com/office/officeart/2024/3/layout/SimpleTimelineDefaultVariant"/>
    <dgm:cxn modelId="{FD4E4430-E6B2-4A6E-ACBA-738730967B6E}" type="presParOf" srcId="{709C23ED-5433-4E00-AE99-B76F9DC6D599}" destId="{A8610FDF-D8E8-4998-8F16-D6A159847379}" srcOrd="1" destOrd="0" presId="urn:microsoft.com/office/officeart/2024/3/layout/SimpleTimelineDefaultVariant"/>
    <dgm:cxn modelId="{57BABD14-771B-4928-934F-F4D4186B4CDC}" type="presParOf" srcId="{4F845767-FFBF-4CAE-B8F2-883D9B8C5C31}" destId="{E6E2C71D-E100-4F89-A591-17A6D08E3893}" srcOrd="2" destOrd="0" presId="urn:microsoft.com/office/officeart/2024/3/layout/SimpleTimelineDefaultVariant"/>
    <dgm:cxn modelId="{A6A07398-7310-49AC-AF17-B876D36B32C0}" type="presParOf" srcId="{4F845767-FFBF-4CAE-B8F2-883D9B8C5C31}" destId="{0BC96539-9CC3-45FD-9E20-8E6F7C0C3DFE}" srcOrd="3" destOrd="0" presId="urn:microsoft.com/office/officeart/2024/3/layout/SimpleTimelineDefaultVariant"/>
    <dgm:cxn modelId="{C66A2774-318B-49E0-BCB8-28BA2C393B71}" type="presParOf" srcId="{4F845767-FFBF-4CAE-B8F2-883D9B8C5C31}" destId="{A008BA88-306F-4E99-B7FB-C9315F8632F7}" srcOrd="4" destOrd="0" presId="urn:microsoft.com/office/officeart/2024/3/layout/SimpleTimelineDefaultVariant"/>
    <dgm:cxn modelId="{8044DD0D-82EE-4B2A-9148-3E33B9A38447}" type="presParOf" srcId="{4F845767-FFBF-4CAE-B8F2-883D9B8C5C31}" destId="{DAB59716-17E3-4A89-B54C-CF71D0403DA1}" srcOrd="5" destOrd="0" presId="urn:microsoft.com/office/officeart/2024/3/layout/SimpleTimelineDefaultVariant"/>
    <dgm:cxn modelId="{C7FD742A-ADAC-46FD-A865-FEEF6ABB9224}" type="presParOf" srcId="{69D0C272-A649-49C1-B895-81D57DA868A8}" destId="{D3F9216B-3EA5-4D8E-8F71-314EFD032D86}" srcOrd="5" destOrd="0" presId="urn:microsoft.com/office/officeart/2024/3/layout/SimpleTimelineDefaultVariant"/>
    <dgm:cxn modelId="{2ED18747-90FF-4AF7-9073-123C36B4E170}" type="presParOf" srcId="{69D0C272-A649-49C1-B895-81D57DA868A8}" destId="{684B6ED3-3D82-4137-AA82-CA25ECC31DFE}" srcOrd="6" destOrd="0" presId="urn:microsoft.com/office/officeart/2024/3/layout/SimpleTimelineDefaultVariant"/>
    <dgm:cxn modelId="{B9502D80-6C3D-4756-B576-575B12DE626A}" type="presParOf" srcId="{684B6ED3-3D82-4137-AA82-CA25ECC31DFE}" destId="{AA705221-25E4-46A7-B33D-F551F2E5A373}" srcOrd="0" destOrd="0" presId="urn:microsoft.com/office/officeart/2024/3/layout/SimpleTimelineDefaultVariant"/>
    <dgm:cxn modelId="{F3B246E9-57BA-4C59-93E2-041D5701E066}" type="presParOf" srcId="{684B6ED3-3D82-4137-AA82-CA25ECC31DFE}" destId="{6C3DF00D-AF97-4DA3-A215-DF1F948C0E08}" srcOrd="1" destOrd="0" presId="urn:microsoft.com/office/officeart/2024/3/layout/SimpleTimelineDefaultVariant"/>
    <dgm:cxn modelId="{AC3A4237-8D85-4248-94CD-266280712E0E}" type="presParOf" srcId="{6C3DF00D-AF97-4DA3-A215-DF1F948C0E08}" destId="{80DA3A08-954B-42B0-B0DE-EA45F990B0FA}" srcOrd="0" destOrd="0" presId="urn:microsoft.com/office/officeart/2024/3/layout/SimpleTimelineDefaultVariant"/>
    <dgm:cxn modelId="{699219E5-8C60-4173-B692-9F1989E8C17E}" type="presParOf" srcId="{6C3DF00D-AF97-4DA3-A215-DF1F948C0E08}" destId="{B86CDDF8-9D39-4BA4-A85E-13AB33B2C30A}" srcOrd="1" destOrd="0" presId="urn:microsoft.com/office/officeart/2024/3/layout/SimpleTimelineDefaultVariant"/>
    <dgm:cxn modelId="{7068F851-8AD0-4B32-8F2F-1E2FD7A17C45}" type="presParOf" srcId="{684B6ED3-3D82-4137-AA82-CA25ECC31DFE}" destId="{C13330AF-F072-4D37-9246-2357CF686986}" srcOrd="2" destOrd="0" presId="urn:microsoft.com/office/officeart/2024/3/layout/SimpleTimelineDefaultVariant"/>
    <dgm:cxn modelId="{F546B1D4-E6C5-4A9E-8BF9-35EAB0B3B4E1}" type="presParOf" srcId="{684B6ED3-3D82-4137-AA82-CA25ECC31DFE}" destId="{A6D90163-5167-4C24-8553-8FB7ED245C6A}" srcOrd="3" destOrd="0" presId="urn:microsoft.com/office/officeart/2024/3/layout/SimpleTimelineDefaultVariant"/>
    <dgm:cxn modelId="{E4004836-9E76-498A-8F70-BDF599DB79DE}" type="presParOf" srcId="{684B6ED3-3D82-4137-AA82-CA25ECC31DFE}" destId="{E9F94377-0DFD-4C1D-92D9-694D7366D663}" srcOrd="4" destOrd="0" presId="urn:microsoft.com/office/officeart/2024/3/layout/SimpleTimelineDefaultVariant"/>
    <dgm:cxn modelId="{11F548FF-186C-4552-9EE0-B8E3C9948AC6}" type="presParOf" srcId="{684B6ED3-3D82-4137-AA82-CA25ECC31DFE}" destId="{70BD8560-9750-42E7-9E3A-EAEE5AA3C357}" srcOrd="5" destOrd="0" presId="urn:microsoft.com/office/officeart/2024/3/layout/SimpleTimelineDefaultVariant"/>
    <dgm:cxn modelId="{3A0A8072-3ACE-494C-9885-5ABDB462E81F}" type="presParOf" srcId="{69D0C272-A649-49C1-B895-81D57DA868A8}" destId="{5E6A6A94-5CB4-4679-855C-B061F08FFA95}" srcOrd="7" destOrd="0" presId="urn:microsoft.com/office/officeart/2024/3/layout/SimpleTimelineDefaultVariant"/>
    <dgm:cxn modelId="{088795D3-4415-49C5-9E22-7464F16BD6D5}" type="presParOf" srcId="{69D0C272-A649-49C1-B895-81D57DA868A8}" destId="{1EF29A4D-AFE2-405A-9693-B45C415D608A}" srcOrd="8" destOrd="0" presId="urn:microsoft.com/office/officeart/2024/3/layout/SimpleTimelineDefaultVariant"/>
    <dgm:cxn modelId="{8D49CA4E-B2D8-4418-8A82-2AA49F611F2E}" type="presParOf" srcId="{1EF29A4D-AFE2-405A-9693-B45C415D608A}" destId="{26702A57-1A10-4F46-A23B-2CCAEDA09DAF}" srcOrd="0" destOrd="0" presId="urn:microsoft.com/office/officeart/2024/3/layout/SimpleTimelineDefaultVariant"/>
    <dgm:cxn modelId="{239C7D3A-14EC-4398-A783-239E98567E80}" type="presParOf" srcId="{1EF29A4D-AFE2-405A-9693-B45C415D608A}" destId="{A2025C86-2E3F-4F29-872E-D813CCB860B1}" srcOrd="1" destOrd="0" presId="urn:microsoft.com/office/officeart/2024/3/layout/SimpleTimelineDefaultVariant"/>
    <dgm:cxn modelId="{226B4759-275D-4AEF-9C10-D4A98FC5FFD7}" type="presParOf" srcId="{A2025C86-2E3F-4F29-872E-D813CCB860B1}" destId="{8D2A200F-AADD-4D8F-9A62-EEB592E7F09C}" srcOrd="0" destOrd="0" presId="urn:microsoft.com/office/officeart/2024/3/layout/SimpleTimelineDefaultVariant"/>
    <dgm:cxn modelId="{BD69AE03-6C1F-4B73-9371-A41023CBD336}" type="presParOf" srcId="{A2025C86-2E3F-4F29-872E-D813CCB860B1}" destId="{C641A98A-468C-4BE8-8EED-F5F134D497D7}" srcOrd="1" destOrd="0" presId="urn:microsoft.com/office/officeart/2024/3/layout/SimpleTimelineDefaultVariant"/>
    <dgm:cxn modelId="{E2D3E719-0C1C-4DDB-BBD4-B6605DC77C7D}" type="presParOf" srcId="{1EF29A4D-AFE2-405A-9693-B45C415D608A}" destId="{4455B205-CABA-41D8-8359-E3E87FDB3320}" srcOrd="2" destOrd="0" presId="urn:microsoft.com/office/officeart/2024/3/layout/SimpleTimelineDefaultVariant"/>
    <dgm:cxn modelId="{AC9D034C-C507-4B17-A938-5EBBA9E539C0}" type="presParOf" srcId="{1EF29A4D-AFE2-405A-9693-B45C415D608A}" destId="{83B90318-076B-45D1-B6D6-E9826B6885ED}" srcOrd="3" destOrd="0" presId="urn:microsoft.com/office/officeart/2024/3/layout/SimpleTimelineDefaultVariant"/>
    <dgm:cxn modelId="{F39066C4-4D3A-497D-85F7-AD93451DEF6D}" type="presParOf" srcId="{1EF29A4D-AFE2-405A-9693-B45C415D608A}" destId="{E20D696F-6B1F-43E1-B7F1-329016216749}" srcOrd="4" destOrd="0" presId="urn:microsoft.com/office/officeart/2024/3/layout/SimpleTimelineDefaultVariant"/>
    <dgm:cxn modelId="{CDACEF00-84E4-438B-93B3-419D07F6572F}" type="presParOf" srcId="{1EF29A4D-AFE2-405A-9693-B45C415D608A}" destId="{D4FE837F-77F6-47CE-A632-06E614B2F543}" srcOrd="5" destOrd="0" presId="urn:microsoft.com/office/officeart/2024/3/layout/SimpleTimelineDefaultVaria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E2A43-03E6-4382-946E-5D4B972BB83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B8D4F6-F74D-483C-A844-CF7833163DFF}">
      <dgm:prSet/>
      <dgm:spPr/>
      <dgm:t>
        <a:bodyPr/>
        <a:lstStyle/>
        <a:p>
          <a:r>
            <a:rPr lang="el-GR" dirty="0"/>
            <a:t>Από την εμφάνιση του δημοσιογραφικού επαγγέλματος και έπειτα, οι πρακτικές σε αυτόν τον τομέα εξελίσσονται διαρκώς</a:t>
          </a:r>
          <a:endParaRPr lang="en-US" dirty="0"/>
        </a:p>
      </dgm:t>
    </dgm:pt>
    <dgm:pt modelId="{EF22960C-02DF-4D38-933D-AA3A98240359}" type="parTrans" cxnId="{6C96753C-F134-4F2C-A36A-3505ACAA56CA}">
      <dgm:prSet/>
      <dgm:spPr/>
      <dgm:t>
        <a:bodyPr/>
        <a:lstStyle/>
        <a:p>
          <a:endParaRPr lang="en-US"/>
        </a:p>
      </dgm:t>
    </dgm:pt>
    <dgm:pt modelId="{DDB21150-7759-477B-B1CA-E86B42C083BE}" type="sibTrans" cxnId="{6C96753C-F134-4F2C-A36A-3505ACAA56CA}">
      <dgm:prSet/>
      <dgm:spPr/>
      <dgm:t>
        <a:bodyPr/>
        <a:lstStyle/>
        <a:p>
          <a:endParaRPr lang="en-US"/>
        </a:p>
      </dgm:t>
    </dgm:pt>
    <dgm:pt modelId="{0E1207F1-33CA-47FD-833B-BD3B2E25A653}">
      <dgm:prSet/>
      <dgm:spPr/>
      <dgm:t>
        <a:bodyPr/>
        <a:lstStyle/>
        <a:p>
          <a:r>
            <a:rPr lang="el-GR" dirty="0"/>
            <a:t>Εργασιακές πρακτικές εμφανίστηκαν, αναπτύχθηκαν και μεταβλήθηκαν σύμφωνα με τους διάφορους παράγοντες που διαμόρφωσαν και αναδιαμόρφωσαν τα πλαίσια μέσα στα οποία εργάζονται οι δημοσιογράφοι</a:t>
          </a:r>
          <a:endParaRPr lang="en-US" dirty="0"/>
        </a:p>
      </dgm:t>
    </dgm:pt>
    <dgm:pt modelId="{612EFEB8-2A0A-4033-8DCE-D972E620CDA4}" type="parTrans" cxnId="{E947C4D4-85B3-47E3-9310-9FECF4A95518}">
      <dgm:prSet/>
      <dgm:spPr/>
      <dgm:t>
        <a:bodyPr/>
        <a:lstStyle/>
        <a:p>
          <a:endParaRPr lang="en-US"/>
        </a:p>
      </dgm:t>
    </dgm:pt>
    <dgm:pt modelId="{1D1E352A-8AF9-406F-B9CE-D85C2E468A45}" type="sibTrans" cxnId="{E947C4D4-85B3-47E3-9310-9FECF4A95518}">
      <dgm:prSet/>
      <dgm:spPr/>
      <dgm:t>
        <a:bodyPr/>
        <a:lstStyle/>
        <a:p>
          <a:endParaRPr lang="en-US"/>
        </a:p>
      </dgm:t>
    </dgm:pt>
    <dgm:pt modelId="{9400F7EF-4C98-4BC7-B7A0-224891C543AD}">
      <dgm:prSet/>
      <dgm:spPr/>
      <dgm:t>
        <a:bodyPr/>
        <a:lstStyle/>
        <a:p>
          <a:r>
            <a:rPr lang="el-GR" dirty="0"/>
            <a:t>Δεν υπάρχει αμφιβολία ότι αυτές οι πρακτικές συνεχίζουν ακόμα και σήμερα να εξελίσσονται</a:t>
          </a:r>
          <a:r>
            <a:rPr lang="en-US" dirty="0"/>
            <a:t> (Heinonen, 1999)</a:t>
          </a:r>
        </a:p>
      </dgm:t>
    </dgm:pt>
    <dgm:pt modelId="{EA49DE15-99F2-40B8-94E8-F7ECEDA6380B}" type="parTrans" cxnId="{ADD568E9-05CF-4661-B8AF-C7414DD5696D}">
      <dgm:prSet/>
      <dgm:spPr/>
      <dgm:t>
        <a:bodyPr/>
        <a:lstStyle/>
        <a:p>
          <a:endParaRPr lang="en-US"/>
        </a:p>
      </dgm:t>
    </dgm:pt>
    <dgm:pt modelId="{B46959EB-7D83-4297-B814-1B957CC4B9B2}" type="sibTrans" cxnId="{ADD568E9-05CF-4661-B8AF-C7414DD5696D}">
      <dgm:prSet/>
      <dgm:spPr/>
      <dgm:t>
        <a:bodyPr/>
        <a:lstStyle/>
        <a:p>
          <a:endParaRPr lang="en-US"/>
        </a:p>
      </dgm:t>
    </dgm:pt>
    <dgm:pt modelId="{9B6CDB90-93EC-497E-BEFB-84FCE07943B4}" type="pres">
      <dgm:prSet presAssocID="{833E2A43-03E6-4382-946E-5D4B972BB837}" presName="linear" presStyleCnt="0">
        <dgm:presLayoutVars>
          <dgm:animLvl val="lvl"/>
          <dgm:resizeHandles val="exact"/>
        </dgm:presLayoutVars>
      </dgm:prSet>
      <dgm:spPr/>
    </dgm:pt>
    <dgm:pt modelId="{78746B7F-2100-4AE5-8A4F-08244866A916}" type="pres">
      <dgm:prSet presAssocID="{D5B8D4F6-F74D-483C-A844-CF7833163DF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983842-9BD8-44C2-AF9C-28A4A4FFC61D}" type="pres">
      <dgm:prSet presAssocID="{DDB21150-7759-477B-B1CA-E86B42C083BE}" presName="spacer" presStyleCnt="0"/>
      <dgm:spPr/>
    </dgm:pt>
    <dgm:pt modelId="{8CFB99F4-EABF-4470-AB43-15771703581D}" type="pres">
      <dgm:prSet presAssocID="{0E1207F1-33CA-47FD-833B-BD3B2E25A6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198AE3-B20B-462B-8DD4-2EBE8140034E}" type="pres">
      <dgm:prSet presAssocID="{1D1E352A-8AF9-406F-B9CE-D85C2E468A45}" presName="spacer" presStyleCnt="0"/>
      <dgm:spPr/>
    </dgm:pt>
    <dgm:pt modelId="{67D83B62-036B-4D37-B0D2-471A421780C9}" type="pres">
      <dgm:prSet presAssocID="{9400F7EF-4C98-4BC7-B7A0-224891C543A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C96753C-F134-4F2C-A36A-3505ACAA56CA}" srcId="{833E2A43-03E6-4382-946E-5D4B972BB837}" destId="{D5B8D4F6-F74D-483C-A844-CF7833163DFF}" srcOrd="0" destOrd="0" parTransId="{EF22960C-02DF-4D38-933D-AA3A98240359}" sibTransId="{DDB21150-7759-477B-B1CA-E86B42C083BE}"/>
    <dgm:cxn modelId="{FAFDD34E-69F3-4887-AE93-645F7501A082}" type="presOf" srcId="{D5B8D4F6-F74D-483C-A844-CF7833163DFF}" destId="{78746B7F-2100-4AE5-8A4F-08244866A916}" srcOrd="0" destOrd="0" presId="urn:microsoft.com/office/officeart/2005/8/layout/vList2"/>
    <dgm:cxn modelId="{C32B2A59-9AC1-4212-B982-59F654A8FF3F}" type="presOf" srcId="{9400F7EF-4C98-4BC7-B7A0-224891C543AD}" destId="{67D83B62-036B-4D37-B0D2-471A421780C9}" srcOrd="0" destOrd="0" presId="urn:microsoft.com/office/officeart/2005/8/layout/vList2"/>
    <dgm:cxn modelId="{945A77B1-F3C1-42CF-8275-512DCB52841F}" type="presOf" srcId="{833E2A43-03E6-4382-946E-5D4B972BB837}" destId="{9B6CDB90-93EC-497E-BEFB-84FCE07943B4}" srcOrd="0" destOrd="0" presId="urn:microsoft.com/office/officeart/2005/8/layout/vList2"/>
    <dgm:cxn modelId="{A637A1CD-C93A-4D2C-ADA4-F31B855799B3}" type="presOf" srcId="{0E1207F1-33CA-47FD-833B-BD3B2E25A653}" destId="{8CFB99F4-EABF-4470-AB43-15771703581D}" srcOrd="0" destOrd="0" presId="urn:microsoft.com/office/officeart/2005/8/layout/vList2"/>
    <dgm:cxn modelId="{E947C4D4-85B3-47E3-9310-9FECF4A95518}" srcId="{833E2A43-03E6-4382-946E-5D4B972BB837}" destId="{0E1207F1-33CA-47FD-833B-BD3B2E25A653}" srcOrd="1" destOrd="0" parTransId="{612EFEB8-2A0A-4033-8DCE-D972E620CDA4}" sibTransId="{1D1E352A-8AF9-406F-B9CE-D85C2E468A45}"/>
    <dgm:cxn modelId="{ADD568E9-05CF-4661-B8AF-C7414DD5696D}" srcId="{833E2A43-03E6-4382-946E-5D4B972BB837}" destId="{9400F7EF-4C98-4BC7-B7A0-224891C543AD}" srcOrd="2" destOrd="0" parTransId="{EA49DE15-99F2-40B8-94E8-F7ECEDA6380B}" sibTransId="{B46959EB-7D83-4297-B814-1B957CC4B9B2}"/>
    <dgm:cxn modelId="{FA3338A2-C429-4789-9C6E-A087B1F8BA7F}" type="presParOf" srcId="{9B6CDB90-93EC-497E-BEFB-84FCE07943B4}" destId="{78746B7F-2100-4AE5-8A4F-08244866A916}" srcOrd="0" destOrd="0" presId="urn:microsoft.com/office/officeart/2005/8/layout/vList2"/>
    <dgm:cxn modelId="{943CB8A4-3796-43F7-8623-012E7FA04509}" type="presParOf" srcId="{9B6CDB90-93EC-497E-BEFB-84FCE07943B4}" destId="{57983842-9BD8-44C2-AF9C-28A4A4FFC61D}" srcOrd="1" destOrd="0" presId="urn:microsoft.com/office/officeart/2005/8/layout/vList2"/>
    <dgm:cxn modelId="{F78F9819-3629-42EB-8901-0C465E12CABA}" type="presParOf" srcId="{9B6CDB90-93EC-497E-BEFB-84FCE07943B4}" destId="{8CFB99F4-EABF-4470-AB43-15771703581D}" srcOrd="2" destOrd="0" presId="urn:microsoft.com/office/officeart/2005/8/layout/vList2"/>
    <dgm:cxn modelId="{4BE9EAAF-8E76-43A5-9E46-14B5838D3754}" type="presParOf" srcId="{9B6CDB90-93EC-497E-BEFB-84FCE07943B4}" destId="{18198AE3-B20B-462B-8DD4-2EBE8140034E}" srcOrd="3" destOrd="0" presId="urn:microsoft.com/office/officeart/2005/8/layout/vList2"/>
    <dgm:cxn modelId="{CA6AD678-C302-49EF-A866-C04179C27AEF}" type="presParOf" srcId="{9B6CDB90-93EC-497E-BEFB-84FCE07943B4}" destId="{67D83B62-036B-4D37-B0D2-471A421780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B040A4-3A3F-4720-BAE7-D4ECD0B13C93}" type="doc">
      <dgm:prSet loTypeId="urn:microsoft.com/office/officeart/2016/7/layout/LinearArrowProcessNumbered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F847E1-EFE2-4CF9-876C-AC355CC9596A}">
      <dgm:prSet custT="1"/>
      <dgm:spPr/>
      <dgm:t>
        <a:bodyPr/>
        <a:lstStyle/>
        <a:p>
          <a:pPr algn="l"/>
          <a:r>
            <a:rPr lang="el-GR" sz="1400" dirty="0"/>
            <a:t>Η πορεία προς την επαγγελματική ταυτότητα του δημοσιογράφου ανιχνεύεται στο στάδιο όπου οι δημοσιογράφοι άρχισαν να συνειδητοποιούν τον εαυτό τους ως μια συγκεκριμένη κατηγορία «επαγγελματιών </a:t>
          </a:r>
          <a:r>
            <a:rPr lang="el-GR" sz="1400" dirty="0" err="1"/>
            <a:t>επικοινωνητών</a:t>
          </a:r>
          <a:r>
            <a:rPr lang="el-GR" sz="1400" dirty="0"/>
            <a:t>»</a:t>
          </a:r>
          <a:endParaRPr lang="en-US" sz="1400" dirty="0"/>
        </a:p>
      </dgm:t>
    </dgm:pt>
    <dgm:pt modelId="{C7C6A4E3-E726-46DE-88B5-8CC9B7B7C8A3}" type="parTrans" cxnId="{6D36B69C-3ECE-48C3-8785-0176A4931D60}">
      <dgm:prSet/>
      <dgm:spPr/>
      <dgm:t>
        <a:bodyPr/>
        <a:lstStyle/>
        <a:p>
          <a:endParaRPr lang="en-US"/>
        </a:p>
      </dgm:t>
    </dgm:pt>
    <dgm:pt modelId="{23E76F2C-D868-4896-9D4A-70A6B6108C56}" type="sibTrans" cxnId="{6D36B69C-3ECE-48C3-8785-0176A4931D6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DCAC695-9969-4914-8748-AB9E755A7027}">
      <dgm:prSet/>
      <dgm:spPr/>
      <dgm:t>
        <a:bodyPr/>
        <a:lstStyle/>
        <a:p>
          <a:r>
            <a:rPr lang="el-GR" dirty="0"/>
            <a:t>Ο </a:t>
          </a:r>
          <a:r>
            <a:rPr lang="el-GR" dirty="0" err="1"/>
            <a:t>Schudson</a:t>
          </a:r>
          <a:r>
            <a:rPr lang="el-GR" dirty="0"/>
            <a:t> (1995) περιγράφει πώς στις ΗΠΑ «οι ρεπόρτερ στα τέλη του 19ου αιώνα άρχισαν να ταυτίζονται μεταξύ τους, πέρα από τα όρια των εφημερίδων»</a:t>
          </a:r>
          <a:endParaRPr lang="en-US" dirty="0"/>
        </a:p>
      </dgm:t>
    </dgm:pt>
    <dgm:pt modelId="{979886B3-746B-4719-9441-ED97D3C6C97F}" type="parTrans" cxnId="{36615979-3FFF-43D5-A436-56C608B0B279}">
      <dgm:prSet/>
      <dgm:spPr/>
      <dgm:t>
        <a:bodyPr/>
        <a:lstStyle/>
        <a:p>
          <a:endParaRPr lang="en-US"/>
        </a:p>
      </dgm:t>
    </dgm:pt>
    <dgm:pt modelId="{67560818-DEF1-49D9-9E48-AD2F35DEFC0C}" type="sibTrans" cxnId="{36615979-3FFF-43D5-A436-56C608B0B27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531EEE5-36D3-4AE3-B0D8-C1765E8035C9}">
      <dgm:prSet/>
      <dgm:spPr/>
      <dgm:t>
        <a:bodyPr/>
        <a:lstStyle/>
        <a:p>
          <a:r>
            <a:rPr lang="el-GR" dirty="0"/>
            <a:t>Αυτό συνδέθηκε με αλλαγές στις εργασιακές πρακτικές</a:t>
          </a:r>
          <a:endParaRPr lang="en-US" dirty="0"/>
        </a:p>
      </dgm:t>
    </dgm:pt>
    <dgm:pt modelId="{B80047C5-5BF9-4F41-B663-2BCF6B6C0BC1}" type="parTrans" cxnId="{0CE7DCFD-591F-441D-993C-C45358066CC5}">
      <dgm:prSet/>
      <dgm:spPr/>
      <dgm:t>
        <a:bodyPr/>
        <a:lstStyle/>
        <a:p>
          <a:endParaRPr lang="en-US"/>
        </a:p>
      </dgm:t>
    </dgm:pt>
    <dgm:pt modelId="{5D5A23AC-D7F2-4316-8BCE-D43253FF85D8}" type="sibTrans" cxnId="{0CE7DCFD-591F-441D-993C-C45358066CC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51C5240-427D-4697-B40F-1BF579008410}">
      <dgm:prSet/>
      <dgm:spPr/>
      <dgm:t>
        <a:bodyPr/>
        <a:lstStyle/>
        <a:p>
          <a:r>
            <a:rPr lang="el-GR"/>
            <a:t>Η συνέντευξη έδωσε στους δημοσιογράφους περισσότερο έλεγχο στη διαδικασία της επικοινωνίας, ενισχύοντας έτσι τον ρόλο τους από απλούς μεταφορείς μηνυμάτων σε ενεργούς παράγοντες αυτής της διαδικασίας</a:t>
          </a:r>
          <a:endParaRPr lang="en-US"/>
        </a:p>
      </dgm:t>
    </dgm:pt>
    <dgm:pt modelId="{9DE4ABAB-F68D-4552-99D6-CCEE7CC39C50}" type="parTrans" cxnId="{C2B9F87F-D9BE-46F5-A184-43FABDC71C8A}">
      <dgm:prSet/>
      <dgm:spPr/>
      <dgm:t>
        <a:bodyPr/>
        <a:lstStyle/>
        <a:p>
          <a:endParaRPr lang="en-US"/>
        </a:p>
      </dgm:t>
    </dgm:pt>
    <dgm:pt modelId="{89CC3D85-6594-4C93-ABFA-BADB8AD837DC}" type="sibTrans" cxnId="{C2B9F87F-D9BE-46F5-A184-43FABDC71C8A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3C07719-C3BF-442D-91B4-7FE1B7991BAC}">
      <dgm:prSet/>
      <dgm:spPr/>
      <dgm:t>
        <a:bodyPr/>
        <a:lstStyle/>
        <a:p>
          <a:r>
            <a:rPr lang="el-GR" dirty="0"/>
            <a:t>Οι συνέπειες ήταν διπλές: Ο επαγγελματίας ρεπόρτερ έγινε ορατός δημόσιος τύπος και άρχισε να διαμορφώνει μια ταυτότητα συνδεδεμένη με την εργασία του (</a:t>
          </a:r>
          <a:r>
            <a:rPr lang="el-GR" dirty="0" err="1"/>
            <a:t>Schudson</a:t>
          </a:r>
          <a:r>
            <a:rPr lang="el-GR" dirty="0"/>
            <a:t>, 1995)</a:t>
          </a:r>
          <a:endParaRPr lang="en-US" dirty="0"/>
        </a:p>
      </dgm:t>
    </dgm:pt>
    <dgm:pt modelId="{CCFAF5BC-5ED3-40F9-9540-1498936494FB}" type="parTrans" cxnId="{9FBFBFBF-AECD-4FCA-A6AA-C113564F8C0F}">
      <dgm:prSet/>
      <dgm:spPr/>
      <dgm:t>
        <a:bodyPr/>
        <a:lstStyle/>
        <a:p>
          <a:endParaRPr lang="en-US"/>
        </a:p>
      </dgm:t>
    </dgm:pt>
    <dgm:pt modelId="{DBBDEFF7-F66C-47BB-A262-BA18443A676D}" type="sibTrans" cxnId="{9FBFBFBF-AECD-4FCA-A6AA-C113564F8C0F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35A963C2-9874-498E-B5FF-B2375AE83CB2}" type="pres">
      <dgm:prSet presAssocID="{15B040A4-3A3F-4720-BAE7-D4ECD0B13C93}" presName="linearFlow" presStyleCnt="0">
        <dgm:presLayoutVars>
          <dgm:dir/>
          <dgm:animLvl val="lvl"/>
          <dgm:resizeHandles val="exact"/>
        </dgm:presLayoutVars>
      </dgm:prSet>
      <dgm:spPr/>
    </dgm:pt>
    <dgm:pt modelId="{CCD4B43B-FFB1-4D87-96BC-071E730ED3CB}" type="pres">
      <dgm:prSet presAssocID="{D9F847E1-EFE2-4CF9-876C-AC355CC9596A}" presName="compositeNode" presStyleCnt="0"/>
      <dgm:spPr/>
    </dgm:pt>
    <dgm:pt modelId="{B0641FA1-2B44-43FC-9DA6-2EABA5B13CC6}" type="pres">
      <dgm:prSet presAssocID="{D9F847E1-EFE2-4CF9-876C-AC355CC9596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2797744-6809-4F0E-BCAB-BB5FDE3C6656}" type="pres">
      <dgm:prSet presAssocID="{D9F847E1-EFE2-4CF9-876C-AC355CC9596A}" presName="parSh" presStyleCnt="0"/>
      <dgm:spPr/>
    </dgm:pt>
    <dgm:pt modelId="{90398D1D-EE88-41F7-A587-179861A76B2A}" type="pres">
      <dgm:prSet presAssocID="{D9F847E1-EFE2-4CF9-876C-AC355CC9596A}" presName="lineNode" presStyleLbl="alignAccFollowNode1" presStyleIdx="0" presStyleCnt="15"/>
      <dgm:spPr/>
    </dgm:pt>
    <dgm:pt modelId="{AE83261C-5B33-4CC1-B41A-3893A8EE17B8}" type="pres">
      <dgm:prSet presAssocID="{D9F847E1-EFE2-4CF9-876C-AC355CC9596A}" presName="lineArrowNode" presStyleLbl="alignAccFollowNode1" presStyleIdx="1" presStyleCnt="15"/>
      <dgm:spPr/>
    </dgm:pt>
    <dgm:pt modelId="{5FB7CE60-F238-4384-A789-F24FA42C651B}" type="pres">
      <dgm:prSet presAssocID="{23E76F2C-D868-4896-9D4A-70A6B6108C56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5CB55415-3E95-47CE-84BB-97A7095AED3A}" type="pres">
      <dgm:prSet presAssocID="{23E76F2C-D868-4896-9D4A-70A6B6108C56}" presName="spacerBetweenCircleAndCallout" presStyleCnt="0">
        <dgm:presLayoutVars/>
      </dgm:prSet>
      <dgm:spPr/>
    </dgm:pt>
    <dgm:pt modelId="{8CADC445-8B44-4310-9087-196B69CBAED2}" type="pres">
      <dgm:prSet presAssocID="{D9F847E1-EFE2-4CF9-876C-AC355CC9596A}" presName="nodeText" presStyleLbl="alignAccFollowNode1" presStyleIdx="2" presStyleCnt="15">
        <dgm:presLayoutVars>
          <dgm:bulletEnabled val="1"/>
        </dgm:presLayoutVars>
      </dgm:prSet>
      <dgm:spPr/>
    </dgm:pt>
    <dgm:pt modelId="{0256F864-CF54-48C7-ACAC-B7E4E99BA2EF}" type="pres">
      <dgm:prSet presAssocID="{23E76F2C-D868-4896-9D4A-70A6B6108C56}" presName="sibTransComposite" presStyleCnt="0"/>
      <dgm:spPr/>
    </dgm:pt>
    <dgm:pt modelId="{23E09345-7679-4CA1-A9D7-450DD44B4127}" type="pres">
      <dgm:prSet presAssocID="{ADCAC695-9969-4914-8748-AB9E755A7027}" presName="compositeNode" presStyleCnt="0"/>
      <dgm:spPr/>
    </dgm:pt>
    <dgm:pt modelId="{A40AB869-FA58-4FDD-A329-452616217F2E}" type="pres">
      <dgm:prSet presAssocID="{ADCAC695-9969-4914-8748-AB9E755A702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73A2F83-54AD-4B68-BB82-E273B5F67BB8}" type="pres">
      <dgm:prSet presAssocID="{ADCAC695-9969-4914-8748-AB9E755A7027}" presName="parSh" presStyleCnt="0"/>
      <dgm:spPr/>
    </dgm:pt>
    <dgm:pt modelId="{47856C17-F17E-4B92-82B6-6D68BE201649}" type="pres">
      <dgm:prSet presAssocID="{ADCAC695-9969-4914-8748-AB9E755A7027}" presName="lineNode" presStyleLbl="alignAccFollowNode1" presStyleIdx="3" presStyleCnt="15"/>
      <dgm:spPr/>
    </dgm:pt>
    <dgm:pt modelId="{D94771E5-8C89-49A3-94A2-649BEFDD91A7}" type="pres">
      <dgm:prSet presAssocID="{ADCAC695-9969-4914-8748-AB9E755A7027}" presName="lineArrowNode" presStyleLbl="alignAccFollowNode1" presStyleIdx="4" presStyleCnt="15"/>
      <dgm:spPr/>
    </dgm:pt>
    <dgm:pt modelId="{ACBFC1FB-FC8A-4D0D-8A9E-167749BE28A0}" type="pres">
      <dgm:prSet presAssocID="{67560818-DEF1-49D9-9E48-AD2F35DEFC0C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D5891F10-92FF-4404-954E-0FC39AAE1489}" type="pres">
      <dgm:prSet presAssocID="{67560818-DEF1-49D9-9E48-AD2F35DEFC0C}" presName="spacerBetweenCircleAndCallout" presStyleCnt="0">
        <dgm:presLayoutVars/>
      </dgm:prSet>
      <dgm:spPr/>
    </dgm:pt>
    <dgm:pt modelId="{AB47DE20-D559-4550-B49D-972ACF72BC49}" type="pres">
      <dgm:prSet presAssocID="{ADCAC695-9969-4914-8748-AB9E755A7027}" presName="nodeText" presStyleLbl="alignAccFollowNode1" presStyleIdx="5" presStyleCnt="15">
        <dgm:presLayoutVars>
          <dgm:bulletEnabled val="1"/>
        </dgm:presLayoutVars>
      </dgm:prSet>
      <dgm:spPr/>
    </dgm:pt>
    <dgm:pt modelId="{87447A7E-6446-42A5-8D8E-6F749E2F85EF}" type="pres">
      <dgm:prSet presAssocID="{67560818-DEF1-49D9-9E48-AD2F35DEFC0C}" presName="sibTransComposite" presStyleCnt="0"/>
      <dgm:spPr/>
    </dgm:pt>
    <dgm:pt modelId="{D55DA8D3-0282-4E43-9181-69292DCE3068}" type="pres">
      <dgm:prSet presAssocID="{9531EEE5-36D3-4AE3-B0D8-C1765E8035C9}" presName="compositeNode" presStyleCnt="0"/>
      <dgm:spPr/>
    </dgm:pt>
    <dgm:pt modelId="{48029243-DE0B-422E-846E-71CF2DBB94AF}" type="pres">
      <dgm:prSet presAssocID="{9531EEE5-36D3-4AE3-B0D8-C1765E8035C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38C5521-F2A8-460C-B438-8BE701DAF446}" type="pres">
      <dgm:prSet presAssocID="{9531EEE5-36D3-4AE3-B0D8-C1765E8035C9}" presName="parSh" presStyleCnt="0"/>
      <dgm:spPr/>
    </dgm:pt>
    <dgm:pt modelId="{3EED2AA4-69B2-4725-A08C-E35EB7EC5E9C}" type="pres">
      <dgm:prSet presAssocID="{9531EEE5-36D3-4AE3-B0D8-C1765E8035C9}" presName="lineNode" presStyleLbl="alignAccFollowNode1" presStyleIdx="6" presStyleCnt="15"/>
      <dgm:spPr/>
    </dgm:pt>
    <dgm:pt modelId="{A693DDE6-9CED-46E4-86FC-D20A3569E913}" type="pres">
      <dgm:prSet presAssocID="{9531EEE5-36D3-4AE3-B0D8-C1765E8035C9}" presName="lineArrowNode" presStyleLbl="alignAccFollowNode1" presStyleIdx="7" presStyleCnt="15"/>
      <dgm:spPr/>
    </dgm:pt>
    <dgm:pt modelId="{5F74B868-2D12-49C1-8F2A-A30DAEAA749E}" type="pres">
      <dgm:prSet presAssocID="{5D5A23AC-D7F2-4316-8BCE-D43253FF85D8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E64C3FAD-FE5D-424B-BF5B-BC1493100A05}" type="pres">
      <dgm:prSet presAssocID="{5D5A23AC-D7F2-4316-8BCE-D43253FF85D8}" presName="spacerBetweenCircleAndCallout" presStyleCnt="0">
        <dgm:presLayoutVars/>
      </dgm:prSet>
      <dgm:spPr/>
    </dgm:pt>
    <dgm:pt modelId="{834389BA-F6DD-4B9C-8C5B-07D714C94E05}" type="pres">
      <dgm:prSet presAssocID="{9531EEE5-36D3-4AE3-B0D8-C1765E8035C9}" presName="nodeText" presStyleLbl="alignAccFollowNode1" presStyleIdx="8" presStyleCnt="15">
        <dgm:presLayoutVars>
          <dgm:bulletEnabled val="1"/>
        </dgm:presLayoutVars>
      </dgm:prSet>
      <dgm:spPr/>
    </dgm:pt>
    <dgm:pt modelId="{83353B95-9392-4054-9072-7234F862D242}" type="pres">
      <dgm:prSet presAssocID="{5D5A23AC-D7F2-4316-8BCE-D43253FF85D8}" presName="sibTransComposite" presStyleCnt="0"/>
      <dgm:spPr/>
    </dgm:pt>
    <dgm:pt modelId="{531C1DCA-D7D2-468C-8D2A-B116BD804773}" type="pres">
      <dgm:prSet presAssocID="{551C5240-427D-4697-B40F-1BF579008410}" presName="compositeNode" presStyleCnt="0"/>
      <dgm:spPr/>
    </dgm:pt>
    <dgm:pt modelId="{929A177F-3F45-4BF5-BC5C-BDA7B5F6CA95}" type="pres">
      <dgm:prSet presAssocID="{551C5240-427D-4697-B40F-1BF57900841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6E6700B-38DA-4138-9858-2DE0059083AC}" type="pres">
      <dgm:prSet presAssocID="{551C5240-427D-4697-B40F-1BF579008410}" presName="parSh" presStyleCnt="0"/>
      <dgm:spPr/>
    </dgm:pt>
    <dgm:pt modelId="{2C76F95E-0503-438F-949E-F3396E668909}" type="pres">
      <dgm:prSet presAssocID="{551C5240-427D-4697-B40F-1BF579008410}" presName="lineNode" presStyleLbl="alignAccFollowNode1" presStyleIdx="9" presStyleCnt="15"/>
      <dgm:spPr/>
    </dgm:pt>
    <dgm:pt modelId="{A005DB63-4208-4823-9BF2-E2B2F199B1C5}" type="pres">
      <dgm:prSet presAssocID="{551C5240-427D-4697-B40F-1BF579008410}" presName="lineArrowNode" presStyleLbl="alignAccFollowNode1" presStyleIdx="10" presStyleCnt="15"/>
      <dgm:spPr/>
    </dgm:pt>
    <dgm:pt modelId="{5DB5B806-732B-4FBF-A746-199E45B3BCCC}" type="pres">
      <dgm:prSet presAssocID="{89CC3D85-6594-4C93-ABFA-BADB8AD837DC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59F83F66-6FB0-4B2F-9919-3EFDEA9DE89D}" type="pres">
      <dgm:prSet presAssocID="{89CC3D85-6594-4C93-ABFA-BADB8AD837DC}" presName="spacerBetweenCircleAndCallout" presStyleCnt="0">
        <dgm:presLayoutVars/>
      </dgm:prSet>
      <dgm:spPr/>
    </dgm:pt>
    <dgm:pt modelId="{9ECDEF0A-398F-49D6-B02E-D056C0ECE2BA}" type="pres">
      <dgm:prSet presAssocID="{551C5240-427D-4697-B40F-1BF579008410}" presName="nodeText" presStyleLbl="alignAccFollowNode1" presStyleIdx="11" presStyleCnt="15">
        <dgm:presLayoutVars>
          <dgm:bulletEnabled val="1"/>
        </dgm:presLayoutVars>
      </dgm:prSet>
      <dgm:spPr/>
    </dgm:pt>
    <dgm:pt modelId="{7E149669-C8D6-4F19-ABCB-C3D49B0B14CB}" type="pres">
      <dgm:prSet presAssocID="{89CC3D85-6594-4C93-ABFA-BADB8AD837DC}" presName="sibTransComposite" presStyleCnt="0"/>
      <dgm:spPr/>
    </dgm:pt>
    <dgm:pt modelId="{48B6C88B-B5DF-4FAC-B688-BBE5E8D74919}" type="pres">
      <dgm:prSet presAssocID="{73C07719-C3BF-442D-91B4-7FE1B7991BAC}" presName="compositeNode" presStyleCnt="0"/>
      <dgm:spPr/>
    </dgm:pt>
    <dgm:pt modelId="{00BECADB-ACDD-4411-AA03-3E9EA253FC06}" type="pres">
      <dgm:prSet presAssocID="{73C07719-C3BF-442D-91B4-7FE1B7991BA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C1E037D-1200-4F05-8C1B-3DC188B41D56}" type="pres">
      <dgm:prSet presAssocID="{73C07719-C3BF-442D-91B4-7FE1B7991BAC}" presName="parSh" presStyleCnt="0"/>
      <dgm:spPr/>
    </dgm:pt>
    <dgm:pt modelId="{38B1BB60-6E0C-4A58-A56D-65E95FAD9A63}" type="pres">
      <dgm:prSet presAssocID="{73C07719-C3BF-442D-91B4-7FE1B7991BAC}" presName="lineNode" presStyleLbl="alignAccFollowNode1" presStyleIdx="12" presStyleCnt="15"/>
      <dgm:spPr/>
    </dgm:pt>
    <dgm:pt modelId="{640CCF59-BA85-4E0F-856A-0D2D35817FF0}" type="pres">
      <dgm:prSet presAssocID="{73C07719-C3BF-442D-91B4-7FE1B7991BAC}" presName="lineArrowNode" presStyleLbl="alignAccFollowNode1" presStyleIdx="13" presStyleCnt="15"/>
      <dgm:spPr/>
    </dgm:pt>
    <dgm:pt modelId="{557F54B5-8B50-4A4E-9D78-B56DA31F777F}" type="pres">
      <dgm:prSet presAssocID="{DBBDEFF7-F66C-47BB-A262-BA18443A676D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E846B85F-B4E3-459F-85FE-F5DA351AF064}" type="pres">
      <dgm:prSet presAssocID="{DBBDEFF7-F66C-47BB-A262-BA18443A676D}" presName="spacerBetweenCircleAndCallout" presStyleCnt="0">
        <dgm:presLayoutVars/>
      </dgm:prSet>
      <dgm:spPr/>
    </dgm:pt>
    <dgm:pt modelId="{D79081D3-FFBD-4D78-BF90-F462867E9694}" type="pres">
      <dgm:prSet presAssocID="{73C07719-C3BF-442D-91B4-7FE1B7991BAC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C8E09F05-12AF-4721-8046-092509CB76B0}" type="presOf" srcId="{5D5A23AC-D7F2-4316-8BCE-D43253FF85D8}" destId="{5F74B868-2D12-49C1-8F2A-A30DAEAA749E}" srcOrd="0" destOrd="0" presId="urn:microsoft.com/office/officeart/2016/7/layout/LinearArrowProcessNumbered"/>
    <dgm:cxn modelId="{F1ACE51E-ED38-4F91-9B82-CD19A10A95BC}" type="presOf" srcId="{67560818-DEF1-49D9-9E48-AD2F35DEFC0C}" destId="{ACBFC1FB-FC8A-4D0D-8A9E-167749BE28A0}" srcOrd="0" destOrd="0" presId="urn:microsoft.com/office/officeart/2016/7/layout/LinearArrowProcessNumbered"/>
    <dgm:cxn modelId="{6F89CA26-D853-459A-A8A4-1D71B52006C8}" type="presOf" srcId="{DBBDEFF7-F66C-47BB-A262-BA18443A676D}" destId="{557F54B5-8B50-4A4E-9D78-B56DA31F777F}" srcOrd="0" destOrd="0" presId="urn:microsoft.com/office/officeart/2016/7/layout/LinearArrowProcessNumbered"/>
    <dgm:cxn modelId="{E8D27C33-ED7E-4A24-BD1D-787AC58D9A4B}" type="presOf" srcId="{9531EEE5-36D3-4AE3-B0D8-C1765E8035C9}" destId="{834389BA-F6DD-4B9C-8C5B-07D714C94E05}" srcOrd="0" destOrd="0" presId="urn:microsoft.com/office/officeart/2016/7/layout/LinearArrowProcessNumbered"/>
    <dgm:cxn modelId="{6BA1636B-CA9E-4628-87A6-0444666FE841}" type="presOf" srcId="{ADCAC695-9969-4914-8748-AB9E755A7027}" destId="{AB47DE20-D559-4550-B49D-972ACF72BC49}" srcOrd="0" destOrd="0" presId="urn:microsoft.com/office/officeart/2016/7/layout/LinearArrowProcessNumbered"/>
    <dgm:cxn modelId="{E44B5679-3542-4C69-904E-6E255C2E559E}" type="presOf" srcId="{D9F847E1-EFE2-4CF9-876C-AC355CC9596A}" destId="{8CADC445-8B44-4310-9087-196B69CBAED2}" srcOrd="0" destOrd="0" presId="urn:microsoft.com/office/officeart/2016/7/layout/LinearArrowProcessNumbered"/>
    <dgm:cxn modelId="{36615979-3FFF-43D5-A436-56C608B0B279}" srcId="{15B040A4-3A3F-4720-BAE7-D4ECD0B13C93}" destId="{ADCAC695-9969-4914-8748-AB9E755A7027}" srcOrd="1" destOrd="0" parTransId="{979886B3-746B-4719-9441-ED97D3C6C97F}" sibTransId="{67560818-DEF1-49D9-9E48-AD2F35DEFC0C}"/>
    <dgm:cxn modelId="{C2B9F87F-D9BE-46F5-A184-43FABDC71C8A}" srcId="{15B040A4-3A3F-4720-BAE7-D4ECD0B13C93}" destId="{551C5240-427D-4697-B40F-1BF579008410}" srcOrd="3" destOrd="0" parTransId="{9DE4ABAB-F68D-4552-99D6-CCEE7CC39C50}" sibTransId="{89CC3D85-6594-4C93-ABFA-BADB8AD837DC}"/>
    <dgm:cxn modelId="{06D20086-EEDF-43C8-BBAE-FC6DBCCDD8B4}" type="presOf" srcId="{89CC3D85-6594-4C93-ABFA-BADB8AD837DC}" destId="{5DB5B806-732B-4FBF-A746-199E45B3BCCC}" srcOrd="0" destOrd="0" presId="urn:microsoft.com/office/officeart/2016/7/layout/LinearArrowProcessNumbered"/>
    <dgm:cxn modelId="{BBB6378C-58D3-4185-9DBE-ECFA900F497A}" type="presOf" srcId="{73C07719-C3BF-442D-91B4-7FE1B7991BAC}" destId="{D79081D3-FFBD-4D78-BF90-F462867E9694}" srcOrd="0" destOrd="0" presId="urn:microsoft.com/office/officeart/2016/7/layout/LinearArrowProcessNumbered"/>
    <dgm:cxn modelId="{6D36B69C-3ECE-48C3-8785-0176A4931D60}" srcId="{15B040A4-3A3F-4720-BAE7-D4ECD0B13C93}" destId="{D9F847E1-EFE2-4CF9-876C-AC355CC9596A}" srcOrd="0" destOrd="0" parTransId="{C7C6A4E3-E726-46DE-88B5-8CC9B7B7C8A3}" sibTransId="{23E76F2C-D868-4896-9D4A-70A6B6108C56}"/>
    <dgm:cxn modelId="{729711AD-0253-48A8-B8DF-C00F97292E50}" type="presOf" srcId="{23E76F2C-D868-4896-9D4A-70A6B6108C56}" destId="{5FB7CE60-F238-4384-A789-F24FA42C651B}" srcOrd="0" destOrd="0" presId="urn:microsoft.com/office/officeart/2016/7/layout/LinearArrowProcessNumbered"/>
    <dgm:cxn modelId="{9FBFBFBF-AECD-4FCA-A6AA-C113564F8C0F}" srcId="{15B040A4-3A3F-4720-BAE7-D4ECD0B13C93}" destId="{73C07719-C3BF-442D-91B4-7FE1B7991BAC}" srcOrd="4" destOrd="0" parTransId="{CCFAF5BC-5ED3-40F9-9540-1498936494FB}" sibTransId="{DBBDEFF7-F66C-47BB-A262-BA18443A676D}"/>
    <dgm:cxn modelId="{CE8EECE1-74C7-4C14-ACF2-9F0768EC6C08}" type="presOf" srcId="{551C5240-427D-4697-B40F-1BF579008410}" destId="{9ECDEF0A-398F-49D6-B02E-D056C0ECE2BA}" srcOrd="0" destOrd="0" presId="urn:microsoft.com/office/officeart/2016/7/layout/LinearArrowProcessNumbered"/>
    <dgm:cxn modelId="{43B9C7F1-79F1-4FDD-911F-7883FDF9397D}" type="presOf" srcId="{15B040A4-3A3F-4720-BAE7-D4ECD0B13C93}" destId="{35A963C2-9874-498E-B5FF-B2375AE83CB2}" srcOrd="0" destOrd="0" presId="urn:microsoft.com/office/officeart/2016/7/layout/LinearArrowProcessNumbered"/>
    <dgm:cxn modelId="{0CE7DCFD-591F-441D-993C-C45358066CC5}" srcId="{15B040A4-3A3F-4720-BAE7-D4ECD0B13C93}" destId="{9531EEE5-36D3-4AE3-B0D8-C1765E8035C9}" srcOrd="2" destOrd="0" parTransId="{B80047C5-5BF9-4F41-B663-2BCF6B6C0BC1}" sibTransId="{5D5A23AC-D7F2-4316-8BCE-D43253FF85D8}"/>
    <dgm:cxn modelId="{DEBED378-FE71-4AFB-841C-BC5D31437D74}" type="presParOf" srcId="{35A963C2-9874-498E-B5FF-B2375AE83CB2}" destId="{CCD4B43B-FFB1-4D87-96BC-071E730ED3CB}" srcOrd="0" destOrd="0" presId="urn:microsoft.com/office/officeart/2016/7/layout/LinearArrowProcessNumbered"/>
    <dgm:cxn modelId="{1BA19BA5-A8B4-4AC4-AA64-FA7541ADE103}" type="presParOf" srcId="{CCD4B43B-FFB1-4D87-96BC-071E730ED3CB}" destId="{B0641FA1-2B44-43FC-9DA6-2EABA5B13CC6}" srcOrd="0" destOrd="0" presId="urn:microsoft.com/office/officeart/2016/7/layout/LinearArrowProcessNumbered"/>
    <dgm:cxn modelId="{5B83A351-C2FF-4626-B6F6-2EF3378592B1}" type="presParOf" srcId="{CCD4B43B-FFB1-4D87-96BC-071E730ED3CB}" destId="{02797744-6809-4F0E-BCAB-BB5FDE3C6656}" srcOrd="1" destOrd="0" presId="urn:microsoft.com/office/officeart/2016/7/layout/LinearArrowProcessNumbered"/>
    <dgm:cxn modelId="{63D169AB-BE9D-4C6C-8A5C-C1DF44066FD3}" type="presParOf" srcId="{02797744-6809-4F0E-BCAB-BB5FDE3C6656}" destId="{90398D1D-EE88-41F7-A587-179861A76B2A}" srcOrd="0" destOrd="0" presId="urn:microsoft.com/office/officeart/2016/7/layout/LinearArrowProcessNumbered"/>
    <dgm:cxn modelId="{E79C9FAF-9AE0-40EF-BFA8-2DFD1980A2E2}" type="presParOf" srcId="{02797744-6809-4F0E-BCAB-BB5FDE3C6656}" destId="{AE83261C-5B33-4CC1-B41A-3893A8EE17B8}" srcOrd="1" destOrd="0" presId="urn:microsoft.com/office/officeart/2016/7/layout/LinearArrowProcessNumbered"/>
    <dgm:cxn modelId="{9997089F-A11E-4124-B4EA-E1A06EC44122}" type="presParOf" srcId="{02797744-6809-4F0E-BCAB-BB5FDE3C6656}" destId="{5FB7CE60-F238-4384-A789-F24FA42C651B}" srcOrd="2" destOrd="0" presId="urn:microsoft.com/office/officeart/2016/7/layout/LinearArrowProcessNumbered"/>
    <dgm:cxn modelId="{782A16DC-C058-4D05-A912-99638C833E5B}" type="presParOf" srcId="{02797744-6809-4F0E-BCAB-BB5FDE3C6656}" destId="{5CB55415-3E95-47CE-84BB-97A7095AED3A}" srcOrd="3" destOrd="0" presId="urn:microsoft.com/office/officeart/2016/7/layout/LinearArrowProcessNumbered"/>
    <dgm:cxn modelId="{7326C05A-1801-49FB-99E7-40DF8D371B05}" type="presParOf" srcId="{CCD4B43B-FFB1-4D87-96BC-071E730ED3CB}" destId="{8CADC445-8B44-4310-9087-196B69CBAED2}" srcOrd="2" destOrd="0" presId="urn:microsoft.com/office/officeart/2016/7/layout/LinearArrowProcessNumbered"/>
    <dgm:cxn modelId="{753B8C9F-815B-4D60-AE02-106A51960DC0}" type="presParOf" srcId="{35A963C2-9874-498E-B5FF-B2375AE83CB2}" destId="{0256F864-CF54-48C7-ACAC-B7E4E99BA2EF}" srcOrd="1" destOrd="0" presId="urn:microsoft.com/office/officeart/2016/7/layout/LinearArrowProcessNumbered"/>
    <dgm:cxn modelId="{5799B69C-8075-40B8-A2A7-18F6AA556C54}" type="presParOf" srcId="{35A963C2-9874-498E-B5FF-B2375AE83CB2}" destId="{23E09345-7679-4CA1-A9D7-450DD44B4127}" srcOrd="2" destOrd="0" presId="urn:microsoft.com/office/officeart/2016/7/layout/LinearArrowProcessNumbered"/>
    <dgm:cxn modelId="{3FDF5325-A1B6-40E4-8494-C1E64A68B9F3}" type="presParOf" srcId="{23E09345-7679-4CA1-A9D7-450DD44B4127}" destId="{A40AB869-FA58-4FDD-A329-452616217F2E}" srcOrd="0" destOrd="0" presId="urn:microsoft.com/office/officeart/2016/7/layout/LinearArrowProcessNumbered"/>
    <dgm:cxn modelId="{0C0B7BF9-85C6-46FC-BE73-D59657FBC79E}" type="presParOf" srcId="{23E09345-7679-4CA1-A9D7-450DD44B4127}" destId="{273A2F83-54AD-4B68-BB82-E273B5F67BB8}" srcOrd="1" destOrd="0" presId="urn:microsoft.com/office/officeart/2016/7/layout/LinearArrowProcessNumbered"/>
    <dgm:cxn modelId="{85020898-EF4C-4DDE-A207-853CF86758EC}" type="presParOf" srcId="{273A2F83-54AD-4B68-BB82-E273B5F67BB8}" destId="{47856C17-F17E-4B92-82B6-6D68BE201649}" srcOrd="0" destOrd="0" presId="urn:microsoft.com/office/officeart/2016/7/layout/LinearArrowProcessNumbered"/>
    <dgm:cxn modelId="{DF9948FD-38D3-4A9A-B119-166FDA46E0CF}" type="presParOf" srcId="{273A2F83-54AD-4B68-BB82-E273B5F67BB8}" destId="{D94771E5-8C89-49A3-94A2-649BEFDD91A7}" srcOrd="1" destOrd="0" presId="urn:microsoft.com/office/officeart/2016/7/layout/LinearArrowProcessNumbered"/>
    <dgm:cxn modelId="{73AACB55-3EA2-4BC5-8DD2-AEA563DAA1CE}" type="presParOf" srcId="{273A2F83-54AD-4B68-BB82-E273B5F67BB8}" destId="{ACBFC1FB-FC8A-4D0D-8A9E-167749BE28A0}" srcOrd="2" destOrd="0" presId="urn:microsoft.com/office/officeart/2016/7/layout/LinearArrowProcessNumbered"/>
    <dgm:cxn modelId="{E2314B3C-65F7-4199-A7A7-D16BFC1288A4}" type="presParOf" srcId="{273A2F83-54AD-4B68-BB82-E273B5F67BB8}" destId="{D5891F10-92FF-4404-954E-0FC39AAE1489}" srcOrd="3" destOrd="0" presId="urn:microsoft.com/office/officeart/2016/7/layout/LinearArrowProcessNumbered"/>
    <dgm:cxn modelId="{3E454AFF-9A5A-48E9-A521-943B86865E94}" type="presParOf" srcId="{23E09345-7679-4CA1-A9D7-450DD44B4127}" destId="{AB47DE20-D559-4550-B49D-972ACF72BC49}" srcOrd="2" destOrd="0" presId="urn:microsoft.com/office/officeart/2016/7/layout/LinearArrowProcessNumbered"/>
    <dgm:cxn modelId="{D42F66E6-9810-40E7-AA3C-8E29729626C4}" type="presParOf" srcId="{35A963C2-9874-498E-B5FF-B2375AE83CB2}" destId="{87447A7E-6446-42A5-8D8E-6F749E2F85EF}" srcOrd="3" destOrd="0" presId="urn:microsoft.com/office/officeart/2016/7/layout/LinearArrowProcessNumbered"/>
    <dgm:cxn modelId="{7567AC03-4E2D-470B-8A55-1F9F8A1E3B5D}" type="presParOf" srcId="{35A963C2-9874-498E-B5FF-B2375AE83CB2}" destId="{D55DA8D3-0282-4E43-9181-69292DCE3068}" srcOrd="4" destOrd="0" presId="urn:microsoft.com/office/officeart/2016/7/layout/LinearArrowProcessNumbered"/>
    <dgm:cxn modelId="{15E3C9FC-3F36-467D-BA34-773F89872704}" type="presParOf" srcId="{D55DA8D3-0282-4E43-9181-69292DCE3068}" destId="{48029243-DE0B-422E-846E-71CF2DBB94AF}" srcOrd="0" destOrd="0" presId="urn:microsoft.com/office/officeart/2016/7/layout/LinearArrowProcessNumbered"/>
    <dgm:cxn modelId="{C3E572FF-CE01-4655-8D99-686C3900A3E1}" type="presParOf" srcId="{D55DA8D3-0282-4E43-9181-69292DCE3068}" destId="{F38C5521-F2A8-460C-B438-8BE701DAF446}" srcOrd="1" destOrd="0" presId="urn:microsoft.com/office/officeart/2016/7/layout/LinearArrowProcessNumbered"/>
    <dgm:cxn modelId="{0A6689B2-3442-4FA1-B1B5-C3C2BB01D6BD}" type="presParOf" srcId="{F38C5521-F2A8-460C-B438-8BE701DAF446}" destId="{3EED2AA4-69B2-4725-A08C-E35EB7EC5E9C}" srcOrd="0" destOrd="0" presId="urn:microsoft.com/office/officeart/2016/7/layout/LinearArrowProcessNumbered"/>
    <dgm:cxn modelId="{D250CF58-7C06-4ABB-BF7B-FE02B6EC8C79}" type="presParOf" srcId="{F38C5521-F2A8-460C-B438-8BE701DAF446}" destId="{A693DDE6-9CED-46E4-86FC-D20A3569E913}" srcOrd="1" destOrd="0" presId="urn:microsoft.com/office/officeart/2016/7/layout/LinearArrowProcessNumbered"/>
    <dgm:cxn modelId="{C6AF0D97-BFA7-4F6B-B9F5-00FF223AE4F1}" type="presParOf" srcId="{F38C5521-F2A8-460C-B438-8BE701DAF446}" destId="{5F74B868-2D12-49C1-8F2A-A30DAEAA749E}" srcOrd="2" destOrd="0" presId="urn:microsoft.com/office/officeart/2016/7/layout/LinearArrowProcessNumbered"/>
    <dgm:cxn modelId="{D2DE4470-FAE7-43CA-9B07-4F79F05FD8B2}" type="presParOf" srcId="{F38C5521-F2A8-460C-B438-8BE701DAF446}" destId="{E64C3FAD-FE5D-424B-BF5B-BC1493100A05}" srcOrd="3" destOrd="0" presId="urn:microsoft.com/office/officeart/2016/7/layout/LinearArrowProcessNumbered"/>
    <dgm:cxn modelId="{23A3952D-B196-4458-8E38-D7B69E8782EA}" type="presParOf" srcId="{D55DA8D3-0282-4E43-9181-69292DCE3068}" destId="{834389BA-F6DD-4B9C-8C5B-07D714C94E05}" srcOrd="2" destOrd="0" presId="urn:microsoft.com/office/officeart/2016/7/layout/LinearArrowProcessNumbered"/>
    <dgm:cxn modelId="{AFDA078D-2186-43FA-BD30-D6BE12EEA071}" type="presParOf" srcId="{35A963C2-9874-498E-B5FF-B2375AE83CB2}" destId="{83353B95-9392-4054-9072-7234F862D242}" srcOrd="5" destOrd="0" presId="urn:microsoft.com/office/officeart/2016/7/layout/LinearArrowProcessNumbered"/>
    <dgm:cxn modelId="{ECDDB3CF-D80C-434C-9549-E6A5093065D7}" type="presParOf" srcId="{35A963C2-9874-498E-B5FF-B2375AE83CB2}" destId="{531C1DCA-D7D2-468C-8D2A-B116BD804773}" srcOrd="6" destOrd="0" presId="urn:microsoft.com/office/officeart/2016/7/layout/LinearArrowProcessNumbered"/>
    <dgm:cxn modelId="{B161D069-23DC-48EF-BB26-56BBF845C8C2}" type="presParOf" srcId="{531C1DCA-D7D2-468C-8D2A-B116BD804773}" destId="{929A177F-3F45-4BF5-BC5C-BDA7B5F6CA95}" srcOrd="0" destOrd="0" presId="urn:microsoft.com/office/officeart/2016/7/layout/LinearArrowProcessNumbered"/>
    <dgm:cxn modelId="{1C975521-196D-4E76-BB69-70F443269109}" type="presParOf" srcId="{531C1DCA-D7D2-468C-8D2A-B116BD804773}" destId="{06E6700B-38DA-4138-9858-2DE0059083AC}" srcOrd="1" destOrd="0" presId="urn:microsoft.com/office/officeart/2016/7/layout/LinearArrowProcessNumbered"/>
    <dgm:cxn modelId="{1FD663C3-AC9C-49BA-AD3E-94CEE4D68936}" type="presParOf" srcId="{06E6700B-38DA-4138-9858-2DE0059083AC}" destId="{2C76F95E-0503-438F-949E-F3396E668909}" srcOrd="0" destOrd="0" presId="urn:microsoft.com/office/officeart/2016/7/layout/LinearArrowProcessNumbered"/>
    <dgm:cxn modelId="{8FCD1C38-DDA0-4066-8DFE-65010D43D6C5}" type="presParOf" srcId="{06E6700B-38DA-4138-9858-2DE0059083AC}" destId="{A005DB63-4208-4823-9BF2-E2B2F199B1C5}" srcOrd="1" destOrd="0" presId="urn:microsoft.com/office/officeart/2016/7/layout/LinearArrowProcessNumbered"/>
    <dgm:cxn modelId="{323FA5F2-E7AA-4C2B-B277-1E31432B9417}" type="presParOf" srcId="{06E6700B-38DA-4138-9858-2DE0059083AC}" destId="{5DB5B806-732B-4FBF-A746-199E45B3BCCC}" srcOrd="2" destOrd="0" presId="urn:microsoft.com/office/officeart/2016/7/layout/LinearArrowProcessNumbered"/>
    <dgm:cxn modelId="{1DBD09DF-66D1-4C37-B195-81AB6BF9AEEF}" type="presParOf" srcId="{06E6700B-38DA-4138-9858-2DE0059083AC}" destId="{59F83F66-6FB0-4B2F-9919-3EFDEA9DE89D}" srcOrd="3" destOrd="0" presId="urn:microsoft.com/office/officeart/2016/7/layout/LinearArrowProcessNumbered"/>
    <dgm:cxn modelId="{CE4008F6-8E2E-4719-BD7F-287E72E516A1}" type="presParOf" srcId="{531C1DCA-D7D2-468C-8D2A-B116BD804773}" destId="{9ECDEF0A-398F-49D6-B02E-D056C0ECE2BA}" srcOrd="2" destOrd="0" presId="urn:microsoft.com/office/officeart/2016/7/layout/LinearArrowProcessNumbered"/>
    <dgm:cxn modelId="{20AB9CFB-4F1C-4C09-A26D-EE1A536F6BD2}" type="presParOf" srcId="{35A963C2-9874-498E-B5FF-B2375AE83CB2}" destId="{7E149669-C8D6-4F19-ABCB-C3D49B0B14CB}" srcOrd="7" destOrd="0" presId="urn:microsoft.com/office/officeart/2016/7/layout/LinearArrowProcessNumbered"/>
    <dgm:cxn modelId="{26E460C8-1A02-493A-8E9A-54F39118DB48}" type="presParOf" srcId="{35A963C2-9874-498E-B5FF-B2375AE83CB2}" destId="{48B6C88B-B5DF-4FAC-B688-BBE5E8D74919}" srcOrd="8" destOrd="0" presId="urn:microsoft.com/office/officeart/2016/7/layout/LinearArrowProcessNumbered"/>
    <dgm:cxn modelId="{C925E876-480C-4957-81A4-4A5982BA9B60}" type="presParOf" srcId="{48B6C88B-B5DF-4FAC-B688-BBE5E8D74919}" destId="{00BECADB-ACDD-4411-AA03-3E9EA253FC06}" srcOrd="0" destOrd="0" presId="urn:microsoft.com/office/officeart/2016/7/layout/LinearArrowProcessNumbered"/>
    <dgm:cxn modelId="{EA9AEA0C-1C7F-4EA9-9779-C36A7588140F}" type="presParOf" srcId="{48B6C88B-B5DF-4FAC-B688-BBE5E8D74919}" destId="{8C1E037D-1200-4F05-8C1B-3DC188B41D56}" srcOrd="1" destOrd="0" presId="urn:microsoft.com/office/officeart/2016/7/layout/LinearArrowProcessNumbered"/>
    <dgm:cxn modelId="{29CB1892-0281-47B5-B20B-E369C7A1E7E2}" type="presParOf" srcId="{8C1E037D-1200-4F05-8C1B-3DC188B41D56}" destId="{38B1BB60-6E0C-4A58-A56D-65E95FAD9A63}" srcOrd="0" destOrd="0" presId="urn:microsoft.com/office/officeart/2016/7/layout/LinearArrowProcessNumbered"/>
    <dgm:cxn modelId="{C78ED105-B335-4AEC-B696-8461CB296FE8}" type="presParOf" srcId="{8C1E037D-1200-4F05-8C1B-3DC188B41D56}" destId="{640CCF59-BA85-4E0F-856A-0D2D35817FF0}" srcOrd="1" destOrd="0" presId="urn:microsoft.com/office/officeart/2016/7/layout/LinearArrowProcessNumbered"/>
    <dgm:cxn modelId="{4F0C2FE4-1230-408E-8416-B994493D0654}" type="presParOf" srcId="{8C1E037D-1200-4F05-8C1B-3DC188B41D56}" destId="{557F54B5-8B50-4A4E-9D78-B56DA31F777F}" srcOrd="2" destOrd="0" presId="urn:microsoft.com/office/officeart/2016/7/layout/LinearArrowProcessNumbered"/>
    <dgm:cxn modelId="{C00E2AC9-E366-41B3-BA40-F25210C2E832}" type="presParOf" srcId="{8C1E037D-1200-4F05-8C1B-3DC188B41D56}" destId="{E846B85F-B4E3-459F-85FE-F5DA351AF064}" srcOrd="3" destOrd="0" presId="urn:microsoft.com/office/officeart/2016/7/layout/LinearArrowProcessNumbered"/>
    <dgm:cxn modelId="{AED82132-DB22-48FF-962F-1EADE8868145}" type="presParOf" srcId="{48B6C88B-B5DF-4FAC-B688-BBE5E8D74919}" destId="{D79081D3-FFBD-4D78-BF90-F462867E9694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43174E-3284-4356-AE59-828F8353E31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51AC756-71B4-4C89-97E5-A6CB9E786C74}">
      <dgm:prSet/>
      <dgm:spPr/>
      <dgm:t>
        <a:bodyPr/>
        <a:lstStyle/>
        <a:p>
          <a:r>
            <a:rPr lang="el-GR"/>
            <a:t>Οι δημοσιογράφοι χρησιμοποίησαν ιδιαίτερα τις ικανότητες πειθούς τους και έπεισαν πολλούς γιατρούς ή άλλες αρχές, στους οποίους δεν είχαν εύκολη πρόσβαση λόγω νομοθετικών περιορισμών, να τους πάρουν μία δήλωση</a:t>
          </a:r>
          <a:endParaRPr lang="en-US"/>
        </a:p>
      </dgm:t>
    </dgm:pt>
    <dgm:pt modelId="{3E146396-A055-4BA8-88B9-2B235D68173A}" type="parTrans" cxnId="{F0E03215-2027-486F-95B8-DC5EF34EF206}">
      <dgm:prSet/>
      <dgm:spPr/>
      <dgm:t>
        <a:bodyPr/>
        <a:lstStyle/>
        <a:p>
          <a:endParaRPr lang="en-US"/>
        </a:p>
      </dgm:t>
    </dgm:pt>
    <dgm:pt modelId="{97DF5A48-347E-4354-8099-1506F6BE929C}" type="sibTrans" cxnId="{F0E03215-2027-486F-95B8-DC5EF34EF206}">
      <dgm:prSet/>
      <dgm:spPr/>
      <dgm:t>
        <a:bodyPr/>
        <a:lstStyle/>
        <a:p>
          <a:endParaRPr lang="en-US"/>
        </a:p>
      </dgm:t>
    </dgm:pt>
    <dgm:pt modelId="{FBD8706E-43DB-44ED-8FC5-1BD4A4F61E74}">
      <dgm:prSet/>
      <dgm:spPr/>
      <dgm:t>
        <a:bodyPr/>
        <a:lstStyle/>
        <a:p>
          <a:r>
            <a:rPr lang="el-GR"/>
            <a:t>Οι συνεντεύξεις μεταφέρθηκαν από τους δρόμους ή τα ιατρικά γραφεία σε διαδικτυακές πλατφόρμες</a:t>
          </a:r>
          <a:endParaRPr lang="en-US"/>
        </a:p>
      </dgm:t>
    </dgm:pt>
    <dgm:pt modelId="{9AE12249-E6B0-437A-9606-25FF6093D823}" type="parTrans" cxnId="{2FD6B152-9597-4497-8243-F79751B896BE}">
      <dgm:prSet/>
      <dgm:spPr/>
      <dgm:t>
        <a:bodyPr/>
        <a:lstStyle/>
        <a:p>
          <a:endParaRPr lang="en-US"/>
        </a:p>
      </dgm:t>
    </dgm:pt>
    <dgm:pt modelId="{4CD88C8A-06EE-4D90-9BAC-9F55057F16B9}" type="sibTrans" cxnId="{2FD6B152-9597-4497-8243-F79751B896BE}">
      <dgm:prSet/>
      <dgm:spPr/>
      <dgm:t>
        <a:bodyPr/>
        <a:lstStyle/>
        <a:p>
          <a:endParaRPr lang="en-US"/>
        </a:p>
      </dgm:t>
    </dgm:pt>
    <dgm:pt modelId="{8D2D4CF9-FE4A-4604-AD0C-B08E0B9DB6F4}">
      <dgm:prSet/>
      <dgm:spPr/>
      <dgm:t>
        <a:bodyPr/>
        <a:lstStyle/>
        <a:p>
          <a:r>
            <a:rPr lang="el-GR"/>
            <a:t>Οι αρχές ή οι ιατροί, που ήταν συνηθισμένοι να ενημερώνουν το κοινό, προσαρμόστηκαν στις νέες συνθήκες και συμφώνησαν να βιντεοσκοπούνται σε διαδικτυακές μεταδόσεις</a:t>
          </a:r>
          <a:endParaRPr lang="en-US"/>
        </a:p>
      </dgm:t>
    </dgm:pt>
    <dgm:pt modelId="{D5771BD3-A4BA-4524-A57A-DA6CEF3BDBCC}" type="parTrans" cxnId="{DC084865-7127-408A-A0E8-80335804238F}">
      <dgm:prSet/>
      <dgm:spPr/>
      <dgm:t>
        <a:bodyPr/>
        <a:lstStyle/>
        <a:p>
          <a:endParaRPr lang="en-US"/>
        </a:p>
      </dgm:t>
    </dgm:pt>
    <dgm:pt modelId="{A197A36B-DF9F-492B-BADA-8ADE0C266DAB}" type="sibTrans" cxnId="{DC084865-7127-408A-A0E8-80335804238F}">
      <dgm:prSet/>
      <dgm:spPr/>
      <dgm:t>
        <a:bodyPr/>
        <a:lstStyle/>
        <a:p>
          <a:endParaRPr lang="en-US"/>
        </a:p>
      </dgm:t>
    </dgm:pt>
    <dgm:pt modelId="{51B2EFB9-74C6-4AF8-9D87-B70694BC8C54}">
      <dgm:prSet/>
      <dgm:spPr/>
      <dgm:t>
        <a:bodyPr/>
        <a:lstStyle/>
        <a:p>
          <a:r>
            <a:rPr lang="el-GR"/>
            <a:t>Έτσι, διασφάλιζαν την δική τους ασφάλεια αλλά και των δημοσιογράφων και επιπλέον έδιναν στο κοινό πρόσβαση σε πληροφορίες από πηγές που συμμετείχαν άμεσα στην καταπολέμηση του ιού (</a:t>
          </a:r>
          <a:r>
            <a:rPr lang="en-US"/>
            <a:t>Stanescu, 2020</a:t>
          </a:r>
          <a:r>
            <a:rPr lang="el-GR"/>
            <a:t>)</a:t>
          </a:r>
          <a:endParaRPr lang="en-US"/>
        </a:p>
      </dgm:t>
    </dgm:pt>
    <dgm:pt modelId="{9999AACD-6190-4C98-A84F-E2DD58EB2E1A}" type="parTrans" cxnId="{8E2B4CC4-E213-40F5-86D3-9320DFA69032}">
      <dgm:prSet/>
      <dgm:spPr/>
      <dgm:t>
        <a:bodyPr/>
        <a:lstStyle/>
        <a:p>
          <a:endParaRPr lang="en-US"/>
        </a:p>
      </dgm:t>
    </dgm:pt>
    <dgm:pt modelId="{780D805B-77DC-433E-A74D-BD75684B727F}" type="sibTrans" cxnId="{8E2B4CC4-E213-40F5-86D3-9320DFA69032}">
      <dgm:prSet/>
      <dgm:spPr/>
      <dgm:t>
        <a:bodyPr/>
        <a:lstStyle/>
        <a:p>
          <a:endParaRPr lang="en-US"/>
        </a:p>
      </dgm:t>
    </dgm:pt>
    <dgm:pt modelId="{0E5F0608-EF8A-4885-94E2-ED3849E2DFD8}" type="pres">
      <dgm:prSet presAssocID="{8143174E-3284-4356-AE59-828F8353E310}" presName="linear" presStyleCnt="0">
        <dgm:presLayoutVars>
          <dgm:animLvl val="lvl"/>
          <dgm:resizeHandles val="exact"/>
        </dgm:presLayoutVars>
      </dgm:prSet>
      <dgm:spPr/>
    </dgm:pt>
    <dgm:pt modelId="{B8BEBB80-47DC-4F7F-BF41-5BFB4FDBC94D}" type="pres">
      <dgm:prSet presAssocID="{151AC756-71B4-4C89-97E5-A6CB9E786C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331BABA-F441-40DD-A495-FC90385DA926}" type="pres">
      <dgm:prSet presAssocID="{97DF5A48-347E-4354-8099-1506F6BE929C}" presName="spacer" presStyleCnt="0"/>
      <dgm:spPr/>
    </dgm:pt>
    <dgm:pt modelId="{E2186250-E7E5-46ED-8D20-02A4641D2646}" type="pres">
      <dgm:prSet presAssocID="{FBD8706E-43DB-44ED-8FC5-1BD4A4F61E7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515E92-13E3-4C2E-9E01-A042CC75F5FA}" type="pres">
      <dgm:prSet presAssocID="{4CD88C8A-06EE-4D90-9BAC-9F55057F16B9}" presName="spacer" presStyleCnt="0"/>
      <dgm:spPr/>
    </dgm:pt>
    <dgm:pt modelId="{5F8FB7B9-5A31-4E34-A5BA-6592613B3FC6}" type="pres">
      <dgm:prSet presAssocID="{8D2D4CF9-FE4A-4604-AD0C-B08E0B9DB6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89C4D3C-8D07-49A3-AE68-00D4C302FED3}" type="pres">
      <dgm:prSet presAssocID="{A197A36B-DF9F-492B-BADA-8ADE0C266DAB}" presName="spacer" presStyleCnt="0"/>
      <dgm:spPr/>
    </dgm:pt>
    <dgm:pt modelId="{C5EA1D4B-E9FD-4716-BE89-0E1258C7E36A}" type="pres">
      <dgm:prSet presAssocID="{51B2EFB9-74C6-4AF8-9D87-B70694BC8C5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5BA4709-80C1-49EC-A46B-298786BF9017}" type="presOf" srcId="{8D2D4CF9-FE4A-4604-AD0C-B08E0B9DB6F4}" destId="{5F8FB7B9-5A31-4E34-A5BA-6592613B3FC6}" srcOrd="0" destOrd="0" presId="urn:microsoft.com/office/officeart/2005/8/layout/vList2"/>
    <dgm:cxn modelId="{F0E03215-2027-486F-95B8-DC5EF34EF206}" srcId="{8143174E-3284-4356-AE59-828F8353E310}" destId="{151AC756-71B4-4C89-97E5-A6CB9E786C74}" srcOrd="0" destOrd="0" parTransId="{3E146396-A055-4BA8-88B9-2B235D68173A}" sibTransId="{97DF5A48-347E-4354-8099-1506F6BE929C}"/>
    <dgm:cxn modelId="{7935CB38-A7C5-496F-BA74-4E4475666B7C}" type="presOf" srcId="{51B2EFB9-74C6-4AF8-9D87-B70694BC8C54}" destId="{C5EA1D4B-E9FD-4716-BE89-0E1258C7E36A}" srcOrd="0" destOrd="0" presId="urn:microsoft.com/office/officeart/2005/8/layout/vList2"/>
    <dgm:cxn modelId="{C763A33F-73F6-437F-B056-462C287F86CD}" type="presOf" srcId="{151AC756-71B4-4C89-97E5-A6CB9E786C74}" destId="{B8BEBB80-47DC-4F7F-BF41-5BFB4FDBC94D}" srcOrd="0" destOrd="0" presId="urn:microsoft.com/office/officeart/2005/8/layout/vList2"/>
    <dgm:cxn modelId="{DC084865-7127-408A-A0E8-80335804238F}" srcId="{8143174E-3284-4356-AE59-828F8353E310}" destId="{8D2D4CF9-FE4A-4604-AD0C-B08E0B9DB6F4}" srcOrd="2" destOrd="0" parTransId="{D5771BD3-A4BA-4524-A57A-DA6CEF3BDBCC}" sibTransId="{A197A36B-DF9F-492B-BADA-8ADE0C266DAB}"/>
    <dgm:cxn modelId="{2FD6B152-9597-4497-8243-F79751B896BE}" srcId="{8143174E-3284-4356-AE59-828F8353E310}" destId="{FBD8706E-43DB-44ED-8FC5-1BD4A4F61E74}" srcOrd="1" destOrd="0" parTransId="{9AE12249-E6B0-437A-9606-25FF6093D823}" sibTransId="{4CD88C8A-06EE-4D90-9BAC-9F55057F16B9}"/>
    <dgm:cxn modelId="{8E2B4CC4-E213-40F5-86D3-9320DFA69032}" srcId="{8143174E-3284-4356-AE59-828F8353E310}" destId="{51B2EFB9-74C6-4AF8-9D87-B70694BC8C54}" srcOrd="3" destOrd="0" parTransId="{9999AACD-6190-4C98-A84F-E2DD58EB2E1A}" sibTransId="{780D805B-77DC-433E-A74D-BD75684B727F}"/>
    <dgm:cxn modelId="{C63E07EE-3A1E-450A-A4F0-87A6E1B155D9}" type="presOf" srcId="{8143174E-3284-4356-AE59-828F8353E310}" destId="{0E5F0608-EF8A-4885-94E2-ED3849E2DFD8}" srcOrd="0" destOrd="0" presId="urn:microsoft.com/office/officeart/2005/8/layout/vList2"/>
    <dgm:cxn modelId="{B1667AFC-48EA-4D31-B297-93FCF5461BD8}" type="presOf" srcId="{FBD8706E-43DB-44ED-8FC5-1BD4A4F61E74}" destId="{E2186250-E7E5-46ED-8D20-02A4641D2646}" srcOrd="0" destOrd="0" presId="urn:microsoft.com/office/officeart/2005/8/layout/vList2"/>
    <dgm:cxn modelId="{D8B57291-4B84-44D0-9FA2-2D0B029FF86A}" type="presParOf" srcId="{0E5F0608-EF8A-4885-94E2-ED3849E2DFD8}" destId="{B8BEBB80-47DC-4F7F-BF41-5BFB4FDBC94D}" srcOrd="0" destOrd="0" presId="urn:microsoft.com/office/officeart/2005/8/layout/vList2"/>
    <dgm:cxn modelId="{50187E71-5E91-4FBF-8B00-05B41057229C}" type="presParOf" srcId="{0E5F0608-EF8A-4885-94E2-ED3849E2DFD8}" destId="{4331BABA-F441-40DD-A495-FC90385DA926}" srcOrd="1" destOrd="0" presId="urn:microsoft.com/office/officeart/2005/8/layout/vList2"/>
    <dgm:cxn modelId="{839D9087-80F6-4827-897A-9E4334FC5C68}" type="presParOf" srcId="{0E5F0608-EF8A-4885-94E2-ED3849E2DFD8}" destId="{E2186250-E7E5-46ED-8D20-02A4641D2646}" srcOrd="2" destOrd="0" presId="urn:microsoft.com/office/officeart/2005/8/layout/vList2"/>
    <dgm:cxn modelId="{6A218675-4040-4177-8C8C-268B3A13A8E8}" type="presParOf" srcId="{0E5F0608-EF8A-4885-94E2-ED3849E2DFD8}" destId="{08515E92-13E3-4C2E-9E01-A042CC75F5FA}" srcOrd="3" destOrd="0" presId="urn:microsoft.com/office/officeart/2005/8/layout/vList2"/>
    <dgm:cxn modelId="{8161AC5D-B018-44A9-9FCE-C7CAA54B6C5A}" type="presParOf" srcId="{0E5F0608-EF8A-4885-94E2-ED3849E2DFD8}" destId="{5F8FB7B9-5A31-4E34-A5BA-6592613B3FC6}" srcOrd="4" destOrd="0" presId="urn:microsoft.com/office/officeart/2005/8/layout/vList2"/>
    <dgm:cxn modelId="{AC4A1FE3-4A6B-425B-BC52-A1316C7F7474}" type="presParOf" srcId="{0E5F0608-EF8A-4885-94E2-ED3849E2DFD8}" destId="{289C4D3C-8D07-49A3-AE68-00D4C302FED3}" srcOrd="5" destOrd="0" presId="urn:microsoft.com/office/officeart/2005/8/layout/vList2"/>
    <dgm:cxn modelId="{BF9AEB57-AA3A-43E5-BA9C-582E1B318670}" type="presParOf" srcId="{0E5F0608-EF8A-4885-94E2-ED3849E2DFD8}" destId="{C5EA1D4B-E9FD-4716-BE89-0E1258C7E3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82D80-3BA4-4EE8-8E8B-F34D5524ECC9}">
      <dsp:nvSpPr>
        <dsp:cNvPr id="0" name=""/>
        <dsp:cNvSpPr/>
      </dsp:nvSpPr>
      <dsp:spPr>
        <a:xfrm>
          <a:off x="0" y="2033215"/>
          <a:ext cx="10335350" cy="0"/>
        </a:xfrm>
        <a:prstGeom prst="line">
          <a:avLst/>
        </a:prstGeom>
        <a:solidFill>
          <a:schemeClr val="dk2">
            <a:alpha val="90000"/>
            <a:hueOff val="0"/>
            <a:satOff val="0"/>
            <a:lumOff val="0"/>
            <a:alphaOff val="0"/>
          </a:schemeClr>
        </a:solidFill>
        <a:ln w="12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E8BC7-CE2D-42AC-AEB0-2C677D58E485}">
      <dsp:nvSpPr>
        <dsp:cNvPr id="0" name=""/>
        <dsp:cNvSpPr/>
      </dsp:nvSpPr>
      <dsp:spPr>
        <a:xfrm>
          <a:off x="432284" y="829551"/>
          <a:ext cx="2797415" cy="1203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Οι δημοσιογράφοι μπορεί να θεωρούν τον εαυτό τους «σκύλο φύλακα», αλλά ενδέχεται να φαίνεται ότι συμπεριφέρονται ως «σκυλάκια»</a:t>
          </a:r>
        </a:p>
      </dsp:txBody>
      <dsp:txXfrm>
        <a:off x="432284" y="829551"/>
        <a:ext cx="2797415" cy="1203663"/>
      </dsp:txXfrm>
    </dsp:sp>
    <dsp:sp modelId="{4D1A0DD2-3D5F-4E93-8225-91283E98D002}">
      <dsp:nvSpPr>
        <dsp:cNvPr id="0" name=""/>
        <dsp:cNvSpPr/>
      </dsp:nvSpPr>
      <dsp:spPr>
        <a:xfrm>
          <a:off x="432284" y="406643"/>
          <a:ext cx="2797415" cy="422908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l-GR" sz="2000" kern="1200" dirty="0"/>
            <a:t>Ατζέντα των δημοσιογράφων</a:t>
          </a:r>
        </a:p>
      </dsp:txBody>
      <dsp:txXfrm>
        <a:off x="432284" y="406643"/>
        <a:ext cx="2797415" cy="422908"/>
      </dsp:txXfrm>
    </dsp:sp>
    <dsp:sp modelId="{7EDEAD1A-9FF1-4D6F-A70C-520C603468D4}">
      <dsp:nvSpPr>
        <dsp:cNvPr id="0" name=""/>
        <dsp:cNvSpPr/>
      </dsp:nvSpPr>
      <dsp:spPr>
        <a:xfrm>
          <a:off x="220830" y="406643"/>
          <a:ext cx="0" cy="1626572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9B39E-DFB9-4A01-AF55-C38E9540D863}">
      <dsp:nvSpPr>
        <dsp:cNvPr id="0" name=""/>
        <dsp:cNvSpPr/>
      </dsp:nvSpPr>
      <dsp:spPr>
        <a:xfrm>
          <a:off x="172195" y="1984580"/>
          <a:ext cx="97269" cy="97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58079-1D97-4FB8-B6A7-2049DFCD5169}">
      <dsp:nvSpPr>
        <dsp:cNvPr id="0" name=""/>
        <dsp:cNvSpPr/>
      </dsp:nvSpPr>
      <dsp:spPr>
        <a:xfrm>
          <a:off x="2109545" y="3009158"/>
          <a:ext cx="2797415" cy="65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14287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Εταιρικά συμφέροντα και συμφέροντα καριέρας</a:t>
          </a:r>
        </a:p>
      </dsp:txBody>
      <dsp:txXfrm>
        <a:off x="2109545" y="3009158"/>
        <a:ext cx="2797415" cy="650628"/>
      </dsp:txXfrm>
    </dsp:sp>
    <dsp:sp modelId="{EF7954D5-3070-40E1-923C-B27CB7EE3E3C}">
      <dsp:nvSpPr>
        <dsp:cNvPr id="0" name=""/>
        <dsp:cNvSpPr/>
      </dsp:nvSpPr>
      <dsp:spPr>
        <a:xfrm>
          <a:off x="2109545" y="2602515"/>
          <a:ext cx="2797415" cy="406643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l-GR" sz="2000" kern="1200" dirty="0"/>
            <a:t>Συμφέροντα</a:t>
          </a:r>
        </a:p>
      </dsp:txBody>
      <dsp:txXfrm>
        <a:off x="2109545" y="2602515"/>
        <a:ext cx="2797415" cy="406643"/>
      </dsp:txXfrm>
    </dsp:sp>
    <dsp:sp modelId="{F457AFC4-B5B4-4C45-9E6E-A34BC54DC9CA}">
      <dsp:nvSpPr>
        <dsp:cNvPr id="0" name=""/>
        <dsp:cNvSpPr/>
      </dsp:nvSpPr>
      <dsp:spPr>
        <a:xfrm>
          <a:off x="1898090" y="2033215"/>
          <a:ext cx="0" cy="1626572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CE053-ACEA-4D71-9F5D-B5BC5A8D4BFC}">
      <dsp:nvSpPr>
        <dsp:cNvPr id="0" name=""/>
        <dsp:cNvSpPr/>
      </dsp:nvSpPr>
      <dsp:spPr>
        <a:xfrm>
          <a:off x="1849456" y="1984580"/>
          <a:ext cx="97269" cy="97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2C71D-E100-4F89-A591-17A6D08E3893}">
      <dsp:nvSpPr>
        <dsp:cNvPr id="0" name=""/>
        <dsp:cNvSpPr/>
      </dsp:nvSpPr>
      <dsp:spPr>
        <a:xfrm>
          <a:off x="3227448" y="789362"/>
          <a:ext cx="3571880" cy="1203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u="sng" kern="1200" dirty="0"/>
            <a:t>Παράδειγμα</a:t>
          </a:r>
          <a:r>
            <a:rPr lang="el-GR" sz="1500" kern="1200" dirty="0"/>
            <a:t>: Μετά το </a:t>
          </a:r>
          <a:r>
            <a:rPr lang="el-GR" sz="1500" kern="1200" dirty="0" err="1"/>
            <a:t>τσουνάμι</a:t>
          </a:r>
          <a:r>
            <a:rPr lang="el-GR" sz="1500" kern="1200" dirty="0"/>
            <a:t> του 2004, μια </a:t>
          </a:r>
          <a:r>
            <a:rPr lang="el-GR" sz="1500" kern="1200" dirty="0" err="1"/>
            <a:t>ταϊλανδέζικη</a:t>
          </a:r>
          <a:r>
            <a:rPr lang="el-GR" sz="1500" kern="1200" dirty="0"/>
            <a:t> εφημερίδα επικαλούμενη μια επίσημη πηγή απέρριψε την κατηγορία ότι τα κύματα «δεν ήταν αρκετά ισχυρά» για να χαρακτηριστούν ως «</a:t>
          </a:r>
          <a:r>
            <a:rPr lang="el-GR" sz="1500" kern="1200" dirty="0" err="1"/>
            <a:t>τσουνάμι</a:t>
          </a:r>
          <a:r>
            <a:rPr lang="el-GR" sz="1500" kern="1200" dirty="0"/>
            <a:t>»  </a:t>
          </a:r>
        </a:p>
      </dsp:txBody>
      <dsp:txXfrm>
        <a:off x="3227448" y="789362"/>
        <a:ext cx="3571880" cy="1203663"/>
      </dsp:txXfrm>
    </dsp:sp>
    <dsp:sp modelId="{0BC96539-9CC3-45FD-9E20-8E6F7C0C3DFE}">
      <dsp:nvSpPr>
        <dsp:cNvPr id="0" name=""/>
        <dsp:cNvSpPr/>
      </dsp:nvSpPr>
      <dsp:spPr>
        <a:xfrm>
          <a:off x="3227448" y="366454"/>
          <a:ext cx="3571880" cy="422908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l-GR" sz="2000" kern="1200" dirty="0"/>
            <a:t>Πίστη στις κυβερνητικές πηγές</a:t>
          </a:r>
        </a:p>
      </dsp:txBody>
      <dsp:txXfrm>
        <a:off x="3227448" y="366454"/>
        <a:ext cx="3571880" cy="422908"/>
      </dsp:txXfrm>
    </dsp:sp>
    <dsp:sp modelId="{A008BA88-306F-4E99-B7FB-C9315F8632F7}">
      <dsp:nvSpPr>
        <dsp:cNvPr id="0" name=""/>
        <dsp:cNvSpPr/>
      </dsp:nvSpPr>
      <dsp:spPr>
        <a:xfrm>
          <a:off x="3145045" y="320581"/>
          <a:ext cx="0" cy="1626572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57BD1-A86E-42E7-B812-5952B8C13486}">
      <dsp:nvSpPr>
        <dsp:cNvPr id="0" name=""/>
        <dsp:cNvSpPr/>
      </dsp:nvSpPr>
      <dsp:spPr>
        <a:xfrm>
          <a:off x="3096410" y="1898519"/>
          <a:ext cx="97269" cy="97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330AF-F072-4D37-9246-2357CF686986}">
      <dsp:nvSpPr>
        <dsp:cNvPr id="0" name=""/>
        <dsp:cNvSpPr/>
      </dsp:nvSpPr>
      <dsp:spPr>
        <a:xfrm>
          <a:off x="5701242" y="3068837"/>
          <a:ext cx="2797415" cy="53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14287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Το «κλαμπ» των δημοσιογράφων συχνά αποκλείει τους «εξωτερικούς»</a:t>
          </a:r>
        </a:p>
      </dsp:txBody>
      <dsp:txXfrm>
        <a:off x="5701242" y="3068837"/>
        <a:ext cx="2797415" cy="531271"/>
      </dsp:txXfrm>
    </dsp:sp>
    <dsp:sp modelId="{A6D90163-5167-4C24-8553-8FB7ED245C6A}">
      <dsp:nvSpPr>
        <dsp:cNvPr id="0" name=""/>
        <dsp:cNvSpPr/>
      </dsp:nvSpPr>
      <dsp:spPr>
        <a:xfrm>
          <a:off x="5701242" y="2639815"/>
          <a:ext cx="2797415" cy="332044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l-GR" sz="1600" kern="1200" dirty="0" err="1"/>
            <a:t>Αυτοαναφορική</a:t>
          </a:r>
          <a:r>
            <a:rPr lang="el-GR" sz="1600" kern="1200" dirty="0"/>
            <a:t> κουλτούρα της δημοσιογραφίας</a:t>
          </a:r>
        </a:p>
      </dsp:txBody>
      <dsp:txXfrm>
        <a:off x="5701242" y="2639815"/>
        <a:ext cx="2797415" cy="332044"/>
      </dsp:txXfrm>
    </dsp:sp>
    <dsp:sp modelId="{E9F94377-0DFD-4C1D-92D9-694D7366D663}">
      <dsp:nvSpPr>
        <dsp:cNvPr id="0" name=""/>
        <dsp:cNvSpPr/>
      </dsp:nvSpPr>
      <dsp:spPr>
        <a:xfrm>
          <a:off x="5489787" y="2033215"/>
          <a:ext cx="0" cy="1626572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05221-25E4-46A7-B33D-F551F2E5A373}">
      <dsp:nvSpPr>
        <dsp:cNvPr id="0" name=""/>
        <dsp:cNvSpPr/>
      </dsp:nvSpPr>
      <dsp:spPr>
        <a:xfrm>
          <a:off x="5441153" y="1984580"/>
          <a:ext cx="97269" cy="97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5B205-CABA-41D8-8359-E3E87FDB3320}">
      <dsp:nvSpPr>
        <dsp:cNvPr id="0" name=""/>
        <dsp:cNvSpPr/>
      </dsp:nvSpPr>
      <dsp:spPr>
        <a:xfrm>
          <a:off x="7265067" y="829551"/>
          <a:ext cx="3024286" cy="1203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u="sng" kern="1200" dirty="0"/>
            <a:t>Παράδειγμα</a:t>
          </a:r>
          <a:r>
            <a:rPr lang="el-GR" sz="1500" kern="1200" dirty="0"/>
            <a:t>: Κατά τη διάρκεια της εισβολής των Αμερικανών στο Ιράκ, τα παραδοσιακά ΜΜΕ πλημμύρισαν από προπαγάνδα, λογοκρισία, επιλεκτικές συνεντεύξεις Τύπου </a:t>
          </a:r>
        </a:p>
      </dsp:txBody>
      <dsp:txXfrm>
        <a:off x="7265067" y="829551"/>
        <a:ext cx="3024286" cy="1203663"/>
      </dsp:txXfrm>
    </dsp:sp>
    <dsp:sp modelId="{83B90318-076B-45D1-B6D6-E9826B6885ED}">
      <dsp:nvSpPr>
        <dsp:cNvPr id="0" name=""/>
        <dsp:cNvSpPr/>
      </dsp:nvSpPr>
      <dsp:spPr>
        <a:xfrm>
          <a:off x="7265067" y="406643"/>
          <a:ext cx="3024286" cy="422908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l-GR" sz="2000" kern="1200" dirty="0"/>
            <a:t>Προπαγάνδα</a:t>
          </a:r>
        </a:p>
      </dsp:txBody>
      <dsp:txXfrm>
        <a:off x="7265067" y="406643"/>
        <a:ext cx="3024286" cy="422908"/>
      </dsp:txXfrm>
    </dsp:sp>
    <dsp:sp modelId="{E20D696F-6B1F-43E1-B7F1-329016216749}">
      <dsp:nvSpPr>
        <dsp:cNvPr id="0" name=""/>
        <dsp:cNvSpPr/>
      </dsp:nvSpPr>
      <dsp:spPr>
        <a:xfrm>
          <a:off x="7167047" y="406643"/>
          <a:ext cx="0" cy="1626572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02A57-1A10-4F46-A23B-2CCAEDA09DAF}">
      <dsp:nvSpPr>
        <dsp:cNvPr id="0" name=""/>
        <dsp:cNvSpPr/>
      </dsp:nvSpPr>
      <dsp:spPr>
        <a:xfrm>
          <a:off x="7118413" y="1984580"/>
          <a:ext cx="97269" cy="97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46B7F-2100-4AE5-8A4F-08244866A916}">
      <dsp:nvSpPr>
        <dsp:cNvPr id="0" name=""/>
        <dsp:cNvSpPr/>
      </dsp:nvSpPr>
      <dsp:spPr>
        <a:xfrm>
          <a:off x="0" y="488228"/>
          <a:ext cx="6900512" cy="1479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Από την εμφάνιση του δημοσιογραφικού επαγγέλματος και έπειτα, οι πρακτικές σε αυτόν τον τομέα εξελίσσονται διαρκώς</a:t>
          </a:r>
          <a:endParaRPr lang="en-US" sz="2100" kern="1200" dirty="0"/>
        </a:p>
      </dsp:txBody>
      <dsp:txXfrm>
        <a:off x="72227" y="560455"/>
        <a:ext cx="6756058" cy="1335120"/>
      </dsp:txXfrm>
    </dsp:sp>
    <dsp:sp modelId="{8CFB99F4-EABF-4470-AB43-15771703581D}">
      <dsp:nvSpPr>
        <dsp:cNvPr id="0" name=""/>
        <dsp:cNvSpPr/>
      </dsp:nvSpPr>
      <dsp:spPr>
        <a:xfrm>
          <a:off x="0" y="2028283"/>
          <a:ext cx="6900512" cy="1479574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Εργασιακές πρακτικές εμφανίστηκαν, αναπτύχθηκαν και μεταβλήθηκαν σύμφωνα με τους διάφορους παράγοντες που διαμόρφωσαν και αναδιαμόρφωσαν τα πλαίσια μέσα στα οποία εργάζονται οι δημοσιογράφοι</a:t>
          </a:r>
          <a:endParaRPr lang="en-US" sz="2100" kern="1200" dirty="0"/>
        </a:p>
      </dsp:txBody>
      <dsp:txXfrm>
        <a:off x="72227" y="2100510"/>
        <a:ext cx="6756058" cy="1335120"/>
      </dsp:txXfrm>
    </dsp:sp>
    <dsp:sp modelId="{67D83B62-036B-4D37-B0D2-471A421780C9}">
      <dsp:nvSpPr>
        <dsp:cNvPr id="0" name=""/>
        <dsp:cNvSpPr/>
      </dsp:nvSpPr>
      <dsp:spPr>
        <a:xfrm>
          <a:off x="0" y="3568337"/>
          <a:ext cx="6900512" cy="1479574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Δεν υπάρχει αμφιβολία ότι αυτές οι πρακτικές συνεχίζουν ακόμα και σήμερα να εξελίσσονται</a:t>
          </a:r>
          <a:r>
            <a:rPr lang="en-US" sz="2100" kern="1200" dirty="0"/>
            <a:t> (Heinonen, 1999)</a:t>
          </a:r>
        </a:p>
      </dsp:txBody>
      <dsp:txXfrm>
        <a:off x="72227" y="3640564"/>
        <a:ext cx="6756058" cy="1335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98D1D-EE88-41F7-A587-179861A76B2A}">
      <dsp:nvSpPr>
        <dsp:cNvPr id="0" name=""/>
        <dsp:cNvSpPr/>
      </dsp:nvSpPr>
      <dsp:spPr>
        <a:xfrm>
          <a:off x="1052586" y="421789"/>
          <a:ext cx="841042" cy="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3261C-5B33-4CC1-B41A-3893A8EE17B8}">
      <dsp:nvSpPr>
        <dsp:cNvPr id="0" name=""/>
        <dsp:cNvSpPr/>
      </dsp:nvSpPr>
      <dsp:spPr>
        <a:xfrm>
          <a:off x="1944092" y="351177"/>
          <a:ext cx="96719" cy="181665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481051"/>
            <a:satOff val="-4445"/>
            <a:lumOff val="-5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81051"/>
              <a:satOff val="-4445"/>
              <a:lumOff val="-5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7CE60-F238-4384-A789-F24FA42C651B}">
      <dsp:nvSpPr>
        <dsp:cNvPr id="0" name=""/>
        <dsp:cNvSpPr/>
      </dsp:nvSpPr>
      <dsp:spPr>
        <a:xfrm>
          <a:off x="525631" y="0"/>
          <a:ext cx="843651" cy="8436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1</a:t>
          </a:r>
        </a:p>
      </dsp:txBody>
      <dsp:txXfrm>
        <a:off x="649181" y="123550"/>
        <a:ext cx="596551" cy="596551"/>
      </dsp:txXfrm>
    </dsp:sp>
    <dsp:sp modelId="{8CADC445-8B44-4310-9087-196B69CBAED2}">
      <dsp:nvSpPr>
        <dsp:cNvPr id="0" name=""/>
        <dsp:cNvSpPr/>
      </dsp:nvSpPr>
      <dsp:spPr>
        <a:xfrm>
          <a:off x="1283" y="1009251"/>
          <a:ext cx="1892345" cy="3342086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962103"/>
            <a:satOff val="-8890"/>
            <a:lumOff val="-100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62103"/>
              <a:satOff val="-8890"/>
              <a:lumOff val="-10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Η πορεία προς την επαγγελματική ταυτότητα του δημοσιογράφου ανιχνεύεται στο στάδιο όπου οι δημοσιογράφοι άρχισαν να συνειδητοποιούν τον εαυτό τους ως μια συγκεκριμένη κατηγορία «επαγγελματιών </a:t>
          </a:r>
          <a:r>
            <a:rPr lang="el-GR" sz="1400" kern="1200" dirty="0" err="1"/>
            <a:t>επικοινωνητών</a:t>
          </a:r>
          <a:r>
            <a:rPr lang="el-GR" sz="1400" kern="1200" dirty="0"/>
            <a:t>»</a:t>
          </a:r>
          <a:endParaRPr lang="en-US" sz="1400" kern="1200" dirty="0"/>
        </a:p>
      </dsp:txBody>
      <dsp:txXfrm>
        <a:off x="1283" y="1387720"/>
        <a:ext cx="1892345" cy="2963617"/>
      </dsp:txXfrm>
    </dsp:sp>
    <dsp:sp modelId="{47856C17-F17E-4B92-82B6-6D68BE201649}">
      <dsp:nvSpPr>
        <dsp:cNvPr id="0" name=""/>
        <dsp:cNvSpPr/>
      </dsp:nvSpPr>
      <dsp:spPr>
        <a:xfrm>
          <a:off x="2103890" y="421789"/>
          <a:ext cx="1892345" cy="72"/>
        </a:xfrm>
        <a:prstGeom prst="rect">
          <a:avLst/>
        </a:prstGeom>
        <a:solidFill>
          <a:schemeClr val="accent2">
            <a:tint val="40000"/>
            <a:alpha val="90000"/>
            <a:hueOff val="1443154"/>
            <a:satOff val="-13335"/>
            <a:lumOff val="-150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43154"/>
              <a:satOff val="-13335"/>
              <a:lumOff val="-15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771E5-8C89-49A3-94A2-649BEFDD91A7}">
      <dsp:nvSpPr>
        <dsp:cNvPr id="0" name=""/>
        <dsp:cNvSpPr/>
      </dsp:nvSpPr>
      <dsp:spPr>
        <a:xfrm>
          <a:off x="4046698" y="351177"/>
          <a:ext cx="96719" cy="181665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1924205"/>
            <a:satOff val="-17781"/>
            <a:lumOff val="-200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24205"/>
              <a:satOff val="-17781"/>
              <a:lumOff val="-20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FC1FB-FC8A-4D0D-8A9E-167749BE28A0}">
      <dsp:nvSpPr>
        <dsp:cNvPr id="0" name=""/>
        <dsp:cNvSpPr/>
      </dsp:nvSpPr>
      <dsp:spPr>
        <a:xfrm>
          <a:off x="2628237" y="0"/>
          <a:ext cx="843651" cy="843651"/>
        </a:xfrm>
        <a:prstGeom prst="ellipse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2</a:t>
          </a:r>
        </a:p>
      </dsp:txBody>
      <dsp:txXfrm>
        <a:off x="2751787" y="123550"/>
        <a:ext cx="596551" cy="596551"/>
      </dsp:txXfrm>
    </dsp:sp>
    <dsp:sp modelId="{AB47DE20-D559-4550-B49D-972ACF72BC49}">
      <dsp:nvSpPr>
        <dsp:cNvPr id="0" name=""/>
        <dsp:cNvSpPr/>
      </dsp:nvSpPr>
      <dsp:spPr>
        <a:xfrm>
          <a:off x="2103890" y="1009251"/>
          <a:ext cx="1892345" cy="3342086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2405257"/>
            <a:satOff val="-22226"/>
            <a:lumOff val="-250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05257"/>
              <a:satOff val="-22226"/>
              <a:lumOff val="-25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Ο </a:t>
          </a:r>
          <a:r>
            <a:rPr lang="el-GR" sz="1400" kern="1200" dirty="0" err="1"/>
            <a:t>Schudson</a:t>
          </a:r>
          <a:r>
            <a:rPr lang="el-GR" sz="1400" kern="1200" dirty="0"/>
            <a:t> (1995) περιγράφει πώς στις ΗΠΑ «οι ρεπόρτερ στα τέλη του 19ου αιώνα άρχισαν να ταυτίζονται μεταξύ τους, πέρα από τα όρια των εφημερίδων»</a:t>
          </a:r>
          <a:endParaRPr lang="en-US" sz="1400" kern="1200" dirty="0"/>
        </a:p>
      </dsp:txBody>
      <dsp:txXfrm>
        <a:off x="2103890" y="1387720"/>
        <a:ext cx="1892345" cy="2963617"/>
      </dsp:txXfrm>
    </dsp:sp>
    <dsp:sp modelId="{3EED2AA4-69B2-4725-A08C-E35EB7EC5E9C}">
      <dsp:nvSpPr>
        <dsp:cNvPr id="0" name=""/>
        <dsp:cNvSpPr/>
      </dsp:nvSpPr>
      <dsp:spPr>
        <a:xfrm>
          <a:off x="4206496" y="421789"/>
          <a:ext cx="1892345" cy="72"/>
        </a:xfrm>
        <a:prstGeom prst="rect">
          <a:avLst/>
        </a:prstGeom>
        <a:solidFill>
          <a:schemeClr val="accent2">
            <a:tint val="40000"/>
            <a:alpha val="90000"/>
            <a:hueOff val="2886308"/>
            <a:satOff val="-26671"/>
            <a:lumOff val="-300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886308"/>
              <a:satOff val="-26671"/>
              <a:lumOff val="-30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3DDE6-9CED-46E4-86FC-D20A3569E913}">
      <dsp:nvSpPr>
        <dsp:cNvPr id="0" name=""/>
        <dsp:cNvSpPr/>
      </dsp:nvSpPr>
      <dsp:spPr>
        <a:xfrm>
          <a:off x="6149305" y="351177"/>
          <a:ext cx="96719" cy="181665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4B868-2D12-49C1-8F2A-A30DAEAA749E}">
      <dsp:nvSpPr>
        <dsp:cNvPr id="0" name=""/>
        <dsp:cNvSpPr/>
      </dsp:nvSpPr>
      <dsp:spPr>
        <a:xfrm>
          <a:off x="4730844" y="0"/>
          <a:ext cx="843651" cy="843651"/>
        </a:xfrm>
        <a:prstGeom prst="ellipse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3</a:t>
          </a:r>
        </a:p>
      </dsp:txBody>
      <dsp:txXfrm>
        <a:off x="4854394" y="123550"/>
        <a:ext cx="596551" cy="596551"/>
      </dsp:txXfrm>
    </dsp:sp>
    <dsp:sp modelId="{834389BA-F6DD-4B9C-8C5B-07D714C94E05}">
      <dsp:nvSpPr>
        <dsp:cNvPr id="0" name=""/>
        <dsp:cNvSpPr/>
      </dsp:nvSpPr>
      <dsp:spPr>
        <a:xfrm>
          <a:off x="4206496" y="1009251"/>
          <a:ext cx="1892345" cy="3342086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3848410"/>
            <a:satOff val="-35561"/>
            <a:lumOff val="-400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848410"/>
              <a:satOff val="-35561"/>
              <a:lumOff val="-40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Αυτό συνδέθηκε με αλλαγές στις εργασιακές πρακτικές</a:t>
          </a:r>
          <a:endParaRPr lang="en-US" sz="1400" kern="1200" dirty="0"/>
        </a:p>
      </dsp:txBody>
      <dsp:txXfrm>
        <a:off x="4206496" y="1387720"/>
        <a:ext cx="1892345" cy="2963617"/>
      </dsp:txXfrm>
    </dsp:sp>
    <dsp:sp modelId="{2C76F95E-0503-438F-949E-F3396E668909}">
      <dsp:nvSpPr>
        <dsp:cNvPr id="0" name=""/>
        <dsp:cNvSpPr/>
      </dsp:nvSpPr>
      <dsp:spPr>
        <a:xfrm>
          <a:off x="6309103" y="421789"/>
          <a:ext cx="1892345" cy="72"/>
        </a:xfrm>
        <a:prstGeom prst="rect">
          <a:avLst/>
        </a:prstGeom>
        <a:solidFill>
          <a:schemeClr val="accent2">
            <a:tint val="40000"/>
            <a:alpha val="90000"/>
            <a:hueOff val="4329462"/>
            <a:satOff val="-40006"/>
            <a:lumOff val="-451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329462"/>
              <a:satOff val="-40006"/>
              <a:lumOff val="-45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5DB63-4208-4823-9BF2-E2B2F199B1C5}">
      <dsp:nvSpPr>
        <dsp:cNvPr id="0" name=""/>
        <dsp:cNvSpPr/>
      </dsp:nvSpPr>
      <dsp:spPr>
        <a:xfrm>
          <a:off x="8251911" y="351177"/>
          <a:ext cx="96719" cy="181665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4810513"/>
            <a:satOff val="-44451"/>
            <a:lumOff val="-50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810513"/>
              <a:satOff val="-44451"/>
              <a:lumOff val="-501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5B806-732B-4FBF-A746-199E45B3BCCC}">
      <dsp:nvSpPr>
        <dsp:cNvPr id="0" name=""/>
        <dsp:cNvSpPr/>
      </dsp:nvSpPr>
      <dsp:spPr>
        <a:xfrm>
          <a:off x="6833450" y="0"/>
          <a:ext cx="843651" cy="843651"/>
        </a:xfrm>
        <a:prstGeom prst="ellipse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4</a:t>
          </a:r>
        </a:p>
      </dsp:txBody>
      <dsp:txXfrm>
        <a:off x="6957000" y="123550"/>
        <a:ext cx="596551" cy="596551"/>
      </dsp:txXfrm>
    </dsp:sp>
    <dsp:sp modelId="{9ECDEF0A-398F-49D6-B02E-D056C0ECE2BA}">
      <dsp:nvSpPr>
        <dsp:cNvPr id="0" name=""/>
        <dsp:cNvSpPr/>
      </dsp:nvSpPr>
      <dsp:spPr>
        <a:xfrm>
          <a:off x="6309103" y="1009251"/>
          <a:ext cx="1892345" cy="3342086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5291564"/>
            <a:satOff val="-48897"/>
            <a:lumOff val="-551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291564"/>
              <a:satOff val="-48897"/>
              <a:lumOff val="-55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Η συνέντευξη έδωσε στους δημοσιογράφους περισσότερο έλεγχο στη διαδικασία της επικοινωνίας, ενισχύοντας έτσι τον ρόλο τους από απλούς μεταφορείς μηνυμάτων σε ενεργούς παράγοντες αυτής της διαδικασίας</a:t>
          </a:r>
          <a:endParaRPr lang="en-US" sz="1400" kern="1200"/>
        </a:p>
      </dsp:txBody>
      <dsp:txXfrm>
        <a:off x="6309103" y="1387720"/>
        <a:ext cx="1892345" cy="2963617"/>
      </dsp:txXfrm>
    </dsp:sp>
    <dsp:sp modelId="{38B1BB60-6E0C-4A58-A56D-65E95FAD9A63}">
      <dsp:nvSpPr>
        <dsp:cNvPr id="0" name=""/>
        <dsp:cNvSpPr/>
      </dsp:nvSpPr>
      <dsp:spPr>
        <a:xfrm>
          <a:off x="8411709" y="421789"/>
          <a:ext cx="946172" cy="72"/>
        </a:xfrm>
        <a:prstGeom prst="rect">
          <a:avLst/>
        </a:prstGeom>
        <a:solidFill>
          <a:schemeClr val="accent2">
            <a:tint val="40000"/>
            <a:alpha val="90000"/>
            <a:hueOff val="5772616"/>
            <a:satOff val="-53342"/>
            <a:lumOff val="-60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772616"/>
              <a:satOff val="-53342"/>
              <a:lumOff val="-60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F54B5-8B50-4A4E-9D78-B56DA31F777F}">
      <dsp:nvSpPr>
        <dsp:cNvPr id="0" name=""/>
        <dsp:cNvSpPr/>
      </dsp:nvSpPr>
      <dsp:spPr>
        <a:xfrm>
          <a:off x="8936057" y="0"/>
          <a:ext cx="843651" cy="843651"/>
        </a:xfrm>
        <a:prstGeom prst="ellips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5</a:t>
          </a:r>
        </a:p>
      </dsp:txBody>
      <dsp:txXfrm>
        <a:off x="9059607" y="123550"/>
        <a:ext cx="596551" cy="596551"/>
      </dsp:txXfrm>
    </dsp:sp>
    <dsp:sp modelId="{D79081D3-FFBD-4D78-BF90-F462867E9694}">
      <dsp:nvSpPr>
        <dsp:cNvPr id="0" name=""/>
        <dsp:cNvSpPr/>
      </dsp:nvSpPr>
      <dsp:spPr>
        <a:xfrm>
          <a:off x="8411709" y="1009251"/>
          <a:ext cx="1892345" cy="3342086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Οι συνέπειες ήταν διπλές: Ο επαγγελματίας ρεπόρτερ έγινε ορατός δημόσιος τύπος και άρχισε να διαμορφώνει μια ταυτότητα συνδεδεμένη με την εργασία του (</a:t>
          </a:r>
          <a:r>
            <a:rPr lang="el-GR" sz="1400" kern="1200" dirty="0" err="1"/>
            <a:t>Schudson</a:t>
          </a:r>
          <a:r>
            <a:rPr lang="el-GR" sz="1400" kern="1200" dirty="0"/>
            <a:t>, 1995)</a:t>
          </a:r>
          <a:endParaRPr lang="en-US" sz="1400" kern="1200" dirty="0"/>
        </a:p>
      </dsp:txBody>
      <dsp:txXfrm>
        <a:off x="8411709" y="1387720"/>
        <a:ext cx="1892345" cy="29636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EBB80-47DC-4F7F-BF41-5BFB4FDBC94D}">
      <dsp:nvSpPr>
        <dsp:cNvPr id="0" name=""/>
        <dsp:cNvSpPr/>
      </dsp:nvSpPr>
      <dsp:spPr>
        <a:xfrm>
          <a:off x="0" y="79880"/>
          <a:ext cx="6666833" cy="12846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Οι δημοσιογράφοι χρησιμοποίησαν ιδιαίτερα τις ικανότητες πειθούς τους και έπεισαν πολλούς γιατρούς ή άλλες αρχές, στους οποίους δεν είχαν εύκολη πρόσβαση λόγω νομοθετικών περιορισμών, να τους πάρουν μία δήλωση</a:t>
          </a:r>
          <a:endParaRPr lang="en-US" sz="1800" kern="1200"/>
        </a:p>
      </dsp:txBody>
      <dsp:txXfrm>
        <a:off x="62712" y="142592"/>
        <a:ext cx="6541409" cy="1159235"/>
      </dsp:txXfrm>
    </dsp:sp>
    <dsp:sp modelId="{E2186250-E7E5-46ED-8D20-02A4641D2646}">
      <dsp:nvSpPr>
        <dsp:cNvPr id="0" name=""/>
        <dsp:cNvSpPr/>
      </dsp:nvSpPr>
      <dsp:spPr>
        <a:xfrm>
          <a:off x="0" y="1416380"/>
          <a:ext cx="6666833" cy="1284659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Οι συνεντεύξεις μεταφέρθηκαν από τους δρόμους ή τα ιατρικά γραφεία σε διαδικτυακές πλατφόρμες</a:t>
          </a:r>
          <a:endParaRPr lang="en-US" sz="1800" kern="1200"/>
        </a:p>
      </dsp:txBody>
      <dsp:txXfrm>
        <a:off x="62712" y="1479092"/>
        <a:ext cx="6541409" cy="1159235"/>
      </dsp:txXfrm>
    </dsp:sp>
    <dsp:sp modelId="{5F8FB7B9-5A31-4E34-A5BA-6592613B3FC6}">
      <dsp:nvSpPr>
        <dsp:cNvPr id="0" name=""/>
        <dsp:cNvSpPr/>
      </dsp:nvSpPr>
      <dsp:spPr>
        <a:xfrm>
          <a:off x="0" y="2752880"/>
          <a:ext cx="6666833" cy="1284659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Οι αρχές ή οι ιατροί, που ήταν συνηθισμένοι να ενημερώνουν το κοινό, προσαρμόστηκαν στις νέες συνθήκες και συμφώνησαν να βιντεοσκοπούνται σε διαδικτυακές μεταδόσεις</a:t>
          </a:r>
          <a:endParaRPr lang="en-US" sz="1800" kern="1200"/>
        </a:p>
      </dsp:txBody>
      <dsp:txXfrm>
        <a:off x="62712" y="2815592"/>
        <a:ext cx="6541409" cy="1159235"/>
      </dsp:txXfrm>
    </dsp:sp>
    <dsp:sp modelId="{C5EA1D4B-E9FD-4716-BE89-0E1258C7E36A}">
      <dsp:nvSpPr>
        <dsp:cNvPr id="0" name=""/>
        <dsp:cNvSpPr/>
      </dsp:nvSpPr>
      <dsp:spPr>
        <a:xfrm>
          <a:off x="0" y="4089379"/>
          <a:ext cx="6666833" cy="128465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Έτσι, διασφάλιζαν την δική τους ασφάλεια αλλά και των δημοσιογράφων και επιπλέον έδιναν στο κοινό πρόσβαση σε πληροφορίες από πηγές που συμμετείχαν άμεσα στην καταπολέμηση του ιού (</a:t>
          </a:r>
          <a:r>
            <a:rPr lang="en-US" sz="1800" kern="1200"/>
            <a:t>Stanescu, 2020</a:t>
          </a:r>
          <a:r>
            <a:rPr lang="el-GR" sz="1800" kern="1200"/>
            <a:t>)</a:t>
          </a:r>
          <a:endParaRPr lang="en-US" sz="1800" kern="1200"/>
        </a:p>
      </dsp:txBody>
      <dsp:txXfrm>
        <a:off x="62712" y="4152091"/>
        <a:ext cx="6541409" cy="115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SimpleTimelineDefaultVariant">
  <dgm:title val="Simple Timeline"/>
  <dgm:desc val="Displays events in chronological order. Each event should have a date or name up to medium length and the option to add a description that can be medium or a bit longer in length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align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2050">
                    <a:solidFill>
                      <a:srgbClr val="000000"/>
                    </a:solidFill>
                    <a:tailEnd type="arrow" w="med" len="med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arrow" w="med" len="med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55"/>
                        <dgm:constr type="t" for="ch" forName="L1TextContainer1" refType="h" fact="0.675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b" refFor="ch" refForName="DropPinPlaceHolder1"/>
                        <dgm:constr type="t" for="ch" forName="L2TextContainer1" refType="h" fact="0.8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55"/>
                        <dgm:constr type="t" for="ch" forName="L1TextContainer1" refType="h" fact="0.675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b" refFor="ch" refForName="DropPinPlaceHolder1"/>
                        <dgm:constr type="t" for="ch" forName="L2TextContainer1" refType="h" fact="0.8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 fact="0"/>
                  <dgm:constr type="h" for="ch" forName="DropPin1" refType="h" fact="0"/>
                  <dgm:constr type="ctrX" for="ch" forName="DropPin1" refType="w" fact="0"/>
                  <dgm:constr type="ctrY" for="ch" forName="DropPin1" refType="h" fact="0"/>
                  <dgm:constr type="w" for="ch" forName="Ellipse1" refType="w" refFor="ch" refForName="DropPin1" fact="0"/>
                  <dgm:constr type="h" for="ch" forName="Ellipse1" refType="w" refFor="ch" refForName="DropPin1" fact="0"/>
                  <dgm:constr type="ctrX" for="ch" forName="Ellipse1" refType="ctrX" refFor="ch" refForName="DropPin1" fact="0"/>
                  <dgm:constr type="ctrY" for="ch" forName="Ellipse1" refType="ctrY" refFor="ch" refForName="DropPin1" fact="0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7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6" fact="NaN" max="NaN"/>
                </dgm:ruleLst>
              </dgm:layoutNode>
              <dgm:layoutNode name="L1TextContainer1" styleLbl="alignNode1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20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 fact="2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55"/>
                        <dgm:constr type="t" for="ch" forName="L1TextContainer" refType="h" fact="0.675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b" refFor="ch" refForName="DropPinPlaceHolder"/>
                        <dgm:constr type="t" for="ch" forName="L2TextContainer" refType="h" fact="0.8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55"/>
                        <dgm:constr type="t" for="ch" forName="L1TextContainer" refType="h" fact="0.675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b" refFor="ch" refForName="DropPinPlaceHolder"/>
                        <dgm:constr type="t" for="ch" forName="L2TextContainer" refType="h" fact="0.8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 fact="0"/>
                  <dgm:constr type="h" for="ch" forName="DropPin" refType="h" fact="0"/>
                  <dgm:constr type="ctrX" for="ch" forName="DropPin" refType="w" fact="0"/>
                  <dgm:constr type="ctrY" for="ch" forName="DropPin" refType="h" fact="0"/>
                  <dgm:constr type="w" for="ch" forName="Ellipse" refType="w" refFor="ch" refForName="DropPin" fact="0"/>
                  <dgm:constr type="h" for="ch" forName="Ellipse" refType="w" refFor="ch" refForName="DropPin" fact="0"/>
                  <dgm:constr type="ctrX" for="ch" forName="Ellipse" refType="ctrX" refFor="ch" refForName="DropPin" fact="0"/>
                  <dgm:constr type="ctrY" for="ch" forName="Ellipse" refType="ctrY" refFor="ch" refForName="DropPin" fact="0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7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6" fact="NaN" max="NaN"/>
                </dgm:ruleLst>
              </dgm:layoutNode>
              <dgm:layoutNode name="L1TextContainer" styleLbl="alignNode1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20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DA0DF3-8B48-9A68-2742-FDB8E2DAA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03E5A07-9483-33DD-2B1A-79CC6DED8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ED447D2-4BF7-021F-A3B1-5C1FE5E8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61C-4DFA-4EA9-AAD7-B6E56B9FC5F3}" type="datetimeFigureOut">
              <a:rPr lang="el-GR" smtClean="0"/>
              <a:t>14/10/2025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A7D0BC8-CBD8-D332-1001-2F7CDE2F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A214CE-4A44-DFC2-B513-FE94D30C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58B-D444-4C4C-82AE-34281FDA0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127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B96707-AF2C-880D-FDDE-7E69CAD3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26029F2-8A35-C3F8-CD35-A3B7B3024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9652F6-9CD1-4D74-AFA0-FD28B7E7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61C-4DFA-4EA9-AAD7-B6E56B9FC5F3}" type="datetimeFigureOut">
              <a:rPr lang="el-GR" smtClean="0"/>
              <a:t>14/10/2025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45E885-9657-C70A-4AFE-FC85C633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2A3D0D3-A069-A875-8EE4-CDBD1915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58B-D444-4C4C-82AE-34281FDA0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722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F5BF93A-B07A-4FC1-F5E6-CF72C7003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9822A91-F20D-BF52-AD1E-C7386E55B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747F1CA-7B22-0A64-FF3C-75E19DF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61C-4DFA-4EA9-AAD7-B6E56B9FC5F3}" type="datetimeFigureOut">
              <a:rPr lang="el-GR" smtClean="0"/>
              <a:t>14/10/2025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CA13BCF-ED00-C664-2C5E-C70BD87A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1AEA64-983F-D349-0EAC-DB86D209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58B-D444-4C4C-82AE-34281FDA0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413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19D22C-7488-1031-C0E4-A9E47B90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5C80F9-3F7D-C7F4-B587-C4514CB5D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1CFDED0-89E7-ED33-D467-F12649A8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61C-4DFA-4EA9-AAD7-B6E56B9FC5F3}" type="datetimeFigureOut">
              <a:rPr lang="el-GR" smtClean="0"/>
              <a:t>14/10/2025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B79615-A09C-4AD1-FDCE-D9FCAFC4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541DA9-FC5D-6797-6F2F-D36E195C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58B-D444-4C4C-82AE-34281FDA0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940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37BCB3-CF03-645E-6FA4-44AD0766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4DD082C-AAB0-A62F-9409-F14DA436C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5F7AB6-2788-7520-B2BB-1070B2C6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61C-4DFA-4EA9-AAD7-B6E56B9FC5F3}" type="datetimeFigureOut">
              <a:rPr lang="el-GR" smtClean="0"/>
              <a:t>14/10/2025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DE8C2A-915B-2C26-0698-06E8D4C7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4EFA11-82C4-8EF8-1B94-0A98BBF1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58B-D444-4C4C-82AE-34281FDA0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84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935112-B5FC-74D6-4A49-E6BC287D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A4B192-4CEF-4D1D-AAA4-BA070FA0A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C9A44F8-DF2A-2D58-645D-BAC5B423A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CC79AC8-F6BE-B0D1-5344-C9FFD460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61C-4DFA-4EA9-AAD7-B6E56B9FC5F3}" type="datetimeFigureOut">
              <a:rPr lang="el-GR" smtClean="0"/>
              <a:t>14/10/2025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3920213-6EED-CFE0-DF8D-6A082D8F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D81EB0B-B28E-FC97-5973-E920F3AE2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58B-D444-4C4C-82AE-34281FDA0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552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23F94B-D39E-6748-2C80-708D4173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ACFA2D7-12E9-D705-62C9-58E77BC23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AF78C55-8D99-0C52-C6B5-114F78C37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5F281A6-BFBE-EC19-7C10-E7C2E9C0F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F5B70C5-321A-653B-873D-5A80153C4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CC6B989-1A89-2EBE-66C2-DEA2458D6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61C-4DFA-4EA9-AAD7-B6E56B9FC5F3}" type="datetimeFigureOut">
              <a:rPr lang="el-GR" smtClean="0"/>
              <a:t>14/10/2025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9DDC591-104B-B2F0-9220-9C094B2C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41333DB-CC51-B6D3-5066-3E25F8BE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58B-D444-4C4C-82AE-34281FDA0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384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B3982E-6B84-69E4-0884-3A39D36A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692383F-A0FA-BD87-1F3D-D7290B22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61C-4DFA-4EA9-AAD7-B6E56B9FC5F3}" type="datetimeFigureOut">
              <a:rPr lang="el-GR" smtClean="0"/>
              <a:t>14/10/2025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AC9EA0A-0715-7C19-16AF-D27E0F34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FDEA03A-094B-81FD-E5D5-2BC75D59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58B-D444-4C4C-82AE-34281FDA0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490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8A71DF3-9E51-4603-870B-55112BDE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61C-4DFA-4EA9-AAD7-B6E56B9FC5F3}" type="datetimeFigureOut">
              <a:rPr lang="el-GR" smtClean="0"/>
              <a:t>14/10/2025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EBEAFE1-0C91-F548-30D6-7FA00C3B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5981CBE-3D8E-9D61-D337-54C91137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58B-D444-4C4C-82AE-34281FDA0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18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1ED641-8216-C644-FBEB-06CF7C14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E973D5-69C1-943D-A131-146045933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68F7C8D-BF47-AFC0-AF5B-BE439CA77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D7BF382-ED42-3790-4809-247A6E37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61C-4DFA-4EA9-AAD7-B6E56B9FC5F3}" type="datetimeFigureOut">
              <a:rPr lang="el-GR" smtClean="0"/>
              <a:t>14/10/2025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B6AAB56-3FBB-0769-93BA-C817033B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8962332-C9C5-EA99-E466-B23BF7B3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58B-D444-4C4C-82AE-34281FDA0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396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E922C4-663D-5289-8880-E0104960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AD35266-1D1E-E2B3-898F-2918C0C66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F88602-8B0A-B272-F422-35FBB17EF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D75D770-1E01-02CC-863E-C1756F93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61C-4DFA-4EA9-AAD7-B6E56B9FC5F3}" type="datetimeFigureOut">
              <a:rPr lang="el-GR" smtClean="0"/>
              <a:t>14/10/2025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84C7CA1-B268-5703-D6CB-6835A6935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47C0540-9DBC-7C6A-BCA7-AFCAFD68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58B-D444-4C4C-82AE-34281FDA0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58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86ADFF9-933A-43F6-BD44-E5460066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4BB9B90-478F-800F-1F63-7C517DDB6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08FB72E-0C7B-775D-C76D-B0AFC9174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F5061C-4DFA-4EA9-AAD7-B6E56B9FC5F3}" type="datetimeFigureOut">
              <a:rPr lang="el-GR" smtClean="0"/>
              <a:t>14/10/2025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3685A57-B8B0-83BF-B43D-126EF64E5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466F10-76EF-F88C-5BEE-4B4DE9655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1858B-D444-4C4C-82AE-34281FDA0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158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so6pouwv4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8967775-0107-538E-A756-4549F45D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9814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ΤΜΗΜΑ ΕΠΙΚΟΙΝΩΝΙΑΣ ΚΑΙ ΨΗΦΙΑΚΩΝ ΜΕΣΩΝ</a:t>
            </a:r>
            <a:br>
              <a:rPr lang="el-GR" sz="2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2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ΠΑΝΕΠΙΣΤΗΜΙΟ ΔΥΤΙΚΗΣ ΜΑΚΕΔΟΝΙΑΣ</a:t>
            </a:r>
            <a:br>
              <a:rPr lang="el-G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910B5B0-CE0F-4FA7-4512-225902CD8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6447" y="6035040"/>
            <a:ext cx="7997713" cy="82294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ΕΙΣΑΓΩΓΗ ΣΤΗ ΔΗΜΟΣΙΟΓΡΑΦΙΑ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Διδάσκουσ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α: ΕΛΕΝΗ ΤΣΑΛΚΑΤΙΔΟΥ, tsalkatidou@yahoo.com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Εικόνα 5" descr="Εικόνα που περιέχει clipart, ζωγραφιά, καρτούν, εικονογράφηση">
            <a:extLst>
              <a:ext uri="{FF2B5EF4-FFF2-40B4-BE49-F238E27FC236}">
                <a16:creationId xmlns:a16="http://schemas.microsoft.com/office/drawing/2014/main" id="{E6B96A8B-CB27-AB24-6566-8F9F52F7C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9" b="14873"/>
          <a:stretch>
            <a:fillRect/>
          </a:stretch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911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AC47DB7-1A82-1356-F876-41FA148F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r>
              <a:rPr lang="el-GR" b="1" dirty="0"/>
              <a:t>Ρεπόρτερ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5C1C3F-A8A6-76F7-4794-71239B841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833942"/>
          </a:xfrm>
        </p:spPr>
        <p:txBody>
          <a:bodyPr anchor="b">
            <a:normAutofit/>
          </a:bodyPr>
          <a:lstStyle/>
          <a:p>
            <a:pPr algn="just"/>
            <a:r>
              <a:rPr lang="el-GR" sz="2200" dirty="0"/>
              <a:t>Είναι το «μάτι» και το «αυτί» των μέσων ενημέρωσης</a:t>
            </a:r>
          </a:p>
          <a:p>
            <a:pPr algn="just"/>
            <a:r>
              <a:rPr lang="el-GR" sz="2200" dirty="0"/>
              <a:t>Χωρίς αυτόν δεν μπορεί να νοηθεί η δημοσιογραφία</a:t>
            </a:r>
          </a:p>
          <a:p>
            <a:pPr algn="just"/>
            <a:r>
              <a:rPr lang="el-GR" sz="2200" dirty="0"/>
              <a:t>Δημοσιογράφος δεν μπορεί να νοηθεί κάποιους που δεν έχει περάσει από το ρεπορτάζ</a:t>
            </a:r>
          </a:p>
          <a:p>
            <a:endParaRPr lang="el-GR" sz="20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4C34816-2BF5-CD10-DACE-DF9810F69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pPr algn="just"/>
            <a:r>
              <a:rPr lang="el-GR" sz="2300" b="1" dirty="0"/>
              <a:t>Η αρχή για έναν δημοσιογράφο στο επάγγελμα θα πρέπει να είναι το ρεπορτάζ, όχι τα σχόλια, οι αναλύσεις ή τα βαθυστόχαστα άρθρα (</a:t>
            </a:r>
            <a:r>
              <a:rPr lang="el-GR" sz="2300" b="1" dirty="0" err="1"/>
              <a:t>Πασαλάρης</a:t>
            </a:r>
            <a:r>
              <a:rPr lang="el-GR" sz="2300" b="1" dirty="0"/>
              <a:t>, 1984)</a:t>
            </a:r>
          </a:p>
        </p:txBody>
      </p:sp>
    </p:spTree>
    <p:extLst>
      <p:ext uri="{BB962C8B-B14F-4D97-AF65-F5344CB8AC3E}">
        <p14:creationId xmlns:p14="http://schemas.microsoft.com/office/powerpoint/2010/main" val="148010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AD2E9B5-74E7-6310-B6DD-F7D938872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l-GR" b="1" dirty="0"/>
              <a:t>Χαρακτηριστικά του καλού ρεπόρτερ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409E67-120E-AC9E-B921-7B0A0AAA3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667250"/>
          </a:xfrm>
        </p:spPr>
        <p:txBody>
          <a:bodyPr>
            <a:noAutofit/>
          </a:bodyPr>
          <a:lstStyle/>
          <a:p>
            <a:pPr marL="514350" indent="-514350" algn="just">
              <a:buAutoNum type="arabicParenR"/>
            </a:pPr>
            <a:r>
              <a:rPr lang="el-GR" sz="2000" b="1" dirty="0"/>
              <a:t>Είναι κυνηγός</a:t>
            </a:r>
            <a:r>
              <a:rPr lang="el-GR" sz="2000" dirty="0"/>
              <a:t>: Ξέρει να ξετρυπώνει την είδηση, ψάχνοντας ακόμα και κάτω από τις πέτρες</a:t>
            </a:r>
          </a:p>
          <a:p>
            <a:pPr marL="514350" indent="-514350" algn="just">
              <a:buAutoNum type="arabicParenR"/>
            </a:pPr>
            <a:r>
              <a:rPr lang="el-GR" sz="2000" b="1" dirty="0"/>
              <a:t>Είναι επίμονος</a:t>
            </a:r>
            <a:r>
              <a:rPr lang="el-GR" sz="2000" dirty="0"/>
              <a:t>: Όταν ρίχνεται στο θήραμά του, στην είδηση, το μαδάει χωρίς «οίκτο»</a:t>
            </a:r>
          </a:p>
          <a:p>
            <a:pPr marL="514350" indent="-514350" algn="just">
              <a:buAutoNum type="arabicParenR"/>
            </a:pPr>
            <a:r>
              <a:rPr lang="el-GR" sz="2000" b="1" dirty="0"/>
              <a:t>Είναι ρεαλιστής</a:t>
            </a:r>
            <a:r>
              <a:rPr lang="el-GR" sz="2000" dirty="0"/>
              <a:t>: Ξέρει τι γυρεύει, πού θα το βρει, πόσο θα το περιμένει και πώς θα το ψαρέψει</a:t>
            </a:r>
          </a:p>
          <a:p>
            <a:pPr marL="514350" indent="-514350" algn="just">
              <a:buAutoNum type="arabicParenR"/>
            </a:pPr>
            <a:r>
              <a:rPr lang="el-GR" sz="2000" b="1" dirty="0"/>
              <a:t>Είναι διορατικός</a:t>
            </a:r>
            <a:r>
              <a:rPr lang="el-GR" sz="2000" dirty="0"/>
              <a:t>: Προαισθάνεται και διαισθάνεται πού και πότε μπορεί να υπάρξει γεγονός</a:t>
            </a:r>
          </a:p>
          <a:p>
            <a:pPr marL="514350" indent="-514350" algn="just">
              <a:buAutoNum type="arabicParenR"/>
            </a:pPr>
            <a:r>
              <a:rPr lang="el-GR" sz="2000" b="1" dirty="0"/>
              <a:t>Είναι αμερόληπτος</a:t>
            </a:r>
            <a:r>
              <a:rPr lang="el-GR" sz="2000" dirty="0"/>
              <a:t>: Δίνει το λόγο και στην άλλη πλευρά, δεν φανατίζεται, δεν κολλάει σε έμμονες ιδέες (</a:t>
            </a:r>
            <a:r>
              <a:rPr lang="el-GR" sz="2000" dirty="0" err="1"/>
              <a:t>Πασαλάρης</a:t>
            </a:r>
            <a:r>
              <a:rPr lang="el-GR" sz="2000" dirty="0"/>
              <a:t>, 1984)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7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2A99CC3-109F-8868-86C2-6F0DC4C8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12" y="1412488"/>
            <a:ext cx="3689872" cy="4363844"/>
          </a:xfrm>
        </p:spPr>
        <p:txBody>
          <a:bodyPr anchor="t">
            <a:normAutofit/>
          </a:bodyPr>
          <a:lstStyle/>
          <a:p>
            <a:r>
              <a:rPr lang="el-GR" sz="4000" b="1" dirty="0">
                <a:solidFill>
                  <a:srgbClr val="FFFFFF"/>
                </a:solidFill>
              </a:rPr>
              <a:t>Χαρακτηριστικά του καλού ρεπόρτερ</a:t>
            </a:r>
            <a:endParaRPr lang="el-GR" sz="4000" dirty="0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F72C9A-15AE-B2D7-F8F6-C573E5CA3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8"/>
            <a:ext cx="3427283" cy="46117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 dirty="0"/>
              <a:t>6) </a:t>
            </a:r>
            <a:r>
              <a:rPr lang="el-GR" sz="2200" b="1" dirty="0"/>
              <a:t>Είναι συμπαθής</a:t>
            </a:r>
            <a:r>
              <a:rPr lang="el-GR" sz="2200" dirty="0"/>
              <a:t>: Κάνει εύκολα γνωριμίες, προσέχει το ντύσιμο και τη συμπεριφορά του, έχει χιούμορ, είναι κοσμικός</a:t>
            </a:r>
          </a:p>
          <a:p>
            <a:pPr marL="0" indent="0" algn="just">
              <a:buNone/>
            </a:pPr>
            <a:r>
              <a:rPr lang="el-GR" sz="2200" dirty="0"/>
              <a:t>7) </a:t>
            </a:r>
            <a:r>
              <a:rPr lang="el-GR" sz="2200" b="1" dirty="0"/>
              <a:t>Είναι έντιμος</a:t>
            </a:r>
            <a:r>
              <a:rPr lang="el-GR" sz="2200" dirty="0"/>
              <a:t>: Τηρεί τη δεοντολογία και προστατεύει το κύρος και τη σοβαρότητα του μέσου στο οποίο εργάζεται</a:t>
            </a:r>
          </a:p>
          <a:p>
            <a:pPr marL="0" indent="0" algn="just">
              <a:buNone/>
            </a:pPr>
            <a:r>
              <a:rPr lang="el-GR" sz="2200" dirty="0"/>
              <a:t>8) </a:t>
            </a:r>
            <a:r>
              <a:rPr lang="el-GR" sz="2200" b="1" dirty="0"/>
              <a:t>Είναι αξιόπιστος</a:t>
            </a:r>
            <a:r>
              <a:rPr lang="el-GR" sz="2200" dirty="0"/>
              <a:t>: Δεν παραποιεί τα γεγονότα, δεν διαστρεβλώνει, δεν προδίδει τις πηγές του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460B723-81F8-8A40-6720-A48F81A8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6117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 dirty="0"/>
              <a:t>9) </a:t>
            </a:r>
            <a:r>
              <a:rPr lang="el-GR" sz="2200" b="1" dirty="0"/>
              <a:t>Είναι τακτικός</a:t>
            </a:r>
            <a:r>
              <a:rPr lang="el-GR" sz="2200" dirty="0"/>
              <a:t>: Γράφει έγκαιρα, δεν πέφτει σε παγίδες, στήνει καλά τις δικές του</a:t>
            </a:r>
          </a:p>
          <a:p>
            <a:pPr marL="0" indent="0" algn="just">
              <a:buNone/>
            </a:pPr>
            <a:r>
              <a:rPr lang="el-GR" sz="2200" dirty="0"/>
              <a:t>10) </a:t>
            </a:r>
            <a:r>
              <a:rPr lang="el-GR" sz="2200" b="1" dirty="0"/>
              <a:t>Έχει μνήμη και κρίση</a:t>
            </a:r>
            <a:r>
              <a:rPr lang="el-GR" sz="2200" dirty="0"/>
              <a:t>: Θυμάται καλά ονόματα, αριθμούς και πρόσωπα. Υπολογίζει με ακρίβεια αποστάσεις, εκτιμά κατά μεγάλη προσέγγιση το πλήθος μιας συγκέντρωσης, ψυχολογεί βαθιά τον άνθρωπο (</a:t>
            </a:r>
            <a:r>
              <a:rPr lang="el-GR" sz="2200" dirty="0" err="1"/>
              <a:t>Πασαλάρης</a:t>
            </a:r>
            <a:r>
              <a:rPr lang="el-GR" sz="2200" dirty="0"/>
              <a:t>, 1984)</a:t>
            </a:r>
          </a:p>
        </p:txBody>
      </p:sp>
    </p:spTree>
    <p:extLst>
      <p:ext uri="{BB962C8B-B14F-4D97-AF65-F5344CB8AC3E}">
        <p14:creationId xmlns:p14="http://schemas.microsoft.com/office/powerpoint/2010/main" val="97612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D209B7A-ED87-C321-9772-0AE7778D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2"/>
            <a:ext cx="9357865" cy="760212"/>
          </a:xfrm>
        </p:spPr>
        <p:txBody>
          <a:bodyPr>
            <a:normAutofit/>
          </a:bodyPr>
          <a:lstStyle/>
          <a:p>
            <a:r>
              <a:rPr lang="el-GR" sz="4000" b="1" dirty="0"/>
              <a:t>Να θυμάστε!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4D82CC-C921-4BF9-F190-EC4E9637B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524982"/>
            <a:ext cx="4483324" cy="3036721"/>
          </a:xfrm>
        </p:spPr>
        <p:txBody>
          <a:bodyPr>
            <a:noAutofit/>
          </a:bodyPr>
          <a:lstStyle/>
          <a:p>
            <a:pPr algn="just"/>
            <a:r>
              <a:rPr lang="el-GR" sz="2000" dirty="0"/>
              <a:t>Ο καλός ρεπόρτερ:</a:t>
            </a:r>
          </a:p>
          <a:p>
            <a:pPr marL="0" indent="0" algn="just">
              <a:buNone/>
            </a:pPr>
            <a:r>
              <a:rPr lang="el-GR" sz="2000" dirty="0"/>
              <a:t>α) Δεν θυσιάζει την ακρίβεια στην ταχύτητα</a:t>
            </a:r>
          </a:p>
          <a:p>
            <a:pPr marL="0" indent="0" algn="just">
              <a:buNone/>
            </a:pPr>
            <a:r>
              <a:rPr lang="el-GR" sz="2000" dirty="0"/>
              <a:t>β) Δεν επιδοκιμάζει ούτε καταδικάζει</a:t>
            </a:r>
          </a:p>
          <a:p>
            <a:pPr marL="0" indent="0" algn="just">
              <a:buNone/>
            </a:pPr>
            <a:r>
              <a:rPr lang="el-GR" sz="2000" dirty="0"/>
              <a:t>γ) Περιγράφει σωστά το γεγονός</a:t>
            </a:r>
          </a:p>
          <a:p>
            <a:pPr marL="0" indent="0" algn="just">
              <a:buNone/>
            </a:pPr>
            <a:r>
              <a:rPr lang="el-GR" sz="2000" dirty="0"/>
              <a:t>δ) Κρίνεται από τις επιτυχίες του, αλλά κάθε ρεπόρτερ που κομπάζει πολύ για μια επιτυχία του τρέχει προς τον γκρεμό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A33A360-7D97-2430-8CEF-CA125EDA6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524982"/>
            <a:ext cx="4554501" cy="303672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l-GR" sz="2200" dirty="0"/>
              <a:t>ε) Δεν κολλάει στο ρεπορτάζ που του ανέθεσαν και επιστρέφει άπρακτος στο μέσο</a:t>
            </a:r>
          </a:p>
          <a:p>
            <a:pPr marL="0" indent="0" algn="just">
              <a:buNone/>
            </a:pPr>
            <a:r>
              <a:rPr lang="el-GR" sz="2200" dirty="0" err="1"/>
              <a:t>στ</a:t>
            </a:r>
            <a:r>
              <a:rPr lang="el-GR" sz="2200" dirty="0"/>
              <a:t>) Πηγαίνει ο ίδιος στην σκηνή και δεν ρωτάει «τρίτους»</a:t>
            </a:r>
          </a:p>
          <a:p>
            <a:pPr marL="0" indent="0" algn="just">
              <a:buNone/>
            </a:pPr>
            <a:r>
              <a:rPr lang="el-GR" sz="2200" dirty="0"/>
              <a:t>ζ) Διασταυρώνει τις ειδήσεις του και εάν δεν το καταφέρει τις λέει στον αρχισυντάκτη του πριν τις γράψει</a:t>
            </a:r>
          </a:p>
          <a:p>
            <a:pPr marL="0" indent="0" algn="just">
              <a:buNone/>
            </a:pPr>
            <a:r>
              <a:rPr lang="el-GR" sz="2200" dirty="0"/>
              <a:t>η) Δεν υποχωρεί ποτέ γιατί ξέρει ότι η επίμονή πάντα τον ανταμείβει (</a:t>
            </a:r>
            <a:r>
              <a:rPr lang="el-GR" sz="2200" dirty="0" err="1"/>
              <a:t>Πασαλάρης</a:t>
            </a:r>
            <a:r>
              <a:rPr lang="el-GR" sz="2200" dirty="0"/>
              <a:t>, 1984)  </a:t>
            </a:r>
          </a:p>
          <a:p>
            <a:pPr marL="0" indent="0">
              <a:buNone/>
            </a:pPr>
            <a:r>
              <a:rPr lang="el-GR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3690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5AA22F4-18A3-3D2B-19A8-CEBB0FEF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l-GR" sz="3800" b="1" dirty="0">
                <a:solidFill>
                  <a:srgbClr val="FFFFFF"/>
                </a:solidFill>
              </a:rPr>
              <a:t>Αξιοπιστία των δημοσιογράφων</a:t>
            </a:r>
            <a:endParaRPr lang="el-GR" sz="3800" dirty="0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1B5A52-1557-3BBC-DFB6-9588555E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 algn="just"/>
            <a:r>
              <a:rPr lang="el-GR" sz="2500" dirty="0"/>
              <a:t>Εμπιστοσύνη και αξιοπιστία: Δύο όροι που συνδέονται στενά</a:t>
            </a:r>
          </a:p>
          <a:p>
            <a:pPr algn="just"/>
            <a:r>
              <a:rPr lang="el-GR" sz="2500" dirty="0"/>
              <a:t>Άλλοι ερευνητές θεωρούν ότι η εμπιστοσύνη προηγείται της αξιοπιστίας</a:t>
            </a:r>
          </a:p>
          <a:p>
            <a:pPr algn="just"/>
            <a:r>
              <a:rPr lang="el-GR" sz="2500" dirty="0"/>
              <a:t>Παράδειγμα: Μια πληροφορία είναι αξιόπιστη εάν προέρχεται από μια πηγή που εμπιστευόμαστε (</a:t>
            </a:r>
            <a:r>
              <a:rPr lang="el-GR" sz="2500" dirty="0" err="1"/>
              <a:t>Hovland</a:t>
            </a:r>
            <a:r>
              <a:rPr lang="el-GR" sz="2500" dirty="0"/>
              <a:t> &amp; </a:t>
            </a:r>
            <a:r>
              <a:rPr lang="el-GR" sz="2500" dirty="0" err="1"/>
              <a:t>Weiss</a:t>
            </a:r>
            <a:r>
              <a:rPr lang="el-GR" sz="2500" dirty="0"/>
              <a:t>, 1951)</a:t>
            </a:r>
          </a:p>
          <a:p>
            <a:pPr algn="just"/>
            <a:r>
              <a:rPr lang="el-GR" sz="2500" dirty="0"/>
              <a:t>Άλλοι υποστηρίζουν το αντίθετο: Εμπιστευόμαστε μια πηγή όταν οι πληροφορίες της αποδεικνύονται κατ’ επανάληψη αξιόπιστες (</a:t>
            </a:r>
            <a:r>
              <a:rPr lang="el-GR" sz="2500" dirty="0" err="1"/>
              <a:t>Sobel</a:t>
            </a:r>
            <a:r>
              <a:rPr lang="el-GR" sz="2500" dirty="0"/>
              <a:t>, 1985)</a:t>
            </a:r>
          </a:p>
        </p:txBody>
      </p:sp>
    </p:spTree>
    <p:extLst>
      <p:ext uri="{BB962C8B-B14F-4D97-AF65-F5344CB8AC3E}">
        <p14:creationId xmlns:p14="http://schemas.microsoft.com/office/powerpoint/2010/main" val="187137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7A8D66-E889-B7AD-F093-0F9BB0DB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Αξιοπιστία των δημοσιογράφων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F07F49-B407-2C09-913A-07140C18D7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H</a:t>
            </a:r>
            <a:r>
              <a:rPr lang="el-GR" dirty="0"/>
              <a:t> εμπιστοσύνη προς τον Τύπο μπορεί να ιδωθεί ως «η προθυμία του κοινού να εκτεθεί στο περιεχόμενο των ειδήσεων, βασιζόμενο στην προσδοκία ότι τα μέσα ενημέρωσης θα ανταποκριθούν με ικανοποιητικό τρόπο» (</a:t>
            </a:r>
            <a:r>
              <a:rPr lang="el-GR" dirty="0" err="1"/>
              <a:t>Hanitzsch</a:t>
            </a:r>
            <a:r>
              <a:rPr lang="el-GR" dirty="0"/>
              <a:t>, </a:t>
            </a:r>
            <a:r>
              <a:rPr lang="en-US" dirty="0"/>
              <a:t>Van Dalen &amp; Steindl</a:t>
            </a:r>
            <a:r>
              <a:rPr lang="el-GR" dirty="0"/>
              <a:t>, 2018)</a:t>
            </a:r>
          </a:p>
          <a:p>
            <a:pPr algn="just"/>
            <a:r>
              <a:rPr lang="el-GR" dirty="0"/>
              <a:t>Όταν το κοινό εμπιστεύεται τα μέσα, αναλαμβάνει ένα ρίσκο (</a:t>
            </a:r>
            <a:r>
              <a:rPr lang="el-GR" dirty="0" err="1"/>
              <a:t>Grosser</a:t>
            </a:r>
            <a:r>
              <a:rPr lang="el-GR" dirty="0"/>
              <a:t>, 2016), αφού δεν μπορεί να επιβεβαιώσει πλήρως εάν οι δημοσιογράφοι πράγματι κάνουν αυτό που το κοινό προσδοκά</a:t>
            </a:r>
          </a:p>
          <a:p>
            <a:pPr marL="0" indent="0" algn="just">
              <a:buNone/>
            </a:pP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E28DC45-B622-536A-3E65-DDB2A60469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l-GR" dirty="0"/>
              <a:t>Εάν τα ΜΜΕ δεν ανταποκριθούν στις προσδοκίες, το κοινό διακινδυνεύει να λάβει λανθασμένες πληροφορίες ή να χάσει σημαντικά γεγονότα</a:t>
            </a:r>
          </a:p>
          <a:p>
            <a:pPr algn="just"/>
            <a:r>
              <a:rPr lang="el-GR" dirty="0"/>
              <a:t>Η εμπιστοσύνη στα μέσα ενημέρωσης μπορεί να θεωρηθεί ως μια μορφή θεσμικής εμπιστοσύνης, συγκρίσιμη με την εμπιστοσύνη σε άλλα δημόσια θεσμικά όργανα, όπως η κυβέρνηση, το κοινοβούλιο ή η αστυνομία</a:t>
            </a:r>
          </a:p>
        </p:txBody>
      </p:sp>
    </p:spTree>
    <p:extLst>
      <p:ext uri="{BB962C8B-B14F-4D97-AF65-F5344CB8AC3E}">
        <p14:creationId xmlns:p14="http://schemas.microsoft.com/office/powerpoint/2010/main" val="4168439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60BC9CC-F0E3-9E00-67C0-7E575AA1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b="1" dirty="0"/>
              <a:t>Υπονόμευση της αξιοπιστίας των δημοσιογράφων</a:t>
            </a:r>
            <a:endParaRPr lang="el-GR" dirty="0"/>
          </a:p>
        </p:txBody>
      </p:sp>
      <p:graphicFrame>
        <p:nvGraphicFramePr>
          <p:cNvPr id="5" name="Θέση περιεχομένου 4" descr="Basic Timeline">
            <a:extLst>
              <a:ext uri="{FF2B5EF4-FFF2-40B4-BE49-F238E27FC236}">
                <a16:creationId xmlns:a16="http://schemas.microsoft.com/office/drawing/2014/main" id="{35EE4703-9672-5CDB-2F2F-FFF5C375C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044488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martArt"/>
                    <p202:designTag name="ARCH:1:VSVAR" val="Timeline"/>
                  </p202:designTagLst>
                </p202:designPr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214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53838D7-7BEB-581C-3AF3-9DE20843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l-GR" sz="3700" dirty="0">
                <a:solidFill>
                  <a:srgbClr val="FFFFFF"/>
                </a:solidFill>
              </a:rPr>
              <a:t>Πώς εξελίχθηκε το επάγγελμα του δημοσιογράφου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6A4784-F47D-9C26-A3E4-7A9F88845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119031"/>
            <a:ext cx="6624623" cy="5343189"/>
          </a:xfrm>
        </p:spPr>
        <p:txBody>
          <a:bodyPr>
            <a:noAutofit/>
          </a:bodyPr>
          <a:lstStyle/>
          <a:p>
            <a:pPr algn="just"/>
            <a:r>
              <a:rPr lang="el-GR" sz="1900" dirty="0"/>
              <a:t>Οι δυτικές χώρες βίωσαν κατά τον 18ο και 19ο αιώνα όχι μόνο τη βιομηχανική επανάσταση, αλλά και μια αντίστοιχη «</a:t>
            </a:r>
            <a:r>
              <a:rPr lang="el-GR" sz="1900" i="1" dirty="0"/>
              <a:t>επανάσταση στην επικοινωνία και στη λαϊκή κουλτούρα</a:t>
            </a:r>
            <a:r>
              <a:rPr lang="el-GR" sz="1900" dirty="0"/>
              <a:t>»</a:t>
            </a:r>
          </a:p>
          <a:p>
            <a:pPr algn="just"/>
            <a:r>
              <a:rPr lang="el-GR" sz="1900" dirty="0"/>
              <a:t>Μια διάσταση αυτής της επανάστασης είναι η ανάπτυξη ενός νέου κοινωνικού ρόλου του «</a:t>
            </a:r>
            <a:r>
              <a:rPr lang="el-GR" sz="1900" i="1" dirty="0"/>
              <a:t>επαγγελματία </a:t>
            </a:r>
            <a:r>
              <a:rPr lang="el-GR" sz="1900" i="1" dirty="0" err="1"/>
              <a:t>επικοινωνητή</a:t>
            </a:r>
            <a:r>
              <a:rPr lang="el-GR" sz="1900" dirty="0"/>
              <a:t>» (</a:t>
            </a:r>
            <a:r>
              <a:rPr lang="en-US" sz="1900" dirty="0"/>
              <a:t>Carey</a:t>
            </a:r>
            <a:r>
              <a:rPr lang="el-GR" sz="1900" dirty="0"/>
              <a:t>, </a:t>
            </a:r>
            <a:r>
              <a:rPr lang="en-US" sz="1900" dirty="0"/>
              <a:t>1997</a:t>
            </a:r>
            <a:r>
              <a:rPr lang="el-GR" sz="1900" dirty="0"/>
              <a:t>)</a:t>
            </a:r>
          </a:p>
          <a:p>
            <a:pPr algn="just"/>
            <a:r>
              <a:rPr lang="el-GR" sz="1900" dirty="0"/>
              <a:t>Ο «επαγγελματίας </a:t>
            </a:r>
            <a:r>
              <a:rPr lang="el-GR" sz="1900" dirty="0" err="1"/>
              <a:t>επικοινωνητής</a:t>
            </a:r>
            <a:r>
              <a:rPr lang="el-GR" sz="1900" dirty="0"/>
              <a:t>» του </a:t>
            </a:r>
            <a:r>
              <a:rPr lang="el-GR" sz="1900" dirty="0" err="1"/>
              <a:t>Carey</a:t>
            </a:r>
            <a:r>
              <a:rPr lang="el-GR" sz="1900" dirty="0"/>
              <a:t> είναι ένας ευρύς όρος που αγκαλιάζει μια σειρά από επαγγέλματα ή ασχολίες</a:t>
            </a:r>
          </a:p>
          <a:p>
            <a:pPr algn="just"/>
            <a:r>
              <a:rPr lang="el-GR" sz="1900" dirty="0"/>
              <a:t>«Επαγγελματίας </a:t>
            </a:r>
            <a:r>
              <a:rPr lang="el-GR" sz="1900" dirty="0" err="1"/>
              <a:t>επικοινωνητής</a:t>
            </a:r>
            <a:r>
              <a:rPr lang="el-GR" sz="1900" dirty="0"/>
              <a:t> είναι εκείνος που κατέχει μια ειδική δεξιότητα στη διαχείριση συμβόλων και που χρησιμοποιεί αυτήν τη δεξιότητα για να σφυρηλατήσει έναν σύνδεσμο μεταξύ διαφορετικών ατόμων ή διακριτών κοινωνικών ομάδων» (</a:t>
            </a:r>
            <a:r>
              <a:rPr lang="en-US" sz="1900" dirty="0"/>
              <a:t>Carey</a:t>
            </a:r>
            <a:r>
              <a:rPr lang="el-GR" sz="1900" dirty="0"/>
              <a:t>, </a:t>
            </a:r>
            <a:r>
              <a:rPr lang="en-US" sz="1900" dirty="0"/>
              <a:t>1997</a:t>
            </a:r>
            <a:r>
              <a:rPr lang="el-GR" sz="1900" dirty="0"/>
              <a:t>)</a:t>
            </a:r>
          </a:p>
          <a:p>
            <a:pPr algn="just"/>
            <a:r>
              <a:rPr lang="el-GR" sz="1900" dirty="0"/>
              <a:t>Τα μέλη του δημοσιογραφικού επαγγέλματος - δημοσιογράφοι και συντάκτες - αποτελούν μόνο ένα παράδειγμα αυτής της νέας κατηγορίας επαγγελματιών</a:t>
            </a:r>
          </a:p>
        </p:txBody>
      </p:sp>
    </p:spTree>
    <p:extLst>
      <p:ext uri="{BB962C8B-B14F-4D97-AF65-F5344CB8AC3E}">
        <p14:creationId xmlns:p14="http://schemas.microsoft.com/office/powerpoint/2010/main" val="1618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98BD51A-2BE7-E8E6-C7FE-B837D5EB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Πώς εξελίχθηκε το επάγγελμα του δημοσιογράφου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8F4C2C-9FCB-6DD3-0C28-326C894DE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79"/>
            <a:ext cx="5683624" cy="5437875"/>
          </a:xfrm>
        </p:spPr>
        <p:txBody>
          <a:bodyPr anchor="t">
            <a:noAutofit/>
          </a:bodyPr>
          <a:lstStyle/>
          <a:p>
            <a:pPr algn="just"/>
            <a:r>
              <a:rPr lang="el-GR" sz="1900" dirty="0"/>
              <a:t>Από την οπτική της ιστορίας της δημοσιογραφίας, η εποχή της επικοινωνιακής επανάστασης του </a:t>
            </a:r>
            <a:r>
              <a:rPr lang="el-GR" sz="1900" dirty="0" err="1"/>
              <a:t>Carey</a:t>
            </a:r>
            <a:r>
              <a:rPr lang="el-GR" sz="1900" dirty="0"/>
              <a:t> στην κοινωνία ήταν η περίοδος κατά την οποία η δημοσιογραφία και το δημοσιογραφικό επάγγελμα αναδύθηκαν</a:t>
            </a:r>
          </a:p>
          <a:p>
            <a:pPr algn="just"/>
            <a:r>
              <a:rPr lang="el-GR" sz="1900" dirty="0"/>
              <a:t>Ο </a:t>
            </a:r>
            <a:r>
              <a:rPr lang="el-GR" sz="1900" dirty="0" err="1"/>
              <a:t>Chalaby</a:t>
            </a:r>
            <a:r>
              <a:rPr lang="el-GR" sz="1900" dirty="0"/>
              <a:t> (1998) εντοπίζει αυτήν την «</a:t>
            </a:r>
            <a:r>
              <a:rPr lang="el-GR" sz="1900" b="1" dirty="0"/>
              <a:t>εφεύρεση της δημοσιογραφίας</a:t>
            </a:r>
            <a:r>
              <a:rPr lang="el-GR" sz="1900" dirty="0"/>
              <a:t>» στον 19ο αιώνα: Προηγουμένως, ο Τύπος «δεν αποτελούσε διακριτό πεδίο παραγωγής λόγου»</a:t>
            </a:r>
          </a:p>
          <a:p>
            <a:pPr algn="just"/>
            <a:r>
              <a:rPr lang="el-GR" sz="1900" dirty="0"/>
              <a:t>Δεν υπήρχαν δημοσιογράφοι αλλά δημοσιολόγοι που κατείχαν, διηύθυναν και επιμελούνταν τις εφημερίδες: Άτομα που ήθελαν να προβάλλουν τις προσωπικές τους απόψεις ή τις απόψεις ομάδων συμφερόντων και με αυτόν τον τρόπο να επηρεάσουν την πολιτική στις κοινότητές τους (</a:t>
            </a:r>
            <a:r>
              <a:rPr lang="el-GR" sz="1900" dirty="0" err="1"/>
              <a:t>Chalaby</a:t>
            </a:r>
            <a:r>
              <a:rPr lang="el-GR" sz="1900" dirty="0"/>
              <a:t>, 1998)</a:t>
            </a:r>
          </a:p>
          <a:p>
            <a:pPr algn="just"/>
            <a:r>
              <a:rPr lang="el-GR" sz="1900" u="sng" dirty="0"/>
              <a:t>Συνέπεια</a:t>
            </a:r>
            <a:r>
              <a:rPr lang="el-GR" sz="1900" dirty="0"/>
              <a:t>: Το περιεχόμενο των εφημερίδων δεν ήταν δημοσιογραφικό, αλλά ήταν κυρίως άρθρα γνώμης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75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E7F284E-652B-F5DD-E873-AE0375C3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01859"/>
            <a:ext cx="4130185" cy="4054282"/>
          </a:xfrm>
        </p:spPr>
        <p:txBody>
          <a:bodyPr>
            <a:normAutofit/>
          </a:bodyPr>
          <a:lstStyle/>
          <a:p>
            <a:r>
              <a:rPr lang="el-GR" sz="3600" b="1" dirty="0"/>
              <a:t>Πώς εξελίχθηκε το επάγγελμα του δημοσιογράφου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963416-2988-5E07-45A1-750973C8D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247887"/>
            <a:ext cx="6128539" cy="5228217"/>
          </a:xfrm>
        </p:spPr>
        <p:txBody>
          <a:bodyPr anchor="ctr">
            <a:noAutofit/>
          </a:bodyPr>
          <a:lstStyle/>
          <a:p>
            <a:pPr algn="just"/>
            <a:r>
              <a:rPr lang="el-GR" sz="2200" dirty="0"/>
              <a:t>Η διαμόρφωση της επαγγελματικής κατηγορίας των δημοσιογράφων ήταν ταυτόχρονα προϋπόθεση και αποτέλεσμα του μετασχηματισμού των εφημερίδων σε περισσότερο επιχειρηματικές δραστηριότητες (</a:t>
            </a:r>
            <a:r>
              <a:rPr lang="el-GR" sz="2200" dirty="0" err="1"/>
              <a:t>Chalaby</a:t>
            </a:r>
            <a:r>
              <a:rPr lang="el-GR" sz="2200" dirty="0"/>
              <a:t>, 1998)</a:t>
            </a:r>
          </a:p>
          <a:p>
            <a:pPr algn="just"/>
            <a:r>
              <a:rPr lang="el-GR" sz="2200" b="1" u="sng" dirty="0"/>
              <a:t>Μετασχηματισμός</a:t>
            </a:r>
            <a:r>
              <a:rPr lang="el-GR" sz="2200" dirty="0"/>
              <a:t>: Ενώ παλαιότερα οι εφημερίδες παρείχαν μια υπηρεσία στις ελίτ </a:t>
            </a:r>
            <a:r>
              <a:rPr lang="el-GR" sz="2200" dirty="0" err="1"/>
              <a:t>κοινωνες</a:t>
            </a:r>
            <a:r>
              <a:rPr lang="el-GR" sz="2200" dirty="0"/>
              <a:t>, ο τότε σύγχρονος Τύπος πουλούσε ένα νέο, </a:t>
            </a:r>
            <a:r>
              <a:rPr lang="el-GR" sz="2200" dirty="0" err="1"/>
              <a:t>νεοεφευρεμένο</a:t>
            </a:r>
            <a:r>
              <a:rPr lang="el-GR" sz="2200" dirty="0"/>
              <a:t> προϊόν- τις ειδήσεις - σε ένα γενικό κοινό (και ταυτόχρονα πουλούσε το αναγνωστικό κοινό στους διαφημιστές) (</a:t>
            </a:r>
            <a:r>
              <a:rPr lang="el-GR" sz="2200" dirty="0" err="1"/>
              <a:t>Schudson</a:t>
            </a:r>
            <a:r>
              <a:rPr lang="el-GR" sz="2200" dirty="0"/>
              <a:t>, 1978)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862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Θέση περιεχομένου 5" descr="Εικόνα που περιέχει εσωτερικός χώρος, ηλεκτρονική συσκευή, κάμερα, Κάμερες και οπτ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DCF4F98-8250-9C91-46DC-54729F32D1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27"/>
          <a:stretch>
            <a:fillRect/>
          </a:stretch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05C3C96-238B-1188-94CC-259EB067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" y="2852381"/>
            <a:ext cx="3737795" cy="34731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Πώς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ορίζετ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αι ο «δημοσιογράφος»;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Γιατί να γίνει κάποιος σήμερα δημοσιογράφος;</a:t>
            </a:r>
          </a:p>
        </p:txBody>
      </p:sp>
    </p:spTree>
    <p:extLst>
      <p:ext uri="{BB962C8B-B14F-4D97-AF65-F5344CB8AC3E}">
        <p14:creationId xmlns:p14="http://schemas.microsoft.com/office/powerpoint/2010/main" val="2335081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B05CCE6-2604-82E2-8524-C1AE6486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200" b="1" dirty="0"/>
              <a:t>Πώς εξελίχθηκε το επάγγελμα του δημοσιογράφου</a:t>
            </a:r>
            <a:endParaRPr lang="el-GR" sz="42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0E2FA8-EF7D-EDA7-6323-49647425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rmAutofit/>
          </a:bodyPr>
          <a:lstStyle/>
          <a:p>
            <a:pPr algn="just"/>
            <a:r>
              <a:rPr lang="el-GR" sz="2000" dirty="0"/>
              <a:t>Το νέο αυτό «προϊόν», η δημοσιογραφία απαιτούσε και τους παραγωγούς του, με αποτέλεσμα την εμφάνιση του επαγγελματία της είδησης, του ρεπόρτερ (</a:t>
            </a:r>
            <a:r>
              <a:rPr lang="el-GR" sz="2000" dirty="0" err="1"/>
              <a:t>Schudson</a:t>
            </a:r>
            <a:r>
              <a:rPr lang="el-GR" sz="2000" dirty="0"/>
              <a:t>, 1995)</a:t>
            </a:r>
          </a:p>
          <a:p>
            <a:pPr algn="just"/>
            <a:r>
              <a:rPr lang="el-GR" sz="2000" dirty="0"/>
              <a:t>Ο ρόλος αυτών των επαγγελματιών ήταν να αναζητούν νέα θέματα που θα αναφέρονταν με τη μορφή ειδήσεων στις σελίδες των εφημερίδων</a:t>
            </a:r>
          </a:p>
          <a:p>
            <a:pPr algn="just"/>
            <a:r>
              <a:rPr lang="el-GR" sz="2000" dirty="0"/>
              <a:t>Αφού οι ειδήσεις είχαν γίνει πλέον εμπόρευμα στη βιομηχανία των μέσων ενημέρωσης, υπήρχε αυξανόμενη ανάγκη για την παραγωγή αυτού του εμπορεύματος. Για να ικανοποιηθεί αυτή η ανάγκη, «οι κορυφαίες εφημερίδες ανέπτυξαν πολύπλοκες και εκτεταμένες υπηρεσίες συλλογής πληροφοριών» (</a:t>
            </a:r>
            <a:r>
              <a:rPr lang="el-GR" sz="2000" dirty="0" err="1"/>
              <a:t>Chalaby</a:t>
            </a:r>
            <a:r>
              <a:rPr lang="el-GR" sz="2000" dirty="0"/>
              <a:t> 1998), με τους δημοσιογράφους να βρίσκονται στον πυρήνα αυτών των υπηρεσιών</a:t>
            </a:r>
          </a:p>
          <a:p>
            <a:pPr algn="just"/>
            <a:r>
              <a:rPr lang="el-GR" sz="2000" dirty="0"/>
              <a:t>Επρόκειτο για άνδρες που εργάζονταν με τις ειδήσεις για να κερδίσουν τα προς το ζην, σε αντίθεση με τους παλαιότερους δημοσιολόγους που εξέδιδαν εφημερίδες για να επηρεάσουν τον κόσμο</a:t>
            </a:r>
          </a:p>
          <a:p>
            <a:pPr algn="just"/>
            <a:r>
              <a:rPr lang="el-GR" sz="2000" dirty="0"/>
              <a:t>Ο θεσμός των αμειβόμενων ρεπόρτερ ήταν ένα νέο επάγγελμα που μόλις είχε γεννηθεί (</a:t>
            </a:r>
            <a:r>
              <a:rPr lang="el-GR" sz="2000" dirty="0" err="1"/>
              <a:t>Schudson</a:t>
            </a:r>
            <a:r>
              <a:rPr lang="el-GR" sz="2000" dirty="0"/>
              <a:t>, 1978)</a:t>
            </a:r>
          </a:p>
        </p:txBody>
      </p:sp>
    </p:spTree>
    <p:extLst>
      <p:ext uri="{BB962C8B-B14F-4D97-AF65-F5344CB8AC3E}">
        <p14:creationId xmlns:p14="http://schemas.microsoft.com/office/powerpoint/2010/main" val="3452205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409AE8D-7DBD-5133-52E9-C0DB8163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l-GR" sz="3800" b="1" dirty="0"/>
              <a:t>Πώς εξελίχθηκε το επάγγελμα του δημοσιογράφου</a:t>
            </a:r>
            <a:endParaRPr lang="el-GR" sz="38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05ABD4-E903-6124-0942-D22C7FD15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/>
            <a:r>
              <a:rPr lang="el-GR" sz="2300" dirty="0"/>
              <a:t>Μία σημαντική διάσταση σε αυτήν την εξέλιξη των εφημερίδων ήταν το οργανωτικό μοντέλο που υιοθετήθηκε</a:t>
            </a:r>
          </a:p>
          <a:p>
            <a:pPr algn="just"/>
            <a:r>
              <a:rPr lang="el-GR" sz="2300" dirty="0"/>
              <a:t>Όταν έγινε εμφανής η ανάγκη για πιο διαφοροποιημένο προσωπικό και όταν οι ρεπόρτερ αναδύθηκαν ως ξεχωριστή επαγγελματική ομάδα, αυτό σήμανε την απαρχή του καταμερισμού της εργασίας στις αίθουσες σύνταξης</a:t>
            </a:r>
          </a:p>
          <a:p>
            <a:pPr algn="just"/>
            <a:r>
              <a:rPr lang="el-GR" sz="2300" dirty="0"/>
              <a:t>Στη συνέχεια εμφανίστηκαν οι επαγγελματίες αρχισυντάκτες (σε διάκριση από τους συνδυασμένους ρόλους ιδιοκτήτη-εκδότη-συντάκτη) και πολλές άλλες θέσεις (</a:t>
            </a:r>
            <a:r>
              <a:rPr lang="el-GR" sz="2300" dirty="0" err="1"/>
              <a:t>Smith</a:t>
            </a:r>
            <a:r>
              <a:rPr lang="el-GR" sz="2300" dirty="0"/>
              <a:t>, 1978)</a:t>
            </a:r>
          </a:p>
        </p:txBody>
      </p:sp>
    </p:spTree>
    <p:extLst>
      <p:ext uri="{BB962C8B-B14F-4D97-AF65-F5344CB8AC3E}">
        <p14:creationId xmlns:p14="http://schemas.microsoft.com/office/powerpoint/2010/main" val="2999327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DD67994-9D94-B4CF-40C1-9A245A10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l-GR" sz="4200" dirty="0"/>
              <a:t>Εξελισσόμενες πρακτικές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06FA946D-7D54-7788-6C79-5AF551DD3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77924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741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B36E66F-C48E-5603-D7AB-E5A3607D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l-GR" sz="3700" dirty="0">
                <a:solidFill>
                  <a:srgbClr val="FFFFFF"/>
                </a:solidFill>
              </a:rPr>
              <a:t>Εξελισσόμενες πρακτικές - Συνέντευξη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7294B5-F553-8F38-690F-CDDE345A4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119031"/>
            <a:ext cx="6635381" cy="5152677"/>
          </a:xfrm>
        </p:spPr>
        <p:txBody>
          <a:bodyPr>
            <a:noAutofit/>
          </a:bodyPr>
          <a:lstStyle/>
          <a:p>
            <a:pPr algn="just"/>
            <a:r>
              <a:rPr lang="el-GR" sz="1900" b="1" u="sng" dirty="0"/>
              <a:t>Συνέντευξη</a:t>
            </a:r>
            <a:r>
              <a:rPr lang="el-GR" sz="1900" dirty="0"/>
              <a:t>: Ως εργαλείο της δημοσιογραφίας επηρέασε σε μεγάλο βαθμό τη δημοσιογραφία και το επάγγελμα (</a:t>
            </a:r>
            <a:r>
              <a:rPr lang="el-GR" sz="1900" dirty="0" err="1"/>
              <a:t>Schudson</a:t>
            </a:r>
            <a:r>
              <a:rPr lang="el-GR" sz="1900" dirty="0"/>
              <a:t>, 1995; </a:t>
            </a:r>
            <a:r>
              <a:rPr lang="el-GR" sz="1900" dirty="0" err="1"/>
              <a:t>Chalaby</a:t>
            </a:r>
            <a:r>
              <a:rPr lang="el-GR" sz="1900" dirty="0"/>
              <a:t>, 1998)</a:t>
            </a:r>
          </a:p>
          <a:p>
            <a:pPr algn="just"/>
            <a:r>
              <a:rPr lang="el-GR" sz="1900" b="1" u="sng" dirty="0"/>
              <a:t>Πριν από τη συνέντευξη</a:t>
            </a:r>
            <a:r>
              <a:rPr lang="el-GR" sz="1900" dirty="0"/>
              <a:t>: Το ρεπορτάζ αποτελούνταν κυρίως από παρατήρηση και πιστή καταγραφή όσων γίνονταν αντιληπτά ή, εναλλακτικά, από τη δημοσίευση επίσημων κειμένων</a:t>
            </a:r>
          </a:p>
          <a:p>
            <a:pPr algn="just"/>
            <a:r>
              <a:rPr lang="el-GR" sz="1900" dirty="0"/>
              <a:t>Το να θέτει κανείς ερωτήσεις ήταν αρχικά τόσο παράξενη πρακτική, ώστε οι πρωτοπόροι της συνέντευξης έπρεπε να εξηγούν στους αναγνώστες τι ακριβώς έκαναν (</a:t>
            </a:r>
            <a:r>
              <a:rPr lang="el-GR" sz="1900" dirty="0" err="1"/>
              <a:t>Schudson</a:t>
            </a:r>
            <a:r>
              <a:rPr lang="el-GR" sz="1900" dirty="0"/>
              <a:t>, 1995)</a:t>
            </a:r>
          </a:p>
          <a:p>
            <a:pPr algn="just"/>
            <a:r>
              <a:rPr lang="el-GR" sz="1900" dirty="0"/>
              <a:t>Η σημασία αυτής της νέας πρακτικής για τους δημοσιογράφους ήταν ότι τους παρείχε περισσότερο έλεγχο στη διαδικασία του ρεπορτάζ από ό,τι παλαιότερα</a:t>
            </a:r>
          </a:p>
          <a:p>
            <a:pPr algn="just"/>
            <a:r>
              <a:rPr lang="el-GR" sz="1900" dirty="0"/>
              <a:t>Οι δημοσιογράφοι μπορούσαν να καθορίζουν το περιεχόμενο του άρθρου επιλέγοντας πρώτα τους συνεντευξιαζόμενους και κατόπιν τις ερωτήσεις</a:t>
            </a:r>
          </a:p>
        </p:txBody>
      </p:sp>
    </p:spTree>
    <p:extLst>
      <p:ext uri="{BB962C8B-B14F-4D97-AF65-F5344CB8AC3E}">
        <p14:creationId xmlns:p14="http://schemas.microsoft.com/office/powerpoint/2010/main" val="806809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49A0614-7314-5644-C2F4-543D6461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527125"/>
            <a:ext cx="8924392" cy="1465477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Εξελισσόμενες πρακτικές – Ερευνητική δημοσιογραφία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F35741-254A-9615-9544-BDC037A47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2337808"/>
            <a:ext cx="9345500" cy="3352988"/>
          </a:xfrm>
        </p:spPr>
        <p:txBody>
          <a:bodyPr>
            <a:noAutofit/>
          </a:bodyPr>
          <a:lstStyle/>
          <a:p>
            <a:pPr algn="just"/>
            <a:r>
              <a:rPr lang="el-GR" sz="2000" dirty="0"/>
              <a:t>Μια πιο πρόσφατη δημοσιογραφική πρακτική είναι η </a:t>
            </a:r>
            <a:r>
              <a:rPr lang="el-GR" sz="2000" b="1" i="1" dirty="0"/>
              <a:t>ερευνητική δημοσιογραφία </a:t>
            </a:r>
            <a:r>
              <a:rPr lang="el-GR" sz="2000" dirty="0"/>
              <a:t>(</a:t>
            </a:r>
            <a:r>
              <a:rPr lang="el-GR" sz="2000" dirty="0" err="1"/>
              <a:t>Ettema</a:t>
            </a:r>
            <a:r>
              <a:rPr lang="el-GR" sz="2000" dirty="0"/>
              <a:t> &amp; </a:t>
            </a:r>
            <a:r>
              <a:rPr lang="el-GR" sz="2000" dirty="0" err="1"/>
              <a:t>Glasser</a:t>
            </a:r>
            <a:r>
              <a:rPr lang="el-GR" sz="2000" dirty="0"/>
              <a:t> 1998): Αντί να μεταδίδει γεγονότα (ή στοιχεία που θεωρούνται γεγονότα), οι δημοσιογράφοι αποκαλύπτουν γεγονότα</a:t>
            </a:r>
          </a:p>
          <a:p>
            <a:pPr algn="just"/>
            <a:r>
              <a:rPr lang="el-GR" sz="2000" dirty="0"/>
              <a:t>Αναφέρεται σε τεχνικές αρκετά παρόμοιες με αυτές που χρησιμοποιούν οι ερευνητές: Συστηματική ανάλυση δεδομένων, σύγκριση διαφορετικών εγγράφων, χρήση μεθόδων υποβοηθούμενων από υπολογιστή κ.ά.</a:t>
            </a:r>
          </a:p>
          <a:p>
            <a:pPr algn="just"/>
            <a:r>
              <a:rPr lang="el-GR" sz="2000" dirty="0"/>
              <a:t>Αυτή η πρακτική τοποθετεί τους δημοσιογράφους ως μια ανεξάρτητη και όλο και πιο αυτοδύναμη επαγγελματική ομάδα, η οποία έχει τον αποκλειστικό έλεγχο του περιεχομένου των ειδήσεων, αλλά παραμένει αποφασιστικά «απλός παρατηρητής των γεγονότων» που δεν προβαίνει σε αξιολογικές κρίσεις (</a:t>
            </a:r>
            <a:r>
              <a:rPr lang="el-GR" sz="2000" dirty="0" err="1"/>
              <a:t>Ettema</a:t>
            </a:r>
            <a:r>
              <a:rPr lang="el-GR" sz="2000" dirty="0"/>
              <a:t> &amp; </a:t>
            </a:r>
            <a:r>
              <a:rPr lang="el-GR" sz="2000" dirty="0" err="1"/>
              <a:t>Glasser</a:t>
            </a:r>
            <a:r>
              <a:rPr lang="el-GR" sz="2000" dirty="0"/>
              <a:t>, 1998)</a:t>
            </a:r>
          </a:p>
        </p:txBody>
      </p:sp>
    </p:spTree>
    <p:extLst>
      <p:ext uri="{BB962C8B-B14F-4D97-AF65-F5344CB8AC3E}">
        <p14:creationId xmlns:p14="http://schemas.microsoft.com/office/powerpoint/2010/main" val="1221232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5BC7BA-8BF7-0A49-197E-9CB3FC3EF8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12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DFD9332-4D15-5678-ABFC-E97E2024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Επαγγελματική ταυτότητα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E205EAE2-F1A4-78D9-FD42-6AD6B4FC9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7335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6993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2857477-9AAB-2FFB-EAA9-FD81A1D6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l-GR" sz="4000" b="1" dirty="0"/>
              <a:t>Επαγγελματική ταυτότητα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B8A876-5B6F-EE2E-6A50-D0EE6883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366682"/>
            <a:ext cx="10168128" cy="3942677"/>
          </a:xfrm>
        </p:spPr>
        <p:txBody>
          <a:bodyPr>
            <a:normAutofit/>
          </a:bodyPr>
          <a:lstStyle/>
          <a:p>
            <a:pPr algn="just"/>
            <a:r>
              <a:rPr lang="el-GR" sz="2200" dirty="0"/>
              <a:t>Η επαγγελματική ταυτότητα των δημοσιογράφων διαμορφώθηκε και εδραιώθηκε με διάφορους τρόπους:</a:t>
            </a:r>
          </a:p>
          <a:p>
            <a:pPr marL="0" indent="0" algn="just">
              <a:buNone/>
            </a:pPr>
            <a:r>
              <a:rPr lang="el-GR" sz="2200" dirty="0"/>
              <a:t>α) Μέσω της υιοθέτησης νέων και πιο «επαγγελματικών» πρακτικών</a:t>
            </a:r>
          </a:p>
          <a:p>
            <a:pPr marL="0" indent="0" algn="just">
              <a:buNone/>
            </a:pPr>
            <a:r>
              <a:rPr lang="el-GR" sz="2200" dirty="0"/>
              <a:t>β) Μέσω της δημιουργίας επαγγελματικών ενώσεων και σωματείων (</a:t>
            </a:r>
            <a:r>
              <a:rPr lang="el-GR" sz="2200" dirty="0" err="1"/>
              <a:t>Elliot</a:t>
            </a:r>
            <a:r>
              <a:rPr lang="el-GR" sz="2200" dirty="0"/>
              <a:t>, 1978)</a:t>
            </a:r>
          </a:p>
          <a:p>
            <a:pPr marL="0" indent="0" algn="just">
              <a:buNone/>
            </a:pPr>
            <a:r>
              <a:rPr lang="el-GR" sz="2200" dirty="0"/>
              <a:t>γ) Μέσω της προσπάθειας να αναγνωριστεί το επάγγελμα ως αντικείμενο επιστημονικής μελέτης (</a:t>
            </a:r>
            <a:r>
              <a:rPr lang="el-GR" sz="2200" dirty="0" err="1"/>
              <a:t>Pietilä</a:t>
            </a:r>
            <a:r>
              <a:rPr lang="el-GR" sz="2200" dirty="0"/>
              <a:t>, 1997)</a:t>
            </a:r>
          </a:p>
          <a:p>
            <a:pPr algn="just"/>
            <a:r>
              <a:rPr lang="el-GR" sz="2200" dirty="0"/>
              <a:t>Ένας σημαντικός παράγοντας στην κατασκευή της επαγγελματικής ταυτότητας των δημοσιογράφων υπήρξε το σύστημα επαγγελματικής δεοντολογίας </a:t>
            </a:r>
            <a:r>
              <a:rPr lang="el-GR" sz="2200" dirty="0">
                <a:sym typeface="Wingdings" panose="05000000000000000000" pitchFamily="2" charset="2"/>
              </a:rPr>
              <a:t> </a:t>
            </a:r>
            <a:r>
              <a:rPr lang="el-GR" sz="2200" dirty="0"/>
              <a:t>Συνδέεται με τις προσπάθειες των επαγγελματιών να αποκτήσουν (καλύτερο) κοινωνικό κύρος (</a:t>
            </a:r>
            <a:r>
              <a:rPr lang="el-GR" sz="2200" dirty="0" err="1"/>
              <a:t>White</a:t>
            </a:r>
            <a:r>
              <a:rPr lang="el-GR" sz="2200" dirty="0"/>
              <a:t>, 1989)</a:t>
            </a:r>
          </a:p>
        </p:txBody>
      </p:sp>
    </p:spTree>
    <p:extLst>
      <p:ext uri="{BB962C8B-B14F-4D97-AF65-F5344CB8AC3E}">
        <p14:creationId xmlns:p14="http://schemas.microsoft.com/office/powerpoint/2010/main" val="269722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D14685C-F70C-5B10-2D2B-2D620C1F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l-GR" sz="3400" b="1">
                <a:solidFill>
                  <a:srgbClr val="FFFFFF"/>
                </a:solidFill>
              </a:rPr>
              <a:t>Χαρακτηριστικά της ταυτότητας του δημοσιογράφου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C28BA2-1135-16FC-664F-42CD92773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5579920"/>
          </a:xfrm>
        </p:spPr>
        <p:txBody>
          <a:bodyPr anchor="t">
            <a:normAutofit/>
          </a:bodyPr>
          <a:lstStyle/>
          <a:p>
            <a:pPr algn="just"/>
            <a:r>
              <a:rPr lang="el-GR" sz="2000" dirty="0"/>
              <a:t>Η σύγχρονη δημοσιογραφική ταυτότητα χαρακτηρίζεται από δύο βασικά στοιχεία: 1) Την </a:t>
            </a:r>
            <a:r>
              <a:rPr lang="el-GR" sz="2000" b="1" dirty="0"/>
              <a:t>αυτοδυναμία</a:t>
            </a:r>
            <a:r>
              <a:rPr lang="el-GR" sz="2000" dirty="0"/>
              <a:t> και β) την </a:t>
            </a:r>
            <a:r>
              <a:rPr lang="el-GR" sz="2000" b="1" dirty="0"/>
              <a:t>αποστασιοποίηση</a:t>
            </a:r>
          </a:p>
          <a:p>
            <a:pPr algn="just"/>
            <a:r>
              <a:rPr lang="el-GR" sz="2000" dirty="0"/>
              <a:t>Αμφότερα αντανακλούν την προσπάθεια των δημοσιογράφων να αποκτήσουν μια αυτόνομη θέση μέσα στην κοινωνία, επιδιώκοντας ένα κύρος παρόμοιο με εκείνο των παραδοσιακών επαγγελμάτων (βλ. νομική, ιατρική)</a:t>
            </a:r>
          </a:p>
          <a:p>
            <a:pPr algn="just"/>
            <a:r>
              <a:rPr lang="el-GR" sz="2000" dirty="0"/>
              <a:t>Η σκόπιμη προσπάθεια δημιουργίας απόστασης ανάμεσα στα αντικείμενα του ρεπορτάζ και στους ίδιους τους δημοσιογράφους λειτουργεί ως μέσο ενίσχυσης της εικόνας ενός επαγγέλματος που βρίσκεται έξω - ή, κατά προτίμηση, πάνω - από τις καθημερινές κοινωνικές αντιφάσεις (</a:t>
            </a:r>
            <a:r>
              <a:rPr lang="en-US" sz="2000" dirty="0"/>
              <a:t>Heinonen, 1999</a:t>
            </a:r>
            <a:r>
              <a:rPr lang="el-GR" sz="2000" dirty="0"/>
              <a:t>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55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AD66625-83F7-E78D-67D0-81ACECDC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l-GR" sz="5400" b="1" dirty="0"/>
              <a:t>Παράδειγμα</a:t>
            </a:r>
            <a:r>
              <a:rPr lang="en-US" sz="5400" b="1" dirty="0"/>
              <a:t> </a:t>
            </a:r>
            <a:r>
              <a:rPr lang="el-GR" sz="5400" b="1" dirty="0"/>
              <a:t>προς συζήτηση</a:t>
            </a:r>
            <a:endParaRPr lang="en-US" sz="5400" b="1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ACA9EA7-BCF5-DEFD-3C1F-FE825A87E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8"/>
            <a:ext cx="4243589" cy="3581689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l-GR" sz="2500" dirty="0"/>
              <a:t>Ποιος ήταν ο ρόλος των δημοσιογράφων κατά την περίοδο του κορονοϊού;</a:t>
            </a:r>
          </a:p>
          <a:p>
            <a:pPr algn="just"/>
            <a:r>
              <a:rPr lang="el-GR" sz="2500" dirty="0"/>
              <a:t>Ήταν περισσότερο ή λιγότερος σημαντικός απ’ ότι συνήθως;</a:t>
            </a:r>
          </a:p>
          <a:p>
            <a:endParaRPr lang="en-US" sz="2200" dirty="0"/>
          </a:p>
        </p:txBody>
      </p:sp>
      <p:pic>
        <p:nvPicPr>
          <p:cNvPr id="6" name="Θέση περιεχομένου 5" descr="Εικόνα που περιέχει λουλούδι, μακροφωτογραφία, ακάρεα, κόκκιν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3CA1BBE-2B9F-D95E-F90E-EB23FCBC2A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3618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6539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360BF32-7FA6-5C96-9C3D-E332F754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l-GR" sz="6000" b="1" dirty="0"/>
              <a:t>Ο ρόλος του δημοσιογράφου την εποχή του κορονοϊού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877124-48E7-4D6B-0226-EDAE8144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091951"/>
            <a:ext cx="10509504" cy="3151004"/>
          </a:xfrm>
        </p:spPr>
        <p:txBody>
          <a:bodyPr>
            <a:noAutofit/>
          </a:bodyPr>
          <a:lstStyle/>
          <a:p>
            <a:r>
              <a:rPr lang="el-GR" sz="2600" dirty="0"/>
              <a:t>Από την αρχή του 2020, οι δημοσιογράφοι σχεδόν σε όλο τον κόσμο άρχισαν να εργάζονται υπό διαφορετικές συνθήκες σε σχέση με το παρελθόν</a:t>
            </a:r>
          </a:p>
          <a:p>
            <a:r>
              <a:rPr lang="el-GR" sz="2600" dirty="0"/>
              <a:t>Μαζί με την κήρυξη της παγκόσμιας πανδημίας και των περιορισμών σε επίπεδο κρατών για τον περιορισμό της εξάπλωσης του κορονοϊού, ο τρόπος με τον οποίο οι δημοσιογράφοι συγκέντρωναν πληροφορίες, μετέδιδαν ειδήσεις ή έκαναν ζωντανές εκπομπές άλλαξε ριζικά (</a:t>
            </a:r>
            <a:r>
              <a:rPr lang="el-GR" sz="2600" dirty="0" err="1"/>
              <a:t>Berenson</a:t>
            </a:r>
            <a:r>
              <a:rPr lang="el-GR" sz="2600" dirty="0"/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352750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l-G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σας φαίνεται δύσκολο στο επάγγελμα του δημοσιογράφου;</a:t>
            </a:r>
            <a:endParaRPr lang="en-US" sz="28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6A13E010-0C38-A332-8C1A-8F62A2E2D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488A04-0AE2-53B9-40E9-4133CF1B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/>
              <a:t>Ο ρόλος του δημοσιογράφου την εποχή του κορονοϊού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C4B56B-AD9B-CA36-53A3-429EE8E51A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l-GR" u="sng" dirty="0"/>
              <a:t>Εργασία</a:t>
            </a:r>
            <a:r>
              <a:rPr lang="el-GR" dirty="0"/>
              <a:t>: Συνήθως από απόσταση (ανάλογα με το Μέσο)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Πήγαιναν στον χώρο εργασίας τους μόνο όταν ήταν απολύτως απαραίτητο</a:t>
            </a:r>
          </a:p>
          <a:p>
            <a:pPr algn="just"/>
            <a:r>
              <a:rPr lang="el-GR" dirty="0"/>
              <a:t>Κάποιοι ιδιοκτήτες αποφάσισαν να χωριστούν τα γραφεία σε δύο «σφαίρες»: Κάποιοι δημοσιογράφοι να εργάζονται από το σπίτι και άλλοι να πηγαίνουν στο γραφείο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B36A174-3617-A944-23AA-BECB8C018E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l-GR" dirty="0"/>
              <a:t>Το αναπόφευκτο συνέβη και πολλοί δημοσιογράφοι μολύνθηκαν ενώ βρίσκονταν σε υπηρεσία</a:t>
            </a:r>
          </a:p>
          <a:p>
            <a:pPr algn="just"/>
            <a:r>
              <a:rPr lang="el-GR" u="sng" dirty="0"/>
              <a:t>Ηνωμένα Έθνη</a:t>
            </a:r>
            <a:r>
              <a:rPr lang="el-GR" dirty="0"/>
              <a:t>: Από την 1η Μαρτίου έως την 1η Μαΐου 2020, τουλάχιστον 55 δημοσιογράφοι από 23 χώρες σκοτώθηκαν από τον Sars-CoV-2, οι περισσότεροι στο Εκουαδόρ και τις Ηνωμένες Πολιτείες (</a:t>
            </a:r>
            <a:r>
              <a:rPr lang="el-GR" dirty="0" err="1"/>
              <a:t>Media</a:t>
            </a:r>
            <a:r>
              <a:rPr lang="el-GR" dirty="0"/>
              <a:t> Standard, 2020)</a:t>
            </a:r>
          </a:p>
        </p:txBody>
      </p:sp>
    </p:spTree>
    <p:extLst>
      <p:ext uri="{BB962C8B-B14F-4D97-AF65-F5344CB8AC3E}">
        <p14:creationId xmlns:p14="http://schemas.microsoft.com/office/powerpoint/2010/main" val="3116081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9F0D872-EB47-7476-4C35-219D899A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100" b="1">
                <a:solidFill>
                  <a:srgbClr val="FFFFFF"/>
                </a:solidFill>
              </a:rPr>
              <a:t>Ο ρόλος του δημοσιογράφου την εποχή του κορονοϊού</a:t>
            </a:r>
            <a:endParaRPr lang="el-GR" sz="3100">
              <a:solidFill>
                <a:srgbClr val="FFFFFF"/>
              </a:solidFill>
            </a:endParaRPr>
          </a:p>
        </p:txBody>
      </p:sp>
      <p:graphicFrame>
        <p:nvGraphicFramePr>
          <p:cNvPr id="27" name="Θέση περιεχομένου 2">
            <a:extLst>
              <a:ext uri="{FF2B5EF4-FFF2-40B4-BE49-F238E27FC236}">
                <a16:creationId xmlns:a16="http://schemas.microsoft.com/office/drawing/2014/main" id="{9460F47E-0226-B1E1-CB5B-FDAB730FEF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73760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0726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CEED2B-5002-07FF-D750-CC97B8FF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2154"/>
          </a:xfrm>
        </p:spPr>
        <p:txBody>
          <a:bodyPr/>
          <a:lstStyle/>
          <a:p>
            <a:pPr algn="ctr"/>
            <a:r>
              <a:rPr lang="el-GR" b="1" dirty="0"/>
              <a:t>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089BD1-EF37-123E-89D6-CA64326E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258645"/>
            <a:ext cx="11134164" cy="5357307"/>
          </a:xfrm>
        </p:spPr>
        <p:txBody>
          <a:bodyPr>
            <a:noAutofit/>
          </a:bodyPr>
          <a:lstStyle/>
          <a:p>
            <a:pPr algn="just"/>
            <a:r>
              <a:rPr lang="el-GR" sz="1700" dirty="0" err="1"/>
              <a:t>Πασαλάρης</a:t>
            </a:r>
            <a:r>
              <a:rPr lang="el-GR" sz="1700" dirty="0"/>
              <a:t>, Χ. (1984). </a:t>
            </a:r>
            <a:r>
              <a:rPr lang="el-GR" sz="1700" i="1" dirty="0"/>
              <a:t>Μια ζωή τίτλοι: Πώς να γίνετε δημοσιογράφος</a:t>
            </a:r>
            <a:r>
              <a:rPr lang="el-GR" sz="1700" dirty="0"/>
              <a:t>. Αθήνα: Κάκτος.</a:t>
            </a:r>
          </a:p>
          <a:p>
            <a:pPr algn="just"/>
            <a:r>
              <a:rPr lang="en-US" sz="1700" dirty="0"/>
              <a:t>Carey, J. (1997). Afterword/The Culture in Question. In E. S. Munso &amp; C. A. Warren (eds.), </a:t>
            </a:r>
            <a:r>
              <a:rPr lang="en-US" sz="1700" i="1" dirty="0"/>
              <a:t>James Carey. A Critical Reader</a:t>
            </a:r>
            <a:r>
              <a:rPr lang="en-US" sz="1700" dirty="0"/>
              <a:t>. Minneapolis: University of Minnesota Press.</a:t>
            </a:r>
          </a:p>
          <a:p>
            <a:pPr algn="just"/>
            <a:r>
              <a:rPr lang="en-US" sz="1700" dirty="0"/>
              <a:t>Carey, J. (1989). </a:t>
            </a:r>
            <a:r>
              <a:rPr lang="en-US" sz="1700" i="1" dirty="0"/>
              <a:t>Communication as Culture. Essays on Media and Society</a:t>
            </a:r>
            <a:r>
              <a:rPr lang="en-US" sz="1700" dirty="0"/>
              <a:t>. New York: Routledge.</a:t>
            </a:r>
          </a:p>
          <a:p>
            <a:pPr algn="just"/>
            <a:r>
              <a:rPr lang="en-US" sz="1700" dirty="0" err="1"/>
              <a:t>Chalaby</a:t>
            </a:r>
            <a:r>
              <a:rPr lang="en-US" sz="1700" dirty="0"/>
              <a:t>, J. K. (1998). </a:t>
            </a:r>
            <a:r>
              <a:rPr lang="en-US" sz="1700" i="1" dirty="0"/>
              <a:t>The Invention of Journalism</a:t>
            </a:r>
            <a:r>
              <a:rPr lang="en-US" sz="1700" dirty="0"/>
              <a:t>. </a:t>
            </a:r>
            <a:r>
              <a:rPr lang="en-US" sz="1700" dirty="0" err="1"/>
              <a:t>Houndmills</a:t>
            </a:r>
            <a:r>
              <a:rPr lang="en-US" sz="1700" dirty="0"/>
              <a:t>: Macmillan.</a:t>
            </a:r>
          </a:p>
          <a:p>
            <a:pPr algn="just"/>
            <a:r>
              <a:rPr lang="en-US" sz="1700" dirty="0"/>
              <a:t>Elliott, P. (1978). Professional Ideology and </a:t>
            </a:r>
            <a:r>
              <a:rPr lang="en-US" sz="1700" dirty="0" err="1"/>
              <a:t>Organisational</a:t>
            </a:r>
            <a:r>
              <a:rPr lang="en-US" sz="1700" dirty="0"/>
              <a:t> Change: The Journalist since 1800. In G. Boyce, J. Curran &amp; P. Wingate (eds.), </a:t>
            </a:r>
            <a:r>
              <a:rPr lang="en-US" sz="1700" i="1" dirty="0"/>
              <a:t>Newspaper History from the Seventeenth Century to the Present Day</a:t>
            </a:r>
            <a:r>
              <a:rPr lang="en-US" sz="1700" dirty="0"/>
              <a:t>. London: Constable.</a:t>
            </a:r>
          </a:p>
          <a:p>
            <a:pPr algn="just"/>
            <a:r>
              <a:rPr lang="en-US" sz="1700" dirty="0" err="1"/>
              <a:t>Ettema</a:t>
            </a:r>
            <a:r>
              <a:rPr lang="en-US" sz="1700" dirty="0"/>
              <a:t>, J. S. &amp; Glasser, T. L. (1998). </a:t>
            </a:r>
            <a:r>
              <a:rPr lang="en-US" sz="1700" i="1" dirty="0"/>
              <a:t>Custodians of Conscience. Investigative Journalism and Public Virtue</a:t>
            </a:r>
            <a:r>
              <a:rPr lang="en-US" sz="1700" dirty="0"/>
              <a:t>. New York: Columbia University Press.</a:t>
            </a:r>
            <a:endParaRPr lang="el-GR" sz="1700" dirty="0"/>
          </a:p>
          <a:p>
            <a:pPr algn="just"/>
            <a:r>
              <a:rPr lang="en-US" sz="1700" dirty="0"/>
              <a:t>Grosser, K. M. (2016). Trust in online journalism: A conceptual model of risk-based trust in</a:t>
            </a:r>
            <a:r>
              <a:rPr lang="el-GR" sz="1700" dirty="0"/>
              <a:t> </a:t>
            </a:r>
            <a:r>
              <a:rPr lang="en-US" sz="1700" dirty="0"/>
              <a:t>the online context. </a:t>
            </a:r>
            <a:r>
              <a:rPr lang="en-US" sz="1700" i="1" dirty="0"/>
              <a:t>Digital Journalism, 4</a:t>
            </a:r>
            <a:r>
              <a:rPr lang="en-US" sz="1700" dirty="0"/>
              <a:t>(8), 1036-1057</a:t>
            </a:r>
            <a:r>
              <a:rPr lang="el-GR" sz="1700" dirty="0"/>
              <a:t>.</a:t>
            </a:r>
          </a:p>
          <a:p>
            <a:pPr algn="just"/>
            <a:r>
              <a:rPr lang="en-US" sz="1700" dirty="0" err="1"/>
              <a:t>Hanitzsch</a:t>
            </a:r>
            <a:r>
              <a:rPr lang="en-US" sz="1700" dirty="0"/>
              <a:t>, T., Van Dalen, A. &amp; Steindl, N. (2018). Caught in the nexus: A comparative and</a:t>
            </a:r>
            <a:r>
              <a:rPr lang="el-GR" sz="1700" dirty="0"/>
              <a:t> </a:t>
            </a:r>
            <a:r>
              <a:rPr lang="en-US" sz="1700" dirty="0"/>
              <a:t>longitudinal analysis of public trust in the press. </a:t>
            </a:r>
            <a:r>
              <a:rPr lang="en-US" sz="1700" i="1" dirty="0"/>
              <a:t>The International Journal of</a:t>
            </a:r>
            <a:r>
              <a:rPr lang="el-GR" sz="1700" i="1" dirty="0"/>
              <a:t> </a:t>
            </a:r>
            <a:r>
              <a:rPr lang="en-US" sz="1700" i="1" dirty="0"/>
              <a:t>Press/Politics, 23</a:t>
            </a:r>
            <a:r>
              <a:rPr lang="en-US" sz="1700" dirty="0"/>
              <a:t>(1), 3-23.</a:t>
            </a:r>
            <a:endParaRPr lang="el-GR" sz="1700" dirty="0"/>
          </a:p>
          <a:p>
            <a:pPr algn="just"/>
            <a:r>
              <a:rPr lang="en-US" sz="1700" dirty="0"/>
              <a:t>Heinonen, A. (1999). </a:t>
            </a:r>
            <a:r>
              <a:rPr lang="en-US" sz="1700" i="1" dirty="0"/>
              <a:t>Journalism in the age of the net: Changing society, changing profession</a:t>
            </a:r>
            <a:r>
              <a:rPr lang="en-US" sz="1700" dirty="0"/>
              <a:t>. Tampere.</a:t>
            </a:r>
            <a:endParaRPr lang="el-GR" sz="1700" dirty="0"/>
          </a:p>
          <a:p>
            <a:pPr algn="just"/>
            <a:r>
              <a:rPr lang="en-US" sz="1700" dirty="0"/>
              <a:t>Hovland, C. I. &amp; Weiss, W. (1951). The influence of source credibility on communication</a:t>
            </a:r>
            <a:r>
              <a:rPr lang="el-GR" sz="1700" dirty="0"/>
              <a:t> </a:t>
            </a:r>
            <a:r>
              <a:rPr lang="en-US" sz="1700" dirty="0"/>
              <a:t>effectiveness. </a:t>
            </a:r>
            <a:r>
              <a:rPr lang="en-US" sz="1700" i="1" dirty="0"/>
              <a:t>Public Opinion Quarterly, 15</a:t>
            </a:r>
            <a:r>
              <a:rPr lang="en-US" sz="1700" dirty="0"/>
              <a:t>(4), 635-650.</a:t>
            </a:r>
            <a:endParaRPr lang="el-GR" sz="1700" dirty="0"/>
          </a:p>
          <a:p>
            <a:pPr algn="just"/>
            <a:r>
              <a:rPr lang="en-US" sz="1700" dirty="0"/>
              <a:t>Knight, A. (2005). Covering the Boxing Day Tsunami: the media mandate. </a:t>
            </a:r>
            <a:r>
              <a:rPr lang="en-US" sz="1700" i="1" dirty="0"/>
              <a:t>Australian Studies in Journalism, 15</a:t>
            </a:r>
            <a:r>
              <a:rPr lang="en-US" sz="1700" dirty="0"/>
              <a:t>, 56-91.</a:t>
            </a:r>
          </a:p>
          <a:p>
            <a:pPr algn="just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57927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1F6CF6-6BA7-B48A-C8FA-7463C7F61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pPr algn="ctr"/>
            <a:r>
              <a:rPr lang="el-GR" b="1" dirty="0"/>
              <a:t>Βιβλιογραφία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ED324C-4C8B-2112-8899-60605AD8A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586"/>
            <a:ext cx="10515600" cy="496528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Knight, A. (2003)</a:t>
            </a:r>
            <a:r>
              <a:rPr lang="el-GR" dirty="0"/>
              <a:t>. </a:t>
            </a:r>
            <a:r>
              <a:rPr lang="en-US" dirty="0"/>
              <a:t>The </a:t>
            </a:r>
            <a:r>
              <a:rPr lang="en-US" dirty="0" err="1"/>
              <a:t>Hollywoodisation</a:t>
            </a:r>
            <a:r>
              <a:rPr lang="en-US" dirty="0"/>
              <a:t> of war: The media handling of the Iraq conflict</a:t>
            </a:r>
            <a:r>
              <a:rPr lang="el-GR" dirty="0"/>
              <a:t>. </a:t>
            </a:r>
            <a:r>
              <a:rPr lang="en-US" i="1" dirty="0"/>
              <a:t>Global Media Journal</a:t>
            </a:r>
            <a:r>
              <a:rPr lang="el-GR" i="1" dirty="0"/>
              <a:t>, </a:t>
            </a:r>
            <a:r>
              <a:rPr lang="en-US" i="1" dirty="0"/>
              <a:t>2</a:t>
            </a:r>
            <a:r>
              <a:rPr lang="en-US" dirty="0"/>
              <a:t>(3), http://lass.calumet.purdue.edu/cca/gmj/SubmittedDocuments/Fall2003/Refereed/ Knight.htm</a:t>
            </a:r>
            <a:r>
              <a:rPr lang="el-GR" dirty="0"/>
              <a:t>.</a:t>
            </a:r>
          </a:p>
          <a:p>
            <a:pPr algn="just"/>
            <a:r>
              <a:rPr lang="en-US" dirty="0"/>
              <a:t>Pietilä, V. (1997). </a:t>
            </a:r>
            <a:r>
              <a:rPr lang="en-US" i="1" dirty="0" err="1"/>
              <a:t>Joukkoviestintätutkimuksen</a:t>
            </a:r>
            <a:r>
              <a:rPr lang="en-US" i="1" dirty="0"/>
              <a:t> </a:t>
            </a:r>
            <a:r>
              <a:rPr lang="en-US" i="1" dirty="0" err="1"/>
              <a:t>valtateillä</a:t>
            </a:r>
            <a:r>
              <a:rPr lang="en-US" i="1" dirty="0"/>
              <a:t>. </a:t>
            </a:r>
            <a:r>
              <a:rPr lang="en-US" i="1" dirty="0" err="1"/>
              <a:t>Tutkimusalan</a:t>
            </a:r>
            <a:r>
              <a:rPr lang="en-US" i="1" dirty="0"/>
              <a:t> </a:t>
            </a:r>
            <a:r>
              <a:rPr lang="en-US" i="1" dirty="0" err="1"/>
              <a:t>kehitystä</a:t>
            </a:r>
            <a:r>
              <a:rPr lang="en-US" i="1" dirty="0"/>
              <a:t> </a:t>
            </a:r>
            <a:r>
              <a:rPr lang="en-US" i="1" dirty="0" err="1"/>
              <a:t>jäljittämässä</a:t>
            </a:r>
            <a:r>
              <a:rPr lang="en-US" dirty="0"/>
              <a:t> [On the highways of mass communication research. Tracing the development of the discipline]. In Finnish. Tampere: </a:t>
            </a:r>
            <a:r>
              <a:rPr lang="en-US" dirty="0" err="1"/>
              <a:t>Vastapaino</a:t>
            </a:r>
            <a:r>
              <a:rPr lang="el-GR" dirty="0"/>
              <a:t>.</a:t>
            </a:r>
            <a:endParaRPr lang="en-US" dirty="0"/>
          </a:p>
          <a:p>
            <a:pPr algn="just"/>
            <a:r>
              <a:rPr lang="en-US" dirty="0"/>
              <a:t>Shoemaker, P</a:t>
            </a:r>
            <a:r>
              <a:rPr lang="el-GR" dirty="0"/>
              <a:t>. </a:t>
            </a:r>
            <a:r>
              <a:rPr lang="en-US" dirty="0"/>
              <a:t>J. </a:t>
            </a:r>
            <a:r>
              <a:rPr lang="el-GR" dirty="0"/>
              <a:t>&amp; </a:t>
            </a:r>
            <a:r>
              <a:rPr lang="en-US" dirty="0"/>
              <a:t>Reese, S. D. (1996). </a:t>
            </a:r>
            <a:r>
              <a:rPr lang="en-US" i="1" dirty="0"/>
              <a:t>Mediating the Message: Theories of Influences on Mass Media Content</a:t>
            </a:r>
            <a:r>
              <a:rPr lang="en-US" dirty="0"/>
              <a:t>. White Plains: Longman.</a:t>
            </a:r>
            <a:endParaRPr lang="el-GR" dirty="0"/>
          </a:p>
          <a:p>
            <a:pPr algn="just"/>
            <a:r>
              <a:rPr lang="en-US" dirty="0" err="1"/>
              <a:t>Schudson</a:t>
            </a:r>
            <a:r>
              <a:rPr lang="en-US" dirty="0"/>
              <a:t>, M</a:t>
            </a:r>
            <a:r>
              <a:rPr lang="el-GR" dirty="0"/>
              <a:t>.</a:t>
            </a:r>
            <a:r>
              <a:rPr lang="en-US" dirty="0"/>
              <a:t> (1997)</a:t>
            </a:r>
            <a:r>
              <a:rPr lang="el-GR" dirty="0"/>
              <a:t>.</a:t>
            </a:r>
            <a:r>
              <a:rPr lang="en-US" dirty="0"/>
              <a:t> Introduction/ The Problem of Journalism History, 1996. In</a:t>
            </a:r>
            <a:r>
              <a:rPr lang="el-GR" dirty="0"/>
              <a:t> </a:t>
            </a:r>
            <a:r>
              <a:rPr lang="en-US" dirty="0"/>
              <a:t>E</a:t>
            </a:r>
            <a:r>
              <a:rPr lang="el-GR" dirty="0"/>
              <a:t>.</a:t>
            </a:r>
            <a:r>
              <a:rPr lang="en-US" dirty="0"/>
              <a:t> S</a:t>
            </a:r>
            <a:r>
              <a:rPr lang="el-GR" dirty="0"/>
              <a:t>.</a:t>
            </a:r>
            <a:r>
              <a:rPr lang="en-US" dirty="0"/>
              <a:t> Munson</a:t>
            </a:r>
            <a:r>
              <a:rPr lang="el-GR" dirty="0"/>
              <a:t> &amp; </a:t>
            </a:r>
            <a:r>
              <a:rPr lang="en-US" dirty="0"/>
              <a:t>C</a:t>
            </a:r>
            <a:r>
              <a:rPr lang="el-GR" dirty="0"/>
              <a:t>.</a:t>
            </a:r>
            <a:r>
              <a:rPr lang="en-US" dirty="0"/>
              <a:t> A. Warren</a:t>
            </a:r>
            <a:r>
              <a:rPr lang="el-GR" dirty="0"/>
              <a:t> </a:t>
            </a:r>
            <a:r>
              <a:rPr lang="en-US" dirty="0"/>
              <a:t>(eds.) </a:t>
            </a:r>
            <a:r>
              <a:rPr lang="en-US" i="1" dirty="0"/>
              <a:t>James Carey. A Critical Reader</a:t>
            </a:r>
            <a:r>
              <a:rPr lang="en-US" dirty="0"/>
              <a:t>.</a:t>
            </a:r>
            <a:r>
              <a:rPr lang="el-GR" dirty="0"/>
              <a:t> </a:t>
            </a:r>
            <a:r>
              <a:rPr lang="en-US" dirty="0"/>
              <a:t>Minneapolis: University of Minnesota Press.</a:t>
            </a:r>
            <a:endParaRPr lang="el-GR" dirty="0"/>
          </a:p>
          <a:p>
            <a:pPr algn="just"/>
            <a:r>
              <a:rPr lang="en-US" dirty="0" err="1"/>
              <a:t>Schudson</a:t>
            </a:r>
            <a:r>
              <a:rPr lang="en-US" dirty="0"/>
              <a:t>, M</a:t>
            </a:r>
            <a:r>
              <a:rPr lang="el-GR" dirty="0"/>
              <a:t>.</a:t>
            </a:r>
            <a:r>
              <a:rPr lang="en-US" dirty="0"/>
              <a:t> (1978)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n-US" i="1" dirty="0"/>
              <a:t>Discovering the News. A Social History of American News-papers</a:t>
            </a:r>
            <a:r>
              <a:rPr lang="en-US" dirty="0"/>
              <a:t>. New York: Basic Books.</a:t>
            </a:r>
            <a:endParaRPr lang="el-GR" dirty="0"/>
          </a:p>
          <a:p>
            <a:pPr algn="just"/>
            <a:r>
              <a:rPr lang="en-US" dirty="0"/>
              <a:t>Sobel, J. (1985). A theory of credibility. </a:t>
            </a:r>
            <a:r>
              <a:rPr lang="en-US" i="1" dirty="0"/>
              <a:t>The Review of Economic Studies, 52</a:t>
            </a:r>
            <a:r>
              <a:rPr lang="en-US" dirty="0"/>
              <a:t>(4), 557-573.</a:t>
            </a:r>
            <a:endParaRPr lang="el-GR" dirty="0"/>
          </a:p>
          <a:p>
            <a:r>
              <a:rPr lang="en-US" dirty="0"/>
              <a:t>White, R</a:t>
            </a:r>
            <a:r>
              <a:rPr lang="el-GR" dirty="0"/>
              <a:t>.</a:t>
            </a:r>
            <a:r>
              <a:rPr lang="en-US" dirty="0"/>
              <a:t> A. (1989)</a:t>
            </a:r>
            <a:r>
              <a:rPr lang="el-GR" dirty="0"/>
              <a:t>.</a:t>
            </a:r>
            <a:r>
              <a:rPr lang="en-US" dirty="0"/>
              <a:t> Social and Political Factors in the Development of Communication Ethics. In</a:t>
            </a:r>
            <a:r>
              <a:rPr lang="el-GR" dirty="0"/>
              <a:t> </a:t>
            </a:r>
            <a:r>
              <a:rPr lang="en-US" dirty="0"/>
              <a:t>T</a:t>
            </a:r>
            <a:r>
              <a:rPr lang="el-GR" dirty="0"/>
              <a:t>.</a:t>
            </a:r>
            <a:r>
              <a:rPr lang="en-US" dirty="0"/>
              <a:t> W.</a:t>
            </a:r>
            <a:r>
              <a:rPr lang="el-GR" dirty="0"/>
              <a:t> </a:t>
            </a:r>
            <a:r>
              <a:rPr lang="en-US" dirty="0"/>
              <a:t>Cooper, C</a:t>
            </a:r>
            <a:r>
              <a:rPr lang="el-GR" dirty="0"/>
              <a:t>.</a:t>
            </a:r>
            <a:r>
              <a:rPr lang="en-US" dirty="0"/>
              <a:t> G.</a:t>
            </a:r>
            <a:r>
              <a:rPr lang="el-GR" dirty="0"/>
              <a:t> </a:t>
            </a:r>
            <a:r>
              <a:rPr lang="en-US" dirty="0"/>
              <a:t>Christians, F</a:t>
            </a:r>
            <a:r>
              <a:rPr lang="el-GR" dirty="0"/>
              <a:t>.</a:t>
            </a:r>
            <a:r>
              <a:rPr lang="en-US" dirty="0"/>
              <a:t> F</a:t>
            </a:r>
            <a:r>
              <a:rPr lang="el-GR" dirty="0"/>
              <a:t>. </a:t>
            </a:r>
            <a:r>
              <a:rPr lang="en-US" dirty="0"/>
              <a:t>Plude</a:t>
            </a:r>
            <a:r>
              <a:rPr lang="el-GR" dirty="0"/>
              <a:t> &amp; </a:t>
            </a:r>
            <a:r>
              <a:rPr lang="en-US" dirty="0"/>
              <a:t>R</a:t>
            </a:r>
            <a:r>
              <a:rPr lang="el-GR" dirty="0"/>
              <a:t>.</a:t>
            </a:r>
            <a:r>
              <a:rPr lang="en-US" dirty="0"/>
              <a:t> A. White</a:t>
            </a:r>
            <a:r>
              <a:rPr lang="el-GR" dirty="0"/>
              <a:t> </a:t>
            </a:r>
            <a:r>
              <a:rPr lang="en-US" dirty="0"/>
              <a:t>(eds.) </a:t>
            </a:r>
            <a:r>
              <a:rPr lang="en-US" i="1" dirty="0"/>
              <a:t>Communication Ethics and Global Change</a:t>
            </a:r>
            <a:r>
              <a:rPr lang="en-US" dirty="0"/>
              <a:t>. White Plains:</a:t>
            </a:r>
            <a:r>
              <a:rPr lang="el-GR" dirty="0"/>
              <a:t> </a:t>
            </a:r>
            <a:r>
              <a:rPr lang="en-US" dirty="0"/>
              <a:t>Longman.</a:t>
            </a:r>
            <a:endParaRPr lang="el-GR" dirty="0"/>
          </a:p>
          <a:p>
            <a:pPr algn="just"/>
            <a:endParaRPr lang="el-GR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7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l-G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σας γοητεύει στο επάγγελμα του δημοσιογράφου</a:t>
            </a:r>
            <a:r>
              <a:rPr lang="el-G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77BBB73F-ACFE-0E8B-4000-9BC0D18EB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6560" y="607854"/>
            <a:ext cx="5496560" cy="54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7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7CDA36-B733-C1B4-3240-765C383B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2946"/>
          </a:xfrm>
        </p:spPr>
        <p:txBody>
          <a:bodyPr>
            <a:normAutofit/>
          </a:bodyPr>
          <a:lstStyle/>
          <a:p>
            <a:r>
              <a:rPr lang="en-US" sz="4000" b="1" i="1" dirty="0"/>
              <a:t>How to become a journalist?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Link: </a:t>
            </a:r>
            <a:r>
              <a:rPr lang="en-US" sz="4000" dirty="0">
                <a:hlinkClick r:id="rId2"/>
              </a:rPr>
              <a:t>https://www.youtube.com/watch?v=kso6pouwv4g</a:t>
            </a:r>
            <a:r>
              <a:rPr lang="en-US" sz="4000" dirty="0"/>
              <a:t>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41462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AD7DF66-EE49-4AAC-E237-AA58C460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l-GR" sz="3700" dirty="0">
                <a:solidFill>
                  <a:srgbClr val="FFFFFF"/>
                </a:solidFill>
              </a:rPr>
              <a:t>Η δουλειά του δημοσιογράφου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5EABCA-E4E5-5220-6E97-FD5AAC345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Στα διάφορα μέσα ενημέρωσης, υπάρχουν εξειδικευμένα καθήκοντα για τους δημοσιογράφους</a:t>
            </a:r>
          </a:p>
          <a:p>
            <a:pPr algn="just"/>
            <a:r>
              <a:rPr lang="el-GR" b="1" dirty="0"/>
              <a:t>Μεγάλοι οργανισμοί</a:t>
            </a:r>
            <a:r>
              <a:rPr lang="el-GR" dirty="0"/>
              <a:t>: Οι δημοσιογράφοι μπορεί να ειδικεύονται μόνο σε ένα αντικείμενο</a:t>
            </a:r>
          </a:p>
          <a:p>
            <a:pPr algn="just"/>
            <a:r>
              <a:rPr lang="el-GR" b="1" dirty="0"/>
              <a:t>Μικρότεροι οργανισμοί</a:t>
            </a:r>
            <a:r>
              <a:rPr lang="el-GR" dirty="0"/>
              <a:t>: Ένας δημοσιογράφος μπορεί να χρειάζεται να κάνει πολλές διαφορετικές δουλειές</a:t>
            </a:r>
          </a:p>
        </p:txBody>
      </p:sp>
    </p:spTree>
    <p:extLst>
      <p:ext uri="{BB962C8B-B14F-4D97-AF65-F5344CB8AC3E}">
        <p14:creationId xmlns:p14="http://schemas.microsoft.com/office/powerpoint/2010/main" val="249741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D7AA07C-6530-F8D4-3288-99D2F0E7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l-GR" sz="5400" dirty="0">
                <a:solidFill>
                  <a:srgbClr val="FFFFFF"/>
                </a:solidFill>
              </a:rPr>
              <a:t>Γιατί να γίνει κάποιος δημοσιογράφος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7F18EF-D90C-CD62-3883-49100B0A7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2744"/>
            <a:ext cx="10515600" cy="3724219"/>
          </a:xfrm>
        </p:spPr>
        <p:txBody>
          <a:bodyPr>
            <a:noAutofit/>
          </a:bodyPr>
          <a:lstStyle/>
          <a:p>
            <a:pPr marL="457200" indent="-457200" algn="just">
              <a:buAutoNum type="arabicParenR"/>
            </a:pPr>
            <a:r>
              <a:rPr lang="el-GR" sz="2200" b="1" u="sng" dirty="0"/>
              <a:t>Η επιθυμία να γράφει</a:t>
            </a:r>
            <a:r>
              <a:rPr lang="el-GR" sz="2200" dirty="0"/>
              <a:t>: Το (δημοσιογραφικό) γράψιμο για τις εφημερίδες/ιστοσελίδες και το γράψιμο βιβλίων απαιτούν διαφορετικές δεξιότητες</a:t>
            </a:r>
          </a:p>
          <a:p>
            <a:pPr marL="457200" indent="-457200" algn="just">
              <a:buAutoNum type="arabicParenR"/>
            </a:pPr>
            <a:r>
              <a:rPr lang="el-GR" sz="2200" b="1" u="sng" dirty="0"/>
              <a:t>Η επιθυμία για αναγνώριση</a:t>
            </a:r>
            <a:r>
              <a:rPr lang="el-GR" sz="2200" dirty="0"/>
              <a:t>: Δεν θα είσαι καλός δημοσιογράφος εάν σε νοιάζει περισσότερο να εντυπωσιάσεις το κοινό σου παρά να υπηρετήσεις τις ανάγκες του</a:t>
            </a:r>
          </a:p>
          <a:p>
            <a:pPr marL="457200" indent="-457200" algn="just">
              <a:buAutoNum type="arabicParenR"/>
            </a:pPr>
            <a:r>
              <a:rPr lang="el-GR" sz="2200" b="1" u="sng" dirty="0"/>
              <a:t>Η επιθυμία να επηρεάζεις για το κοινό καλό</a:t>
            </a:r>
            <a:r>
              <a:rPr lang="el-GR" sz="2200" dirty="0"/>
              <a:t>: Δεν πρέπει ποτέ να χρησιμοποιείς τη δημοσιογραφία για προσωπικό συμφέρον, αλλά μπορείς να τη χρησιμοποιείς για να βελτιώσεις τη ζωή των άλλων</a:t>
            </a:r>
          </a:p>
          <a:p>
            <a:pPr marL="457200" indent="-457200" algn="just">
              <a:buAutoNum type="arabicParenR"/>
            </a:pPr>
            <a:r>
              <a:rPr lang="el-GR" sz="2200" b="1" u="sng" dirty="0"/>
              <a:t>Η επιθυμία για γνώση</a:t>
            </a:r>
            <a:r>
              <a:rPr lang="el-GR" sz="2200" dirty="0"/>
              <a:t>: Πολλοί νέοι επιλέγουν το επάγγελμα επειδή θέλουν να μάθουν περισσότερα για τον κόσμο γύρω τους, χωρίς να περιοριστούν σε ένα μόνο επιστημονικό πεδίο</a:t>
            </a:r>
          </a:p>
        </p:txBody>
      </p:sp>
    </p:spTree>
    <p:extLst>
      <p:ext uri="{BB962C8B-B14F-4D97-AF65-F5344CB8AC3E}">
        <p14:creationId xmlns:p14="http://schemas.microsoft.com/office/powerpoint/2010/main" val="39655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4AECEB7-4B8E-DD3F-A5AB-6447B858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pPr algn="ctr"/>
            <a:r>
              <a:rPr lang="el-GR" b="1" dirty="0"/>
              <a:t>Οι ρόλοι των δημοσιογράφων</a:t>
            </a: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AA9C471E-3372-B855-CC5B-B56A3D81F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88446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1092917" y="2029399"/>
          <a:ext cx="9984501" cy="4117660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2254698">
                  <a:extLst>
                    <a:ext uri="{9D8B030D-6E8A-4147-A177-3AD203B41FA5}">
                      <a16:colId xmlns:a16="http://schemas.microsoft.com/office/drawing/2014/main" val="1571665820"/>
                    </a:ext>
                  </a:extLst>
                </a:gridCol>
                <a:gridCol w="7729803">
                  <a:extLst>
                    <a:ext uri="{9D8B030D-6E8A-4147-A177-3AD203B41FA5}">
                      <a16:colId xmlns:a16="http://schemas.microsoft.com/office/drawing/2014/main" val="3595127078"/>
                    </a:ext>
                  </a:extLst>
                </a:gridCol>
              </a:tblGrid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3300" b="1" cap="none" spc="0">
                          <a:solidFill>
                            <a:schemeClr val="accent1"/>
                          </a:solidFill>
                        </a:rPr>
                        <a:t>01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l-GR" sz="2100" b="0" cap="none" spc="0" dirty="0">
                          <a:solidFill>
                            <a:schemeClr val="tx1"/>
                          </a:solidFill>
                        </a:rPr>
                        <a:t>Ρεπόρτερ / Ανταποκριτές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065942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3300" b="1" cap="none" spc="0">
                          <a:solidFill>
                            <a:schemeClr val="accent1"/>
                          </a:solidFill>
                        </a:rPr>
                        <a:t>02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l-GR" sz="2100" b="0" cap="none" spc="0" dirty="0">
                          <a:solidFill>
                            <a:schemeClr val="tx1"/>
                          </a:solidFill>
                        </a:rPr>
                        <a:t>Φωτορεπόρτερ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732361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3300" b="1" cap="none" spc="0">
                          <a:solidFill>
                            <a:schemeClr val="accent1"/>
                          </a:solidFill>
                        </a:rPr>
                        <a:t>03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l-GR" sz="2100" b="0" cap="none" spc="0" dirty="0">
                          <a:solidFill>
                            <a:schemeClr val="tx1"/>
                          </a:solidFill>
                        </a:rPr>
                        <a:t>Συντάκτης ειδήσεων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327978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3300" b="1" cap="none" spc="0">
                          <a:solidFill>
                            <a:schemeClr val="accent1"/>
                          </a:solidFill>
                        </a:rPr>
                        <a:t>04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l-GR" sz="2100" b="0" cap="none" spc="0" dirty="0">
                          <a:solidFill>
                            <a:schemeClr val="tx1"/>
                          </a:solidFill>
                        </a:rPr>
                        <a:t>Αρχισυντάκτης/Εκδότης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350089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3300" b="1" cap="none" spc="0">
                          <a:solidFill>
                            <a:schemeClr val="accent1"/>
                          </a:solidFill>
                        </a:rPr>
                        <a:t>05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l-GR" sz="2100" b="0" cap="none" spc="0" dirty="0">
                          <a:solidFill>
                            <a:schemeClr val="tx1"/>
                          </a:solidFill>
                        </a:rPr>
                        <a:t>Ειδικοί αρθρογράφοι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644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34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B65A96C-4C6A-4EC5-6CD7-81627793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5" y="1153572"/>
            <a:ext cx="3682839" cy="4461163"/>
          </a:xfrm>
        </p:spPr>
        <p:txBody>
          <a:bodyPr>
            <a:normAutofit/>
          </a:bodyPr>
          <a:lstStyle/>
          <a:p>
            <a:r>
              <a:rPr lang="el-GR" sz="3500" b="1" dirty="0">
                <a:solidFill>
                  <a:srgbClr val="FFFFFF"/>
                </a:solidFill>
              </a:rPr>
              <a:t>Άλλες δημοσιογραφικές ειδικότητες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B1C540-6EEE-3875-8083-4D5175711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el-GR" b="1" u="sng" dirty="0"/>
              <a:t>Ελεγκτές γεγονότων (</a:t>
            </a:r>
            <a:r>
              <a:rPr lang="el-GR" b="1" u="sng" dirty="0" err="1"/>
              <a:t>Fact-checkers</a:t>
            </a:r>
            <a:r>
              <a:rPr lang="el-GR" b="1" u="sng" dirty="0"/>
              <a:t>)</a:t>
            </a:r>
            <a:r>
              <a:rPr lang="el-GR" dirty="0"/>
              <a:t>: Επαληθεύουν τους ισχυρισμούς που κάνουν δημόσια πρόσωπα και οργανισμοί, καταπολεμώντας την παραπληροφόρηση</a:t>
            </a:r>
          </a:p>
          <a:p>
            <a:pPr algn="just"/>
            <a:r>
              <a:rPr lang="el-GR" b="1" u="sng" dirty="0"/>
              <a:t>Συντάκτες Μέσων Κοινωνικής Δικτύωσης (Social </a:t>
            </a:r>
            <a:r>
              <a:rPr lang="el-GR" b="1" u="sng" dirty="0" err="1"/>
              <a:t>media</a:t>
            </a:r>
            <a:r>
              <a:rPr lang="el-GR" b="1" u="sng" dirty="0"/>
              <a:t> </a:t>
            </a:r>
            <a:r>
              <a:rPr lang="el-GR" b="1" u="sng" dirty="0" err="1"/>
              <a:t>editors</a:t>
            </a:r>
            <a:r>
              <a:rPr lang="el-GR" b="1" u="sng" dirty="0"/>
              <a:t>)</a:t>
            </a:r>
            <a:r>
              <a:rPr lang="el-GR" dirty="0"/>
              <a:t>: Διαχειρίζονται και επιμελούνται την παρουσία του οργανισμού ενημέρωσης στα κοινωνικά δίκτυα</a:t>
            </a:r>
          </a:p>
          <a:p>
            <a:pPr algn="just"/>
            <a:r>
              <a:rPr lang="el-GR" b="1" u="sng" dirty="0"/>
              <a:t>Συντάκτες αλληλεπίδρασης με το κοινό (</a:t>
            </a:r>
            <a:r>
              <a:rPr lang="el-GR" b="1" u="sng" dirty="0" err="1"/>
              <a:t>Audience</a:t>
            </a:r>
            <a:r>
              <a:rPr lang="el-GR" b="1" u="sng" dirty="0"/>
              <a:t> </a:t>
            </a:r>
            <a:r>
              <a:rPr lang="el-GR" b="1" u="sng" dirty="0" err="1"/>
              <a:t>engagement</a:t>
            </a:r>
            <a:r>
              <a:rPr lang="el-GR" b="1" u="sng" dirty="0"/>
              <a:t> </a:t>
            </a:r>
            <a:r>
              <a:rPr lang="el-GR" b="1" u="sng" dirty="0" err="1"/>
              <a:t>editors</a:t>
            </a:r>
            <a:r>
              <a:rPr lang="el-GR" b="1" u="sng" dirty="0"/>
              <a:t>)</a:t>
            </a:r>
            <a:r>
              <a:rPr lang="el-GR" dirty="0"/>
              <a:t>: Επικεντρώνονται στη δημιουργία και διατήρηση σχέσεων με το κοινό</a:t>
            </a:r>
          </a:p>
          <a:p>
            <a:pPr algn="just"/>
            <a:r>
              <a:rPr lang="el-GR" b="1" u="sng" dirty="0"/>
              <a:t>Συντάκτες ενημερωτικών δελτίων (</a:t>
            </a:r>
            <a:r>
              <a:rPr lang="el-GR" b="1" u="sng" dirty="0" err="1"/>
              <a:t>Newsletter</a:t>
            </a:r>
            <a:r>
              <a:rPr lang="el-GR" b="1" u="sng" dirty="0"/>
              <a:t> </a:t>
            </a:r>
            <a:r>
              <a:rPr lang="el-GR" b="1" u="sng" dirty="0" err="1"/>
              <a:t>editors</a:t>
            </a:r>
            <a:r>
              <a:rPr lang="el-GR" b="1" u="sng" dirty="0"/>
              <a:t>)</a:t>
            </a:r>
            <a:r>
              <a:rPr lang="el-GR" dirty="0"/>
              <a:t>: Παράγουν και διαχειρίζονται ενημερωτικά email </a:t>
            </a:r>
            <a:r>
              <a:rPr lang="el-GR" dirty="0" err="1"/>
              <a:t>newsletters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8882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3145</Words>
  <Application>Microsoft Office PowerPoint</Application>
  <PresentationFormat>Ευρεία οθόνη</PresentationFormat>
  <Paragraphs>177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Times New Roman</vt:lpstr>
      <vt:lpstr>Wingdings</vt:lpstr>
      <vt:lpstr>Θέμα του Office</vt:lpstr>
      <vt:lpstr>ΤΜΗΜΑ ΕΠΙΚΟΙΝΩΝΙΑΣ ΚΑΙ ΨΗΦΙΑΚΩΝ ΜΕΣΩΝ ΠΑΝΕΠΙΣΤΗΜΙΟ ΔΥΤΙΚΗΣ ΜΑΚΕΔΟΝΙΑΣ </vt:lpstr>
      <vt:lpstr>Πώς ορίζεται ο «δημοσιογράφος»;  Γιατί να γίνει κάποιος σήμερα δημοσιογράφος;</vt:lpstr>
      <vt:lpstr>Τι σας φαίνεται δύσκολο στο επάγγελμα του δημοσιογράφου;</vt:lpstr>
      <vt:lpstr>Τι σας γοητεύει στο επάγγελμα του δημοσιογράφου;</vt:lpstr>
      <vt:lpstr>How to become a journalist?   Link: https://www.youtube.com/watch?v=kso6pouwv4g </vt:lpstr>
      <vt:lpstr>Η δουλειά του δημοσιογράφου</vt:lpstr>
      <vt:lpstr>Γιατί να γίνει κάποιος δημοσιογράφος</vt:lpstr>
      <vt:lpstr>Οι ρόλοι των δημοσιογράφων</vt:lpstr>
      <vt:lpstr>Άλλες δημοσιογραφικές ειδικότητες</vt:lpstr>
      <vt:lpstr>Ρεπόρτερ</vt:lpstr>
      <vt:lpstr>Χαρακτηριστικά του καλού ρεπόρτερ</vt:lpstr>
      <vt:lpstr>Χαρακτηριστικά του καλού ρεπόρτερ</vt:lpstr>
      <vt:lpstr>Να θυμάστε!</vt:lpstr>
      <vt:lpstr>Αξιοπιστία των δημοσιογράφων</vt:lpstr>
      <vt:lpstr>Αξιοπιστία των δημοσιογράφων</vt:lpstr>
      <vt:lpstr>Υπονόμευση της αξιοπιστίας των δημοσιογράφων</vt:lpstr>
      <vt:lpstr>Πώς εξελίχθηκε το επάγγελμα του δημοσιογράφου</vt:lpstr>
      <vt:lpstr>Πώς εξελίχθηκε το επάγγελμα του δημοσιογράφου</vt:lpstr>
      <vt:lpstr>Πώς εξελίχθηκε το επάγγελμα του δημοσιογράφου</vt:lpstr>
      <vt:lpstr>Πώς εξελίχθηκε το επάγγελμα του δημοσιογράφου</vt:lpstr>
      <vt:lpstr>Πώς εξελίχθηκε το επάγγελμα του δημοσιογράφου</vt:lpstr>
      <vt:lpstr>Εξελισσόμενες πρακτικές</vt:lpstr>
      <vt:lpstr>Εξελισσόμενες πρακτικές - Συνέντευξη</vt:lpstr>
      <vt:lpstr>Εξελισσόμενες πρακτικές – Ερευνητική δημοσιογραφία</vt:lpstr>
      <vt:lpstr>Επαγγελματική ταυτότητα</vt:lpstr>
      <vt:lpstr>Επαγγελματική ταυτότητα</vt:lpstr>
      <vt:lpstr>Χαρακτηριστικά της ταυτότητας του δημοσιογράφου</vt:lpstr>
      <vt:lpstr>Παράδειγμα προς συζήτηση</vt:lpstr>
      <vt:lpstr>Ο ρόλος του δημοσιογράφου την εποχή του κορονοϊού</vt:lpstr>
      <vt:lpstr>Ο ρόλος του δημοσιογράφου την εποχή του κορονοϊού</vt:lpstr>
      <vt:lpstr>Ο ρόλος του δημοσιογράφου την εποχή του κορονοϊού</vt:lpstr>
      <vt:lpstr>Βιβλιογραφία</vt:lpstr>
      <vt:lpstr>Βιβλιογραφία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ΕΛΕΝΗ ΤΣΑΛΚΑΤΙΔΟΥ</dc:creator>
  <cp:lastModifiedBy>ΕΛΕΝΗ ΤΣΑΛΚΑΤΙΔΟΥ</cp:lastModifiedBy>
  <cp:revision>46</cp:revision>
  <dcterms:created xsi:type="dcterms:W3CDTF">2025-09-07T18:04:02Z</dcterms:created>
  <dcterms:modified xsi:type="dcterms:W3CDTF">2025-10-14T17:53:05Z</dcterms:modified>
</cp:coreProperties>
</file>